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2" r:id="rId3"/>
    <p:sldId id="258" r:id="rId4"/>
    <p:sldId id="293" r:id="rId5"/>
    <p:sldId id="277" r:id="rId6"/>
    <p:sldId id="278" r:id="rId7"/>
    <p:sldId id="279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84" r:id="rId18"/>
    <p:sldId id="280" r:id="rId19"/>
    <p:sldId id="281" r:id="rId20"/>
    <p:sldId id="285" r:id="rId21"/>
    <p:sldId id="286" r:id="rId22"/>
    <p:sldId id="288" r:id="rId23"/>
    <p:sldId id="291" r:id="rId24"/>
    <p:sldId id="290" r:id="rId25"/>
    <p:sldId id="294" r:id="rId26"/>
    <p:sldId id="295" r:id="rId27"/>
    <p:sldId id="296" r:id="rId28"/>
    <p:sldId id="297" r:id="rId29"/>
    <p:sldId id="274" r:id="rId30"/>
    <p:sldId id="271" r:id="rId3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FBDC-7B37-4D22-A261-9D526250DE16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606D3-1076-4B9F-AA89-72472D2408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21F50-6C63-4B7E-BB09-10AA32FFB351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5F7CC-ECB8-484F-A8F7-E3AFF0AE5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2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77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8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15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336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852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9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217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312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7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144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19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37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91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97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0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9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26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05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730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73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005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99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5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1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4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45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57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F7CC-ECB8-484F-A8F7-E3AFF0AE5E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0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://easonchang.logdown.com/posts/64986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/v7.6.4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數位系統導論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Lab5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Basics &amp;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助教：林子淵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zihyuanlin@gmail.com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Bench (1/2)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我們使用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(testbench_cont_8bit_adder.v)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作為驗證手段，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將輸入信號傳送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-bit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，再將運算結果傳回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來，確認輸出結果是否符合設計功能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紅框處，在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開始時，對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進行初始化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24404"/>
          <a:stretch/>
        </p:blipFill>
        <p:spPr>
          <a:xfrm>
            <a:off x="809176" y="3697269"/>
            <a:ext cx="5613139" cy="22927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29" y="3697269"/>
            <a:ext cx="5521362" cy="23268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33309" y="4663441"/>
            <a:ext cx="2768138" cy="1360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Bench (2/2)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對三個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cin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打入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pattern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，最後透過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$monitor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印出所有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input/output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的數值變化，藉此觀察該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筆運算結果是否正確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3898"/>
            <a:ext cx="105441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在本實驗中同學將透過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adder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的範例，藉由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進行編譯、模擬驗證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兩個指令，進行編譯及模擬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在程式檔案路徑欄位打開命令提示字元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輸入以下指令進行編譯：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–o 8bit_adder.out cont_8bit_adder.v testbench_cont_8bit_adder.v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1712" y="6457890"/>
            <a:ext cx="4756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352" lvl="1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※8bit_adder.out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為編譯後產生的檔案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7" r="50888" b="13564"/>
          <a:stretch/>
        </p:blipFill>
        <p:spPr>
          <a:xfrm>
            <a:off x="1553840" y="3387957"/>
            <a:ext cx="4148050" cy="17134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40" y="5930900"/>
            <a:ext cx="7067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輸入指令執行程式，檢視設計之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adder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功能是否有錯誤：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8bit_adder.out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96" y="2658269"/>
            <a:ext cx="4343400" cy="2686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60072" y="3009207"/>
            <a:ext cx="1388225" cy="2335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03" y="2658269"/>
            <a:ext cx="5962650" cy="12668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03" y="4244975"/>
            <a:ext cx="5191125" cy="6477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99563" y="3025164"/>
            <a:ext cx="4879572" cy="274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82542" y="4244975"/>
            <a:ext cx="4879572" cy="435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5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查看波形圖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輸入指令，查看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bench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產生的波形檔：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cont_8bit_adder.vcd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區域中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testbench_cont_8bit_adder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選取變數並且點擊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Signals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區域選取變數，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點擊右鍵並選擇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Decimal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為了方便同學觀察，以十進位觀看波形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2302"/>
          <a:stretch/>
        </p:blipFill>
        <p:spPr>
          <a:xfrm>
            <a:off x="7016300" y="2298611"/>
            <a:ext cx="4845242" cy="365306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658510" y="2067404"/>
            <a:ext cx="2482136" cy="3884267"/>
            <a:chOff x="6700074" y="2029303"/>
            <a:chExt cx="2482136" cy="3884267"/>
          </a:xfrm>
        </p:grpSpPr>
        <p:grpSp>
          <p:nvGrpSpPr>
            <p:cNvPr id="7" name="群組 6"/>
            <p:cNvGrpSpPr/>
            <p:nvPr/>
          </p:nvGrpSpPr>
          <p:grpSpPr>
            <a:xfrm>
              <a:off x="6700074" y="2029303"/>
              <a:ext cx="2482136" cy="3884267"/>
              <a:chOff x="793005" y="2771426"/>
              <a:chExt cx="2482136" cy="3884267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793005" y="298770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20976" y="423135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3.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403892" y="277142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93995" y="3096492"/>
                <a:ext cx="1365815" cy="1122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93994" y="4297079"/>
                <a:ext cx="1365815" cy="23586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516610" y="3067947"/>
                <a:ext cx="758531" cy="11793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7443354" y="5651119"/>
              <a:ext cx="436418" cy="2624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/>
          <a:srcRect t="37939" b="26123"/>
          <a:stretch/>
        </p:blipFill>
        <p:spPr>
          <a:xfrm>
            <a:off x="1426343" y="2650163"/>
            <a:ext cx="4945014" cy="6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查看波形圖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Zoom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Fit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看到生成的波形圖，同學可以確認設計是否正確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80" y="2391511"/>
            <a:ext cx="4343400" cy="1114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0604" y="2391511"/>
            <a:ext cx="374073" cy="387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80" y="4323471"/>
            <a:ext cx="7758188" cy="18534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24880" y="4540827"/>
            <a:ext cx="7837345" cy="1636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Modeling (1/3)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將生日碼產生器以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Modeling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完成，並以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19760319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請同學開啟課程壓縮包內的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DDLab5_tbstructuralex_2019.v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21" y="3466409"/>
            <a:ext cx="8214688" cy="20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Modeling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將生日碼產生器的邏輯圖內各個邏輯閘與線命名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宣告輸入埠、輸出埠與線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內建的邏輯閘模組描述電路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51" y="3452746"/>
            <a:ext cx="4402918" cy="3056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43" y="2200041"/>
            <a:ext cx="4145825" cy="45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Modeling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開啟命令提示字元並進入當前資料夾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 “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–o test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DDLab5_tbstructuralex_2019.v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編譯程式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 ”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test”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執行程式並確認程式正確地依序輸出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19760319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 “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lab5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.fsdb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觀察波形圖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2903"/>
          <a:stretch/>
        </p:blipFill>
        <p:spPr>
          <a:xfrm>
            <a:off x="939800" y="4001294"/>
            <a:ext cx="7345232" cy="17953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18" y="4615547"/>
            <a:ext cx="7305675" cy="1181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07518" y="5136442"/>
            <a:ext cx="7295803" cy="3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3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練習三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Assignment (1/3)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將生日碼產生器以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Behavioral Modeling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Assignment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完成，並以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19760319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請同學開啟課程壓縮包內的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DDLab5_continuousex_2019.v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90" y="3637077"/>
            <a:ext cx="8908620" cy="210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簡介與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模擬與工具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及評分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練習三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Assignment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宣告輸入與輸出埠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生日碼產生器的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表示式以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運算子描述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755"/>
          <a:stretch/>
        </p:blipFill>
        <p:spPr>
          <a:xfrm>
            <a:off x="5299308" y="3362074"/>
            <a:ext cx="6464475" cy="2456670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3" y="3062047"/>
            <a:ext cx="4402918" cy="3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2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練習三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Assignment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開啟命令提示字元並進入當前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指令編譯程式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–o test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DDLab5_tbcontinuousex_2019.v ”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指令執行程式 ”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test”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並確認程式正確地依序輸出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19760319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指令觀察波形圖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lab5.fsdb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19"/>
          <a:stretch/>
        </p:blipFill>
        <p:spPr>
          <a:xfrm>
            <a:off x="838200" y="4167851"/>
            <a:ext cx="6900949" cy="15926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4712763"/>
            <a:ext cx="7381875" cy="1047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29414" y="5236638"/>
            <a:ext cx="7262585" cy="3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95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練習四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Procedural Assignment (1/3)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將生日碼產生器以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Behavioral Modeling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Procedural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完成，並以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19760319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請同學開啟課程壓縮包內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DDLab5_alwaysex_2019.v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45" y="3484907"/>
            <a:ext cx="8700710" cy="22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Procedural Assignment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9248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確認輸入與輸出之間的關係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敘述內僅能對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型態賦值，宣告輸入與輸出埠時還須令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藉由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敘述，將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modeling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的電路以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minimal SOP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化簡並利用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運算子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34" y="3210541"/>
            <a:ext cx="6247188" cy="3476397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6" y="3420378"/>
            <a:ext cx="4402918" cy="3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Procedural Assignment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開啟命令提示字元並進入當前資料夾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 “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–o test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DDLab5_tbalwaysex_2019.v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編譯程式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 ”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test”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執行程式並確認程式正確地依序輸出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19760319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 “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lab5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.fsdb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觀察波形圖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29991"/>
            <a:ext cx="7565968" cy="15661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84" y="4571791"/>
            <a:ext cx="5519650" cy="1143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0462" y="5160136"/>
            <a:ext cx="5479472" cy="330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5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模擬工具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 Verilog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在本次實驗課，同學將使用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 Verilog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來模擬及觀測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adder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的執行結果和波形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將附檔解壓縮後打開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資料夾是否有執行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iverilog.exe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vvp.exe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gtkwave.exe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452405" y="3119330"/>
            <a:ext cx="3911280" cy="656128"/>
            <a:chOff x="1071686" y="3124762"/>
            <a:chExt cx="3911280" cy="65612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r="53443" b="75998"/>
            <a:stretch/>
          </p:blipFill>
          <p:spPr>
            <a:xfrm>
              <a:off x="1071686" y="3124762"/>
              <a:ext cx="3911280" cy="6561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99335" y="3164440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452405" y="4613686"/>
            <a:ext cx="4007618" cy="781711"/>
            <a:chOff x="5290389" y="3064914"/>
            <a:chExt cx="4007618" cy="7817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 r="43806" b="561"/>
            <a:stretch/>
          </p:blipFill>
          <p:spPr>
            <a:xfrm>
              <a:off x="5290389" y="3133267"/>
              <a:ext cx="3976902" cy="39780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r="36347" b="-2018"/>
            <a:stretch/>
          </p:blipFill>
          <p:spPr>
            <a:xfrm>
              <a:off x="5290389" y="3520390"/>
              <a:ext cx="4007618" cy="29151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293759" y="3064914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93759" y="330827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0389" y="355894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Picture 2" descr="Icarus Verilog 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35" y="4574548"/>
            <a:ext cx="1428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554480" y="6093229"/>
            <a:ext cx="663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版安裝教學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7"/>
              </a:rPr>
              <a:t>http</a:t>
            </a:r>
            <a:r>
              <a:rPr lang="en-US" altLang="zh-TW" dirty="0">
                <a:hlinkClick r:id="rId7"/>
              </a:rPr>
              <a:t>://easonchang.logdown.com/posts/649863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2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模擬工具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設定環境變數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避免同學將程式全放在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資料夾編譯、執行，請同學依照下面步驟操作：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打開檔案總管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在本機圖示點擊右鍵，選擇內容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點擊進階系統設定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9822" t="31047" r="26816" b="35053"/>
          <a:stretch/>
        </p:blipFill>
        <p:spPr>
          <a:xfrm>
            <a:off x="1559952" y="2846835"/>
            <a:ext cx="2404153" cy="565079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5862415" y="2645917"/>
            <a:ext cx="1599420" cy="2250863"/>
            <a:chOff x="5453009" y="2777767"/>
            <a:chExt cx="2044557" cy="290384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1204" r="29104" b="7336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364492" y="4969061"/>
            <a:ext cx="2995846" cy="1782755"/>
            <a:chOff x="2450395" y="4584725"/>
            <a:chExt cx="3397205" cy="203621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r="27029" b="57073"/>
            <a:stretch/>
          </p:blipFill>
          <p:spPr>
            <a:xfrm>
              <a:off x="2566953" y="4584725"/>
              <a:ext cx="3280647" cy="203621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450395" y="604691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模擬工具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設定環境變數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2890" y="1579948"/>
            <a:ext cx="10515600" cy="45809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點擊環境變數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選擇系統變數 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並按下編輯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新增並輸入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資料夾路徑，按下確定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430479" y="3859589"/>
            <a:ext cx="3460689" cy="1364608"/>
            <a:chOff x="6404966" y="3057403"/>
            <a:chExt cx="4524375" cy="180022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544653" y="385880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639594" y="1757622"/>
            <a:ext cx="4714206" cy="4312859"/>
            <a:chOff x="6213764" y="1780616"/>
            <a:chExt cx="5023530" cy="46672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869" y="1780616"/>
              <a:ext cx="4924425" cy="46672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213764" y="4586676"/>
              <a:ext cx="1506682" cy="259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38200" y="6098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路徑為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資料夾，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助教已將資料放置同處，同學只需新增一個環境變數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430479" y="2108360"/>
            <a:ext cx="3553691" cy="1083167"/>
            <a:chOff x="1413164" y="2353145"/>
            <a:chExt cx="4409933" cy="137393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5"/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3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編輯工具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https://notepad-plus-plus.org/download/v7.6.4.html</a:t>
            </a:r>
            <a:endParaRPr lang="en-US" altLang="zh-TW" dirty="0" smtClean="0"/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Notepad++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並解壓縮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Notepad++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622" y="2784736"/>
            <a:ext cx="7682433" cy="15214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0ED13F1-BD63-44D1-A0B0-2BA29505B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46" y="1327411"/>
            <a:ext cx="2019300" cy="1457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622" y="4809178"/>
            <a:ext cx="5962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：參考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範例練習，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minimal SOP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完成生日產生器並透過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顯示自己的生日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驗收時請附上生日證明文件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Modeling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Continuous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Procedural Assignment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三個版本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3540" indent="-383540" algn="just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在本課程中將簡介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 Verilog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中的指令觀察硬體的執行狀況，讓同學更熟悉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</a:p>
          <a:p>
            <a:pPr marL="383540" indent="-383540" algn="just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幾週的課程，將會帶領同學練習使用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設計電路，最後實現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的硬體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課程評分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時間：四梯次時間分別為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19:30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19:50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20:10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20:30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梯次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E-Course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公布為準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地點：工一館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206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評分方式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(1)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四成功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</a:p>
          <a:p>
            <a:pPr marL="1828800" lvl="4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0%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隨堂練習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58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一種硬體描述語言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，透過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程式碼描述硬體的結構和行為，完成電路設計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中我們建構各個模組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(module)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，採「由上而下」階層方式設計硬體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利用測試平台（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）驗證設計的功能是否符合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441469" y="3591098"/>
            <a:ext cx="4820626" cy="3108960"/>
            <a:chOff x="3342471" y="3100950"/>
            <a:chExt cx="5185631" cy="3497668"/>
          </a:xfrm>
        </p:grpSpPr>
        <p:grpSp>
          <p:nvGrpSpPr>
            <p:cNvPr id="32" name="群組 31"/>
            <p:cNvGrpSpPr/>
            <p:nvPr/>
          </p:nvGrpSpPr>
          <p:grpSpPr>
            <a:xfrm>
              <a:off x="3342471" y="3100950"/>
              <a:ext cx="5185631" cy="3497668"/>
              <a:chOff x="2136893" y="-641669"/>
              <a:chExt cx="5185631" cy="349766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136893" y="-641669"/>
                <a:ext cx="5185631" cy="349195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6310203" y="2517445"/>
                <a:ext cx="9621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err="1" smtClean="0">
                    <a:solidFill>
                      <a:srgbClr val="FF0000"/>
                    </a:solidFill>
                  </a:rPr>
                  <a:t>testbench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873732" y="3516890"/>
              <a:ext cx="4123111" cy="2660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201184" y="3680600"/>
              <a:ext cx="236678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6303311" y="3994990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026935" y="4555305"/>
              <a:ext cx="1652327" cy="7253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-bit adder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5319523" y="4001139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5850650" y="5288438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6682040" y="4912887"/>
              <a:ext cx="446613" cy="263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11" idx="1"/>
            </p:cNvCxnSpPr>
            <p:nvPr/>
          </p:nvCxnSpPr>
          <p:spPr>
            <a:xfrm>
              <a:off x="4524174" y="4913161"/>
              <a:ext cx="502761" cy="479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5225769" y="4236895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V="1">
              <a:off x="6195535" y="4196408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V="1">
              <a:off x="5756896" y="5498262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6195535" y="3680600"/>
              <a:ext cx="247244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128654" y="4755691"/>
              <a:ext cx="384601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cin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080062" y="4755691"/>
              <a:ext cx="479695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cout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617572" y="5728939"/>
              <a:ext cx="469129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sum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347815" y="4076642"/>
              <a:ext cx="248565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320566" y="4037537"/>
              <a:ext cx="248565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928707" y="5388989"/>
              <a:ext cx="248565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152566" y="5840923"/>
              <a:ext cx="676487" cy="28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</a:rPr>
                <a:t>module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8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的建模方式主要分為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Modeling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Behavioral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Modeling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Structural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Modeling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邏輯閘、預定義模組及連結方式明確地描述數位電路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307609" y="2760643"/>
            <a:ext cx="4713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adder(a, b, c0, s, c4</a:t>
            </a:r>
            <a:r>
              <a:rPr lang="en-US" altLang="zh-TW" dirty="0" smtClean="0"/>
              <a:t>);</a:t>
            </a:r>
          </a:p>
          <a:p>
            <a:r>
              <a:rPr lang="zh-TW" altLang="en-US" dirty="0"/>
              <a:t>　</a:t>
            </a:r>
            <a:r>
              <a:rPr lang="en-US" altLang="zh-TW" dirty="0" smtClean="0"/>
              <a:t>input </a:t>
            </a:r>
            <a:r>
              <a:rPr lang="en-US" altLang="zh-TW" dirty="0"/>
              <a:t>[3:0] a, </a:t>
            </a:r>
            <a:r>
              <a:rPr lang="en-US" altLang="zh-TW" dirty="0" smtClean="0"/>
              <a:t>b;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input c0;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output </a:t>
            </a:r>
            <a:r>
              <a:rPr lang="en-US" altLang="zh-TW" dirty="0"/>
              <a:t>[3:0] </a:t>
            </a:r>
            <a:r>
              <a:rPr lang="en-US" altLang="zh-TW" dirty="0" smtClean="0"/>
              <a:t>s;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output c4;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FF0000"/>
                </a:solidFill>
              </a:rPr>
              <a:t>wire </a:t>
            </a:r>
            <a:r>
              <a:rPr lang="en-US" altLang="zh-TW" dirty="0">
                <a:solidFill>
                  <a:srgbClr val="FF0000"/>
                </a:solidFill>
              </a:rPr>
              <a:t>c1, c2, </a:t>
            </a:r>
            <a:r>
              <a:rPr lang="en-US" altLang="zh-TW" dirty="0" smtClean="0">
                <a:solidFill>
                  <a:srgbClr val="FF0000"/>
                </a:solidFill>
              </a:rPr>
              <a:t>c3;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fa </a:t>
            </a:r>
            <a:r>
              <a:rPr lang="en-US" altLang="zh-TW" dirty="0" smtClean="0">
                <a:solidFill>
                  <a:srgbClr val="FF0000"/>
                </a:solidFill>
              </a:rPr>
              <a:t>bit0</a:t>
            </a:r>
            <a:r>
              <a:rPr lang="en-US" altLang="zh-TW" dirty="0" smtClean="0"/>
              <a:t>(a[0], b[0], c0, s[0], </a:t>
            </a:r>
            <a:r>
              <a:rPr lang="en-US" altLang="zh-TW" dirty="0" smtClean="0">
                <a:solidFill>
                  <a:srgbClr val="FF0000"/>
                </a:solidFill>
              </a:rPr>
              <a:t>c1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fa </a:t>
            </a:r>
            <a:r>
              <a:rPr lang="en-US" altLang="zh-TW" dirty="0" smtClean="0">
                <a:solidFill>
                  <a:srgbClr val="FF0000"/>
                </a:solidFill>
              </a:rPr>
              <a:t>bit1</a:t>
            </a:r>
            <a:r>
              <a:rPr lang="en-US" altLang="zh-TW" dirty="0" smtClean="0"/>
              <a:t>(a[1], b[1], </a:t>
            </a:r>
            <a:r>
              <a:rPr lang="en-US" altLang="zh-TW" dirty="0" smtClean="0">
                <a:solidFill>
                  <a:srgbClr val="FF0000"/>
                </a:solidFill>
              </a:rPr>
              <a:t>c1</a:t>
            </a:r>
            <a:r>
              <a:rPr lang="en-US" altLang="zh-TW" dirty="0" smtClean="0"/>
              <a:t>, s[1], </a:t>
            </a:r>
            <a:r>
              <a:rPr lang="en-US" altLang="zh-TW" dirty="0" smtClean="0">
                <a:solidFill>
                  <a:srgbClr val="FF0000"/>
                </a:solidFill>
              </a:rPr>
              <a:t>c2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fa </a:t>
            </a:r>
            <a:r>
              <a:rPr lang="en-US" altLang="zh-TW" dirty="0" smtClean="0">
                <a:solidFill>
                  <a:srgbClr val="FF0000"/>
                </a:solidFill>
              </a:rPr>
              <a:t>bit2</a:t>
            </a:r>
            <a:r>
              <a:rPr lang="en-US" altLang="zh-TW" dirty="0" smtClean="0"/>
              <a:t>(a[2], b[2], </a:t>
            </a:r>
            <a:r>
              <a:rPr lang="en-US" altLang="zh-TW" dirty="0" smtClean="0">
                <a:solidFill>
                  <a:srgbClr val="FF0000"/>
                </a:solidFill>
              </a:rPr>
              <a:t>c2</a:t>
            </a:r>
            <a:r>
              <a:rPr lang="en-US" altLang="zh-TW" dirty="0" smtClean="0"/>
              <a:t>, s[2], </a:t>
            </a:r>
            <a:r>
              <a:rPr lang="en-US" altLang="zh-TW" dirty="0" smtClean="0">
                <a:solidFill>
                  <a:srgbClr val="FF0000"/>
                </a:solidFill>
              </a:rPr>
              <a:t>c3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fa </a:t>
            </a:r>
            <a:r>
              <a:rPr lang="en-US" altLang="zh-TW" dirty="0" smtClean="0">
                <a:solidFill>
                  <a:srgbClr val="FF0000"/>
                </a:solidFill>
              </a:rPr>
              <a:t>bit3</a:t>
            </a:r>
            <a:r>
              <a:rPr lang="en-US" altLang="zh-TW" dirty="0" smtClean="0"/>
              <a:t>(a[3], b[3], </a:t>
            </a:r>
            <a:r>
              <a:rPr lang="en-US" altLang="zh-TW" dirty="0" smtClean="0">
                <a:solidFill>
                  <a:srgbClr val="FF0000"/>
                </a:solidFill>
              </a:rPr>
              <a:t>c3</a:t>
            </a:r>
            <a:r>
              <a:rPr lang="en-US" altLang="zh-TW" dirty="0" smtClean="0"/>
              <a:t>, s[3], c4);</a:t>
            </a:r>
          </a:p>
          <a:p>
            <a:r>
              <a:rPr lang="en-US" altLang="zh-TW" dirty="0" err="1" smtClean="0"/>
              <a:t>endmodule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770708" y="3087617"/>
            <a:ext cx="4988957" cy="1865631"/>
            <a:chOff x="770708" y="3087617"/>
            <a:chExt cx="4988957" cy="1865631"/>
          </a:xfrm>
        </p:grpSpPr>
        <p:grpSp>
          <p:nvGrpSpPr>
            <p:cNvPr id="26" name="群組 25"/>
            <p:cNvGrpSpPr/>
            <p:nvPr/>
          </p:nvGrpSpPr>
          <p:grpSpPr>
            <a:xfrm>
              <a:off x="770708" y="3087617"/>
              <a:ext cx="4988957" cy="1543954"/>
              <a:chOff x="103563" y="3139391"/>
              <a:chExt cx="6016716" cy="2390359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1055712" y="4158150"/>
                <a:ext cx="4023363" cy="889462"/>
                <a:chOff x="1047400" y="3291840"/>
                <a:chExt cx="4023363" cy="88946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38595" y="3499659"/>
                  <a:ext cx="798022" cy="465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fa</a:t>
                  </a:r>
                  <a:endParaRPr lang="zh-TW" altLang="en-US" dirty="0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164079" y="3499659"/>
                  <a:ext cx="798022" cy="465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fa</a:t>
                  </a:r>
                  <a:endParaRPr lang="zh-TW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3089562" y="3499659"/>
                  <a:ext cx="798022" cy="465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fa</a:t>
                  </a:r>
                  <a:endParaRPr lang="zh-TW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015045" y="3499659"/>
                  <a:ext cx="798022" cy="465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fa</a:t>
                  </a:r>
                  <a:endParaRPr lang="zh-TW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047400" y="3291840"/>
                  <a:ext cx="4023363" cy="88946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" name="直線單箭頭接點 9"/>
              <p:cNvCxnSpPr/>
              <p:nvPr/>
            </p:nvCxnSpPr>
            <p:spPr>
              <a:xfrm>
                <a:off x="2244436" y="3667699"/>
                <a:ext cx="0" cy="4821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>
                <a:off x="3685308" y="3676012"/>
                <a:ext cx="0" cy="4821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1794436" y="3139391"/>
                <a:ext cx="899999" cy="5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 smtClean="0"/>
                  <a:t>a[3:0]</a:t>
                </a:r>
                <a:endParaRPr lang="zh-TW" altLang="en-US" sz="2000" dirty="0"/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>
                <a:off x="2970413" y="5047612"/>
                <a:ext cx="0" cy="4821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H="1">
                <a:off x="5079075" y="4634848"/>
                <a:ext cx="54309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H="1">
                <a:off x="512614" y="4634848"/>
                <a:ext cx="54309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5629831" y="4365969"/>
                <a:ext cx="490448" cy="5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c0</a:t>
                </a:r>
                <a:endParaRPr lang="zh-TW" altLang="en-US" sz="1600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03563" y="4365969"/>
                <a:ext cx="490448" cy="5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c4</a:t>
                </a:r>
                <a:endParaRPr lang="zh-TW" altLang="en-US" sz="1600" dirty="0"/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3367497" y="3087618"/>
              <a:ext cx="74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b</a:t>
              </a:r>
              <a:r>
                <a:rPr lang="en-US" altLang="zh-TW" sz="1600" dirty="0" smtClean="0"/>
                <a:t>[3:0]</a:t>
              </a:r>
              <a:endParaRPr lang="zh-TW" altLang="en-US" sz="20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774719" y="4614694"/>
              <a:ext cx="74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s[3:0]</a:t>
              </a:r>
              <a:endParaRPr lang="zh-TW" altLang="en-US" sz="2000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532779" y="5070746"/>
            <a:ext cx="3441519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module </a:t>
            </a:r>
            <a:r>
              <a:rPr lang="en-US" altLang="zh-TW" dirty="0" smtClean="0">
                <a:solidFill>
                  <a:srgbClr val="FF0000"/>
                </a:solidFill>
              </a:rPr>
              <a:t>fa</a:t>
            </a:r>
            <a:r>
              <a:rPr lang="en-US" altLang="zh-TW" dirty="0" smtClean="0"/>
              <a:t>(a, b, ci, s, co);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input a, b, ci;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output s, co;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assign {</a:t>
            </a:r>
            <a:r>
              <a:rPr lang="en-US" altLang="zh-TW" dirty="0" err="1" smtClean="0"/>
              <a:t>co,s</a:t>
            </a:r>
            <a:r>
              <a:rPr lang="en-US" altLang="zh-TW" dirty="0" smtClean="0"/>
              <a:t>}=</a:t>
            </a:r>
            <a:r>
              <a:rPr lang="en-US" altLang="zh-TW" dirty="0" err="1" smtClean="0"/>
              <a:t>a+b+ci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endmodule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045825" y="4854633"/>
            <a:ext cx="1546168" cy="307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1676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Behavioral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Modeling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行為描述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數位電路，常用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於設計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，可分為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Procedural Assignment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Assignment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描述硬體的架構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連結，位於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等式的左邊須為線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342015" y="3566160"/>
            <a:ext cx="3358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Continuous Assignment </a:t>
            </a:r>
            <a:endParaRPr lang="en-US" altLang="zh-TW" b="1" u="sng" dirty="0" smtClean="0"/>
          </a:p>
          <a:p>
            <a:endParaRPr lang="en-US" altLang="zh-TW" dirty="0"/>
          </a:p>
          <a:p>
            <a:r>
              <a:rPr lang="en-US" altLang="zh-TW" dirty="0"/>
              <a:t>module adder(a, b, c0, s, c4); </a:t>
            </a:r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 smtClean="0"/>
              <a:t>input [3:0</a:t>
            </a:r>
            <a:r>
              <a:rPr lang="en-US" altLang="zh-TW" dirty="0"/>
              <a:t>] a, b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input c0;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output [3:0</a:t>
            </a:r>
            <a:r>
              <a:rPr lang="en-US" altLang="zh-TW" dirty="0"/>
              <a:t>] s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output c4;</a:t>
            </a: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 smtClean="0"/>
              <a:t>assign </a:t>
            </a:r>
            <a:r>
              <a:rPr lang="en-US" altLang="zh-TW" dirty="0"/>
              <a:t>{c4,s}=a+b+c0; </a:t>
            </a:r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8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Procedure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Behavioral code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通常位於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Procedure Block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內，該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賦值於型態為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integer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、時間變數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變數，但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不能賦值於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(wire)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的兩種型式為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09704" y="3056615"/>
            <a:ext cx="33583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Procedural </a:t>
            </a:r>
            <a:r>
              <a:rPr lang="en-US" altLang="zh-TW" b="1" u="sng" dirty="0"/>
              <a:t>Assignment </a:t>
            </a:r>
            <a:endParaRPr lang="en-US" altLang="zh-TW" b="1" u="sng" dirty="0" smtClean="0"/>
          </a:p>
          <a:p>
            <a:endParaRPr lang="en-US" altLang="zh-TW" dirty="0"/>
          </a:p>
          <a:p>
            <a:r>
              <a:rPr lang="en-US" altLang="zh-TW" dirty="0"/>
              <a:t>module adder(a, b, c0, s, c4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input </a:t>
            </a:r>
            <a:r>
              <a:rPr lang="en-US" altLang="zh-TW" dirty="0"/>
              <a:t>[3:0] a, </a:t>
            </a:r>
            <a:r>
              <a:rPr lang="en-US" altLang="zh-TW" dirty="0" smtClean="0"/>
              <a:t>b;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input c0;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output </a:t>
            </a:r>
            <a:r>
              <a:rPr lang="en-US" altLang="zh-TW" dirty="0"/>
              <a:t>[3:0] </a:t>
            </a:r>
            <a:r>
              <a:rPr lang="en-US" altLang="zh-TW" dirty="0" smtClean="0"/>
              <a:t>s;</a:t>
            </a: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output c4;</a:t>
            </a:r>
          </a:p>
          <a:p>
            <a:r>
              <a:rPr lang="zh-TW" altLang="en-US" dirty="0" smtClean="0"/>
              <a:t>　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 </a:t>
            </a:r>
            <a:r>
              <a:rPr lang="en-US" altLang="zh-TW" dirty="0"/>
              <a:t>[3:0] </a:t>
            </a:r>
            <a:r>
              <a:rPr lang="en-US" altLang="zh-TW" dirty="0" smtClean="0"/>
              <a:t>s;</a:t>
            </a:r>
          </a:p>
          <a:p>
            <a:r>
              <a:rPr lang="zh-TW" altLang="en-US" dirty="0" smtClean="0"/>
              <a:t>　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 c4;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always</a:t>
            </a:r>
            <a:r>
              <a:rPr lang="en-US" altLang="zh-TW" dirty="0"/>
              <a:t>@(a or b or c0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　　</a:t>
            </a:r>
            <a:r>
              <a:rPr lang="en-US" altLang="zh-TW" dirty="0" smtClean="0"/>
              <a:t>{</a:t>
            </a:r>
            <a:r>
              <a:rPr lang="en-US" altLang="zh-TW" dirty="0"/>
              <a:t>c4,s}=</a:t>
            </a:r>
            <a:r>
              <a:rPr lang="en-US" altLang="zh-TW" dirty="0" smtClean="0"/>
              <a:t>a+b+c0;</a:t>
            </a:r>
          </a:p>
          <a:p>
            <a:r>
              <a:rPr lang="en-US" altLang="zh-TW" dirty="0" err="1" smtClean="0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8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adder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694025" cy="4351338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在本實驗中同學將透過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的範例，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熟悉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Procedural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藉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192088" y="3336888"/>
            <a:ext cx="4297680" cy="2781280"/>
            <a:chOff x="796146" y="3732072"/>
            <a:chExt cx="4138372" cy="2845423"/>
          </a:xfrm>
        </p:grpSpPr>
        <p:sp>
          <p:nvSpPr>
            <p:cNvPr id="5" name="文字方塊 4"/>
            <p:cNvSpPr txBox="1"/>
            <p:nvPr/>
          </p:nvSpPr>
          <p:spPr>
            <a:xfrm>
              <a:off x="2073364" y="3732072"/>
              <a:ext cx="387140" cy="52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V="1">
              <a:off x="3577202" y="4192330"/>
              <a:ext cx="0" cy="560337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922319" y="4752666"/>
              <a:ext cx="2005445" cy="8520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-bit adder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2262031" y="4192330"/>
              <a:ext cx="0" cy="560337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V="1">
              <a:off x="2925040" y="5604723"/>
              <a:ext cx="0" cy="48510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3927765" y="5178384"/>
              <a:ext cx="368859" cy="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1584297" y="5178694"/>
              <a:ext cx="338021" cy="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2148242" y="4380588"/>
              <a:ext cx="227580" cy="118363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3463412" y="4380587"/>
              <a:ext cx="227580" cy="118363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2811250" y="5748494"/>
              <a:ext cx="227580" cy="118363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3376276" y="3738328"/>
              <a:ext cx="401850" cy="52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335105" y="4909280"/>
              <a:ext cx="599413" cy="52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 smtClean="0"/>
                <a:t>cin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96146" y="4913767"/>
              <a:ext cx="788150" cy="52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 smtClean="0"/>
                <a:t>cout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544416" y="6048260"/>
              <a:ext cx="761247" cy="52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sum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96370" y="41923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615163" y="4193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985698" y="5568087"/>
              <a:ext cx="395547" cy="52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2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adder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694025" cy="4351338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所設計的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diagram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編寫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程式碼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cont_8bit_adder.v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(proc_8bit_adder.v)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3"/>
          <a:srcRect t="2013"/>
          <a:stretch/>
        </p:blipFill>
        <p:spPr>
          <a:xfrm>
            <a:off x="838200" y="3452520"/>
            <a:ext cx="5730404" cy="183064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20" y="3190231"/>
            <a:ext cx="4754880" cy="235522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003367" y="5418101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 Assignment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777922" y="5602767"/>
            <a:ext cx="233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Procedural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5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</TotalTime>
  <Words>1371</Words>
  <Application>Microsoft Office PowerPoint</Application>
  <PresentationFormat>寬螢幕</PresentationFormat>
  <Paragraphs>244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數位系統導論 Lab5 Verilog Basics &amp; Simulation</vt:lpstr>
      <vt:lpstr>Outline</vt:lpstr>
      <vt:lpstr>課程目的</vt:lpstr>
      <vt:lpstr>Verilog 簡介 (1/4)</vt:lpstr>
      <vt:lpstr>Verilog 簡介 (2/4)</vt:lpstr>
      <vt:lpstr>Verilog 簡介 (3/4)</vt:lpstr>
      <vt:lpstr>Verilog 簡介 (4/4)</vt:lpstr>
      <vt:lpstr>範例練習一 – 8-bit adder</vt:lpstr>
      <vt:lpstr>範例練習一 – 8-bit adder</vt:lpstr>
      <vt:lpstr>範例練習一 – Test Bench (1/2)</vt:lpstr>
      <vt:lpstr>範例練習一 – Test Bench (2/2)</vt:lpstr>
      <vt:lpstr>範例練習一 – 編譯範例</vt:lpstr>
      <vt:lpstr>範例練習一 – 執行範例</vt:lpstr>
      <vt:lpstr>範例練習一 – 查看波形圖 (1/2)</vt:lpstr>
      <vt:lpstr>範例練習一 – 查看波形圖 (2/2)</vt:lpstr>
      <vt:lpstr>範例練習二 – Structural Modeling (1/3)</vt:lpstr>
      <vt:lpstr>範例練習二 – Structural Modeling (2/3)</vt:lpstr>
      <vt:lpstr>範例練習二 – Structural Modeling (3/3)</vt:lpstr>
      <vt:lpstr>範例練習三 – Continuous Assignment (1/3)</vt:lpstr>
      <vt:lpstr>範例練習三 – Continuous Assignment (2/3)</vt:lpstr>
      <vt:lpstr>範例練習三 – Continuous Assignment (3/3)</vt:lpstr>
      <vt:lpstr>範例練習四 – Procedural Assignment (1/3)</vt:lpstr>
      <vt:lpstr>範例練習四 – Procedural Assignment (2/3)</vt:lpstr>
      <vt:lpstr>範例練習四 – Procedural Assignment (3/3)</vt:lpstr>
      <vt:lpstr>模擬工具 – Icarus Verilog</vt:lpstr>
      <vt:lpstr>模擬工具 – 設定環境變數 (1/2)</vt:lpstr>
      <vt:lpstr>模擬工具 – 設定環境變數 (2/2)</vt:lpstr>
      <vt:lpstr>編輯工具 – Notepad++</vt:lpstr>
      <vt:lpstr>LAB</vt:lpstr>
      <vt:lpstr>課程評分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user</cp:lastModifiedBy>
  <cp:revision>180</cp:revision>
  <cp:lastPrinted>2019-04-01T06:56:42Z</cp:lastPrinted>
  <dcterms:created xsi:type="dcterms:W3CDTF">2019-03-11T13:35:07Z</dcterms:created>
  <dcterms:modified xsi:type="dcterms:W3CDTF">2019-04-01T07:19:58Z</dcterms:modified>
</cp:coreProperties>
</file>