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58" r:id="rId4"/>
    <p:sldId id="260" r:id="rId5"/>
    <p:sldId id="262" r:id="rId6"/>
    <p:sldId id="263" r:id="rId7"/>
    <p:sldId id="261" r:id="rId8"/>
    <p:sldId id="268" r:id="rId9"/>
    <p:sldId id="271" r:id="rId10"/>
    <p:sldId id="272" r:id="rId11"/>
    <p:sldId id="277" r:id="rId12"/>
    <p:sldId id="269" r:id="rId13"/>
    <p:sldId id="270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B6180B5-4A8D-4872-978A-F2766A1DDE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37C9507-229F-400C-8081-7C13227189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BC124-7594-4E38-AD3A-B81ACF3D5A0D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7E78E85-0311-4B77-8E36-6ABEA52598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85868FD-FA02-4061-AD29-6C2E5F5C04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F5E65-737D-479B-B80E-6EBF8FD945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901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0A12D-2428-4134-A3B7-123AD127D7D4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B3E14-2919-4D51-A1B3-2D20D37DFB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20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5FD6-D15F-4BC6-B641-FB5B9FD352DA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2BA40B9-2238-435D-892A-970E2CD7B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27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5FD6-D15F-4BC6-B641-FB5B9FD352DA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BA40B9-2238-435D-892A-970E2CD7B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68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5FD6-D15F-4BC6-B641-FB5B9FD352DA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BA40B9-2238-435D-892A-970E2CD7B65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2132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5FD6-D15F-4BC6-B641-FB5B9FD352DA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A40B9-2238-435D-892A-970E2CD7B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931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5FD6-D15F-4BC6-B641-FB5B9FD352DA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A40B9-2238-435D-892A-970E2CD7B65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36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5FD6-D15F-4BC6-B641-FB5B9FD352DA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A40B9-2238-435D-892A-970E2CD7B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468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5FD6-D15F-4BC6-B641-FB5B9FD352DA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40B9-2238-435D-892A-970E2CD7B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148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5FD6-D15F-4BC6-B641-FB5B9FD352DA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40B9-2238-435D-892A-970E2CD7B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85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597562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1540188"/>
            <a:ext cx="10196316" cy="44283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5FD6-D15F-4BC6-B641-FB5B9FD352DA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40B9-2238-435D-892A-970E2CD7B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09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5FD6-D15F-4BC6-B641-FB5B9FD352DA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BA40B9-2238-435D-892A-970E2CD7B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87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5FD6-D15F-4BC6-B641-FB5B9FD352DA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BA40B9-2238-435D-892A-970E2CD7B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85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5FD6-D15F-4BC6-B641-FB5B9FD352DA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BA40B9-2238-435D-892A-970E2CD7B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35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5FD6-D15F-4BC6-B641-FB5B9FD352DA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40B9-2238-435D-892A-970E2CD7B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04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5FD6-D15F-4BC6-B641-FB5B9FD352DA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40B9-2238-435D-892A-970E2CD7B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97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5FD6-D15F-4BC6-B641-FB5B9FD352DA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40B9-2238-435D-892A-970E2CD7B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2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5FD6-D15F-4BC6-B641-FB5B9FD352DA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A40B9-2238-435D-892A-970E2CD7B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69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D5FD6-D15F-4BC6-B641-FB5B9FD352DA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2BA40B9-2238-435D-892A-970E2CD7B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8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5B30EE-DAC7-423B-8C36-B47821753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數位系統導論實驗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en-US" altLang="zh-TW" sz="4000" dirty="0"/>
              <a:t>Lab7 RTL Modeling (Multiplier)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7478DFC-C33B-469F-984D-06A70155B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/>
              <a:t>負責助教：王偉丞</a:t>
            </a:r>
            <a:endParaRPr lang="en-US" altLang="zh-TW" dirty="0"/>
          </a:p>
          <a:p>
            <a:pPr algn="r"/>
            <a:r>
              <a:rPr lang="en-US" altLang="zh-TW" dirty="0"/>
              <a:t>Email: wmike851223@gmail.com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1126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36AAF0-A8D5-4C4E-A8D2-20CF4E96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32-bit</a:t>
            </a:r>
            <a:r>
              <a:rPr lang="zh-TW" altLang="en-US" dirty="0"/>
              <a:t>浮點數乘法器（</a:t>
            </a:r>
            <a:r>
              <a:rPr lang="en-US" altLang="zh-TW" dirty="0"/>
              <a:t>3 / 3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A2733B-0D97-4C88-A1A7-3AD8384EA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540188"/>
            <a:ext cx="9240264" cy="597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對特殊值外輸入進行乘法運算的浮點乘法器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5F7FBD-3826-41E5-837C-4AC6E1173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137" y="2137751"/>
            <a:ext cx="3918318" cy="401751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7757AB5-71EF-4C48-8F60-E092E7C54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547" y="2137751"/>
            <a:ext cx="3390173" cy="452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6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996529-8CF1-495B-9A39-C0C73D1A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 </a:t>
            </a:r>
            <a:r>
              <a:rPr lang="en-US" altLang="zh-TW" dirty="0"/>
              <a:t>–</a:t>
            </a:r>
            <a:r>
              <a:rPr lang="zh-TW" altLang="en-US" dirty="0"/>
              <a:t> 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4D7A83-211E-4D83-9333-F0B63E072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輸入指令執行程式，檢視設計之 </a:t>
            </a:r>
            <a:r>
              <a:rPr lang="en-US" altLang="zh-TW" dirty="0"/>
              <a:t>Module</a:t>
            </a:r>
            <a:r>
              <a:rPr lang="zh-TW" altLang="en-US" dirty="0"/>
              <a:t> 功能是否有錯誤：</a:t>
            </a:r>
            <a:endParaRPr lang="en-US" altLang="zh-TW" dirty="0"/>
          </a:p>
          <a:p>
            <a:pPr lvl="1"/>
            <a:r>
              <a:rPr lang="en-US" altLang="zh-TW" dirty="0" err="1"/>
              <a:t>iverilog</a:t>
            </a:r>
            <a:r>
              <a:rPr lang="zh-TW" altLang="en-US" dirty="0"/>
              <a:t> </a:t>
            </a:r>
            <a:r>
              <a:rPr lang="en-US" altLang="zh-TW" dirty="0"/>
              <a:t>–o</a:t>
            </a:r>
            <a:r>
              <a:rPr lang="zh-TW" altLang="en-US" dirty="0"/>
              <a:t> </a:t>
            </a:r>
            <a:r>
              <a:rPr lang="en-US" altLang="zh-TW" dirty="0" err="1"/>
              <a:t>testb</a:t>
            </a:r>
            <a:r>
              <a:rPr lang="zh-TW" altLang="en-US" dirty="0"/>
              <a:t> </a:t>
            </a:r>
            <a:r>
              <a:rPr lang="en-US" altLang="zh-TW" dirty="0"/>
              <a:t>testbench_32bits.v</a:t>
            </a:r>
          </a:p>
          <a:p>
            <a:pPr lvl="1"/>
            <a:r>
              <a:rPr lang="en-US" altLang="zh-TW" dirty="0" err="1"/>
              <a:t>vvp</a:t>
            </a:r>
            <a:r>
              <a:rPr lang="zh-TW" altLang="en-US" dirty="0"/>
              <a:t> </a:t>
            </a:r>
            <a:r>
              <a:rPr lang="en-US" altLang="zh-TW" dirty="0"/>
              <a:t>test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74DFC7E-27D9-4EEE-8E8C-0A5D3294E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68400"/>
            <a:ext cx="5009621" cy="448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5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284DB-4F90-473E-8668-C2BCCACC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FF4590-62AF-47B8-8393-7070EBC29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8" y="1540188"/>
            <a:ext cx="10880422" cy="44283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成功執行範例程式（</a:t>
            </a:r>
            <a:r>
              <a:rPr lang="en-US" altLang="zh-TW" dirty="0"/>
              <a:t>40%</a:t>
            </a:r>
            <a:r>
              <a:rPr lang="zh-TW" altLang="en-US" dirty="0"/>
              <a:t>）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完成依循</a:t>
            </a:r>
            <a:r>
              <a:rPr lang="en-US" altLang="zh-TW" dirty="0"/>
              <a:t>IEEE 754</a:t>
            </a:r>
            <a:r>
              <a:rPr lang="zh-TW" altLang="en-US" dirty="0"/>
              <a:t>規範的半精度（</a:t>
            </a:r>
            <a:r>
              <a:rPr lang="en-US" altLang="zh-TW" dirty="0"/>
              <a:t>16 bits</a:t>
            </a:r>
            <a:r>
              <a:rPr lang="zh-TW" altLang="en-US" dirty="0"/>
              <a:t>）浮點數乘法器（</a:t>
            </a:r>
            <a:r>
              <a:rPr lang="en-US" altLang="zh-TW" dirty="0"/>
              <a:t>40%</a:t>
            </a:r>
            <a:r>
              <a:rPr lang="zh-TW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80990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406590-5060-4817-8202-E4B478FB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課程評分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A1296-DFBB-48E1-ABA3-07DAB30B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540188"/>
            <a:ext cx="10495722" cy="44283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Demo </a:t>
            </a:r>
            <a:r>
              <a:rPr lang="zh-TW" altLang="en-US" dirty="0"/>
              <a:t>時間：</a:t>
            </a:r>
            <a:r>
              <a:rPr lang="en-US" altLang="zh-TW" dirty="0"/>
              <a:t>4/29(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r>
              <a:rPr lang="zh-TW" altLang="en-US" dirty="0"/>
              <a:t>與</a:t>
            </a:r>
            <a:r>
              <a:rPr lang="en-US" altLang="zh-TW" dirty="0"/>
              <a:t>5/1(</a:t>
            </a:r>
            <a:r>
              <a:rPr lang="zh-TW" altLang="en-US" dirty="0"/>
              <a:t>三</a:t>
            </a:r>
            <a:r>
              <a:rPr lang="en-US" altLang="zh-TW" dirty="0"/>
              <a:t>)</a:t>
            </a:r>
            <a:r>
              <a:rPr lang="zh-TW" altLang="en-US" dirty="0"/>
              <a:t>的 </a:t>
            </a:r>
            <a:r>
              <a:rPr lang="en-US" altLang="zh-TW" dirty="0"/>
              <a:t>19:30</a:t>
            </a:r>
            <a:r>
              <a:rPr lang="zh-TW" altLang="en-US" dirty="0"/>
              <a:t>、</a:t>
            </a:r>
            <a:r>
              <a:rPr lang="en-US" altLang="zh-TW" dirty="0"/>
              <a:t>19:50</a:t>
            </a:r>
            <a:r>
              <a:rPr lang="zh-TW" altLang="en-US" dirty="0"/>
              <a:t>、 </a:t>
            </a:r>
            <a:r>
              <a:rPr lang="en-US" altLang="zh-TW" dirty="0"/>
              <a:t>20:10 </a:t>
            </a:r>
            <a:r>
              <a:rPr lang="zh-TW" altLang="en-US" dirty="0"/>
              <a:t>與 </a:t>
            </a:r>
            <a:r>
              <a:rPr lang="en-US" altLang="zh-TW" dirty="0"/>
              <a:t>20:30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Demo </a:t>
            </a:r>
            <a:r>
              <a:rPr lang="zh-TW" altLang="en-US" dirty="0"/>
              <a:t>地點：工一館</a:t>
            </a:r>
            <a:r>
              <a:rPr lang="en-US" altLang="zh-TW" dirty="0"/>
              <a:t>206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評分方式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範例成功執行（</a:t>
            </a:r>
            <a:r>
              <a:rPr lang="en-US" altLang="zh-TW" dirty="0"/>
              <a:t>40%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16-bit Floating-point Multiplier</a:t>
            </a:r>
            <a:r>
              <a:rPr lang="zh-TW" altLang="en-US" dirty="0"/>
              <a:t>（</a:t>
            </a:r>
            <a:r>
              <a:rPr lang="en-US" altLang="zh-TW" dirty="0"/>
              <a:t>40%</a:t>
            </a:r>
            <a:r>
              <a:rPr lang="zh-TW" altLang="en-US" dirty="0"/>
              <a:t>）</a:t>
            </a:r>
            <a:endParaRPr lang="en-US" altLang="zh-TW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隨堂練習：</a:t>
            </a:r>
            <a:r>
              <a:rPr lang="en-US" altLang="zh-TW" dirty="0"/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1657131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DC040230-15FB-4B71-B2A7-AB6B3D713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1870480"/>
            <a:ext cx="8915399" cy="3117040"/>
          </a:xfrm>
        </p:spPr>
        <p:txBody>
          <a:bodyPr/>
          <a:lstStyle/>
          <a:p>
            <a:pPr algn="ctr"/>
            <a:r>
              <a:rPr lang="zh-TW" altLang="en-US" dirty="0"/>
              <a:t>附錄</a:t>
            </a:r>
          </a:p>
        </p:txBody>
      </p:sp>
    </p:spTree>
    <p:extLst>
      <p:ext uri="{BB962C8B-B14F-4D97-AF65-F5344CB8AC3E}">
        <p14:creationId xmlns:p14="http://schemas.microsoft.com/office/powerpoint/2010/main" val="1775810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7DA84D-7B91-4561-840A-7B772D4A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Floating-Point Multiplication</a:t>
            </a:r>
            <a:r>
              <a:rPr lang="zh-TW" altLang="en-US" dirty="0"/>
              <a:t>（</a:t>
            </a:r>
            <a:r>
              <a:rPr lang="en-US" altLang="zh-TW" dirty="0"/>
              <a:t>1 / 3</a:t>
            </a:r>
            <a:r>
              <a:rPr lang="zh-TW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5A5D637-41BF-408E-88DE-2FCBA8F956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zh-TW" altLang="en-US" dirty="0"/>
                  <a:t>下面介紹</a:t>
                </a:r>
                <a:r>
                  <a:rPr lang="en-US" altLang="zh-TW" dirty="0"/>
                  <a:t>IEEE 754</a:t>
                </a:r>
                <a:r>
                  <a:rPr lang="zh-TW" altLang="en-US" dirty="0"/>
                  <a:t>單精度浮點數乘法運算（</a:t>
                </a:r>
                <a:r>
                  <a:rPr lang="en-US" altLang="zh-TW" dirty="0"/>
                  <a:t>c = </a:t>
                </a:r>
                <a:r>
                  <a:rPr lang="en-US" altLang="zh-TW" dirty="0" err="1"/>
                  <a:t>a×b</a:t>
                </a:r>
                <a:r>
                  <a:rPr lang="zh-TW" altLang="en-US" dirty="0"/>
                  <a:t>）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𝑠</m:t>
                    </m:r>
                    <m:r>
                      <m:rPr>
                        <m:nor/>
                      </m:rPr>
                      <a:rPr lang="zh-TW" altLang="en-US" baseline="-25000" dirty="0"/>
                      <m:t>𝑐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zh-TW" altLang="en-US" dirty="0"/>
                      <m:t>𝑠</m:t>
                    </m:r>
                    <m:r>
                      <m:rPr>
                        <m:nor/>
                      </m:rPr>
                      <a:rPr lang="zh-TW" altLang="en-US" baseline="-25000" dirty="0"/>
                      <m:t>𝑎</m:t>
                    </m:r>
                    <m:r>
                      <m:rPr>
                        <m:nor/>
                      </m:rPr>
                      <a:rPr lang="zh-TW" altLang="en-US" dirty="0"/>
                      <m:t>⊕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TW" dirty="0"/>
                  <a:t> 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|</m:t>
                    </m:r>
                    <m:r>
                      <m:rPr>
                        <m:nor/>
                      </m:rPr>
                      <a:rPr lang="en-US" altLang="zh-TW" dirty="0"/>
                      <m:t>c</m:t>
                    </m:r>
                    <m:r>
                      <m:rPr>
                        <m:nor/>
                      </m:rPr>
                      <a:rPr lang="en-US" altLang="zh-TW" dirty="0"/>
                      <m:t>|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dirty="0"/>
                      <m:t>|</m:t>
                    </m:r>
                    <m:r>
                      <m:rPr>
                        <m:nor/>
                      </m:rPr>
                      <a:rPr lang="en-US" altLang="zh-TW" dirty="0"/>
                      <m:t>a</m:t>
                    </m:r>
                    <m:r>
                      <m:rPr>
                        <m:nor/>
                      </m:rPr>
                      <a:rPr lang="en-US" altLang="zh-TW" dirty="0"/>
                      <m:t>|×|</m:t>
                    </m:r>
                    <m:r>
                      <m:rPr>
                        <m:nor/>
                      </m:rPr>
                      <a:rPr lang="en-US" altLang="zh-TW" dirty="0"/>
                      <m:t>b</m:t>
                    </m:r>
                    <m:r>
                      <m:rPr>
                        <m:nor/>
                      </m:rPr>
                      <a:rPr lang="en-US" altLang="zh-TW" dirty="0"/>
                      <m:t>|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−127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TW" dirty="0"/>
                          <m:t>×1.</m:t>
                        </m:r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TW" dirty="0"/>
                      <m:t>×(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−127</m:t>
                        </m:r>
                      </m:sup>
                    </m:sSup>
                    <m:r>
                      <m:rPr>
                        <m:nor/>
                      </m:rPr>
                      <a:rPr lang="en-US" altLang="zh-TW" dirty="0"/>
                      <m:t>×1.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m:rPr>
                        <m:nor/>
                      </m:rPr>
                      <a:rPr lang="en-US" altLang="zh-TW" dirty="0"/>
                      <m:t>)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−127)−127</m:t>
                        </m:r>
                      </m:sup>
                    </m:sSup>
                    <m:r>
                      <m:rPr>
                        <m:nor/>
                      </m:rPr>
                      <a:rPr lang="en-US" altLang="zh-TW" dirty="0"/>
                      <m:t>×1.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m:rPr>
                        <m:nor/>
                      </m:rPr>
                      <a:rPr lang="en-US" altLang="zh-TW" dirty="0"/>
                      <m:t>×1.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TW" altLang="en-US" dirty="0"/>
                  <a:t>，得到</a:t>
                </a:r>
                <a:r>
                  <a:rPr lang="en-US" altLang="zh-TW" dirty="0"/>
                  <a:t>1.0 ≤ (1.</a:t>
                </a:r>
                <a:r>
                  <a:rPr lang="zh-TW" altLang="en-US" dirty="0"/>
                  <a:t>𝑓</a:t>
                </a:r>
                <a:r>
                  <a:rPr lang="zh-TW" altLang="en-US" baseline="-25000" dirty="0"/>
                  <a:t>𝑎</a:t>
                </a:r>
                <a:r>
                  <a:rPr lang="en-US" altLang="zh-TW" dirty="0"/>
                  <a:t>×1.</a:t>
                </a:r>
                <a:r>
                  <a:rPr lang="zh-TW" altLang="en-US" dirty="0"/>
                  <a:t>𝑓</a:t>
                </a:r>
                <a:r>
                  <a:rPr lang="zh-TW" altLang="en-US" baseline="-25000" dirty="0"/>
                  <a:t>𝑏</a:t>
                </a:r>
                <a:r>
                  <a:rPr lang="en-US" altLang="zh-TW" dirty="0"/>
                  <a:t>) &lt; 4.0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zh-TW" altLang="en-US" dirty="0"/>
                  <a:t>如果 </a:t>
                </a:r>
                <a:r>
                  <a:rPr lang="en-US" altLang="zh-TW" dirty="0"/>
                  <a:t>1.</a:t>
                </a:r>
                <a:r>
                  <a:rPr lang="zh-TW" altLang="en-US" dirty="0"/>
                  <a:t>𝑓</a:t>
                </a:r>
                <a:r>
                  <a:rPr lang="zh-TW" altLang="en-US" baseline="-25000" dirty="0"/>
                  <a:t>𝑎</a:t>
                </a:r>
                <a:r>
                  <a:rPr lang="en-US" altLang="zh-TW" dirty="0"/>
                  <a:t>×1.</a:t>
                </a:r>
                <a:r>
                  <a:rPr lang="zh-TW" altLang="en-US" dirty="0"/>
                  <a:t>𝑓</a:t>
                </a:r>
                <a:r>
                  <a:rPr lang="zh-TW" altLang="en-US" baseline="-25000" dirty="0"/>
                  <a:t>𝑏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&lt; 2.0</a:t>
                </a:r>
                <a:r>
                  <a:rPr lang="zh-TW" altLang="en-US" dirty="0"/>
                  <a:t>，得到 𝑒</a:t>
                </a:r>
                <a:r>
                  <a:rPr lang="zh-TW" altLang="en-US" baseline="-25000" dirty="0"/>
                  <a:t>𝑐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 </a:t>
                </a:r>
                <a:r>
                  <a:rPr lang="zh-TW" altLang="en-US" dirty="0"/>
                  <a:t>𝑒</a:t>
                </a:r>
                <a:r>
                  <a:rPr lang="zh-TW" altLang="en-US" baseline="-25000" dirty="0"/>
                  <a:t>𝑎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+ </a:t>
                </a:r>
                <a:r>
                  <a:rPr lang="zh-TW" altLang="en-US" dirty="0"/>
                  <a:t>𝑒</a:t>
                </a:r>
                <a:r>
                  <a:rPr lang="zh-TW" altLang="en-US" baseline="-25000" dirty="0"/>
                  <a:t>𝑏</a:t>
                </a:r>
                <a:r>
                  <a:rPr lang="zh-TW" altLang="en-US" dirty="0"/>
                  <a:t> − </a:t>
                </a:r>
                <a:r>
                  <a:rPr lang="en-US" altLang="zh-TW" dirty="0"/>
                  <a:t>127 </a:t>
                </a:r>
                <a:r>
                  <a:rPr lang="zh-TW" altLang="en-US" dirty="0"/>
                  <a:t>和 </a:t>
                </a:r>
                <a:r>
                  <a:rPr lang="en-US" altLang="zh-TW" dirty="0"/>
                  <a:t>1.</a:t>
                </a:r>
                <a:r>
                  <a:rPr lang="zh-TW" altLang="en-US" dirty="0"/>
                  <a:t>𝑓</a:t>
                </a:r>
                <a:r>
                  <a:rPr lang="zh-TW" altLang="en-US" baseline="-25000" dirty="0"/>
                  <a:t>𝑐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 1.</a:t>
                </a:r>
                <a:r>
                  <a:rPr lang="zh-TW" altLang="en-US" dirty="0"/>
                  <a:t>𝑓</a:t>
                </a:r>
                <a:r>
                  <a:rPr lang="zh-TW" altLang="en-US" baseline="-25000" dirty="0"/>
                  <a:t>𝑎</a:t>
                </a:r>
                <a:r>
                  <a:rPr lang="en-US" altLang="zh-TW" dirty="0"/>
                  <a:t>×1.</a:t>
                </a:r>
                <a:r>
                  <a:rPr lang="zh-TW" altLang="en-US" dirty="0"/>
                  <a:t>𝑓</a:t>
                </a:r>
                <a:r>
                  <a:rPr lang="zh-TW" altLang="en-US" baseline="-25000" dirty="0"/>
                  <a:t>𝑏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zh-TW" altLang="en-US" dirty="0"/>
                  <a:t>如果 </a:t>
                </a:r>
                <a:r>
                  <a:rPr lang="en-US" altLang="zh-TW" dirty="0"/>
                  <a:t>1.</a:t>
                </a:r>
                <a:r>
                  <a:rPr lang="zh-TW" altLang="en-US" dirty="0"/>
                  <a:t>𝑓</a:t>
                </a:r>
                <a:r>
                  <a:rPr lang="zh-TW" altLang="en-US" baseline="-25000" dirty="0"/>
                  <a:t>𝑎</a:t>
                </a:r>
                <a:r>
                  <a:rPr lang="en-US" altLang="zh-TW" dirty="0"/>
                  <a:t>×1.</a:t>
                </a:r>
                <a:r>
                  <a:rPr lang="zh-TW" altLang="en-US" dirty="0"/>
                  <a:t>𝑓</a:t>
                </a:r>
                <a:r>
                  <a:rPr lang="zh-TW" altLang="en-US" baseline="-25000" dirty="0"/>
                  <a:t>𝑏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≥ 2.0</a:t>
                </a:r>
                <a:r>
                  <a:rPr lang="zh-TW" altLang="en-US" dirty="0"/>
                  <a:t>，𝑒</a:t>
                </a:r>
                <a:r>
                  <a:rPr lang="zh-TW" altLang="en-US" baseline="-25000" dirty="0"/>
                  <a:t>𝑐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 </a:t>
                </a:r>
                <a:r>
                  <a:rPr lang="zh-TW" altLang="en-US" dirty="0"/>
                  <a:t>𝑒</a:t>
                </a:r>
                <a:r>
                  <a:rPr lang="zh-TW" altLang="en-US" baseline="-25000" dirty="0"/>
                  <a:t>𝑎</a:t>
                </a:r>
                <a:r>
                  <a:rPr lang="en-US" altLang="zh-TW" dirty="0"/>
                  <a:t>+</a:t>
                </a:r>
                <a:r>
                  <a:rPr lang="zh-TW" altLang="en-US" dirty="0"/>
                  <a:t>𝑒</a:t>
                </a:r>
                <a:r>
                  <a:rPr lang="zh-TW" altLang="en-US" baseline="-25000" dirty="0"/>
                  <a:t>𝑏</a:t>
                </a:r>
                <a:r>
                  <a:rPr lang="zh-TW" altLang="en-US" dirty="0"/>
                  <a:t>−</a:t>
                </a:r>
                <a:r>
                  <a:rPr lang="en-US" altLang="zh-TW" dirty="0"/>
                  <a:t>127+1 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 1.</a:t>
                </a:r>
                <a:r>
                  <a:rPr lang="zh-TW" altLang="en-US" dirty="0"/>
                  <a:t>𝑓</a:t>
                </a:r>
                <a:r>
                  <a:rPr lang="zh-TW" altLang="en-US" baseline="-25000" dirty="0"/>
                  <a:t>𝑐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(1.</a:t>
                </a:r>
                <a:r>
                  <a:rPr lang="zh-TW" altLang="en-US" dirty="0"/>
                  <a:t>𝑓</a:t>
                </a:r>
                <a:r>
                  <a:rPr lang="zh-TW" altLang="en-US" baseline="-25000" dirty="0"/>
                  <a:t>𝑎</a:t>
                </a:r>
                <a:r>
                  <a:rPr lang="en-US" altLang="zh-TW" dirty="0"/>
                  <a:t>×1.</a:t>
                </a:r>
                <a:r>
                  <a:rPr lang="zh-TW" altLang="en-US" dirty="0"/>
                  <a:t>𝑓</a:t>
                </a:r>
                <a:r>
                  <a:rPr lang="zh-TW" altLang="en-US" baseline="-25000" dirty="0"/>
                  <a:t>𝑏</a:t>
                </a:r>
                <a:r>
                  <a:rPr lang="en-US" altLang="zh-TW" dirty="0"/>
                  <a:t>)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en-US" altLang="zh-TW" dirty="0"/>
                  <a:t> 1 (</a:t>
                </a:r>
                <a:r>
                  <a:rPr lang="zh-TW" altLang="en-US" dirty="0"/>
                  <a:t>右移</a:t>
                </a:r>
                <a:r>
                  <a:rPr lang="en-US" altLang="zh-TW" dirty="0"/>
                  <a:t>1 bit)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zh-TW" altLang="en-US" dirty="0"/>
                  <a:t>因為正規化後的指數</a:t>
                </a:r>
                <a:r>
                  <a:rPr lang="en-US" altLang="zh-TW" dirty="0"/>
                  <a:t>e</a:t>
                </a:r>
                <a:r>
                  <a:rPr lang="zh-TW" altLang="en-US" dirty="0"/>
                  <a:t>滿足</a:t>
                </a:r>
                <a:r>
                  <a:rPr lang="en-US" altLang="zh-TW" dirty="0"/>
                  <a:t>1 ≤ e ≤ 254</a:t>
                </a:r>
                <a:r>
                  <a:rPr lang="zh-TW" altLang="en-US" dirty="0"/>
                  <a:t>，所以我們具有 </a:t>
                </a:r>
                <a:r>
                  <a:rPr lang="en-US" altLang="zh-TW" dirty="0"/>
                  <a:t>-125 ≤</a:t>
                </a:r>
                <a:r>
                  <a:rPr lang="zh-TW" altLang="en-US" dirty="0"/>
                  <a:t>（</a:t>
                </a:r>
                <a:r>
                  <a:rPr lang="en-US" altLang="zh-TW" dirty="0"/>
                  <a:t>= </a:t>
                </a:r>
                <a:r>
                  <a:rPr lang="zh-TW" altLang="en-US" dirty="0"/>
                  <a:t>𝑒</a:t>
                </a:r>
                <a:r>
                  <a:rPr lang="zh-TW" altLang="en-US" baseline="-25000" dirty="0"/>
                  <a:t>𝑎</a:t>
                </a:r>
                <a:r>
                  <a:rPr lang="en-US" altLang="zh-TW" dirty="0"/>
                  <a:t>+</a:t>
                </a:r>
                <a:r>
                  <a:rPr lang="zh-TW" altLang="en-US" dirty="0"/>
                  <a:t>𝑒</a:t>
                </a:r>
                <a:r>
                  <a:rPr lang="zh-TW" altLang="en-US" baseline="-25000" dirty="0"/>
                  <a:t>𝑏</a:t>
                </a:r>
                <a:r>
                  <a:rPr lang="zh-TW" altLang="en-US" dirty="0"/>
                  <a:t>−</a:t>
                </a:r>
                <a:r>
                  <a:rPr lang="en-US" altLang="zh-TW" dirty="0"/>
                  <a:t>127</a:t>
                </a:r>
                <a:r>
                  <a:rPr lang="zh-TW" altLang="en-US" dirty="0"/>
                  <a:t>）≤ </a:t>
                </a:r>
                <a:r>
                  <a:rPr lang="en-US" altLang="zh-TW" dirty="0"/>
                  <a:t>381</a:t>
                </a:r>
                <a:r>
                  <a:rPr lang="zh-TW" altLang="en-US" dirty="0"/>
                  <a:t>或 </a:t>
                </a:r>
                <a:r>
                  <a:rPr lang="en-US" altLang="zh-TW" dirty="0"/>
                  <a:t>-124 ≤</a:t>
                </a:r>
                <a:r>
                  <a:rPr lang="zh-TW" altLang="en-US" dirty="0"/>
                  <a:t>（</a:t>
                </a:r>
                <a:r>
                  <a:rPr lang="en-US" altLang="zh-TW" dirty="0"/>
                  <a:t>= </a:t>
                </a:r>
                <a:r>
                  <a:rPr lang="zh-TW" altLang="en-US" dirty="0"/>
                  <a:t>𝑒</a:t>
                </a:r>
                <a:r>
                  <a:rPr lang="zh-TW" altLang="en-US" baseline="-25000" dirty="0"/>
                  <a:t>𝑎</a:t>
                </a:r>
                <a:r>
                  <a:rPr lang="en-US" altLang="zh-TW" dirty="0"/>
                  <a:t>+</a:t>
                </a:r>
                <a:r>
                  <a:rPr lang="zh-TW" altLang="en-US" dirty="0"/>
                  <a:t>𝑒</a:t>
                </a:r>
                <a:r>
                  <a:rPr lang="zh-TW" altLang="en-US" baseline="-25000" dirty="0"/>
                  <a:t>𝑏</a:t>
                </a:r>
                <a:r>
                  <a:rPr lang="zh-TW" altLang="en-US" dirty="0"/>
                  <a:t>−</a:t>
                </a:r>
                <a:r>
                  <a:rPr lang="en-US" altLang="zh-TW" dirty="0"/>
                  <a:t>127+1</a:t>
                </a:r>
                <a:r>
                  <a:rPr lang="zh-TW" altLang="en-US" dirty="0"/>
                  <a:t>）≤ </a:t>
                </a:r>
                <a:r>
                  <a:rPr lang="en-US" altLang="zh-TW" dirty="0"/>
                  <a:t>382</a:t>
                </a:r>
                <a:r>
                  <a:rPr lang="zh-TW" altLang="en-US" dirty="0"/>
                  <a:t>。即𝑒</a:t>
                </a:r>
                <a:r>
                  <a:rPr lang="zh-TW" altLang="en-US" baseline="-25000" dirty="0"/>
                  <a:t>𝑐</a:t>
                </a:r>
                <a:r>
                  <a:rPr lang="zh-TW" altLang="en-US" dirty="0"/>
                  <a:t> 可能會超出 </a:t>
                </a:r>
                <a:r>
                  <a:rPr lang="en-US" altLang="zh-TW" dirty="0"/>
                  <a:t>1 – 254 </a:t>
                </a:r>
                <a:r>
                  <a:rPr lang="zh-TW" altLang="en-US" dirty="0"/>
                  <a:t>的範圍。如果</a:t>
                </a:r>
                <a:r>
                  <a:rPr lang="en-US" altLang="zh-TW" dirty="0"/>
                  <a:t>1 ≤ </a:t>
                </a:r>
                <a:r>
                  <a:rPr lang="zh-TW" altLang="en-US" dirty="0"/>
                  <a:t>𝑒</a:t>
                </a:r>
                <a:r>
                  <a:rPr lang="zh-TW" altLang="en-US" baseline="-25000" dirty="0"/>
                  <a:t>𝑐</a:t>
                </a:r>
                <a:r>
                  <a:rPr lang="zh-TW" altLang="en-US" dirty="0"/>
                  <a:t> ≤ </a:t>
                </a:r>
                <a:r>
                  <a:rPr lang="en-US" altLang="zh-TW" dirty="0"/>
                  <a:t>254</a:t>
                </a:r>
                <a:r>
                  <a:rPr lang="zh-TW" altLang="en-US" dirty="0"/>
                  <a:t>，則為正規化的浮點數。如果𝑒</a:t>
                </a:r>
                <a:r>
                  <a:rPr lang="zh-TW" altLang="en-US" baseline="-25000" dirty="0"/>
                  <a:t>𝑐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&gt; 254</a:t>
                </a:r>
                <a:r>
                  <a:rPr lang="zh-TW" altLang="en-US" dirty="0"/>
                  <a:t>，則結果為 ∞（𝑒</a:t>
                </a:r>
                <a:r>
                  <a:rPr lang="zh-TW" altLang="en-US" baseline="-25000" dirty="0"/>
                  <a:t>𝑐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 255</a:t>
                </a:r>
                <a:r>
                  <a:rPr lang="zh-TW" altLang="en-US" dirty="0"/>
                  <a:t>，𝑓</a:t>
                </a:r>
                <a:r>
                  <a:rPr lang="zh-TW" altLang="en-US" baseline="-25000" dirty="0"/>
                  <a:t>𝑐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 0</a:t>
                </a:r>
                <a:r>
                  <a:rPr lang="zh-TW" altLang="en-US" dirty="0"/>
                  <a:t>）。當𝑒</a:t>
                </a:r>
                <a:r>
                  <a:rPr lang="zh-TW" altLang="en-US" baseline="-25000" dirty="0"/>
                  <a:t>𝑐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&lt;1</a:t>
                </a:r>
                <a:r>
                  <a:rPr lang="zh-TW" altLang="en-US" dirty="0"/>
                  <a:t>時，如果結果大於或等於</a:t>
                </a:r>
                <a:r>
                  <a:rPr lang="en-US" altLang="zh-TW" dirty="0"/>
                  <a:t>2</a:t>
                </a:r>
                <a:r>
                  <a:rPr lang="en-US" altLang="zh-TW" baseline="30000" dirty="0"/>
                  <a:t>−126</a:t>
                </a:r>
                <a:r>
                  <a:rPr lang="en-US" altLang="zh-TW" dirty="0"/>
                  <a:t>×0.00000000000000000000001 = 2</a:t>
                </a:r>
                <a:r>
                  <a:rPr lang="en-US" altLang="zh-TW" baseline="30000" dirty="0"/>
                  <a:t>−149</a:t>
                </a:r>
                <a:r>
                  <a:rPr lang="zh-TW" altLang="en-US" dirty="0"/>
                  <a:t>，則可用非正規化浮點數表示；否則用</a:t>
                </a:r>
                <a:r>
                  <a:rPr lang="en-US" altLang="zh-TW" dirty="0"/>
                  <a:t>0</a:t>
                </a:r>
                <a:r>
                  <a:rPr lang="zh-TW" altLang="en-US" dirty="0"/>
                  <a:t>表示。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zh-TW" dirty="0"/>
              </a:p>
              <a:p>
                <a:pPr marL="457200" indent="-457200">
                  <a:buFont typeface="+mj-lt"/>
                  <a:buAutoNum type="arabicPeriod"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5A5D637-41BF-408E-88DE-2FCBA8F956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7" t="-1102" r="-8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213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AF41DC-5449-46C3-AF8D-EDD3622F5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Floating-Point Multiplication</a:t>
            </a:r>
            <a:r>
              <a:rPr lang="zh-TW" altLang="en-US" dirty="0"/>
              <a:t>（</a:t>
            </a:r>
            <a:r>
              <a:rPr lang="en-US" altLang="zh-TW" dirty="0"/>
              <a:t>2 / 3</a:t>
            </a:r>
            <a:r>
              <a:rPr lang="zh-TW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A27375-D7B2-45DE-868F-704481B005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 startAt="2"/>
                </a:pPr>
                <a:r>
                  <a:rPr lang="zh-TW" altLang="en-US" dirty="0"/>
                  <a:t>接著考慮浮點數乘法的數字規格，因為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≤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≤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254</a:t>
                </a:r>
                <a:r>
                  <a:rPr lang="zh-TW" altLang="en-US" dirty="0"/>
                  <a:t>符合規格，真實指數</a:t>
                </a:r>
                <a:r>
                  <a:rPr lang="en-US" altLang="zh-TW" dirty="0"/>
                  <a:t>e’</a:t>
                </a:r>
                <a:r>
                  <a:rPr lang="zh-TW" altLang="en-US" dirty="0"/>
                  <a:t>（即</a:t>
                </a:r>
                <a:r>
                  <a:rPr lang="en-US" altLang="zh-TW" dirty="0"/>
                  <a:t>e</a:t>
                </a:r>
                <a:r>
                  <a:rPr lang="zh-TW" altLang="en-US" dirty="0"/>
                  <a:t> − </a:t>
                </a:r>
                <a:r>
                  <a:rPr lang="en-US" altLang="zh-TW" dirty="0"/>
                  <a:t>127</a:t>
                </a:r>
                <a:r>
                  <a:rPr lang="zh-TW" altLang="en-US" dirty="0"/>
                  <a:t>）滿足 </a:t>
                </a:r>
                <a:r>
                  <a:rPr lang="en-US" altLang="zh-TW" dirty="0"/>
                  <a:t>-126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≤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e’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≤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127</a:t>
                </a:r>
                <a:r>
                  <a:rPr lang="zh-TW" altLang="en-US" dirty="0"/>
                  <a:t>。假設</a:t>
                </a:r>
                <a:r>
                  <a:rPr lang="en-US" altLang="zh-TW" dirty="0"/>
                  <a:t>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{</a:t>
                </a:r>
                <a:r>
                  <a:rPr lang="zh-TW" altLang="en-US" dirty="0"/>
                  <a:t>𝑠</a:t>
                </a:r>
                <a:r>
                  <a:rPr lang="zh-TW" altLang="en-US" baseline="-25000" dirty="0"/>
                  <a:t>𝑎</a:t>
                </a:r>
                <a:r>
                  <a:rPr lang="zh-TW" altLang="en-US" dirty="0"/>
                  <a:t>，𝑒</a:t>
                </a:r>
                <a:r>
                  <a:rPr lang="zh-TW" altLang="en-US" baseline="-25000" dirty="0"/>
                  <a:t>𝑎</a:t>
                </a:r>
                <a:r>
                  <a:rPr lang="zh-TW" altLang="en-US" dirty="0"/>
                  <a:t>，𝑓</a:t>
                </a:r>
                <a:r>
                  <a:rPr lang="zh-TW" altLang="en-US" baseline="-25000" dirty="0"/>
                  <a:t>𝑎</a:t>
                </a:r>
                <a:r>
                  <a:rPr lang="en-US" altLang="zh-TW" dirty="0"/>
                  <a:t>}</a:t>
                </a:r>
                <a:r>
                  <a:rPr lang="zh-TW" altLang="en-US" dirty="0"/>
                  <a:t>是一個符合規格的浮點數，</a:t>
                </a:r>
                <a:r>
                  <a:rPr lang="en-US" altLang="zh-TW" dirty="0"/>
                  <a:t>b = {</a:t>
                </a:r>
                <a:r>
                  <a:rPr lang="zh-TW" altLang="en-US" dirty="0"/>
                  <a:t>𝑠</a:t>
                </a:r>
                <a:r>
                  <a:rPr lang="zh-TW" altLang="en-US" baseline="-25000" dirty="0"/>
                  <a:t>𝑏</a:t>
                </a:r>
                <a:r>
                  <a:rPr lang="zh-TW" altLang="en-US" dirty="0"/>
                  <a:t>，𝑒</a:t>
                </a:r>
                <a:r>
                  <a:rPr lang="zh-TW" altLang="en-US" baseline="-25000" dirty="0"/>
                  <a:t>𝑏</a:t>
                </a:r>
                <a:r>
                  <a:rPr lang="zh-TW" altLang="en-US" dirty="0"/>
                  <a:t>，𝑓</a:t>
                </a:r>
                <a:r>
                  <a:rPr lang="zh-TW" altLang="en-US" baseline="-25000" dirty="0"/>
                  <a:t>𝑏</a:t>
                </a:r>
                <a:r>
                  <a:rPr lang="en-US" altLang="zh-TW" dirty="0"/>
                  <a:t>}</a:t>
                </a:r>
                <a:r>
                  <a:rPr lang="zh-TW" altLang="en-US" dirty="0"/>
                  <a:t>是不在規格內的浮點數（𝑒</a:t>
                </a:r>
                <a:r>
                  <a:rPr lang="zh-TW" altLang="en-US" baseline="-25000" dirty="0"/>
                  <a:t>𝑏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=0</a:t>
                </a:r>
                <a:r>
                  <a:rPr lang="zh-TW" altLang="en-US" dirty="0"/>
                  <a:t>，𝑓</a:t>
                </a:r>
                <a:r>
                  <a:rPr lang="zh-TW" altLang="en-US" baseline="-25000" dirty="0"/>
                  <a:t>𝑏</a:t>
                </a:r>
                <a:r>
                  <a:rPr lang="zh-TW" altLang="en-US" dirty="0"/>
                  <a:t>≠</a:t>
                </a:r>
                <a:r>
                  <a:rPr lang="en-US" altLang="zh-TW" dirty="0"/>
                  <a:t>0</a:t>
                </a:r>
                <a:r>
                  <a:rPr lang="zh-TW" altLang="en-US" dirty="0"/>
                  <a:t>），亦即非正規值（</a:t>
                </a:r>
                <a:r>
                  <a:rPr lang="en-US" altLang="zh-TW" dirty="0"/>
                  <a:t>Subnormal Numbers</a:t>
                </a:r>
                <a:r>
                  <a:rPr lang="zh-TW" altLang="en-US" dirty="0"/>
                  <a:t>）。</a:t>
                </a:r>
                <a:endParaRPr lang="en-US" altLang="zh-TW" dirty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altLang="zh-TW" dirty="0"/>
                  <a:t>c = a × b </a:t>
                </a:r>
                <a:r>
                  <a:rPr lang="zh-TW" altLang="en-US" dirty="0"/>
                  <a:t>的絕對值為 </a:t>
                </a:r>
                <a:r>
                  <a:rPr lang="en-US" altLang="zh-TW" dirty="0"/>
                  <a:t>|c| = |a|×|b| =</a:t>
                </a:r>
                <a:r>
                  <a:rPr lang="zh-TW" altLang="en-US" dirty="0"/>
                  <a:t>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−127</m:t>
                        </m:r>
                      </m:sup>
                    </m:sSup>
                  </m:oMath>
                </a14:m>
                <a:r>
                  <a:rPr lang="en-US" altLang="zh-TW" dirty="0"/>
                  <a:t>×1.</a:t>
                </a:r>
                <a:r>
                  <a:rPr lang="zh-TW" altLang="en-US" dirty="0"/>
                  <a:t>𝑓</a:t>
                </a:r>
                <a:r>
                  <a:rPr lang="zh-TW" altLang="en-US" baseline="-25000" dirty="0"/>
                  <a:t>𝑎</a:t>
                </a:r>
                <a:r>
                  <a:rPr lang="zh-TW" altLang="en-US" dirty="0"/>
                  <a:t>）</a:t>
                </a:r>
                <a:r>
                  <a:rPr lang="en-US" altLang="zh-TW" dirty="0"/>
                  <a:t>×</a:t>
                </a:r>
                <a:r>
                  <a:rPr lang="zh-TW" altLang="en-US" dirty="0"/>
                  <a:t>（</a:t>
                </a:r>
                <a:r>
                  <a:rPr lang="en-US" altLang="zh-TW" dirty="0"/>
                  <a:t>2</a:t>
                </a:r>
                <a:r>
                  <a:rPr lang="en-US" altLang="zh-TW" baseline="30000" dirty="0"/>
                  <a:t>−126</a:t>
                </a:r>
                <a:r>
                  <a:rPr lang="en-US" altLang="zh-TW" dirty="0"/>
                  <a:t>×0.</a:t>
                </a:r>
                <a:r>
                  <a:rPr lang="zh-TW" altLang="en-US" dirty="0"/>
                  <a:t>𝑓</a:t>
                </a:r>
                <a:r>
                  <a:rPr lang="zh-TW" altLang="en-US" baseline="-25000" dirty="0"/>
                  <a:t>𝑏</a:t>
                </a:r>
                <a:r>
                  <a:rPr lang="zh-TW" altLang="en-US" dirty="0"/>
                  <a:t>）</a:t>
                </a:r>
                <a:r>
                  <a:rPr lang="en-US" altLang="zh-TW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253</m:t>
                        </m:r>
                      </m:sup>
                    </m:sSup>
                  </m:oMath>
                </a14:m>
                <a:r>
                  <a:rPr lang="en-US" altLang="zh-TW" dirty="0"/>
                  <a:t>×</a:t>
                </a:r>
                <a:r>
                  <a:rPr lang="zh-TW" altLang="en-US" dirty="0"/>
                  <a:t>（</a:t>
                </a:r>
                <a:r>
                  <a:rPr lang="en-US" altLang="zh-TW" dirty="0"/>
                  <a:t>1.</a:t>
                </a:r>
                <a:r>
                  <a:rPr lang="zh-TW" altLang="en-US" dirty="0"/>
                  <a:t>𝑓</a:t>
                </a:r>
                <a:r>
                  <a:rPr lang="zh-TW" altLang="en-US" baseline="-25000" dirty="0"/>
                  <a:t>𝑎</a:t>
                </a:r>
                <a:r>
                  <a:rPr lang="en-US" altLang="zh-TW" dirty="0"/>
                  <a:t>×0.</a:t>
                </a:r>
                <a:r>
                  <a:rPr lang="zh-TW" altLang="en-US" dirty="0"/>
                  <a:t>𝑓</a:t>
                </a:r>
                <a:r>
                  <a:rPr lang="zh-TW" altLang="en-US" baseline="-25000" dirty="0"/>
                  <a:t>𝑏</a:t>
                </a:r>
                <a:r>
                  <a:rPr lang="zh-TW" altLang="en-US" dirty="0"/>
                  <a:t>）。最大絕對值是</a:t>
                </a:r>
                <a:r>
                  <a:rPr lang="en-US" altLang="zh-TW" dirty="0"/>
                  <a:t>2</a:t>
                </a:r>
                <a:r>
                  <a:rPr lang="en-US" altLang="zh-TW" baseline="30000" dirty="0"/>
                  <a:t>254−253</a:t>
                </a:r>
                <a:r>
                  <a:rPr lang="en-US" altLang="zh-TW" dirty="0"/>
                  <a:t>×</a:t>
                </a:r>
                <a:r>
                  <a:rPr lang="zh-TW" altLang="en-US" dirty="0"/>
                  <a:t>（</a:t>
                </a:r>
                <a:r>
                  <a:rPr lang="en-US" altLang="zh-TW" dirty="0"/>
                  <a:t>2 − 2</a:t>
                </a:r>
                <a:r>
                  <a:rPr lang="en-US" altLang="zh-TW" baseline="30000" dirty="0"/>
                  <a:t>-23</a:t>
                </a:r>
                <a:r>
                  <a:rPr lang="zh-TW" altLang="en-US" dirty="0"/>
                  <a:t>）</a:t>
                </a:r>
                <a:r>
                  <a:rPr lang="en-US" altLang="zh-TW" dirty="0"/>
                  <a:t>×</a:t>
                </a:r>
                <a:r>
                  <a:rPr lang="zh-TW" altLang="en-US" dirty="0"/>
                  <a:t>（</a:t>
                </a:r>
                <a:r>
                  <a:rPr lang="en-US" altLang="zh-TW" dirty="0"/>
                  <a:t>1 − 2</a:t>
                </a:r>
                <a:r>
                  <a:rPr lang="en-US" altLang="zh-TW" baseline="30000" dirty="0"/>
                  <a:t>-23</a:t>
                </a:r>
                <a:r>
                  <a:rPr lang="zh-TW" altLang="en-US" dirty="0"/>
                  <a:t>）</a:t>
                </a:r>
                <a:r>
                  <a:rPr lang="en-US" altLang="zh-TW" dirty="0"/>
                  <a:t>= 2×</a:t>
                </a:r>
                <a:r>
                  <a:rPr lang="zh-TW" altLang="en-US" dirty="0"/>
                  <a:t>（</a:t>
                </a:r>
                <a:r>
                  <a:rPr lang="en-US" altLang="zh-TW" dirty="0"/>
                  <a:t>2−3×2</a:t>
                </a:r>
                <a:r>
                  <a:rPr lang="en-US" altLang="zh-TW" baseline="30000" dirty="0"/>
                  <a:t>-23</a:t>
                </a:r>
                <a:r>
                  <a:rPr lang="en-US" altLang="zh-TW" dirty="0"/>
                  <a:t>+2</a:t>
                </a:r>
                <a:r>
                  <a:rPr lang="en-US" altLang="zh-TW" baseline="30000" dirty="0"/>
                  <a:t>-46</a:t>
                </a:r>
                <a:r>
                  <a:rPr lang="zh-TW" altLang="en-US" dirty="0"/>
                  <a:t>），這是一個規格內的浮點數。最小的絕對值是</a:t>
                </a:r>
                <a:r>
                  <a:rPr lang="en-US" altLang="zh-TW" dirty="0"/>
                  <a:t>2</a:t>
                </a:r>
                <a:r>
                  <a:rPr lang="en-US" altLang="zh-TW" baseline="30000" dirty="0"/>
                  <a:t>1−253</a:t>
                </a:r>
                <a:r>
                  <a:rPr lang="en-US" altLang="zh-TW" dirty="0"/>
                  <a:t>×1.0×2</a:t>
                </a:r>
                <a:r>
                  <a:rPr lang="en-US" altLang="zh-TW" baseline="30000" dirty="0"/>
                  <a:t>−23</a:t>
                </a:r>
                <a:r>
                  <a:rPr lang="en-US" altLang="zh-TW" dirty="0"/>
                  <a:t> = 2</a:t>
                </a:r>
                <a:r>
                  <a:rPr lang="en-US" altLang="zh-TW" baseline="30000" dirty="0"/>
                  <a:t>−275</a:t>
                </a:r>
                <a:r>
                  <a:rPr lang="zh-TW" altLang="en-US" dirty="0"/>
                  <a:t>，它超出了</a:t>
                </a:r>
                <a:r>
                  <a:rPr lang="en-US" altLang="zh-TW" dirty="0"/>
                  <a:t>e’</a:t>
                </a:r>
                <a:r>
                  <a:rPr lang="zh-TW" altLang="en-US" dirty="0"/>
                  <a:t>應該在的範圍內，因此，該結果可以用</a:t>
                </a:r>
                <a:r>
                  <a:rPr lang="en-US" altLang="zh-TW" dirty="0"/>
                  <a:t>denormalized float number</a:t>
                </a:r>
                <a:r>
                  <a:rPr lang="zh-TW" altLang="en-US" dirty="0"/>
                  <a:t>或</a:t>
                </a:r>
                <a:r>
                  <a:rPr lang="en-US" altLang="zh-TW" dirty="0"/>
                  <a:t>0</a:t>
                </a:r>
                <a:r>
                  <a:rPr lang="zh-TW" altLang="en-US" dirty="0"/>
                  <a:t>表示。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A27375-D7B2-45DE-868F-704481B005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7" t="-1102" r="-7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947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D1613F-4685-4D70-93A6-437FCC52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Floating-Point Multiplication</a:t>
            </a:r>
            <a:r>
              <a:rPr lang="zh-TW" altLang="en-US" dirty="0"/>
              <a:t>（</a:t>
            </a:r>
            <a:r>
              <a:rPr lang="en-US" altLang="zh-TW" dirty="0"/>
              <a:t>3 / 3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9498E-7952-4637-9706-7332663C7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zh-TW" altLang="en-US" dirty="0"/>
              <a:t>接下來，考慮兩個非規格化浮點數的浮點乘法。假設</a:t>
            </a:r>
            <a:r>
              <a:rPr lang="en-US" altLang="zh-TW" dirty="0"/>
              <a:t>a = {</a:t>
            </a:r>
            <a:r>
              <a:rPr lang="zh-TW" altLang="en-US" dirty="0"/>
              <a:t>𝑠</a:t>
            </a:r>
            <a:r>
              <a:rPr lang="zh-TW" altLang="en-US" baseline="-25000" dirty="0"/>
              <a:t>𝑎</a:t>
            </a:r>
            <a:r>
              <a:rPr lang="zh-TW" altLang="en-US" dirty="0"/>
              <a:t>，𝑒</a:t>
            </a:r>
            <a:r>
              <a:rPr lang="zh-TW" altLang="en-US" baseline="-25000" dirty="0"/>
              <a:t>𝑎</a:t>
            </a:r>
            <a:r>
              <a:rPr lang="zh-TW" altLang="en-US" dirty="0"/>
              <a:t>，𝑓</a:t>
            </a:r>
            <a:r>
              <a:rPr lang="zh-TW" altLang="en-US" baseline="-25000" dirty="0"/>
              <a:t>𝑎</a:t>
            </a:r>
            <a:r>
              <a:rPr lang="en-US" altLang="zh-TW" dirty="0"/>
              <a:t>}</a:t>
            </a:r>
            <a:r>
              <a:rPr lang="zh-TW" altLang="en-US" dirty="0"/>
              <a:t>和</a:t>
            </a:r>
            <a:r>
              <a:rPr lang="en-US" altLang="zh-TW" dirty="0"/>
              <a:t>b = {</a:t>
            </a:r>
            <a:r>
              <a:rPr lang="zh-TW" altLang="en-US" dirty="0"/>
              <a:t>𝑠</a:t>
            </a:r>
            <a:r>
              <a:rPr lang="zh-TW" altLang="en-US" baseline="-25000" dirty="0"/>
              <a:t>𝑏</a:t>
            </a:r>
            <a:r>
              <a:rPr lang="zh-TW" altLang="en-US" dirty="0"/>
              <a:t>，𝑒</a:t>
            </a:r>
            <a:r>
              <a:rPr lang="zh-TW" altLang="en-US" baseline="-25000" dirty="0"/>
              <a:t>𝑏</a:t>
            </a:r>
            <a:r>
              <a:rPr lang="zh-TW" altLang="en-US" dirty="0"/>
              <a:t>，𝑓</a:t>
            </a:r>
            <a:r>
              <a:rPr lang="zh-TW" altLang="en-US" baseline="-25000" dirty="0"/>
              <a:t>𝑏</a:t>
            </a:r>
            <a:r>
              <a:rPr lang="en-US" altLang="zh-TW" dirty="0"/>
              <a:t>}</a:t>
            </a:r>
            <a:r>
              <a:rPr lang="zh-TW" altLang="en-US" dirty="0"/>
              <a:t>都是非規格化的浮點數。</a:t>
            </a:r>
            <a:r>
              <a:rPr lang="en-US" altLang="zh-TW" dirty="0"/>
              <a:t>c = </a:t>
            </a:r>
            <a:r>
              <a:rPr lang="en-US" altLang="zh-TW" dirty="0" err="1"/>
              <a:t>a×b</a:t>
            </a:r>
            <a:r>
              <a:rPr lang="zh-TW" altLang="en-US" dirty="0"/>
              <a:t>的絕對值為 </a:t>
            </a:r>
            <a:r>
              <a:rPr lang="en-US" altLang="zh-TW" dirty="0"/>
              <a:t>|c| = |a|×|b| =</a:t>
            </a:r>
            <a:r>
              <a:rPr lang="zh-TW" altLang="en-US" dirty="0"/>
              <a:t>（</a:t>
            </a:r>
            <a:r>
              <a:rPr lang="en-US" altLang="zh-TW" dirty="0"/>
              <a:t>2</a:t>
            </a:r>
            <a:r>
              <a:rPr lang="en-US" altLang="zh-TW" baseline="30000" dirty="0"/>
              <a:t>−126</a:t>
            </a:r>
            <a:r>
              <a:rPr lang="en-US" altLang="zh-TW" dirty="0"/>
              <a:t>×0.</a:t>
            </a:r>
            <a:r>
              <a:rPr lang="zh-TW" altLang="en-US" dirty="0"/>
              <a:t>𝑓</a:t>
            </a:r>
            <a:r>
              <a:rPr lang="zh-TW" altLang="en-US" baseline="-25000" dirty="0"/>
              <a:t>𝑎</a:t>
            </a:r>
            <a:r>
              <a:rPr lang="zh-TW" altLang="en-US" dirty="0"/>
              <a:t>）</a:t>
            </a:r>
            <a:r>
              <a:rPr lang="en-US" altLang="zh-TW" dirty="0"/>
              <a:t>×</a:t>
            </a:r>
            <a:r>
              <a:rPr lang="zh-TW" altLang="en-US" dirty="0"/>
              <a:t>（</a:t>
            </a:r>
            <a:r>
              <a:rPr lang="en-US" altLang="zh-TW" dirty="0"/>
              <a:t>2</a:t>
            </a:r>
            <a:r>
              <a:rPr lang="en-US" altLang="zh-TW" baseline="30000" dirty="0"/>
              <a:t>−126</a:t>
            </a:r>
            <a:r>
              <a:rPr lang="en-US" altLang="zh-TW" dirty="0"/>
              <a:t>×0.</a:t>
            </a:r>
            <a:r>
              <a:rPr lang="zh-TW" altLang="en-US" dirty="0"/>
              <a:t>𝑓</a:t>
            </a:r>
            <a:r>
              <a:rPr lang="zh-TW" altLang="en-US" baseline="-25000" dirty="0"/>
              <a:t>𝑏</a:t>
            </a:r>
            <a:r>
              <a:rPr lang="zh-TW" altLang="en-US" dirty="0"/>
              <a:t>）</a:t>
            </a:r>
            <a:r>
              <a:rPr lang="en-US" altLang="zh-TW" dirty="0"/>
              <a:t>= 2</a:t>
            </a:r>
            <a:r>
              <a:rPr lang="en-US" altLang="zh-TW" baseline="30000" dirty="0"/>
              <a:t>−252</a:t>
            </a:r>
            <a:r>
              <a:rPr lang="en-US" altLang="zh-TW" dirty="0"/>
              <a:t>×</a:t>
            </a:r>
            <a:r>
              <a:rPr lang="zh-TW" altLang="en-US" dirty="0"/>
              <a:t>（</a:t>
            </a:r>
            <a:r>
              <a:rPr lang="en-US" altLang="zh-TW" dirty="0"/>
              <a:t>0.</a:t>
            </a:r>
            <a:r>
              <a:rPr lang="zh-TW" altLang="en-US" dirty="0"/>
              <a:t>𝑓</a:t>
            </a:r>
            <a:r>
              <a:rPr lang="zh-TW" altLang="en-US" baseline="-25000" dirty="0"/>
              <a:t>𝑎</a:t>
            </a:r>
            <a:r>
              <a:rPr lang="en-US" altLang="zh-TW" dirty="0"/>
              <a:t>×0.</a:t>
            </a:r>
            <a:r>
              <a:rPr lang="zh-TW" altLang="en-US" dirty="0"/>
              <a:t>𝑓</a:t>
            </a:r>
            <a:r>
              <a:rPr lang="zh-TW" altLang="en-US" baseline="-25000" dirty="0"/>
              <a:t>𝑏</a:t>
            </a:r>
            <a:r>
              <a:rPr lang="zh-TW" altLang="en-US" dirty="0"/>
              <a:t>）。它小於非規格化浮點數可以表示的最小數量；最後，考慮一些特殊的計算：</a:t>
            </a:r>
            <a:endParaRPr lang="en-US" altLang="zh-TW" dirty="0"/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altLang="zh-TW" dirty="0" err="1"/>
              <a:t>NaN×b</a:t>
            </a:r>
            <a:r>
              <a:rPr lang="en-US" altLang="zh-TW" dirty="0"/>
              <a:t> = </a:t>
            </a:r>
            <a:r>
              <a:rPr lang="en-US" altLang="zh-TW" dirty="0" err="1"/>
              <a:t>NaN</a:t>
            </a:r>
            <a:endParaRPr lang="en-US" altLang="zh-TW" dirty="0"/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zh-TW" altLang="en-US" dirty="0"/>
              <a:t>∞</a:t>
            </a:r>
            <a:r>
              <a:rPr lang="en-US" altLang="zh-TW" dirty="0"/>
              <a:t>×0 = </a:t>
            </a:r>
            <a:r>
              <a:rPr lang="en-US" altLang="zh-TW" dirty="0" err="1"/>
              <a:t>NaN</a:t>
            </a:r>
            <a:endParaRPr lang="en-US" altLang="zh-TW" dirty="0"/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zh-TW" altLang="en-US" dirty="0"/>
              <a:t>如果 </a:t>
            </a:r>
            <a:r>
              <a:rPr lang="en-US" altLang="zh-TW" dirty="0"/>
              <a:t>b ≠ 0 </a:t>
            </a:r>
            <a:r>
              <a:rPr lang="zh-TW" altLang="en-US" dirty="0"/>
              <a:t>且 </a:t>
            </a:r>
            <a:r>
              <a:rPr lang="en-US" altLang="zh-TW" dirty="0"/>
              <a:t>b ≠ </a:t>
            </a:r>
            <a:r>
              <a:rPr lang="en-US" altLang="zh-TW" dirty="0" err="1"/>
              <a:t>NaN</a:t>
            </a:r>
            <a:r>
              <a:rPr lang="zh-TW" altLang="en-US" dirty="0"/>
              <a:t>，則 ∞</a:t>
            </a:r>
            <a:r>
              <a:rPr lang="en-US" altLang="zh-TW" dirty="0"/>
              <a:t>×b =</a:t>
            </a:r>
            <a:r>
              <a:rPr lang="zh-TW" altLang="en-US" dirty="0"/>
              <a:t> </a:t>
            </a:r>
            <a:r>
              <a:rPr lang="en-US" altLang="zh-TW" dirty="0"/>
              <a:t>∞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zh-TW" altLang="en-US" dirty="0"/>
              <a:t>如果 </a:t>
            </a:r>
            <a:r>
              <a:rPr lang="en-US" altLang="zh-TW" dirty="0"/>
              <a:t>b ≠ ∞ </a:t>
            </a:r>
            <a:r>
              <a:rPr lang="zh-TW" altLang="en-US" dirty="0"/>
              <a:t>且 </a:t>
            </a:r>
            <a:r>
              <a:rPr lang="en-US" altLang="zh-TW" dirty="0"/>
              <a:t>b ≠ </a:t>
            </a:r>
            <a:r>
              <a:rPr lang="en-US" altLang="zh-TW" dirty="0" err="1"/>
              <a:t>NaN</a:t>
            </a:r>
            <a:r>
              <a:rPr lang="zh-TW" altLang="en-US" dirty="0"/>
              <a:t>，則 </a:t>
            </a:r>
            <a:r>
              <a:rPr lang="en-US" altLang="zh-TW" dirty="0"/>
              <a:t>0×b = 0</a:t>
            </a:r>
            <a:endParaRPr lang="zh-TW" altLang="en-US" dirty="0"/>
          </a:p>
          <a:p>
            <a:pPr marL="457200" indent="-457200">
              <a:buFont typeface="+mj-lt"/>
              <a:buAutoNum type="arabicPeriod" startAt="3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196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B2DDF2-E803-430E-94EC-48F253981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E61FCA-2BB9-4326-A301-49A181C38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540189"/>
            <a:ext cx="8915400" cy="3777622"/>
          </a:xfrm>
        </p:spPr>
        <p:txBody>
          <a:bodyPr/>
          <a:lstStyle/>
          <a:p>
            <a:r>
              <a:rPr lang="zh-TW" altLang="en-US" dirty="0"/>
              <a:t>課程目的</a:t>
            </a:r>
            <a:endParaRPr lang="en-US" altLang="zh-TW" dirty="0"/>
          </a:p>
          <a:p>
            <a:r>
              <a:rPr lang="en-US" altLang="zh-TW" dirty="0"/>
              <a:t>IEEE</a:t>
            </a:r>
            <a:r>
              <a:rPr lang="zh-TW" altLang="en-US" dirty="0"/>
              <a:t> </a:t>
            </a:r>
            <a:r>
              <a:rPr lang="en-US" altLang="zh-TW" dirty="0"/>
              <a:t>754</a:t>
            </a:r>
            <a:r>
              <a:rPr lang="zh-TW" altLang="en-US" dirty="0"/>
              <a:t>簡介</a:t>
            </a:r>
            <a:endParaRPr lang="en-US" altLang="zh-TW" dirty="0"/>
          </a:p>
          <a:p>
            <a:r>
              <a:rPr lang="zh-TW" altLang="en-US" dirty="0"/>
              <a:t>範例程式</a:t>
            </a:r>
            <a:endParaRPr lang="en-US" altLang="zh-TW" dirty="0"/>
          </a:p>
          <a:p>
            <a:r>
              <a:rPr lang="zh-TW" altLang="en-US" dirty="0"/>
              <a:t>作業說明</a:t>
            </a:r>
            <a:endParaRPr lang="en-US" altLang="zh-TW" dirty="0"/>
          </a:p>
          <a:p>
            <a:r>
              <a:rPr lang="zh-TW" altLang="en-US" dirty="0"/>
              <a:t>課程評分</a:t>
            </a:r>
            <a:endParaRPr lang="en-US" altLang="zh-TW" dirty="0"/>
          </a:p>
          <a:p>
            <a:r>
              <a:rPr lang="zh-TW" altLang="en-US" dirty="0"/>
              <a:t>附錄 </a:t>
            </a:r>
            <a:r>
              <a:rPr lang="en-US" altLang="zh-TW" dirty="0"/>
              <a:t>- </a:t>
            </a:r>
            <a:r>
              <a:rPr lang="zh-TW" altLang="en-US" dirty="0"/>
              <a:t>浮點數乘法（</a:t>
            </a:r>
            <a:r>
              <a:rPr lang="en-US" altLang="zh-TW" dirty="0"/>
              <a:t>Floating-Point Multiplication</a:t>
            </a:r>
            <a:r>
              <a:rPr lang="zh-TW" altLang="en-US" dirty="0"/>
              <a:t>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256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571F33-DDAF-4640-944B-82BCE700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9D7B8D-0FCC-4799-A909-B96DB2A8D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本次實驗將介紹常見的浮點數表示法（</a:t>
            </a:r>
            <a:r>
              <a:rPr lang="en-US" altLang="zh-TW" dirty="0"/>
              <a:t>IEEE 754</a:t>
            </a:r>
            <a:r>
              <a:rPr lang="zh-TW" altLang="en-US" dirty="0"/>
              <a:t>）及以</a:t>
            </a:r>
            <a:r>
              <a:rPr lang="en-US" altLang="zh-TW" dirty="0"/>
              <a:t>Verilog</a:t>
            </a:r>
            <a:r>
              <a:rPr lang="zh-TW" altLang="en-US" dirty="0"/>
              <a:t>完成其乘法運算單元之實作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5516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3254BB-787B-4C23-817E-304B94BB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IEEE</a:t>
            </a:r>
            <a:r>
              <a:rPr lang="zh-TW" altLang="en-US" dirty="0"/>
              <a:t> </a:t>
            </a:r>
            <a:r>
              <a:rPr lang="en-US" altLang="zh-TW" dirty="0"/>
              <a:t>754 – </a:t>
            </a:r>
            <a:r>
              <a:rPr lang="zh-TW" altLang="en-US" dirty="0"/>
              <a:t>簡介（</a:t>
            </a:r>
            <a:r>
              <a:rPr lang="en-US" altLang="zh-TW" dirty="0"/>
              <a:t>1 / 4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506B07-7D75-4962-B6C5-F890AB19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540188"/>
            <a:ext cx="10196316" cy="4428349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TW" altLang="en-US" dirty="0"/>
              <a:t>浮點數（</a:t>
            </a:r>
            <a:r>
              <a:rPr lang="en-US" altLang="zh-TW" dirty="0"/>
              <a:t>Floating-point Numbers</a:t>
            </a:r>
            <a:r>
              <a:rPr lang="zh-TW" altLang="en-US" dirty="0"/>
              <a:t>）是同學們熟知的科學記號表示法，利用正規化後的數值（即 </a:t>
            </a:r>
            <a:r>
              <a:rPr lang="en-US" altLang="zh-TW" dirty="0"/>
              <a:t>Mantissa</a:t>
            </a:r>
            <a:r>
              <a:rPr lang="zh-TW" altLang="en-US" dirty="0"/>
              <a:t> ）與對應的指數（</a:t>
            </a:r>
            <a:r>
              <a:rPr lang="en-US" altLang="zh-TW" dirty="0"/>
              <a:t>Exponent ) </a:t>
            </a:r>
            <a:r>
              <a:rPr lang="zh-TW" altLang="en-US" dirty="0"/>
              <a:t>同時兼顧數值之精確（</a:t>
            </a:r>
            <a:r>
              <a:rPr lang="en-US" altLang="zh-TW" dirty="0"/>
              <a:t>Precision</a:t>
            </a:r>
            <a:r>
              <a:rPr lang="zh-TW" altLang="en-US" dirty="0"/>
              <a:t>）與動態範圍（</a:t>
            </a:r>
            <a:r>
              <a:rPr lang="en-US" altLang="zh-TW" dirty="0"/>
              <a:t>Dynamic Range )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altLang="zh-TW" dirty="0"/>
              <a:t>IEEE</a:t>
            </a:r>
            <a:r>
              <a:rPr lang="zh-TW" altLang="en-US" dirty="0"/>
              <a:t> 二進位浮點數算術標準（</a:t>
            </a:r>
            <a:r>
              <a:rPr lang="en-US" altLang="zh-TW" dirty="0"/>
              <a:t>IEEE</a:t>
            </a:r>
            <a:r>
              <a:rPr lang="zh-TW" altLang="en-US" dirty="0"/>
              <a:t> </a:t>
            </a:r>
            <a:r>
              <a:rPr lang="en-US" altLang="zh-TW" dirty="0"/>
              <a:t>754</a:t>
            </a:r>
            <a:r>
              <a:rPr lang="zh-TW" altLang="en-US" dirty="0"/>
              <a:t>）是當前最廣泛使用的浮點數運算標準，在 </a:t>
            </a:r>
            <a:r>
              <a:rPr lang="en-US" altLang="zh-TW" dirty="0"/>
              <a:t>IEEE</a:t>
            </a:r>
            <a:r>
              <a:rPr lang="zh-TW" altLang="en-US" dirty="0"/>
              <a:t> </a:t>
            </a:r>
            <a:r>
              <a:rPr lang="en-US" altLang="zh-TW" dirty="0"/>
              <a:t>754</a:t>
            </a:r>
            <a:r>
              <a:rPr lang="zh-TW" altLang="en-US" dirty="0"/>
              <a:t> 中表示浮點數值的方式，包含半精確度（</a:t>
            </a:r>
            <a:r>
              <a:rPr lang="en-US" altLang="zh-TW" dirty="0"/>
              <a:t>16</a:t>
            </a:r>
            <a:r>
              <a:rPr lang="zh-TW" altLang="en-US" dirty="0"/>
              <a:t> 位元）、單精確度（</a:t>
            </a:r>
            <a:r>
              <a:rPr lang="en-US" altLang="zh-TW" dirty="0"/>
              <a:t>32 </a:t>
            </a:r>
            <a:r>
              <a:rPr lang="zh-TW" altLang="en-US" dirty="0"/>
              <a:t>位元）、雙精確度（</a:t>
            </a:r>
            <a:r>
              <a:rPr lang="en-US" altLang="zh-TW" dirty="0"/>
              <a:t>64 </a:t>
            </a:r>
            <a:r>
              <a:rPr lang="zh-TW" altLang="en-US" dirty="0"/>
              <a:t>位元）、延伸單精確度（</a:t>
            </a:r>
            <a:r>
              <a:rPr lang="en-US" altLang="zh-TW" dirty="0"/>
              <a:t>43</a:t>
            </a:r>
            <a:r>
              <a:rPr lang="zh-TW" altLang="en-US" dirty="0"/>
              <a:t> 位元以上）以及延伸雙精度（通常以 </a:t>
            </a:r>
            <a:r>
              <a:rPr lang="en-US" altLang="zh-TW" dirty="0"/>
              <a:t>80</a:t>
            </a:r>
            <a:r>
              <a:rPr lang="zh-TW" altLang="en-US" dirty="0"/>
              <a:t> 位元實作）</a:t>
            </a:r>
            <a:endParaRPr lang="en-US" altLang="zh-TW" dirty="0"/>
          </a:p>
          <a:p>
            <a:pPr algn="just">
              <a:buFont typeface="Wingdings" panose="05000000000000000000" pitchFamily="2" charset="2"/>
              <a:buChar char="l"/>
            </a:pPr>
            <a:r>
              <a:rPr lang="zh-TW" altLang="en-US" dirty="0"/>
              <a:t>其浮點數以這樣表示：</a:t>
            </a:r>
            <a:r>
              <a:rPr lang="en-US" altLang="zh-TW" i="1" dirty="0"/>
              <a:t>Value</a:t>
            </a:r>
            <a:r>
              <a:rPr lang="en-US" altLang="zh-TW" dirty="0"/>
              <a:t> = </a:t>
            </a:r>
            <a:r>
              <a:rPr lang="en-US" altLang="zh-TW" i="1" dirty="0"/>
              <a:t>Sign</a:t>
            </a:r>
            <a:r>
              <a:rPr lang="en-US" altLang="zh-TW" dirty="0"/>
              <a:t> × </a:t>
            </a:r>
            <a:r>
              <a:rPr lang="en-US" altLang="zh-TW" i="1" dirty="0"/>
              <a:t>Exponent</a:t>
            </a:r>
            <a:r>
              <a:rPr lang="en-US" altLang="zh-TW" dirty="0"/>
              <a:t> × </a:t>
            </a:r>
            <a:r>
              <a:rPr lang="en-US" altLang="zh-TW" i="1" dirty="0"/>
              <a:t>Fraction</a:t>
            </a:r>
          </a:p>
        </p:txBody>
      </p:sp>
    </p:spTree>
    <p:extLst>
      <p:ext uri="{BB962C8B-B14F-4D97-AF65-F5344CB8AC3E}">
        <p14:creationId xmlns:p14="http://schemas.microsoft.com/office/powerpoint/2010/main" val="209956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0C648-B02B-48D6-8BAE-BDD08DC0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IEEE</a:t>
            </a:r>
            <a:r>
              <a:rPr lang="zh-TW" altLang="en-US" dirty="0"/>
              <a:t> </a:t>
            </a:r>
            <a:r>
              <a:rPr lang="en-US" altLang="zh-TW" dirty="0"/>
              <a:t>754 – </a:t>
            </a:r>
            <a:r>
              <a:rPr lang="zh-TW" altLang="en-US" dirty="0"/>
              <a:t>簡介（</a:t>
            </a:r>
            <a:r>
              <a:rPr lang="en-US" altLang="zh-TW" dirty="0"/>
              <a:t>2 / 4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89F5A6-53B4-4844-B1F3-866852C62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540188"/>
            <a:ext cx="10196316" cy="539327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en-US" altLang="zh-TW" i="1" dirty="0"/>
              <a:t>Sign</a:t>
            </a:r>
            <a:r>
              <a:rPr lang="zh-TW" altLang="en-US" dirty="0"/>
              <a:t>為符號位，以</a:t>
            </a:r>
            <a:r>
              <a:rPr lang="en-US" altLang="zh-TW" dirty="0"/>
              <a:t>0</a:t>
            </a:r>
            <a:r>
              <a:rPr lang="zh-TW" altLang="en-US" dirty="0"/>
              <a:t>表示正值，</a:t>
            </a:r>
            <a:r>
              <a:rPr lang="en-US" altLang="zh-TW" dirty="0"/>
              <a:t>1</a:t>
            </a:r>
            <a:r>
              <a:rPr lang="zh-TW" altLang="en-US" dirty="0"/>
              <a:t>表示負值</a:t>
            </a:r>
            <a:endParaRPr lang="en-US" altLang="zh-TW" dirty="0"/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altLang="zh-TW" i="1" dirty="0"/>
              <a:t>Exponent</a:t>
            </a:r>
            <a:r>
              <a:rPr lang="zh-TW" altLang="en-US" dirty="0"/>
              <a:t>為二進位科學計數法表示下的指數值加上指數偏移值</a:t>
            </a:r>
            <a:endParaRPr lang="en-US" altLang="zh-TW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zh-TW" altLang="en-US" dirty="0"/>
              <a:t>因為</a:t>
            </a:r>
            <a:r>
              <a:rPr lang="en-US" altLang="zh-TW" dirty="0"/>
              <a:t>IEEE</a:t>
            </a:r>
            <a:r>
              <a:rPr lang="zh-TW" altLang="en-US" dirty="0"/>
              <a:t> </a:t>
            </a:r>
            <a:r>
              <a:rPr lang="en-US" altLang="zh-TW" dirty="0"/>
              <a:t>754</a:t>
            </a:r>
            <a:r>
              <a:rPr lang="zh-TW" altLang="en-US" dirty="0"/>
              <a:t>中以無號整數（</a:t>
            </a:r>
            <a:r>
              <a:rPr lang="en-US" altLang="zh-TW" dirty="0"/>
              <a:t>Unsigned Integer</a:t>
            </a:r>
            <a:r>
              <a:rPr lang="zh-TW" altLang="en-US" dirty="0"/>
              <a:t>）表示指數，其中一半值域在表示負數，因此將</a:t>
            </a:r>
            <a:r>
              <a:rPr lang="en-US" altLang="zh-TW" dirty="0"/>
              <a:t>2</a:t>
            </a:r>
            <a:r>
              <a:rPr lang="en-US" altLang="zh-TW" baseline="30000" dirty="0"/>
              <a:t>e-1</a:t>
            </a:r>
            <a:r>
              <a:rPr lang="en-US" altLang="zh-TW" dirty="0"/>
              <a:t> –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定為指數偏移值（</a:t>
            </a:r>
            <a:r>
              <a:rPr lang="en-US" altLang="zh-TW" dirty="0"/>
              <a:t>Exponent Bias</a:t>
            </a:r>
            <a:r>
              <a:rPr lang="zh-TW" altLang="en-US" dirty="0"/>
              <a:t>），其中</a:t>
            </a:r>
            <a:r>
              <a:rPr lang="en-US" altLang="zh-TW" dirty="0"/>
              <a:t>e</a:t>
            </a:r>
            <a:r>
              <a:rPr lang="zh-TW" altLang="en-US" dirty="0"/>
              <a:t>為儲存指數的位元長度。以</a:t>
            </a:r>
            <a:r>
              <a:rPr lang="en-US" altLang="zh-TW" dirty="0"/>
              <a:t>8</a:t>
            </a:r>
            <a:r>
              <a:rPr lang="zh-TW" altLang="en-US" dirty="0"/>
              <a:t>位元指數長度為例，指數偏移值為</a:t>
            </a:r>
            <a:r>
              <a:rPr lang="en-US" altLang="zh-TW" dirty="0"/>
              <a:t>127</a:t>
            </a:r>
            <a:r>
              <a:rPr lang="zh-TW" altLang="en-US" dirty="0"/>
              <a:t>，亦即二進位科學計數法表示下的指數值需再加上</a:t>
            </a:r>
            <a:r>
              <a:rPr lang="en-US" altLang="zh-TW" dirty="0"/>
              <a:t>127</a:t>
            </a:r>
            <a:r>
              <a:rPr lang="zh-TW" altLang="en-US" dirty="0"/>
              <a:t>，才會是</a:t>
            </a:r>
            <a:r>
              <a:rPr lang="en-US" altLang="zh-TW" dirty="0"/>
              <a:t>IEEE</a:t>
            </a:r>
            <a:r>
              <a:rPr lang="zh-TW" altLang="en-US" dirty="0"/>
              <a:t> </a:t>
            </a:r>
            <a:r>
              <a:rPr lang="en-US" altLang="zh-TW" dirty="0"/>
              <a:t>754</a:t>
            </a:r>
            <a:r>
              <a:rPr lang="zh-TW" altLang="en-US" dirty="0"/>
              <a:t>中</a:t>
            </a:r>
            <a:r>
              <a:rPr lang="en-US" altLang="zh-TW" i="1" dirty="0"/>
              <a:t>Exponent</a:t>
            </a:r>
            <a:r>
              <a:rPr lang="zh-TW" altLang="en-US" dirty="0"/>
              <a:t>的值。</a:t>
            </a:r>
            <a:endParaRPr lang="en-US" altLang="zh-TW" i="1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i="1" dirty="0"/>
              <a:t>Fraction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當浮點數的指數部分編碼值在 </a:t>
            </a:r>
            <a:r>
              <a:rPr lang="en-US" altLang="zh-TW" dirty="0"/>
              <a:t>0 &lt; </a:t>
            </a:r>
            <a:r>
              <a:rPr lang="en-US" altLang="zh-TW" i="1" dirty="0"/>
              <a:t>Exponent</a:t>
            </a:r>
            <a:r>
              <a:rPr lang="en-US" altLang="zh-TW" dirty="0"/>
              <a:t> ≤ 2</a:t>
            </a:r>
            <a:r>
              <a:rPr lang="en-US" altLang="zh-TW" baseline="30000" dirty="0"/>
              <a:t>e</a:t>
            </a:r>
            <a:r>
              <a:rPr lang="en-US" altLang="zh-TW" dirty="0"/>
              <a:t> – 2</a:t>
            </a:r>
            <a:r>
              <a:rPr lang="zh-TW" altLang="en-US" dirty="0"/>
              <a:t>之間，則</a:t>
            </a:r>
            <a:r>
              <a:rPr lang="en-US" altLang="zh-TW" i="1" dirty="0"/>
              <a:t>Fraction</a:t>
            </a:r>
            <a:r>
              <a:rPr lang="zh-TW" altLang="en-US" dirty="0"/>
              <a:t>值為二進位科學計數法的尾數（</a:t>
            </a:r>
            <a:r>
              <a:rPr lang="en-US" altLang="zh-TW" dirty="0"/>
              <a:t>Mantissa</a:t>
            </a:r>
            <a:r>
              <a:rPr lang="zh-TW" altLang="en-US" dirty="0"/>
              <a:t>），亦即</a:t>
            </a:r>
            <a:r>
              <a:rPr lang="en-US" altLang="zh-TW" dirty="0"/>
              <a:t>1.</a:t>
            </a:r>
            <a:r>
              <a:rPr lang="en-US" altLang="zh-TW" i="1" dirty="0"/>
              <a:t>Fraction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如果指數部分編碼值是</a:t>
            </a:r>
            <a:r>
              <a:rPr lang="en-US" altLang="zh-TW" dirty="0"/>
              <a:t>0</a:t>
            </a:r>
            <a:r>
              <a:rPr lang="zh-TW" altLang="en-US" dirty="0"/>
              <a:t>，二進位科學計數法的尾數部分非零，則該實際值比前述涵蓋情況更接近</a:t>
            </a:r>
            <a:r>
              <a:rPr lang="en-US" altLang="zh-TW" dirty="0"/>
              <a:t>0</a:t>
            </a:r>
            <a:r>
              <a:rPr lang="zh-TW" altLang="en-US" dirty="0"/>
              <a:t>，因此其</a:t>
            </a:r>
            <a:r>
              <a:rPr lang="en-US" altLang="zh-TW" i="1" dirty="0"/>
              <a:t>Fraction</a:t>
            </a:r>
            <a:r>
              <a:rPr lang="zh-TW" altLang="en-US" dirty="0"/>
              <a:t>代表的值實際為</a:t>
            </a:r>
            <a:r>
              <a:rPr lang="en-US" altLang="zh-TW" dirty="0"/>
              <a:t>0.</a:t>
            </a:r>
            <a:r>
              <a:rPr lang="en-US" altLang="zh-TW" i="1" dirty="0"/>
              <a:t>Fraction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7919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213D28-039C-406C-9698-483C4265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IEEE</a:t>
            </a:r>
            <a:r>
              <a:rPr lang="zh-TW" altLang="en-US" dirty="0"/>
              <a:t> </a:t>
            </a:r>
            <a:r>
              <a:rPr lang="en-US" altLang="zh-TW" dirty="0"/>
              <a:t>754 – </a:t>
            </a:r>
            <a:r>
              <a:rPr lang="zh-TW" altLang="en-US" dirty="0"/>
              <a:t>簡介（</a:t>
            </a:r>
            <a:r>
              <a:rPr lang="en-US" altLang="zh-TW" dirty="0"/>
              <a:t>3 / 4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ED1D0E-9653-4827-BB98-06AB82BC6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特殊值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如果指數是</a:t>
            </a:r>
            <a:r>
              <a:rPr lang="en-US" altLang="zh-TW" dirty="0"/>
              <a:t>0</a:t>
            </a:r>
            <a:r>
              <a:rPr lang="zh-TW" altLang="en-US" dirty="0"/>
              <a:t>且</a:t>
            </a:r>
            <a:r>
              <a:rPr lang="en-US" altLang="zh-TW" i="1" dirty="0"/>
              <a:t>Fraction</a:t>
            </a:r>
            <a:r>
              <a:rPr lang="zh-TW" altLang="en-US" dirty="0"/>
              <a:t>亦為</a:t>
            </a:r>
            <a:r>
              <a:rPr lang="en-US" altLang="zh-TW" dirty="0"/>
              <a:t>0</a:t>
            </a:r>
            <a:r>
              <a:rPr lang="zh-TW" altLang="en-US" dirty="0"/>
              <a:t>，該值為正負</a:t>
            </a:r>
            <a:r>
              <a:rPr lang="en-US" altLang="zh-TW" dirty="0"/>
              <a:t>0</a:t>
            </a:r>
            <a:r>
              <a:rPr lang="zh-TW" altLang="en-US" dirty="0"/>
              <a:t>（視</a:t>
            </a:r>
            <a:r>
              <a:rPr lang="en-US" altLang="zh-TW" dirty="0"/>
              <a:t>Sign Bit</a:t>
            </a:r>
            <a:r>
              <a:rPr lang="zh-TW" altLang="en-US" dirty="0"/>
              <a:t>而定）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如果指數 </a:t>
            </a:r>
            <a:r>
              <a:rPr lang="en-US" altLang="zh-TW" dirty="0"/>
              <a:t>= 2</a:t>
            </a:r>
            <a:r>
              <a:rPr lang="en-US" altLang="zh-TW" baseline="30000" dirty="0"/>
              <a:t>e</a:t>
            </a:r>
            <a:r>
              <a:rPr lang="en-US" altLang="zh-TW" dirty="0"/>
              <a:t> – 1</a:t>
            </a:r>
            <a:r>
              <a:rPr lang="zh-TW" altLang="en-US" dirty="0"/>
              <a:t>且</a:t>
            </a:r>
            <a:r>
              <a:rPr lang="en-US" altLang="zh-TW" i="1" dirty="0"/>
              <a:t>Fraction</a:t>
            </a:r>
            <a:r>
              <a:rPr lang="zh-TW" altLang="en-US" dirty="0"/>
              <a:t>為</a:t>
            </a:r>
            <a:r>
              <a:rPr lang="en-US" altLang="zh-TW" dirty="0"/>
              <a:t>0</a:t>
            </a:r>
            <a:r>
              <a:rPr lang="zh-TW" altLang="en-US" dirty="0"/>
              <a:t>，該值為正負無限大（視</a:t>
            </a:r>
            <a:r>
              <a:rPr lang="en-US" altLang="zh-TW" dirty="0"/>
              <a:t>Sign Bit</a:t>
            </a:r>
            <a:r>
              <a:rPr lang="zh-TW" altLang="en-US" dirty="0"/>
              <a:t>而定）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如果指數 </a:t>
            </a:r>
            <a:r>
              <a:rPr lang="en-US" altLang="zh-TW" dirty="0"/>
              <a:t>= 2</a:t>
            </a:r>
            <a:r>
              <a:rPr lang="en-US" altLang="zh-TW" baseline="30000" dirty="0"/>
              <a:t>e</a:t>
            </a:r>
            <a:r>
              <a:rPr lang="en-US" altLang="zh-TW" dirty="0"/>
              <a:t> – 1</a:t>
            </a:r>
            <a:r>
              <a:rPr lang="zh-TW" altLang="en-US" dirty="0"/>
              <a:t>且</a:t>
            </a:r>
            <a:r>
              <a:rPr lang="en-US" altLang="zh-TW" i="1" dirty="0"/>
              <a:t>Fraction</a:t>
            </a:r>
            <a:r>
              <a:rPr lang="zh-TW" altLang="en-US" dirty="0"/>
              <a:t>不為</a:t>
            </a:r>
            <a:r>
              <a:rPr lang="en-US" altLang="zh-TW" dirty="0"/>
              <a:t>0</a:t>
            </a:r>
            <a:r>
              <a:rPr lang="zh-TW" altLang="en-US" dirty="0"/>
              <a:t>，表示該不為一個數（</a:t>
            </a:r>
            <a:r>
              <a:rPr lang="en-US" altLang="zh-TW" dirty="0" err="1"/>
              <a:t>NaN</a:t>
            </a:r>
            <a:r>
              <a:rPr lang="zh-TW" altLang="en-US" dirty="0"/>
              <a:t>）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總結規則如下：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B214E40-DE33-40C7-9A38-6ED2535B8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881405"/>
              </p:ext>
            </p:extLst>
          </p:nvPr>
        </p:nvGraphicFramePr>
        <p:xfrm>
          <a:off x="1774548" y="3878649"/>
          <a:ext cx="6126578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71989">
                  <a:extLst>
                    <a:ext uri="{9D8B030D-6E8A-4147-A177-3AD203B41FA5}">
                      <a16:colId xmlns:a16="http://schemas.microsoft.com/office/drawing/2014/main" val="3491542523"/>
                    </a:ext>
                  </a:extLst>
                </a:gridCol>
                <a:gridCol w="1429649">
                  <a:extLst>
                    <a:ext uri="{9D8B030D-6E8A-4147-A177-3AD203B41FA5}">
                      <a16:colId xmlns:a16="http://schemas.microsoft.com/office/drawing/2014/main" val="2350396877"/>
                    </a:ext>
                  </a:extLst>
                </a:gridCol>
                <a:gridCol w="3124940">
                  <a:extLst>
                    <a:ext uri="{9D8B030D-6E8A-4147-A177-3AD203B41FA5}">
                      <a16:colId xmlns:a16="http://schemas.microsoft.com/office/drawing/2014/main" val="2100736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形式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指數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小數部分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314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84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非正規形式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大於</a:t>
                      </a:r>
                      <a:r>
                        <a:rPr lang="en-US" altLang="zh-TW" dirty="0"/>
                        <a:t>0</a:t>
                      </a:r>
                      <a:r>
                        <a:rPr lang="zh-TW" altLang="en-US" dirty="0"/>
                        <a:t>小於</a:t>
                      </a:r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（</a:t>
                      </a:r>
                      <a:r>
                        <a:rPr lang="en-US" altLang="zh-TW" dirty="0"/>
                        <a:t>0.</a:t>
                      </a:r>
                      <a:r>
                        <a:rPr lang="en-US" altLang="zh-TW" i="1" dirty="0"/>
                        <a:t>Fraction</a:t>
                      </a:r>
                      <a:r>
                        <a:rPr lang="zh-TW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09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正規形式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到</a:t>
                      </a:r>
                      <a:r>
                        <a:rPr lang="en-US" altLang="zh-TW" dirty="0"/>
                        <a:t>2</a:t>
                      </a:r>
                      <a:r>
                        <a:rPr lang="en-US" altLang="zh-TW" baseline="30000" dirty="0"/>
                        <a:t>e</a:t>
                      </a:r>
                      <a:r>
                        <a:rPr lang="en-US" altLang="zh-TW" baseline="0" dirty="0"/>
                        <a:t> – 1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大於等於</a:t>
                      </a:r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小於</a:t>
                      </a:r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（</a:t>
                      </a:r>
                      <a:r>
                        <a:rPr lang="en-US" altLang="zh-TW" dirty="0"/>
                        <a:t>1.</a:t>
                      </a:r>
                      <a:r>
                        <a:rPr lang="en-US" altLang="zh-TW" i="1" dirty="0"/>
                        <a:t>Fraction</a:t>
                      </a:r>
                      <a:r>
                        <a:rPr lang="zh-TW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457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無窮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r>
                        <a:rPr lang="en-US" altLang="zh-TW" baseline="30000" dirty="0"/>
                        <a:t>e</a:t>
                      </a:r>
                      <a:r>
                        <a:rPr lang="en-US" altLang="zh-TW" baseline="0" dirty="0"/>
                        <a:t> – 1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83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r>
                        <a:rPr lang="en-US" altLang="zh-TW" baseline="30000" dirty="0"/>
                        <a:t>e</a:t>
                      </a:r>
                      <a:r>
                        <a:rPr lang="en-US" altLang="zh-TW" baseline="0" dirty="0"/>
                        <a:t> – 1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非</a:t>
                      </a: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279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772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8E0D14-C0AC-4E55-9B6B-449615B1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IEEE</a:t>
            </a:r>
            <a:r>
              <a:rPr lang="zh-TW" altLang="en-US" dirty="0"/>
              <a:t> </a:t>
            </a:r>
            <a:r>
              <a:rPr lang="en-US" altLang="zh-TW" dirty="0"/>
              <a:t>754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單精度浮點數介紹（</a:t>
            </a:r>
            <a:r>
              <a:rPr lang="en-US" altLang="zh-TW" dirty="0"/>
              <a:t>4 / 4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2C0094-F090-493B-977D-42705F2F7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TW" altLang="en-US" dirty="0"/>
              <a:t>以單精確度浮點數為例，在 </a:t>
            </a:r>
            <a:r>
              <a:rPr lang="en-US" altLang="zh-TW" dirty="0"/>
              <a:t>32 bits</a:t>
            </a:r>
            <a:r>
              <a:rPr lang="zh-TW" altLang="en-US" dirty="0"/>
              <a:t> 中，我們使用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bit</a:t>
            </a:r>
            <a:r>
              <a:rPr lang="zh-TW" altLang="en-US" dirty="0"/>
              <a:t> 表示正值或負值，</a:t>
            </a:r>
            <a:r>
              <a:rPr lang="en-US" altLang="zh-TW" dirty="0"/>
              <a:t>8</a:t>
            </a:r>
            <a:r>
              <a:rPr lang="zh-TW" altLang="en-US" dirty="0"/>
              <a:t> </a:t>
            </a:r>
            <a:r>
              <a:rPr lang="en-US" altLang="zh-TW" dirty="0"/>
              <a:t>bits</a:t>
            </a:r>
            <a:r>
              <a:rPr lang="zh-TW" altLang="en-US" dirty="0"/>
              <a:t> 表示指數，</a:t>
            </a:r>
            <a:r>
              <a:rPr lang="en-US" altLang="zh-TW" dirty="0"/>
              <a:t>23</a:t>
            </a:r>
            <a:r>
              <a:rPr lang="zh-TW" altLang="en-US" dirty="0"/>
              <a:t> </a:t>
            </a:r>
            <a:r>
              <a:rPr lang="en-US" altLang="zh-TW" dirty="0"/>
              <a:t>bits</a:t>
            </a:r>
            <a:r>
              <a:rPr lang="zh-TW" altLang="en-US" dirty="0"/>
              <a:t> 表示尾數精度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4E00886-0031-40C7-A4F9-E199FC1B3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56" y="2518535"/>
            <a:ext cx="5216718" cy="91046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98B2E53-6343-4763-A773-EC1677787FF7}"/>
              </a:ext>
            </a:extLst>
          </p:cNvPr>
          <p:cNvSpPr txBox="1"/>
          <p:nvPr/>
        </p:nvSpPr>
        <p:spPr>
          <a:xfrm>
            <a:off x="7021163" y="2518535"/>
            <a:ext cx="44867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/>
              <a:t>Sign</a:t>
            </a:r>
            <a:r>
              <a:rPr lang="en-US" altLang="zh-TW" dirty="0"/>
              <a:t> = +1</a:t>
            </a:r>
          </a:p>
          <a:p>
            <a:r>
              <a:rPr lang="en-US" altLang="zh-TW" i="1" dirty="0"/>
              <a:t>Exponent</a:t>
            </a:r>
            <a:r>
              <a:rPr lang="en-US" altLang="zh-TW" dirty="0"/>
              <a:t> = (01111100)</a:t>
            </a:r>
            <a:r>
              <a:rPr lang="en-US" altLang="zh-TW" baseline="-25000" dirty="0"/>
              <a:t>2</a:t>
            </a:r>
            <a:r>
              <a:rPr lang="en-US" altLang="zh-TW" dirty="0"/>
              <a:t> – 127 = -3</a:t>
            </a:r>
          </a:p>
          <a:p>
            <a:r>
              <a:rPr lang="en-US" altLang="zh-TW" i="1" dirty="0"/>
              <a:t>Fraction</a:t>
            </a:r>
          </a:p>
          <a:p>
            <a:r>
              <a:rPr lang="en-US" altLang="zh-TW" dirty="0"/>
              <a:t> 	= 1 + (0.01000000000000000000000)</a:t>
            </a:r>
            <a:r>
              <a:rPr lang="en-US" altLang="zh-TW" baseline="-25000" dirty="0"/>
              <a:t>2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	= 1 + 2</a:t>
            </a:r>
            <a:r>
              <a:rPr lang="en-US" altLang="zh-TW" baseline="30000" dirty="0"/>
              <a:t>-2</a:t>
            </a:r>
            <a:endParaRPr lang="en-US" altLang="zh-TW" dirty="0"/>
          </a:p>
          <a:p>
            <a:r>
              <a:rPr lang="en-US" altLang="zh-TW" dirty="0"/>
              <a:t>	= 1.25</a:t>
            </a:r>
          </a:p>
          <a:p>
            <a:r>
              <a:rPr lang="en-US" altLang="zh-TW" i="1" dirty="0"/>
              <a:t>Value</a:t>
            </a:r>
            <a:r>
              <a:rPr lang="en-US" altLang="zh-TW" dirty="0"/>
              <a:t> = (+1) × 1.25 × 2</a:t>
            </a:r>
            <a:r>
              <a:rPr lang="en-US" altLang="zh-TW" baseline="30000" dirty="0"/>
              <a:t>-3</a:t>
            </a:r>
            <a:r>
              <a:rPr lang="en-US" altLang="zh-TW" dirty="0"/>
              <a:t> = + 0.15625</a:t>
            </a:r>
          </a:p>
        </p:txBody>
      </p:sp>
    </p:spTree>
    <p:extLst>
      <p:ext uri="{BB962C8B-B14F-4D97-AF65-F5344CB8AC3E}">
        <p14:creationId xmlns:p14="http://schemas.microsoft.com/office/powerpoint/2010/main" val="340007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4E5F3B-6598-49DB-B8B8-DA8AC831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10033980" cy="597562"/>
          </a:xfrm>
        </p:spPr>
        <p:txBody>
          <a:bodyPr/>
          <a:lstStyle/>
          <a:p>
            <a:r>
              <a:rPr lang="zh-TW" altLang="en-US" dirty="0"/>
              <a:t>範例程式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32-bit</a:t>
            </a:r>
            <a:r>
              <a:rPr lang="zh-TW" altLang="en-US" dirty="0"/>
              <a:t>浮點數乘法器（</a:t>
            </a:r>
            <a:r>
              <a:rPr lang="en-US" altLang="zh-TW" dirty="0"/>
              <a:t>1 / 3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70CE36-4206-4B9B-A5A8-49B7320C1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8" y="1540188"/>
            <a:ext cx="4784422" cy="44283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乘法器的上層模組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Input:</a:t>
            </a:r>
            <a:r>
              <a:rPr lang="zh-TW" altLang="en-US" dirty="0"/>
              <a:t> 欲計算乘法結果的輸入值</a:t>
            </a:r>
            <a:r>
              <a:rPr lang="en-US" altLang="zh-TW" dirty="0" err="1"/>
              <a:t>input_a</a:t>
            </a:r>
            <a:r>
              <a:rPr lang="zh-TW" altLang="en-US" dirty="0"/>
              <a:t>和</a:t>
            </a:r>
            <a:r>
              <a:rPr lang="en-US" altLang="zh-TW" dirty="0" err="1"/>
              <a:t>input_b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Output: </a:t>
            </a:r>
            <a:r>
              <a:rPr lang="en-US" altLang="zh-TW" dirty="0" err="1"/>
              <a:t>input_a</a:t>
            </a:r>
            <a:r>
              <a:rPr lang="zh-TW" altLang="en-US" dirty="0"/>
              <a:t>與</a:t>
            </a:r>
            <a:r>
              <a:rPr lang="en-US" altLang="zh-TW" dirty="0" err="1"/>
              <a:t>input_b</a:t>
            </a:r>
            <a:r>
              <a:rPr lang="zh-TW" altLang="en-US" dirty="0"/>
              <a:t>的乘法計算結果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Multiplier:</a:t>
            </a:r>
            <a:r>
              <a:rPr lang="zh-TW" altLang="en-US" dirty="0"/>
              <a:t> 給出對應輸入的浮點數乘法計算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I/O</a:t>
            </a:r>
            <a:r>
              <a:rPr lang="zh-TW" altLang="en-US" dirty="0"/>
              <a:t>皆為遵照</a:t>
            </a:r>
            <a:r>
              <a:rPr lang="en-US" altLang="zh-TW" dirty="0"/>
              <a:t>IEEE-754</a:t>
            </a:r>
            <a:r>
              <a:rPr lang="zh-TW" altLang="en-US" dirty="0"/>
              <a:t>的</a:t>
            </a:r>
            <a:r>
              <a:rPr lang="en-US" altLang="zh-TW" dirty="0"/>
              <a:t>32-bit</a:t>
            </a:r>
            <a:r>
              <a:rPr lang="zh-TW" altLang="en-US" dirty="0"/>
              <a:t>浮點數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F61908F-9751-41FE-867F-95D01E347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40188"/>
            <a:ext cx="4283636" cy="531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41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EC0EBB-62BC-4D96-B4DD-30328993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32-bit</a:t>
            </a:r>
            <a:r>
              <a:rPr lang="zh-TW" altLang="en-US" dirty="0"/>
              <a:t>浮點數乘法器（</a:t>
            </a:r>
            <a:r>
              <a:rPr lang="en-US" altLang="zh-TW" dirty="0"/>
              <a:t>2 / 3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C5F0EC-4A26-4ACA-AD43-166696475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540188"/>
            <a:ext cx="4784420" cy="44283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檢查輸入值是否為特殊值，例如</a:t>
            </a:r>
            <a:r>
              <a:rPr lang="en-US" altLang="zh-TW" dirty="0" err="1"/>
              <a:t>NaN</a:t>
            </a:r>
            <a:r>
              <a:rPr lang="zh-TW" altLang="en-US" dirty="0"/>
              <a:t>、</a:t>
            </a:r>
            <a:r>
              <a:rPr lang="en-US" altLang="zh-TW" dirty="0"/>
              <a:t>Inf</a:t>
            </a:r>
            <a:r>
              <a:rPr lang="zh-TW" altLang="en-US" dirty="0"/>
              <a:t>與</a:t>
            </a:r>
            <a:r>
              <a:rPr lang="en-US" altLang="zh-TW" dirty="0"/>
              <a:t>0</a:t>
            </a:r>
            <a:r>
              <a:rPr lang="zh-TW" altLang="en-US" dirty="0"/>
              <a:t>，給出相對應的輸出。圖中僅列出部分特殊值輸入做為示範（如右圖）。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如果輸入非特殊值則進行乘法運算並給出結果（如下圖）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BC3B36C-41F0-4700-A30A-940D9E2CA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392" y="1540188"/>
            <a:ext cx="5240866" cy="455127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163D177-10C6-47FB-81EE-AC92AA8EF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506" y="4377845"/>
            <a:ext cx="3629295" cy="248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54601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Mine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433</TotalTime>
  <Words>1566</Words>
  <Application>Microsoft Office PowerPoint</Application>
  <PresentationFormat>寬螢幕</PresentationFormat>
  <Paragraphs>97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微軟正黑體</vt:lpstr>
      <vt:lpstr>新細明體</vt:lpstr>
      <vt:lpstr>Arial</vt:lpstr>
      <vt:lpstr>Calibri</vt:lpstr>
      <vt:lpstr>Cambria Math</vt:lpstr>
      <vt:lpstr>Times New Roman</vt:lpstr>
      <vt:lpstr>Wingdings</vt:lpstr>
      <vt:lpstr>Wingdings 3</vt:lpstr>
      <vt:lpstr>絲縷</vt:lpstr>
      <vt:lpstr>數位系統導論實驗  Lab7 RTL Modeling (Multiplier)</vt:lpstr>
      <vt:lpstr>Outline</vt:lpstr>
      <vt:lpstr>課程目的</vt:lpstr>
      <vt:lpstr>IEEE 754 – 簡介（1 / 4）</vt:lpstr>
      <vt:lpstr>IEEE 754 – 簡介（2 / 4）</vt:lpstr>
      <vt:lpstr>IEEE 754 – 簡介（3 / 4）</vt:lpstr>
      <vt:lpstr>IEEE 754 – 單精度浮點數介紹（4 / 4）</vt:lpstr>
      <vt:lpstr>範例程式 – 32-bit浮點數乘法器（1 / 3）</vt:lpstr>
      <vt:lpstr>範例程式 – 32-bit浮點數乘法器（2 / 3）</vt:lpstr>
      <vt:lpstr>範例程式 – 32-bit浮點數乘法器（3 / 3）</vt:lpstr>
      <vt:lpstr>範例程式 – 執行</vt:lpstr>
      <vt:lpstr>作業說明</vt:lpstr>
      <vt:lpstr>課程評分</vt:lpstr>
      <vt:lpstr>附錄</vt:lpstr>
      <vt:lpstr>Floating-Point Multiplication（1 / 3）</vt:lpstr>
      <vt:lpstr>Floating-Point Multiplication（2 / 3）</vt:lpstr>
      <vt:lpstr>Floating-Point Multiplication（3 / 3）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數位系統導論實驗  Lab7 RTL Modeling (Multiplier)</dc:title>
  <dc:creator>SOSO</dc:creator>
  <cp:lastModifiedBy>SOSO</cp:lastModifiedBy>
  <cp:revision>169</cp:revision>
  <dcterms:created xsi:type="dcterms:W3CDTF">2019-04-15T13:38:53Z</dcterms:created>
  <dcterms:modified xsi:type="dcterms:W3CDTF">2019-04-24T14:16:51Z</dcterms:modified>
</cp:coreProperties>
</file>