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3" r:id="rId5"/>
    <p:sldId id="276" r:id="rId6"/>
    <p:sldId id="277" r:id="rId7"/>
    <p:sldId id="262" r:id="rId8"/>
    <p:sldId id="266" r:id="rId9"/>
    <p:sldId id="271" r:id="rId10"/>
    <p:sldId id="274" r:id="rId11"/>
    <p:sldId id="275" r:id="rId12"/>
    <p:sldId id="278" r:id="rId13"/>
    <p:sldId id="279" r:id="rId14"/>
    <p:sldId id="259" r:id="rId15"/>
    <p:sldId id="260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12192000" cy="6858000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2F2E-1F3B-4547-99C0-110ACC96DA46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92DA-2C79-443F-8194-47DCC691B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142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219AF-C947-4516-AE0D-6C0BD987D6A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7825-E218-41AC-8693-D18DC83F6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1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D33-A64A-4471-9581-F6ECEF59C50F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41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2FF4-527B-4C5E-9488-DAB67565313C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BB31-68EE-4089-8033-F1E3DFC61568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29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B4E1-67DA-482F-9191-D98B3F6CE523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0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E549-A521-4565-AD25-DE248852F089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88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9118-22D2-48D1-88A8-37ABD73EB2A6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7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6D8-D5ED-42E6-8A91-82A6333C3B19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25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D53C-0898-4EAE-A121-2D99BED734AE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291F-493E-4242-96A4-E69324BA3E95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7A9-7CE8-4A8A-9D20-DD8C4425C718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9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ABF-EB90-40A6-B61E-4DF6AB947B6E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75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0B15-DF6E-46CE-B039-F3C8FF8F04C3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69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B8BC-4EA3-4B0D-905E-FCC0287988B0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5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ED3E-F221-4904-8781-71AC7743A9EB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98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B10-3823-447A-A4B5-6FA796BFCDB6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127B-F196-4804-97C9-35C2728181EC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3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D5AE-1B82-4EF8-9488-E8E77F197024}" type="datetime1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2CAC22-224E-43DC-AF17-553DC01170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32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AMPmlByvb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數位系統導論實驗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45421" cy="2117492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Lab9</a:t>
            </a:r>
          </a:p>
          <a:p>
            <a:r>
              <a:rPr lang="en-US" altLang="zh-TW" sz="2000" dirty="0" smtClean="0"/>
              <a:t>Squarer on FPGA</a:t>
            </a:r>
          </a:p>
          <a:p>
            <a:pPr lvl="0"/>
            <a:r>
              <a:rPr lang="zh-TW" altLang="en-US" sz="2000" dirty="0" smtClean="0"/>
              <a:t>負責</a:t>
            </a:r>
            <a:r>
              <a:rPr lang="zh-TW" altLang="en-US" sz="2000" dirty="0"/>
              <a:t>助教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蔣宗廷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2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accelerator</a:t>
            </a:r>
            <a:r>
              <a:rPr lang="zh-TW" altLang="en-US" dirty="0" smtClean="0"/>
              <a:t>講解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下，找到</a:t>
            </a:r>
            <a:r>
              <a:rPr lang="en-US" altLang="zh-TW" dirty="0" smtClean="0"/>
              <a:t>accelerator</a:t>
            </a:r>
            <a:r>
              <a:rPr lang="zh-TW" altLang="en-US" dirty="0" smtClean="0"/>
              <a:t>並點擊開啟</a:t>
            </a:r>
            <a:endParaRPr lang="en-US" altLang="zh-TW" dirty="0" smtClean="0"/>
          </a:p>
          <a:p>
            <a:r>
              <a:rPr lang="zh-TW" altLang="en-US" dirty="0" smtClean="0"/>
              <a:t>硬體</a:t>
            </a:r>
            <a:r>
              <a:rPr lang="zh-TW" altLang="en-US" dirty="0"/>
              <a:t>實現的加速器下面有規劃一塊 </a:t>
            </a:r>
            <a:r>
              <a:rPr lang="en-US" altLang="zh-TW" dirty="0"/>
              <a:t>SRAM,</a:t>
            </a:r>
            <a:r>
              <a:rPr lang="zh-TW" altLang="en-US" dirty="0"/>
              <a:t>是我們用來存取從 </a:t>
            </a:r>
            <a:r>
              <a:rPr lang="en-US" altLang="zh-TW" dirty="0"/>
              <a:t>ARM </a:t>
            </a:r>
            <a:r>
              <a:rPr lang="zh-TW" altLang="en-US" dirty="0"/>
              <a:t>端發送</a:t>
            </a:r>
            <a:r>
              <a:rPr lang="zh-TW" altLang="en-US" dirty="0" smtClean="0"/>
              <a:t>過來的 </a:t>
            </a:r>
            <a:r>
              <a:rPr lang="en-US" altLang="zh-TW" dirty="0"/>
              <a:t>16 </a:t>
            </a:r>
            <a:r>
              <a:rPr lang="zh-TW" altLang="en-US" dirty="0"/>
              <a:t>筆數值。透過控制暫存器的控制</a:t>
            </a:r>
            <a:r>
              <a:rPr lang="en-US" altLang="zh-TW" dirty="0"/>
              <a:t>,</a:t>
            </a:r>
            <a:r>
              <a:rPr lang="zh-TW" altLang="en-US" dirty="0"/>
              <a:t>我們於第一個周期寫入 </a:t>
            </a:r>
            <a:r>
              <a:rPr lang="en-US" altLang="zh-TW" dirty="0"/>
              <a:t>SRAM </a:t>
            </a:r>
            <a:r>
              <a:rPr lang="zh-TW" altLang="en-US" dirty="0"/>
              <a:t>原始的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兩個周期後取出</a:t>
            </a:r>
            <a:r>
              <a:rPr lang="zh-TW" altLang="en-US" dirty="0"/>
              <a:t>原數值並做平方計算。</a:t>
            </a:r>
          </a:p>
          <a:p>
            <a:r>
              <a:rPr lang="zh-TW" altLang="en-US" dirty="0" smtClean="0"/>
              <a:t>從</a:t>
            </a:r>
            <a:r>
              <a:rPr lang="zh-TW" altLang="en-US" dirty="0"/>
              <a:t>外部 </a:t>
            </a:r>
            <a:r>
              <a:rPr lang="en-US" altLang="zh-TW" dirty="0"/>
              <a:t>start flag </a:t>
            </a:r>
            <a:r>
              <a:rPr lang="zh-TW" altLang="en-US" dirty="0"/>
              <a:t>得知何時開始計算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bsy</a:t>
            </a:r>
            <a:r>
              <a:rPr lang="en-US" altLang="zh-TW" dirty="0" smtClean="0"/>
              <a:t> </a:t>
            </a:r>
            <a:r>
              <a:rPr lang="zh-TW" altLang="en-US" dirty="0" smtClean="0"/>
              <a:t>由</a:t>
            </a:r>
            <a:r>
              <a:rPr lang="en-US" altLang="zh-TW" dirty="0" err="1" smtClean="0"/>
              <a:t>cnt</a:t>
            </a:r>
            <a:r>
              <a:rPr lang="zh-TW" altLang="en-US" dirty="0" smtClean="0"/>
              <a:t>控制用於表示正在計算中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044"/>
          <a:stretch/>
        </p:blipFill>
        <p:spPr>
          <a:xfrm>
            <a:off x="5686512" y="3937768"/>
            <a:ext cx="2002761" cy="27789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7276"/>
          <a:stretch/>
        </p:blipFill>
        <p:spPr>
          <a:xfrm>
            <a:off x="868996" y="4214553"/>
            <a:ext cx="3781425" cy="698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45" y="5110273"/>
            <a:ext cx="3667125" cy="7334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20217" y="6347351"/>
            <a:ext cx="17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accelerator.v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0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accelerator</a:t>
            </a:r>
            <a:r>
              <a:rPr lang="zh-TW" altLang="en-US" dirty="0"/>
              <a:t>講解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控制暫存器的數值範圍決定寫入的記憶體位址與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利用浮點數乘法器算出 </a:t>
            </a:r>
            <a:r>
              <a:rPr lang="en-US" altLang="zh-TW" dirty="0"/>
              <a:t>f(x)=x^2 </a:t>
            </a:r>
            <a:r>
              <a:rPr lang="zh-TW" altLang="en-US" dirty="0"/>
              <a:t>之結果 </a:t>
            </a:r>
            <a:r>
              <a:rPr lang="en-US" altLang="zh-TW" dirty="0"/>
              <a:t>,</a:t>
            </a:r>
            <a:r>
              <a:rPr lang="zh-TW" altLang="en-US" dirty="0"/>
              <a:t>將值傳給</a:t>
            </a:r>
            <a:r>
              <a:rPr lang="en-US" altLang="zh-TW" dirty="0" err="1"/>
              <a:t>mul_output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39" y="2671186"/>
            <a:ext cx="2695575" cy="619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94" y="4474296"/>
            <a:ext cx="5440771" cy="33045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5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r>
              <a:rPr lang="en-US" altLang="zh-TW" dirty="0" smtClean="0"/>
              <a:t>- </a:t>
            </a:r>
            <a:r>
              <a:rPr lang="en-US" altLang="zh-TW" dirty="0"/>
              <a:t>C </a:t>
            </a:r>
            <a:r>
              <a:rPr lang="zh-TW" altLang="en-US" dirty="0"/>
              <a:t>配置硬體上記憶體位址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dirty="0"/>
              <a:t>C </a:t>
            </a:r>
            <a:r>
              <a:rPr lang="zh-TW" altLang="en-US" dirty="0"/>
              <a:t>在 </a:t>
            </a:r>
            <a:r>
              <a:rPr lang="en-US" altLang="zh-TW" dirty="0"/>
              <a:t>ARM </a:t>
            </a:r>
            <a:r>
              <a:rPr lang="zh-TW" altLang="en-US" dirty="0"/>
              <a:t>平台實作 </a:t>
            </a:r>
            <a:r>
              <a:rPr lang="en-US" altLang="zh-TW" dirty="0" smtClean="0"/>
              <a:t>Master,</a:t>
            </a:r>
            <a:r>
              <a:rPr lang="zh-TW" altLang="en-US" dirty="0" smtClean="0"/>
              <a:t> </a:t>
            </a:r>
            <a:r>
              <a:rPr lang="en-US" altLang="zh-TW" dirty="0" smtClean="0"/>
              <a:t>ZYNQ_BASE</a:t>
            </a:r>
            <a:r>
              <a:rPr lang="zh-TW" altLang="en-US" dirty="0" smtClean="0"/>
              <a:t>為記憶體允許存取資料的起始位址</a:t>
            </a:r>
            <a:endParaRPr lang="en-US" altLang="zh-TW" dirty="0"/>
          </a:p>
          <a:p>
            <a:r>
              <a:rPr lang="zh-TW" altLang="en-US" dirty="0" smtClean="0"/>
              <a:t>因為</a:t>
            </a:r>
            <a:r>
              <a:rPr lang="zh-TW" altLang="en-US" dirty="0"/>
              <a:t>總共有 </a:t>
            </a:r>
            <a:r>
              <a:rPr lang="en-US" altLang="zh-TW" dirty="0"/>
              <a:t>16 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data, </a:t>
            </a:r>
            <a:r>
              <a:rPr lang="zh-TW" altLang="en-US" dirty="0" smtClean="0"/>
              <a:t>且每筆皆為</a:t>
            </a:r>
            <a:r>
              <a:rPr lang="en-US" altLang="zh-TW" dirty="0" smtClean="0"/>
              <a:t>32bits=4Bytes, </a:t>
            </a:r>
            <a:r>
              <a:rPr lang="zh-TW" altLang="en-US" dirty="0" smtClean="0"/>
              <a:t>故需要</a:t>
            </a:r>
            <a:r>
              <a:rPr lang="en-US" altLang="zh-TW" dirty="0" smtClean="0"/>
              <a:t>64Bytes</a:t>
            </a:r>
            <a:r>
              <a:rPr lang="zh-TW" altLang="en-US" dirty="0" smtClean="0"/>
              <a:t>的空間</a:t>
            </a:r>
            <a:endParaRPr lang="zh-TW" altLang="en-US" dirty="0"/>
          </a:p>
          <a:p>
            <a:r>
              <a:rPr lang="zh-TW" altLang="en-US" dirty="0" smtClean="0"/>
              <a:t>其餘作為 </a:t>
            </a:r>
            <a:r>
              <a:rPr lang="en-US" altLang="zh-TW" dirty="0" smtClean="0"/>
              <a:t>start, status signal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相當於上述的</a:t>
            </a:r>
            <a:r>
              <a:rPr lang="en-US" altLang="zh-TW" dirty="0" smtClean="0"/>
              <a:t>control register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變數宣告都使用 </a:t>
            </a:r>
            <a:r>
              <a:rPr lang="en-US" altLang="zh-TW" dirty="0"/>
              <a:t>volatile</a:t>
            </a:r>
            <a:r>
              <a:rPr lang="zh-TW" altLang="en-US" dirty="0"/>
              <a:t> 聲明方式宣告</a:t>
            </a:r>
            <a:r>
              <a:rPr lang="zh-TW" altLang="en-US" dirty="0" smtClean="0"/>
              <a:t>，用意</a:t>
            </a:r>
            <a:r>
              <a:rPr lang="zh-TW" altLang="en-US" dirty="0"/>
              <a:t>是告訴 </a:t>
            </a:r>
            <a:r>
              <a:rPr lang="en-US" altLang="zh-TW" dirty="0"/>
              <a:t>compiler</a:t>
            </a:r>
            <a:r>
              <a:rPr lang="zh-TW" altLang="en-US" dirty="0"/>
              <a:t> 不要簡化變數變化的行為</a:t>
            </a:r>
            <a:r>
              <a:rPr lang="zh-TW" altLang="en-US" dirty="0" smtClean="0"/>
              <a:t>。舉例</a:t>
            </a:r>
            <a:r>
              <a:rPr lang="zh-TW" altLang="en-US" dirty="0"/>
              <a:t>來說，如果變數從</a:t>
            </a:r>
            <a:r>
              <a:rPr lang="en-US" altLang="zh-TW" dirty="0"/>
              <a:t>0</a:t>
            </a:r>
            <a:r>
              <a:rPr lang="zh-TW" altLang="en-US" dirty="0"/>
              <a:t>變</a:t>
            </a:r>
            <a:r>
              <a:rPr lang="en-US" altLang="zh-TW" dirty="0"/>
              <a:t>1</a:t>
            </a:r>
            <a:r>
              <a:rPr lang="zh-TW" altLang="en-US" dirty="0"/>
              <a:t>又從</a:t>
            </a:r>
            <a:r>
              <a:rPr lang="en-US" altLang="zh-TW" dirty="0"/>
              <a:t>1</a:t>
            </a:r>
            <a:r>
              <a:rPr lang="zh-TW" altLang="en-US" dirty="0"/>
              <a:t>變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compiler</a:t>
            </a:r>
            <a:r>
              <a:rPr lang="zh-TW" altLang="en-US" dirty="0"/>
              <a:t>可能會自動把這段</a:t>
            </a:r>
            <a:r>
              <a:rPr lang="en-US" altLang="zh-TW" dirty="0"/>
              <a:t>code</a:t>
            </a:r>
            <a:r>
              <a:rPr lang="zh-TW" altLang="en-US" dirty="0"/>
              <a:t>省略，但是對於硬體來說，值的變動是有差的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83" y="3306726"/>
            <a:ext cx="6018415" cy="4678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71" y="4676715"/>
            <a:ext cx="8479800" cy="19977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  <a:r>
              <a:rPr lang="en-US" altLang="zh-TW" dirty="0"/>
              <a:t>- C </a:t>
            </a:r>
            <a:r>
              <a:rPr lang="zh-TW" altLang="en-US" dirty="0"/>
              <a:t>配置硬體上記憶體位址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將準備計算的值寫入陣列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參照</a:t>
            </a:r>
            <a:r>
              <a:rPr lang="en-US" altLang="zh-TW" dirty="0" smtClean="0"/>
              <a:t>.excel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), </a:t>
            </a:r>
            <a:r>
              <a:rPr lang="zh-TW" altLang="en-US" dirty="0" smtClean="0"/>
              <a:t>再寫入映射的虛擬記憶體位址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19" y="2756826"/>
            <a:ext cx="3114675" cy="3514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89" y="3948547"/>
            <a:ext cx="3380393" cy="102168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作業及評分方式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作業內容：修改範例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完成 </a:t>
            </a:r>
            <a:r>
              <a:rPr lang="en-US" altLang="zh-TW" dirty="0"/>
              <a:t>f(x)=</a:t>
            </a:r>
            <a:r>
              <a:rPr lang="en-US" altLang="zh-TW" dirty="0" smtClean="0"/>
              <a:t>x^3</a:t>
            </a:r>
          </a:p>
          <a:p>
            <a:r>
              <a:rPr lang="zh-TW" altLang="en-US" dirty="0"/>
              <a:t>作業測資與</a:t>
            </a:r>
            <a:r>
              <a:rPr lang="zh-TW" altLang="en-US" dirty="0" smtClean="0"/>
              <a:t>結果：請依照</a:t>
            </a:r>
            <a:r>
              <a:rPr lang="en-US" altLang="zh-TW" dirty="0" smtClean="0"/>
              <a:t>excel</a:t>
            </a:r>
            <a:r>
              <a:rPr lang="zh-TW" altLang="en-US" dirty="0"/>
              <a:t>檔內容</a:t>
            </a:r>
            <a:r>
              <a:rPr lang="en-US" altLang="zh-TW" dirty="0"/>
              <a:t>,</a:t>
            </a:r>
            <a:r>
              <a:rPr lang="zh-TW" altLang="en-US" dirty="0"/>
              <a:t>使用要求的測資並顯示</a:t>
            </a:r>
            <a:r>
              <a:rPr lang="zh-TW" altLang="en-US" dirty="0" smtClean="0"/>
              <a:t>給予的</a:t>
            </a:r>
            <a:r>
              <a:rPr lang="zh-TW" altLang="en-US" dirty="0"/>
              <a:t>範例</a:t>
            </a:r>
            <a:r>
              <a:rPr lang="zh-TW" altLang="en-US" dirty="0" smtClean="0"/>
              <a:t>答案</a:t>
            </a:r>
            <a:endParaRPr lang="en-US" altLang="zh-TW" dirty="0" smtClean="0"/>
          </a:p>
          <a:p>
            <a:r>
              <a:rPr lang="zh-TW" altLang="en-US" dirty="0"/>
              <a:t>評分</a:t>
            </a:r>
            <a:r>
              <a:rPr lang="zh-TW" altLang="en-US" dirty="0" smtClean="0"/>
              <a:t>方式：課程範例 </a:t>
            </a:r>
            <a:r>
              <a:rPr lang="en-US" altLang="zh-TW" dirty="0"/>
              <a:t>5</a:t>
            </a:r>
            <a:r>
              <a:rPr lang="en-US" altLang="zh-TW" dirty="0" smtClean="0"/>
              <a:t>0%</a:t>
            </a:r>
          </a:p>
          <a:p>
            <a:pPr marL="1257300" lvl="3" indent="0">
              <a:buNone/>
            </a:pPr>
            <a:r>
              <a:rPr lang="zh-TW" altLang="en-US" sz="1800" dirty="0" smtClean="0"/>
              <a:t>   作業練習 </a:t>
            </a:r>
            <a:r>
              <a:rPr lang="en-US" altLang="zh-TW" sz="1800" dirty="0" smtClean="0"/>
              <a:t>30%</a:t>
            </a:r>
          </a:p>
          <a:p>
            <a:pPr marL="1257300" lvl="3" indent="0">
              <a:buNone/>
            </a:pPr>
            <a:r>
              <a:rPr lang="zh-TW" altLang="en-US" sz="1800" dirty="0" smtClean="0"/>
              <a:t>   隨堂練習 </a:t>
            </a:r>
            <a:r>
              <a:rPr lang="en-US" altLang="zh-TW" sz="1800" dirty="0" smtClean="0"/>
              <a:t>20</a:t>
            </a:r>
            <a:r>
              <a:rPr lang="en-US" altLang="zh-TW" sz="1800" dirty="0" smtClean="0"/>
              <a:t>%</a:t>
            </a:r>
          </a:p>
          <a:p>
            <a:pPr marL="400050" lvl="1" indent="0">
              <a:buNone/>
            </a:pPr>
            <a:r>
              <a:rPr lang="zh-TW" altLang="en-US" sz="1800" dirty="0"/>
              <a:t>影片有較多說明：</a:t>
            </a:r>
            <a:r>
              <a:rPr lang="en-US" altLang="zh-TW" sz="2200" dirty="0">
                <a:hlinkClick r:id="rId2"/>
              </a:rPr>
              <a:t>https://youtu.be/jAMPmlByvbM</a:t>
            </a:r>
            <a:endParaRPr lang="en-US" altLang="zh-TW" sz="2200" dirty="0" smtClean="0"/>
          </a:p>
          <a:p>
            <a:r>
              <a:rPr lang="en-US" altLang="zh-TW" dirty="0"/>
              <a:t>Demo </a:t>
            </a:r>
            <a:r>
              <a:rPr lang="zh-TW" altLang="en-US" dirty="0"/>
              <a:t>地點</a:t>
            </a:r>
            <a:r>
              <a:rPr lang="en-US" altLang="zh-TW" dirty="0"/>
              <a:t>:</a:t>
            </a:r>
            <a:r>
              <a:rPr lang="zh-TW" altLang="en-US" dirty="0"/>
              <a:t>工程一</a:t>
            </a:r>
            <a:r>
              <a:rPr lang="zh-TW" altLang="en-US" dirty="0" smtClean="0"/>
              <a:t>館</a:t>
            </a:r>
            <a:r>
              <a:rPr lang="en-US" altLang="zh-TW" dirty="0" smtClean="0"/>
              <a:t>206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0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往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官網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下載</a:t>
            </a:r>
            <a:r>
              <a:rPr lang="en-US" altLang="zh-TW" dirty="0" err="1" smtClean="0"/>
              <a:t>Vivado</a:t>
            </a:r>
            <a:r>
              <a:rPr lang="en-US" altLang="zh-TW" dirty="0" smtClean="0"/>
              <a:t> Design Suite – </a:t>
            </a:r>
            <a:r>
              <a:rPr lang="en-US" altLang="zh-TW" dirty="0" err="1" smtClean="0"/>
              <a:t>HLx</a:t>
            </a:r>
            <a:r>
              <a:rPr lang="en-US" altLang="zh-TW" dirty="0" smtClean="0"/>
              <a:t> Editions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C1B099-0A25-49C3-A76D-1361491C10C4}"/>
              </a:ext>
            </a:extLst>
          </p:cNvPr>
          <p:cNvGrpSpPr/>
          <p:nvPr/>
        </p:nvGrpSpPr>
        <p:grpSpPr>
          <a:xfrm>
            <a:off x="1762298" y="2951018"/>
            <a:ext cx="7361118" cy="3206722"/>
            <a:chOff x="1203961" y="2566419"/>
            <a:chExt cx="8285988" cy="3742581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15D03E93-B1FA-4547-A60E-9AD52D80BD9B}"/>
                </a:ext>
              </a:extLst>
            </p:cNvPr>
            <p:cNvSpPr/>
            <p:nvPr/>
          </p:nvSpPr>
          <p:spPr>
            <a:xfrm>
              <a:off x="1203961" y="2566419"/>
              <a:ext cx="8285988" cy="37425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14C96C4-206A-49CB-8AC3-7DD6FE2BE5A0}"/>
                </a:ext>
              </a:extLst>
            </p:cNvPr>
            <p:cNvSpPr/>
            <p:nvPr/>
          </p:nvSpPr>
          <p:spPr>
            <a:xfrm>
              <a:off x="6169155" y="5181600"/>
              <a:ext cx="3202305" cy="281940"/>
            </a:xfrm>
            <a:custGeom>
              <a:avLst/>
              <a:gdLst/>
              <a:ahLst/>
              <a:cxnLst/>
              <a:rect l="l" t="t" r="r" b="b"/>
              <a:pathLst>
                <a:path w="3202304" h="281939">
                  <a:moveTo>
                    <a:pt x="3201924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3201924" y="0"/>
                  </a:lnTo>
                  <a:lnTo>
                    <a:pt x="3201924" y="25908"/>
                  </a:lnTo>
                  <a:lnTo>
                    <a:pt x="50292" y="25908"/>
                  </a:lnTo>
                  <a:lnTo>
                    <a:pt x="25908" y="50292"/>
                  </a:lnTo>
                  <a:lnTo>
                    <a:pt x="50292" y="50292"/>
                  </a:lnTo>
                  <a:lnTo>
                    <a:pt x="50292" y="231648"/>
                  </a:lnTo>
                  <a:lnTo>
                    <a:pt x="25908" y="231648"/>
                  </a:lnTo>
                  <a:lnTo>
                    <a:pt x="50292" y="256032"/>
                  </a:lnTo>
                  <a:lnTo>
                    <a:pt x="3201924" y="256032"/>
                  </a:lnTo>
                  <a:lnTo>
                    <a:pt x="3201924" y="281940"/>
                  </a:lnTo>
                  <a:close/>
                </a:path>
                <a:path w="3202304" h="281939">
                  <a:moveTo>
                    <a:pt x="50292" y="50292"/>
                  </a:moveTo>
                  <a:lnTo>
                    <a:pt x="25908" y="50292"/>
                  </a:lnTo>
                  <a:lnTo>
                    <a:pt x="50292" y="25908"/>
                  </a:lnTo>
                  <a:lnTo>
                    <a:pt x="50292" y="50292"/>
                  </a:lnTo>
                  <a:close/>
                </a:path>
                <a:path w="3202304" h="281939">
                  <a:moveTo>
                    <a:pt x="3151632" y="50292"/>
                  </a:moveTo>
                  <a:lnTo>
                    <a:pt x="50292" y="50292"/>
                  </a:lnTo>
                  <a:lnTo>
                    <a:pt x="50292" y="25908"/>
                  </a:lnTo>
                  <a:lnTo>
                    <a:pt x="3151632" y="25908"/>
                  </a:lnTo>
                  <a:lnTo>
                    <a:pt x="3151632" y="50292"/>
                  </a:lnTo>
                  <a:close/>
                </a:path>
                <a:path w="3202304" h="281939">
                  <a:moveTo>
                    <a:pt x="3151632" y="256032"/>
                  </a:moveTo>
                  <a:lnTo>
                    <a:pt x="3151632" y="25908"/>
                  </a:lnTo>
                  <a:lnTo>
                    <a:pt x="3176016" y="50292"/>
                  </a:lnTo>
                  <a:lnTo>
                    <a:pt x="3201924" y="50292"/>
                  </a:lnTo>
                  <a:lnTo>
                    <a:pt x="3201924" y="231648"/>
                  </a:lnTo>
                  <a:lnTo>
                    <a:pt x="3176016" y="231648"/>
                  </a:lnTo>
                  <a:lnTo>
                    <a:pt x="3151632" y="256032"/>
                  </a:lnTo>
                  <a:close/>
                </a:path>
                <a:path w="3202304" h="281939">
                  <a:moveTo>
                    <a:pt x="3201924" y="50292"/>
                  </a:moveTo>
                  <a:lnTo>
                    <a:pt x="3176016" y="50292"/>
                  </a:lnTo>
                  <a:lnTo>
                    <a:pt x="3151632" y="25908"/>
                  </a:lnTo>
                  <a:lnTo>
                    <a:pt x="3201924" y="25908"/>
                  </a:lnTo>
                  <a:lnTo>
                    <a:pt x="3201924" y="50292"/>
                  </a:lnTo>
                  <a:close/>
                </a:path>
                <a:path w="3202304" h="281939">
                  <a:moveTo>
                    <a:pt x="50292" y="256032"/>
                  </a:moveTo>
                  <a:lnTo>
                    <a:pt x="25908" y="231648"/>
                  </a:lnTo>
                  <a:lnTo>
                    <a:pt x="50292" y="231648"/>
                  </a:lnTo>
                  <a:lnTo>
                    <a:pt x="50292" y="256032"/>
                  </a:lnTo>
                  <a:close/>
                </a:path>
                <a:path w="3202304" h="281939">
                  <a:moveTo>
                    <a:pt x="3151632" y="256032"/>
                  </a:moveTo>
                  <a:lnTo>
                    <a:pt x="50292" y="256032"/>
                  </a:lnTo>
                  <a:lnTo>
                    <a:pt x="50292" y="231648"/>
                  </a:lnTo>
                  <a:lnTo>
                    <a:pt x="3151632" y="231648"/>
                  </a:lnTo>
                  <a:lnTo>
                    <a:pt x="3151632" y="256032"/>
                  </a:lnTo>
                  <a:close/>
                </a:path>
                <a:path w="3202304" h="281939">
                  <a:moveTo>
                    <a:pt x="3201924" y="256032"/>
                  </a:moveTo>
                  <a:lnTo>
                    <a:pt x="3151632" y="256032"/>
                  </a:lnTo>
                  <a:lnTo>
                    <a:pt x="3176016" y="231648"/>
                  </a:lnTo>
                  <a:lnTo>
                    <a:pt x="3201924" y="231648"/>
                  </a:lnTo>
                  <a:lnTo>
                    <a:pt x="3201924" y="2560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9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  <a:r>
              <a:rPr lang="en-US" altLang="zh-TW" dirty="0" smtClean="0"/>
              <a:t>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roid Sans Fallback"/>
                <a:cs typeface="Droid Sans Fallback"/>
              </a:rPr>
              <a:t>點</a:t>
            </a:r>
            <a:r>
              <a:rPr lang="zh-TW" altLang="en-US" spc="20" dirty="0">
                <a:latin typeface="Droid Sans Fallback"/>
                <a:cs typeface="Droid Sans Fallback"/>
              </a:rPr>
              <a:t>選</a:t>
            </a:r>
            <a:r>
              <a:rPr lang="en-US" altLang="zh-TW" spc="-70" dirty="0" err="1">
                <a:latin typeface="Times New Roman"/>
                <a:cs typeface="Times New Roman"/>
              </a:rPr>
              <a:t>Vivado</a:t>
            </a:r>
            <a:r>
              <a:rPr lang="en-US" altLang="zh-TW" spc="-55" dirty="0">
                <a:latin typeface="Times New Roman"/>
                <a:cs typeface="Times New Roman"/>
              </a:rPr>
              <a:t> </a:t>
            </a:r>
            <a:r>
              <a:rPr lang="en-US" altLang="zh-TW" spc="-255" dirty="0" err="1">
                <a:latin typeface="Times New Roman"/>
                <a:cs typeface="Times New Roman"/>
              </a:rPr>
              <a:t>HLx</a:t>
            </a:r>
            <a:r>
              <a:rPr lang="en-US" altLang="zh-TW" spc="-45" dirty="0">
                <a:latin typeface="Times New Roman"/>
                <a:cs typeface="Times New Roman"/>
              </a:rPr>
              <a:t> </a:t>
            </a:r>
            <a:r>
              <a:rPr lang="en-US" altLang="zh-TW" spc="-90" dirty="0" smtClean="0">
                <a:latin typeface="Times New Roman"/>
                <a:cs typeface="Times New Roman"/>
              </a:rPr>
              <a:t>2018.3:WebPACK</a:t>
            </a:r>
            <a:r>
              <a:rPr lang="en-US" altLang="zh-TW" spc="-75" dirty="0" smtClean="0">
                <a:latin typeface="Times New Roman"/>
                <a:cs typeface="Times New Roman"/>
              </a:rPr>
              <a:t> </a:t>
            </a:r>
            <a:r>
              <a:rPr lang="en-US" altLang="zh-TW" spc="60" dirty="0">
                <a:latin typeface="Times New Roman"/>
                <a:cs typeface="Times New Roman"/>
              </a:rPr>
              <a:t>and</a:t>
            </a:r>
            <a:r>
              <a:rPr lang="en-US" altLang="zh-TW" spc="-70" dirty="0">
                <a:latin typeface="Times New Roman"/>
                <a:cs typeface="Times New Roman"/>
              </a:rPr>
              <a:t> </a:t>
            </a:r>
            <a:r>
              <a:rPr lang="en-US" altLang="zh-TW" spc="-30" dirty="0" smtClean="0">
                <a:latin typeface="Times New Roman"/>
                <a:cs typeface="Times New Roman"/>
              </a:rPr>
              <a:t>Editions</a:t>
            </a:r>
            <a:endParaRPr lang="en-US" altLang="zh-TW" dirty="0">
              <a:latin typeface="Times New Roman"/>
              <a:cs typeface="Times New Roman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21" y="2593571"/>
            <a:ext cx="6591069" cy="40792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77441" y="3931920"/>
            <a:ext cx="3616036" cy="581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73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  <a:r>
              <a:rPr lang="en-US" altLang="zh-TW" dirty="0" smtClean="0"/>
              <a:t>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roid Sans Fallback"/>
                <a:cs typeface="Droid Sans Fallback"/>
              </a:rPr>
              <a:t>完</a:t>
            </a:r>
            <a:r>
              <a:rPr lang="zh-TW" altLang="en-US" spc="20" dirty="0">
                <a:latin typeface="Droid Sans Fallback"/>
                <a:cs typeface="Droid Sans Fallback"/>
              </a:rPr>
              <a:t>善個</a:t>
            </a:r>
            <a:r>
              <a:rPr lang="zh-TW" altLang="en-US" dirty="0">
                <a:latin typeface="Droid Sans Fallback"/>
                <a:cs typeface="Droid Sans Fallback"/>
              </a:rPr>
              <a:t>人</a:t>
            </a:r>
            <a:r>
              <a:rPr lang="zh-TW" altLang="en-US" spc="20" dirty="0">
                <a:latin typeface="Droid Sans Fallback"/>
                <a:cs typeface="Droid Sans Fallback"/>
              </a:rPr>
              <a:t>資</a:t>
            </a:r>
            <a:r>
              <a:rPr lang="zh-TW" altLang="en-US" dirty="0">
                <a:latin typeface="Droid Sans Fallback"/>
                <a:cs typeface="Droid Sans Fallback"/>
              </a:rPr>
              <a:t>料後下</a:t>
            </a:r>
            <a:r>
              <a:rPr lang="zh-TW" altLang="en-US" spc="5" dirty="0">
                <a:latin typeface="Droid Sans Fallback"/>
                <a:cs typeface="Droid Sans Fallback"/>
              </a:rPr>
              <a:t>載</a:t>
            </a:r>
            <a:r>
              <a:rPr lang="en-US" altLang="zh-TW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Droid Sans Fallback"/>
                <a:cs typeface="Droid Sans Fallback"/>
              </a:rPr>
              <a:t>此</a:t>
            </a:r>
            <a:r>
              <a:rPr lang="zh-TW" altLang="en-US" b="1" spc="20" dirty="0">
                <a:solidFill>
                  <a:srgbClr val="FF0000"/>
                </a:solidFill>
                <a:latin typeface="Droid Sans Fallback"/>
                <a:cs typeface="Droid Sans Fallback"/>
              </a:rPr>
              <a:t>範</a:t>
            </a:r>
            <a:r>
              <a:rPr lang="zh-TW" altLang="en-US" b="1" dirty="0">
                <a:solidFill>
                  <a:srgbClr val="FF0000"/>
                </a:solidFill>
                <a:latin typeface="Droid Sans Fallback"/>
                <a:cs typeface="Droid Sans Fallback"/>
              </a:rPr>
              <a:t>例不需要修</a:t>
            </a:r>
            <a:r>
              <a:rPr lang="zh-TW" altLang="en-US" b="1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改</a:t>
            </a:r>
            <a:r>
              <a:rPr lang="en-US" altLang="zh-TW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zh-TW" alt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DD55095-6FDD-4827-8A31-6037F40EA2C8}"/>
              </a:ext>
            </a:extLst>
          </p:cNvPr>
          <p:cNvSpPr/>
          <p:nvPr/>
        </p:nvSpPr>
        <p:spPr>
          <a:xfrm>
            <a:off x="502766" y="2638425"/>
            <a:ext cx="5734493" cy="383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D53EEFE-1B61-4EE1-9886-A266D9E64313}"/>
              </a:ext>
            </a:extLst>
          </p:cNvPr>
          <p:cNvSpPr/>
          <p:nvPr/>
        </p:nvSpPr>
        <p:spPr>
          <a:xfrm>
            <a:off x="6535409" y="3429001"/>
            <a:ext cx="5151766" cy="2771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414D402-9380-45EC-A0BC-3BD5DEDD03F7}"/>
              </a:ext>
            </a:extLst>
          </p:cNvPr>
          <p:cNvSpPr/>
          <p:nvPr/>
        </p:nvSpPr>
        <p:spPr>
          <a:xfrm>
            <a:off x="502767" y="3721965"/>
            <a:ext cx="5734492" cy="2872211"/>
          </a:xfrm>
          <a:custGeom>
            <a:avLst/>
            <a:gdLst/>
            <a:ahLst/>
            <a:cxnLst/>
            <a:rect l="l" t="t" r="r" b="b"/>
            <a:pathLst>
              <a:path w="4692650" h="2277110">
                <a:moveTo>
                  <a:pt x="4666488" y="2276856"/>
                </a:moveTo>
                <a:lnTo>
                  <a:pt x="24384" y="2276856"/>
                </a:lnTo>
                <a:lnTo>
                  <a:pt x="14787" y="2274974"/>
                </a:lnTo>
                <a:lnTo>
                  <a:pt x="7048" y="2269807"/>
                </a:lnTo>
                <a:lnTo>
                  <a:pt x="1881" y="2262068"/>
                </a:lnTo>
                <a:lnTo>
                  <a:pt x="0" y="2252472"/>
                </a:lnTo>
                <a:lnTo>
                  <a:pt x="0" y="25908"/>
                </a:lnTo>
                <a:lnTo>
                  <a:pt x="1881" y="15430"/>
                </a:lnTo>
                <a:lnTo>
                  <a:pt x="7048" y="7239"/>
                </a:lnTo>
                <a:lnTo>
                  <a:pt x="14787" y="1905"/>
                </a:lnTo>
                <a:lnTo>
                  <a:pt x="24384" y="0"/>
                </a:lnTo>
                <a:lnTo>
                  <a:pt x="4666488" y="0"/>
                </a:lnTo>
                <a:lnTo>
                  <a:pt x="4676322" y="1905"/>
                </a:lnTo>
                <a:lnTo>
                  <a:pt x="4684585" y="7239"/>
                </a:lnTo>
                <a:lnTo>
                  <a:pt x="4690276" y="15430"/>
                </a:lnTo>
                <a:lnTo>
                  <a:pt x="4692396" y="25908"/>
                </a:lnTo>
                <a:lnTo>
                  <a:pt x="50292" y="25908"/>
                </a:lnTo>
                <a:lnTo>
                  <a:pt x="24384" y="50292"/>
                </a:lnTo>
                <a:lnTo>
                  <a:pt x="50292" y="50292"/>
                </a:lnTo>
                <a:lnTo>
                  <a:pt x="50292" y="2226564"/>
                </a:lnTo>
                <a:lnTo>
                  <a:pt x="24384" y="2226564"/>
                </a:lnTo>
                <a:lnTo>
                  <a:pt x="50292" y="2252472"/>
                </a:lnTo>
                <a:lnTo>
                  <a:pt x="4692396" y="2252472"/>
                </a:lnTo>
                <a:lnTo>
                  <a:pt x="4690276" y="2262068"/>
                </a:lnTo>
                <a:lnTo>
                  <a:pt x="4684585" y="2269807"/>
                </a:lnTo>
                <a:lnTo>
                  <a:pt x="4676322" y="2274974"/>
                </a:lnTo>
                <a:lnTo>
                  <a:pt x="4666488" y="2276856"/>
                </a:lnTo>
                <a:close/>
              </a:path>
              <a:path w="4692650" h="2277110">
                <a:moveTo>
                  <a:pt x="50292" y="50292"/>
                </a:moveTo>
                <a:lnTo>
                  <a:pt x="24384" y="50292"/>
                </a:lnTo>
                <a:lnTo>
                  <a:pt x="50292" y="25908"/>
                </a:lnTo>
                <a:lnTo>
                  <a:pt x="50292" y="50292"/>
                </a:lnTo>
                <a:close/>
              </a:path>
              <a:path w="4692650" h="2277110">
                <a:moveTo>
                  <a:pt x="4642104" y="50292"/>
                </a:moveTo>
                <a:lnTo>
                  <a:pt x="50292" y="50292"/>
                </a:lnTo>
                <a:lnTo>
                  <a:pt x="50292" y="25908"/>
                </a:lnTo>
                <a:lnTo>
                  <a:pt x="4642104" y="25908"/>
                </a:lnTo>
                <a:lnTo>
                  <a:pt x="4642104" y="50292"/>
                </a:lnTo>
                <a:close/>
              </a:path>
              <a:path w="4692650" h="2277110">
                <a:moveTo>
                  <a:pt x="4642104" y="2252472"/>
                </a:moveTo>
                <a:lnTo>
                  <a:pt x="4642104" y="25908"/>
                </a:lnTo>
                <a:lnTo>
                  <a:pt x="4666488" y="50292"/>
                </a:lnTo>
                <a:lnTo>
                  <a:pt x="4692396" y="50292"/>
                </a:lnTo>
                <a:lnTo>
                  <a:pt x="4692396" y="2226564"/>
                </a:lnTo>
                <a:lnTo>
                  <a:pt x="4666488" y="2226564"/>
                </a:lnTo>
                <a:lnTo>
                  <a:pt x="4642104" y="2252472"/>
                </a:lnTo>
                <a:close/>
              </a:path>
              <a:path w="4692650" h="2277110">
                <a:moveTo>
                  <a:pt x="4692396" y="50292"/>
                </a:moveTo>
                <a:lnTo>
                  <a:pt x="4666488" y="50292"/>
                </a:lnTo>
                <a:lnTo>
                  <a:pt x="4642104" y="25908"/>
                </a:lnTo>
                <a:lnTo>
                  <a:pt x="4692396" y="25908"/>
                </a:lnTo>
                <a:lnTo>
                  <a:pt x="4692396" y="50292"/>
                </a:lnTo>
                <a:close/>
              </a:path>
              <a:path w="4692650" h="2277110">
                <a:moveTo>
                  <a:pt x="50292" y="2252472"/>
                </a:moveTo>
                <a:lnTo>
                  <a:pt x="24384" y="2226564"/>
                </a:lnTo>
                <a:lnTo>
                  <a:pt x="50292" y="2226564"/>
                </a:lnTo>
                <a:lnTo>
                  <a:pt x="50292" y="2252472"/>
                </a:lnTo>
                <a:close/>
              </a:path>
              <a:path w="4692650" h="2277110">
                <a:moveTo>
                  <a:pt x="4642104" y="2252472"/>
                </a:moveTo>
                <a:lnTo>
                  <a:pt x="50292" y="2252472"/>
                </a:lnTo>
                <a:lnTo>
                  <a:pt x="50292" y="2226564"/>
                </a:lnTo>
                <a:lnTo>
                  <a:pt x="4642104" y="2226564"/>
                </a:lnTo>
                <a:lnTo>
                  <a:pt x="4642104" y="2252472"/>
                </a:lnTo>
                <a:close/>
              </a:path>
              <a:path w="4692650" h="2277110">
                <a:moveTo>
                  <a:pt x="4692396" y="2252472"/>
                </a:moveTo>
                <a:lnTo>
                  <a:pt x="4642104" y="2252472"/>
                </a:lnTo>
                <a:lnTo>
                  <a:pt x="4666488" y="2226564"/>
                </a:lnTo>
                <a:lnTo>
                  <a:pt x="4692396" y="2226564"/>
                </a:lnTo>
                <a:lnTo>
                  <a:pt x="4692396" y="2252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AF3CAC9-6F20-475F-819B-D87DBD385911}"/>
              </a:ext>
            </a:extLst>
          </p:cNvPr>
          <p:cNvSpPr/>
          <p:nvPr/>
        </p:nvSpPr>
        <p:spPr>
          <a:xfrm>
            <a:off x="6411825" y="5666061"/>
            <a:ext cx="665249" cy="605490"/>
          </a:xfrm>
          <a:custGeom>
            <a:avLst/>
            <a:gdLst/>
            <a:ahLst/>
            <a:cxnLst/>
            <a:rect l="l" t="t" r="r" b="b"/>
            <a:pathLst>
              <a:path w="635635" h="410210">
                <a:moveTo>
                  <a:pt x="611124" y="409956"/>
                </a:moveTo>
                <a:lnTo>
                  <a:pt x="24384" y="409956"/>
                </a:lnTo>
                <a:lnTo>
                  <a:pt x="14787" y="408051"/>
                </a:lnTo>
                <a:lnTo>
                  <a:pt x="7048" y="402717"/>
                </a:lnTo>
                <a:lnTo>
                  <a:pt x="1881" y="394525"/>
                </a:lnTo>
                <a:lnTo>
                  <a:pt x="0" y="384048"/>
                </a:lnTo>
                <a:lnTo>
                  <a:pt x="0" y="25908"/>
                </a:lnTo>
                <a:lnTo>
                  <a:pt x="1881" y="16073"/>
                </a:lnTo>
                <a:lnTo>
                  <a:pt x="7048" y="7810"/>
                </a:lnTo>
                <a:lnTo>
                  <a:pt x="14787" y="2119"/>
                </a:lnTo>
                <a:lnTo>
                  <a:pt x="24384" y="0"/>
                </a:lnTo>
                <a:lnTo>
                  <a:pt x="611124" y="0"/>
                </a:lnTo>
                <a:lnTo>
                  <a:pt x="620720" y="2119"/>
                </a:lnTo>
                <a:lnTo>
                  <a:pt x="628459" y="7810"/>
                </a:lnTo>
                <a:lnTo>
                  <a:pt x="633626" y="16073"/>
                </a:lnTo>
                <a:lnTo>
                  <a:pt x="635508" y="25908"/>
                </a:lnTo>
                <a:lnTo>
                  <a:pt x="50292" y="25908"/>
                </a:lnTo>
                <a:lnTo>
                  <a:pt x="24384" y="51816"/>
                </a:lnTo>
                <a:lnTo>
                  <a:pt x="50292" y="51816"/>
                </a:lnTo>
                <a:lnTo>
                  <a:pt x="50292" y="359664"/>
                </a:lnTo>
                <a:lnTo>
                  <a:pt x="24384" y="359664"/>
                </a:lnTo>
                <a:lnTo>
                  <a:pt x="50292" y="384048"/>
                </a:lnTo>
                <a:lnTo>
                  <a:pt x="635508" y="384048"/>
                </a:lnTo>
                <a:lnTo>
                  <a:pt x="633626" y="394525"/>
                </a:lnTo>
                <a:lnTo>
                  <a:pt x="628459" y="402717"/>
                </a:lnTo>
                <a:lnTo>
                  <a:pt x="620720" y="408051"/>
                </a:lnTo>
                <a:lnTo>
                  <a:pt x="611124" y="409956"/>
                </a:lnTo>
                <a:close/>
              </a:path>
              <a:path w="635635" h="410210">
                <a:moveTo>
                  <a:pt x="50292" y="51816"/>
                </a:moveTo>
                <a:lnTo>
                  <a:pt x="24384" y="51816"/>
                </a:lnTo>
                <a:lnTo>
                  <a:pt x="50292" y="25908"/>
                </a:lnTo>
                <a:lnTo>
                  <a:pt x="50292" y="51816"/>
                </a:lnTo>
                <a:close/>
              </a:path>
              <a:path w="635635" h="410210">
                <a:moveTo>
                  <a:pt x="585216" y="51816"/>
                </a:moveTo>
                <a:lnTo>
                  <a:pt x="50292" y="51816"/>
                </a:lnTo>
                <a:lnTo>
                  <a:pt x="50292" y="25908"/>
                </a:lnTo>
                <a:lnTo>
                  <a:pt x="585216" y="25908"/>
                </a:lnTo>
                <a:lnTo>
                  <a:pt x="585216" y="51816"/>
                </a:lnTo>
                <a:close/>
              </a:path>
              <a:path w="635635" h="410210">
                <a:moveTo>
                  <a:pt x="585216" y="384048"/>
                </a:moveTo>
                <a:lnTo>
                  <a:pt x="585216" y="25908"/>
                </a:lnTo>
                <a:lnTo>
                  <a:pt x="611124" y="51816"/>
                </a:lnTo>
                <a:lnTo>
                  <a:pt x="635508" y="51816"/>
                </a:lnTo>
                <a:lnTo>
                  <a:pt x="635508" y="359664"/>
                </a:lnTo>
                <a:lnTo>
                  <a:pt x="611124" y="359664"/>
                </a:lnTo>
                <a:lnTo>
                  <a:pt x="585216" y="384048"/>
                </a:lnTo>
                <a:close/>
              </a:path>
              <a:path w="635635" h="410210">
                <a:moveTo>
                  <a:pt x="635508" y="51816"/>
                </a:moveTo>
                <a:lnTo>
                  <a:pt x="611124" y="51816"/>
                </a:lnTo>
                <a:lnTo>
                  <a:pt x="585216" y="25908"/>
                </a:lnTo>
                <a:lnTo>
                  <a:pt x="635508" y="25908"/>
                </a:lnTo>
                <a:lnTo>
                  <a:pt x="635508" y="51816"/>
                </a:lnTo>
                <a:close/>
              </a:path>
              <a:path w="635635" h="410210">
                <a:moveTo>
                  <a:pt x="50292" y="384048"/>
                </a:moveTo>
                <a:lnTo>
                  <a:pt x="24384" y="359664"/>
                </a:lnTo>
                <a:lnTo>
                  <a:pt x="50292" y="359664"/>
                </a:lnTo>
                <a:lnTo>
                  <a:pt x="50292" y="384048"/>
                </a:lnTo>
                <a:close/>
              </a:path>
              <a:path w="635635" h="410210">
                <a:moveTo>
                  <a:pt x="585216" y="384048"/>
                </a:moveTo>
                <a:lnTo>
                  <a:pt x="50292" y="384048"/>
                </a:lnTo>
                <a:lnTo>
                  <a:pt x="50292" y="359664"/>
                </a:lnTo>
                <a:lnTo>
                  <a:pt x="585216" y="359664"/>
                </a:lnTo>
                <a:lnTo>
                  <a:pt x="585216" y="384048"/>
                </a:lnTo>
                <a:close/>
              </a:path>
              <a:path w="635635" h="410210">
                <a:moveTo>
                  <a:pt x="635508" y="384048"/>
                </a:moveTo>
                <a:lnTo>
                  <a:pt x="585216" y="384048"/>
                </a:lnTo>
                <a:lnTo>
                  <a:pt x="611124" y="359664"/>
                </a:lnTo>
                <a:lnTo>
                  <a:pt x="635508" y="359664"/>
                </a:lnTo>
                <a:lnTo>
                  <a:pt x="635508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8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  <a:r>
              <a:rPr lang="en-US" altLang="zh-TW" dirty="0" smtClean="0"/>
              <a:t>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ID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             Password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cocococo4*</a:t>
            </a:r>
          </a:p>
          <a:p>
            <a:r>
              <a:rPr lang="zh-TW" altLang="en-US" b="1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備註：請</a:t>
            </a:r>
            <a:r>
              <a:rPr lang="zh-TW" altLang="en-US" b="1" spc="-15" dirty="0">
                <a:solidFill>
                  <a:srgbClr val="FF0000"/>
                </a:solidFill>
                <a:latin typeface="Droid Sans Fallback"/>
                <a:cs typeface="Droid Sans Fallback"/>
              </a:rPr>
              <a:t>大</a:t>
            </a:r>
            <a:r>
              <a:rPr lang="zh-TW" altLang="en-US" b="1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家不要修</a:t>
            </a:r>
            <a:r>
              <a:rPr lang="zh-TW" altLang="en-US" b="1" spc="-15" dirty="0">
                <a:solidFill>
                  <a:srgbClr val="FF0000"/>
                </a:solidFill>
                <a:latin typeface="Droid Sans Fallback"/>
                <a:cs typeface="Droid Sans Fallback"/>
              </a:rPr>
              <a:t>改</a:t>
            </a:r>
            <a:r>
              <a:rPr lang="zh-TW" altLang="en-US" b="1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帳號相關</a:t>
            </a:r>
            <a:r>
              <a:rPr lang="zh-TW" altLang="en-US" b="1" spc="-15" dirty="0" smtClean="0">
                <a:solidFill>
                  <a:srgbClr val="FF0000"/>
                </a:solidFill>
                <a:latin typeface="Droid Sans Fallback"/>
                <a:cs typeface="Droid Sans Fallback"/>
              </a:rPr>
              <a:t>資</a:t>
            </a:r>
            <a:r>
              <a:rPr lang="zh-TW" altLang="en-US" b="1" spc="10" dirty="0" smtClean="0">
                <a:solidFill>
                  <a:srgbClr val="FF0000"/>
                </a:solidFill>
                <a:latin typeface="Droid Sans Fallback"/>
                <a:cs typeface="Droid Sans Fallback"/>
              </a:rPr>
              <a:t>料</a:t>
            </a:r>
            <a:endParaRPr lang="zh-TW" altLang="en-US" b="1" dirty="0">
              <a:latin typeface="Droid Sans Fallback"/>
              <a:cs typeface="Droid Sans Fallback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6A4938-B387-44D7-94CA-7B5437779757}"/>
              </a:ext>
            </a:extLst>
          </p:cNvPr>
          <p:cNvGrpSpPr/>
          <p:nvPr/>
        </p:nvGrpSpPr>
        <p:grpSpPr>
          <a:xfrm>
            <a:off x="990600" y="3190875"/>
            <a:ext cx="7588078" cy="3168397"/>
            <a:chOff x="594358" y="2435352"/>
            <a:chExt cx="9773413" cy="4200145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E3DC595C-AC84-46B5-9E02-E3B5988E5D38}"/>
                </a:ext>
              </a:extLst>
            </p:cNvPr>
            <p:cNvSpPr/>
            <p:nvPr/>
          </p:nvSpPr>
          <p:spPr>
            <a:xfrm>
              <a:off x="594358" y="3043428"/>
              <a:ext cx="4885944" cy="35920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20AA397E-6A19-4CF2-8F5E-DF20D5B85BF2}"/>
                </a:ext>
              </a:extLst>
            </p:cNvPr>
            <p:cNvSpPr/>
            <p:nvPr/>
          </p:nvSpPr>
          <p:spPr>
            <a:xfrm>
              <a:off x="5480304" y="3060193"/>
              <a:ext cx="4887467" cy="3575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710156D6-B973-488D-B311-B037F1A6421F}"/>
                </a:ext>
              </a:extLst>
            </p:cNvPr>
            <p:cNvSpPr/>
            <p:nvPr/>
          </p:nvSpPr>
          <p:spPr>
            <a:xfrm>
              <a:off x="941833" y="2435352"/>
              <a:ext cx="3511296" cy="288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5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  <a:r>
              <a:rPr lang="en-US" altLang="zh-TW" dirty="0" smtClean="0"/>
              <a:t>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開始安</a:t>
            </a:r>
            <a:r>
              <a:rPr lang="zh-TW" altLang="en-US" dirty="0"/>
              <a:t>裝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E64CE6-A4BE-4143-A73F-E851ED4E4CC4}"/>
              </a:ext>
            </a:extLst>
          </p:cNvPr>
          <p:cNvGrpSpPr/>
          <p:nvPr/>
        </p:nvGrpSpPr>
        <p:grpSpPr>
          <a:xfrm>
            <a:off x="952500" y="2762249"/>
            <a:ext cx="8936380" cy="3941263"/>
            <a:chOff x="551690" y="2950464"/>
            <a:chExt cx="9632577" cy="361239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8882A6E9-C245-4EC0-9726-20E3E307F947}"/>
                </a:ext>
              </a:extLst>
            </p:cNvPr>
            <p:cNvSpPr/>
            <p:nvPr/>
          </p:nvSpPr>
          <p:spPr>
            <a:xfrm>
              <a:off x="551690" y="2950464"/>
              <a:ext cx="4844795" cy="3575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F7B058B-E9FB-41A4-9B1F-CE1F94635EF1}"/>
                </a:ext>
              </a:extLst>
            </p:cNvPr>
            <p:cNvSpPr/>
            <p:nvPr/>
          </p:nvSpPr>
          <p:spPr>
            <a:xfrm>
              <a:off x="5330328" y="2987550"/>
              <a:ext cx="4853939" cy="3575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EF021D1-14AC-4FBA-BF7A-D3E6CF94D939}"/>
                </a:ext>
              </a:extLst>
            </p:cNvPr>
            <p:cNvSpPr/>
            <p:nvPr/>
          </p:nvSpPr>
          <p:spPr>
            <a:xfrm>
              <a:off x="630939" y="3622548"/>
              <a:ext cx="544195" cy="317500"/>
            </a:xfrm>
            <a:custGeom>
              <a:avLst/>
              <a:gdLst/>
              <a:ahLst/>
              <a:cxnLst/>
              <a:rect l="l" t="t" r="r" b="b"/>
              <a:pathLst>
                <a:path w="544194" h="317500">
                  <a:moveTo>
                    <a:pt x="518160" y="316992"/>
                  </a:moveTo>
                  <a:lnTo>
                    <a:pt x="25908" y="316992"/>
                  </a:lnTo>
                  <a:lnTo>
                    <a:pt x="15430" y="315087"/>
                  </a:lnTo>
                  <a:lnTo>
                    <a:pt x="7239" y="309753"/>
                  </a:lnTo>
                  <a:lnTo>
                    <a:pt x="1905" y="301561"/>
                  </a:lnTo>
                  <a:lnTo>
                    <a:pt x="0" y="291084"/>
                  </a:lnTo>
                  <a:lnTo>
                    <a:pt x="0" y="25908"/>
                  </a:lnTo>
                  <a:lnTo>
                    <a:pt x="1905" y="15430"/>
                  </a:lnTo>
                  <a:lnTo>
                    <a:pt x="7239" y="7239"/>
                  </a:lnTo>
                  <a:lnTo>
                    <a:pt x="15430" y="1905"/>
                  </a:lnTo>
                  <a:lnTo>
                    <a:pt x="25908" y="0"/>
                  </a:lnTo>
                  <a:lnTo>
                    <a:pt x="518160" y="0"/>
                  </a:lnTo>
                  <a:lnTo>
                    <a:pt x="527994" y="1905"/>
                  </a:lnTo>
                  <a:lnTo>
                    <a:pt x="536257" y="7239"/>
                  </a:lnTo>
                  <a:lnTo>
                    <a:pt x="541948" y="15430"/>
                  </a:lnTo>
                  <a:lnTo>
                    <a:pt x="544068" y="25908"/>
                  </a:lnTo>
                  <a:lnTo>
                    <a:pt x="50292" y="25908"/>
                  </a:lnTo>
                  <a:lnTo>
                    <a:pt x="25908" y="50292"/>
                  </a:lnTo>
                  <a:lnTo>
                    <a:pt x="50292" y="50292"/>
                  </a:lnTo>
                  <a:lnTo>
                    <a:pt x="50292" y="266700"/>
                  </a:lnTo>
                  <a:lnTo>
                    <a:pt x="25908" y="266700"/>
                  </a:lnTo>
                  <a:lnTo>
                    <a:pt x="50292" y="291084"/>
                  </a:lnTo>
                  <a:lnTo>
                    <a:pt x="544068" y="291084"/>
                  </a:lnTo>
                  <a:lnTo>
                    <a:pt x="541948" y="301561"/>
                  </a:lnTo>
                  <a:lnTo>
                    <a:pt x="536257" y="309753"/>
                  </a:lnTo>
                  <a:lnTo>
                    <a:pt x="527994" y="315087"/>
                  </a:lnTo>
                  <a:lnTo>
                    <a:pt x="518160" y="316992"/>
                  </a:lnTo>
                  <a:close/>
                </a:path>
                <a:path w="544194" h="317500">
                  <a:moveTo>
                    <a:pt x="50292" y="50292"/>
                  </a:moveTo>
                  <a:lnTo>
                    <a:pt x="25908" y="50292"/>
                  </a:lnTo>
                  <a:lnTo>
                    <a:pt x="50292" y="25908"/>
                  </a:lnTo>
                  <a:lnTo>
                    <a:pt x="50292" y="50292"/>
                  </a:lnTo>
                  <a:close/>
                </a:path>
                <a:path w="544194" h="317500">
                  <a:moveTo>
                    <a:pt x="493776" y="50292"/>
                  </a:moveTo>
                  <a:lnTo>
                    <a:pt x="50292" y="50292"/>
                  </a:lnTo>
                  <a:lnTo>
                    <a:pt x="50292" y="25908"/>
                  </a:lnTo>
                  <a:lnTo>
                    <a:pt x="493776" y="25908"/>
                  </a:lnTo>
                  <a:lnTo>
                    <a:pt x="493776" y="50292"/>
                  </a:lnTo>
                  <a:close/>
                </a:path>
                <a:path w="544194" h="317500">
                  <a:moveTo>
                    <a:pt x="493776" y="291084"/>
                  </a:moveTo>
                  <a:lnTo>
                    <a:pt x="493776" y="25908"/>
                  </a:lnTo>
                  <a:lnTo>
                    <a:pt x="518160" y="50292"/>
                  </a:lnTo>
                  <a:lnTo>
                    <a:pt x="544068" y="50292"/>
                  </a:lnTo>
                  <a:lnTo>
                    <a:pt x="544068" y="266700"/>
                  </a:lnTo>
                  <a:lnTo>
                    <a:pt x="518160" y="266700"/>
                  </a:lnTo>
                  <a:lnTo>
                    <a:pt x="493776" y="291084"/>
                  </a:lnTo>
                  <a:close/>
                </a:path>
                <a:path w="544194" h="317500">
                  <a:moveTo>
                    <a:pt x="544068" y="50292"/>
                  </a:moveTo>
                  <a:lnTo>
                    <a:pt x="518160" y="50292"/>
                  </a:lnTo>
                  <a:lnTo>
                    <a:pt x="493776" y="25908"/>
                  </a:lnTo>
                  <a:lnTo>
                    <a:pt x="544068" y="25908"/>
                  </a:lnTo>
                  <a:lnTo>
                    <a:pt x="544068" y="50292"/>
                  </a:lnTo>
                  <a:close/>
                </a:path>
                <a:path w="544194" h="317500">
                  <a:moveTo>
                    <a:pt x="50292" y="291084"/>
                  </a:moveTo>
                  <a:lnTo>
                    <a:pt x="25908" y="266700"/>
                  </a:lnTo>
                  <a:lnTo>
                    <a:pt x="50292" y="266700"/>
                  </a:lnTo>
                  <a:lnTo>
                    <a:pt x="50292" y="291084"/>
                  </a:lnTo>
                  <a:close/>
                </a:path>
                <a:path w="544194" h="317500">
                  <a:moveTo>
                    <a:pt x="493776" y="291084"/>
                  </a:moveTo>
                  <a:lnTo>
                    <a:pt x="50292" y="291084"/>
                  </a:lnTo>
                  <a:lnTo>
                    <a:pt x="50292" y="266700"/>
                  </a:lnTo>
                  <a:lnTo>
                    <a:pt x="493776" y="266700"/>
                  </a:lnTo>
                  <a:lnTo>
                    <a:pt x="493776" y="291084"/>
                  </a:lnTo>
                  <a:close/>
                </a:path>
                <a:path w="544194" h="317500">
                  <a:moveTo>
                    <a:pt x="544068" y="291084"/>
                  </a:moveTo>
                  <a:lnTo>
                    <a:pt x="493776" y="291084"/>
                  </a:lnTo>
                  <a:lnTo>
                    <a:pt x="518160" y="266700"/>
                  </a:lnTo>
                  <a:lnTo>
                    <a:pt x="544068" y="266700"/>
                  </a:lnTo>
                  <a:lnTo>
                    <a:pt x="544068" y="291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554DB66-54BE-4F90-8DA5-9D411AE7B8BD}"/>
                </a:ext>
              </a:extLst>
            </p:cNvPr>
            <p:cNvSpPr/>
            <p:nvPr/>
          </p:nvSpPr>
          <p:spPr>
            <a:xfrm>
              <a:off x="615697" y="4520184"/>
              <a:ext cx="544195" cy="317500"/>
            </a:xfrm>
            <a:custGeom>
              <a:avLst/>
              <a:gdLst/>
              <a:ahLst/>
              <a:cxnLst/>
              <a:rect l="l" t="t" r="r" b="b"/>
              <a:pathLst>
                <a:path w="544194" h="317500">
                  <a:moveTo>
                    <a:pt x="518160" y="316992"/>
                  </a:moveTo>
                  <a:lnTo>
                    <a:pt x="24384" y="316992"/>
                  </a:lnTo>
                  <a:lnTo>
                    <a:pt x="14787" y="314872"/>
                  </a:lnTo>
                  <a:lnTo>
                    <a:pt x="7048" y="309181"/>
                  </a:lnTo>
                  <a:lnTo>
                    <a:pt x="1881" y="300918"/>
                  </a:lnTo>
                  <a:lnTo>
                    <a:pt x="0" y="291084"/>
                  </a:lnTo>
                  <a:lnTo>
                    <a:pt x="0" y="24384"/>
                  </a:lnTo>
                  <a:lnTo>
                    <a:pt x="1881" y="14787"/>
                  </a:lnTo>
                  <a:lnTo>
                    <a:pt x="7048" y="7048"/>
                  </a:lnTo>
                  <a:lnTo>
                    <a:pt x="14787" y="1881"/>
                  </a:lnTo>
                  <a:lnTo>
                    <a:pt x="24384" y="0"/>
                  </a:lnTo>
                  <a:lnTo>
                    <a:pt x="518160" y="0"/>
                  </a:lnTo>
                  <a:lnTo>
                    <a:pt x="527994" y="1881"/>
                  </a:lnTo>
                  <a:lnTo>
                    <a:pt x="536257" y="7048"/>
                  </a:lnTo>
                  <a:lnTo>
                    <a:pt x="541948" y="14787"/>
                  </a:lnTo>
                  <a:lnTo>
                    <a:pt x="544068" y="24384"/>
                  </a:lnTo>
                  <a:lnTo>
                    <a:pt x="50292" y="24384"/>
                  </a:lnTo>
                  <a:lnTo>
                    <a:pt x="24384" y="50292"/>
                  </a:lnTo>
                  <a:lnTo>
                    <a:pt x="50292" y="50292"/>
                  </a:lnTo>
                  <a:lnTo>
                    <a:pt x="50292" y="265176"/>
                  </a:lnTo>
                  <a:lnTo>
                    <a:pt x="24384" y="265176"/>
                  </a:lnTo>
                  <a:lnTo>
                    <a:pt x="50292" y="291084"/>
                  </a:lnTo>
                  <a:lnTo>
                    <a:pt x="544068" y="291084"/>
                  </a:lnTo>
                  <a:lnTo>
                    <a:pt x="541948" y="300918"/>
                  </a:lnTo>
                  <a:lnTo>
                    <a:pt x="536257" y="309181"/>
                  </a:lnTo>
                  <a:lnTo>
                    <a:pt x="527994" y="314872"/>
                  </a:lnTo>
                  <a:lnTo>
                    <a:pt x="518160" y="316992"/>
                  </a:lnTo>
                  <a:close/>
                </a:path>
                <a:path w="544194" h="317500">
                  <a:moveTo>
                    <a:pt x="50292" y="50292"/>
                  </a:moveTo>
                  <a:lnTo>
                    <a:pt x="24384" y="50292"/>
                  </a:lnTo>
                  <a:lnTo>
                    <a:pt x="50292" y="24384"/>
                  </a:lnTo>
                  <a:lnTo>
                    <a:pt x="50292" y="50292"/>
                  </a:lnTo>
                  <a:close/>
                </a:path>
                <a:path w="544194" h="317500">
                  <a:moveTo>
                    <a:pt x="492252" y="50292"/>
                  </a:moveTo>
                  <a:lnTo>
                    <a:pt x="50292" y="50292"/>
                  </a:lnTo>
                  <a:lnTo>
                    <a:pt x="50292" y="24384"/>
                  </a:lnTo>
                  <a:lnTo>
                    <a:pt x="492252" y="24384"/>
                  </a:lnTo>
                  <a:lnTo>
                    <a:pt x="492252" y="50292"/>
                  </a:lnTo>
                  <a:close/>
                </a:path>
                <a:path w="544194" h="317500">
                  <a:moveTo>
                    <a:pt x="492252" y="291084"/>
                  </a:moveTo>
                  <a:lnTo>
                    <a:pt x="492252" y="24384"/>
                  </a:lnTo>
                  <a:lnTo>
                    <a:pt x="518160" y="50292"/>
                  </a:lnTo>
                  <a:lnTo>
                    <a:pt x="544068" y="50292"/>
                  </a:lnTo>
                  <a:lnTo>
                    <a:pt x="544068" y="265176"/>
                  </a:lnTo>
                  <a:lnTo>
                    <a:pt x="518160" y="265176"/>
                  </a:lnTo>
                  <a:lnTo>
                    <a:pt x="492252" y="291084"/>
                  </a:lnTo>
                  <a:close/>
                </a:path>
                <a:path w="544194" h="317500">
                  <a:moveTo>
                    <a:pt x="544068" y="50292"/>
                  </a:moveTo>
                  <a:lnTo>
                    <a:pt x="518160" y="50292"/>
                  </a:lnTo>
                  <a:lnTo>
                    <a:pt x="492252" y="24384"/>
                  </a:lnTo>
                  <a:lnTo>
                    <a:pt x="544068" y="24384"/>
                  </a:lnTo>
                  <a:lnTo>
                    <a:pt x="544068" y="50292"/>
                  </a:lnTo>
                  <a:close/>
                </a:path>
                <a:path w="544194" h="317500">
                  <a:moveTo>
                    <a:pt x="50292" y="291084"/>
                  </a:moveTo>
                  <a:lnTo>
                    <a:pt x="24384" y="265176"/>
                  </a:lnTo>
                  <a:lnTo>
                    <a:pt x="50292" y="265176"/>
                  </a:lnTo>
                  <a:lnTo>
                    <a:pt x="50292" y="291084"/>
                  </a:lnTo>
                  <a:close/>
                </a:path>
                <a:path w="544194" h="317500">
                  <a:moveTo>
                    <a:pt x="492252" y="291084"/>
                  </a:moveTo>
                  <a:lnTo>
                    <a:pt x="50292" y="291084"/>
                  </a:lnTo>
                  <a:lnTo>
                    <a:pt x="50292" y="265176"/>
                  </a:lnTo>
                  <a:lnTo>
                    <a:pt x="492252" y="265176"/>
                  </a:lnTo>
                  <a:lnTo>
                    <a:pt x="492252" y="291084"/>
                  </a:lnTo>
                  <a:close/>
                </a:path>
                <a:path w="544194" h="317500">
                  <a:moveTo>
                    <a:pt x="544068" y="291084"/>
                  </a:moveTo>
                  <a:lnTo>
                    <a:pt x="492252" y="291084"/>
                  </a:lnTo>
                  <a:lnTo>
                    <a:pt x="518160" y="265176"/>
                  </a:lnTo>
                  <a:lnTo>
                    <a:pt x="544068" y="265176"/>
                  </a:lnTo>
                  <a:lnTo>
                    <a:pt x="544068" y="291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ED725A20-44FB-48FB-AE54-3763066832D6}"/>
                </a:ext>
              </a:extLst>
            </p:cNvPr>
            <p:cNvSpPr/>
            <p:nvPr/>
          </p:nvSpPr>
          <p:spPr>
            <a:xfrm>
              <a:off x="615697" y="5122164"/>
              <a:ext cx="544195" cy="317500"/>
            </a:xfrm>
            <a:custGeom>
              <a:avLst/>
              <a:gdLst/>
              <a:ahLst/>
              <a:cxnLst/>
              <a:rect l="l" t="t" r="r" b="b"/>
              <a:pathLst>
                <a:path w="544194" h="317500">
                  <a:moveTo>
                    <a:pt x="518160" y="316992"/>
                  </a:moveTo>
                  <a:lnTo>
                    <a:pt x="24384" y="316992"/>
                  </a:lnTo>
                  <a:lnTo>
                    <a:pt x="14787" y="314872"/>
                  </a:lnTo>
                  <a:lnTo>
                    <a:pt x="7048" y="309181"/>
                  </a:lnTo>
                  <a:lnTo>
                    <a:pt x="1881" y="300918"/>
                  </a:lnTo>
                  <a:lnTo>
                    <a:pt x="0" y="291084"/>
                  </a:lnTo>
                  <a:lnTo>
                    <a:pt x="0" y="24384"/>
                  </a:lnTo>
                  <a:lnTo>
                    <a:pt x="1881" y="14787"/>
                  </a:lnTo>
                  <a:lnTo>
                    <a:pt x="7048" y="7048"/>
                  </a:lnTo>
                  <a:lnTo>
                    <a:pt x="14787" y="1881"/>
                  </a:lnTo>
                  <a:lnTo>
                    <a:pt x="24384" y="0"/>
                  </a:lnTo>
                  <a:lnTo>
                    <a:pt x="518160" y="0"/>
                  </a:lnTo>
                  <a:lnTo>
                    <a:pt x="527994" y="1881"/>
                  </a:lnTo>
                  <a:lnTo>
                    <a:pt x="536257" y="7048"/>
                  </a:lnTo>
                  <a:lnTo>
                    <a:pt x="541948" y="14787"/>
                  </a:lnTo>
                  <a:lnTo>
                    <a:pt x="544068" y="24384"/>
                  </a:lnTo>
                  <a:lnTo>
                    <a:pt x="50292" y="24384"/>
                  </a:lnTo>
                  <a:lnTo>
                    <a:pt x="24384" y="50292"/>
                  </a:lnTo>
                  <a:lnTo>
                    <a:pt x="50292" y="50292"/>
                  </a:lnTo>
                  <a:lnTo>
                    <a:pt x="50292" y="265176"/>
                  </a:lnTo>
                  <a:lnTo>
                    <a:pt x="24384" y="265176"/>
                  </a:lnTo>
                  <a:lnTo>
                    <a:pt x="50292" y="291084"/>
                  </a:lnTo>
                  <a:lnTo>
                    <a:pt x="544068" y="291084"/>
                  </a:lnTo>
                  <a:lnTo>
                    <a:pt x="541948" y="300918"/>
                  </a:lnTo>
                  <a:lnTo>
                    <a:pt x="536257" y="309181"/>
                  </a:lnTo>
                  <a:lnTo>
                    <a:pt x="527994" y="314872"/>
                  </a:lnTo>
                  <a:lnTo>
                    <a:pt x="518160" y="316992"/>
                  </a:lnTo>
                  <a:close/>
                </a:path>
                <a:path w="544194" h="317500">
                  <a:moveTo>
                    <a:pt x="50292" y="50292"/>
                  </a:moveTo>
                  <a:lnTo>
                    <a:pt x="24384" y="50292"/>
                  </a:lnTo>
                  <a:lnTo>
                    <a:pt x="50292" y="24384"/>
                  </a:lnTo>
                  <a:lnTo>
                    <a:pt x="50292" y="50292"/>
                  </a:lnTo>
                  <a:close/>
                </a:path>
                <a:path w="544194" h="317500">
                  <a:moveTo>
                    <a:pt x="492252" y="50292"/>
                  </a:moveTo>
                  <a:lnTo>
                    <a:pt x="50292" y="50292"/>
                  </a:lnTo>
                  <a:lnTo>
                    <a:pt x="50292" y="24384"/>
                  </a:lnTo>
                  <a:lnTo>
                    <a:pt x="492252" y="24384"/>
                  </a:lnTo>
                  <a:lnTo>
                    <a:pt x="492252" y="50292"/>
                  </a:lnTo>
                  <a:close/>
                </a:path>
                <a:path w="544194" h="317500">
                  <a:moveTo>
                    <a:pt x="492252" y="291084"/>
                  </a:moveTo>
                  <a:lnTo>
                    <a:pt x="492252" y="24384"/>
                  </a:lnTo>
                  <a:lnTo>
                    <a:pt x="518160" y="50292"/>
                  </a:lnTo>
                  <a:lnTo>
                    <a:pt x="544068" y="50292"/>
                  </a:lnTo>
                  <a:lnTo>
                    <a:pt x="544068" y="265176"/>
                  </a:lnTo>
                  <a:lnTo>
                    <a:pt x="518160" y="265176"/>
                  </a:lnTo>
                  <a:lnTo>
                    <a:pt x="492252" y="291084"/>
                  </a:lnTo>
                  <a:close/>
                </a:path>
                <a:path w="544194" h="317500">
                  <a:moveTo>
                    <a:pt x="544068" y="50292"/>
                  </a:moveTo>
                  <a:lnTo>
                    <a:pt x="518160" y="50292"/>
                  </a:lnTo>
                  <a:lnTo>
                    <a:pt x="492252" y="24384"/>
                  </a:lnTo>
                  <a:lnTo>
                    <a:pt x="544068" y="24384"/>
                  </a:lnTo>
                  <a:lnTo>
                    <a:pt x="544068" y="50292"/>
                  </a:lnTo>
                  <a:close/>
                </a:path>
                <a:path w="544194" h="317500">
                  <a:moveTo>
                    <a:pt x="50292" y="291084"/>
                  </a:moveTo>
                  <a:lnTo>
                    <a:pt x="24384" y="265176"/>
                  </a:lnTo>
                  <a:lnTo>
                    <a:pt x="50292" y="265176"/>
                  </a:lnTo>
                  <a:lnTo>
                    <a:pt x="50292" y="291084"/>
                  </a:lnTo>
                  <a:close/>
                </a:path>
                <a:path w="544194" h="317500">
                  <a:moveTo>
                    <a:pt x="492252" y="291084"/>
                  </a:moveTo>
                  <a:lnTo>
                    <a:pt x="50292" y="291084"/>
                  </a:lnTo>
                  <a:lnTo>
                    <a:pt x="50292" y="265176"/>
                  </a:lnTo>
                  <a:lnTo>
                    <a:pt x="492252" y="265176"/>
                  </a:lnTo>
                  <a:lnTo>
                    <a:pt x="492252" y="291084"/>
                  </a:lnTo>
                  <a:close/>
                </a:path>
                <a:path w="544194" h="317500">
                  <a:moveTo>
                    <a:pt x="544068" y="291084"/>
                  </a:moveTo>
                  <a:lnTo>
                    <a:pt x="492252" y="291084"/>
                  </a:lnTo>
                  <a:lnTo>
                    <a:pt x="518160" y="265176"/>
                  </a:lnTo>
                  <a:lnTo>
                    <a:pt x="544068" y="265176"/>
                  </a:lnTo>
                  <a:lnTo>
                    <a:pt x="544068" y="291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667E697-93E9-464D-9E7A-51D32E2F848E}"/>
                </a:ext>
              </a:extLst>
            </p:cNvPr>
            <p:cNvSpPr/>
            <p:nvPr/>
          </p:nvSpPr>
          <p:spPr>
            <a:xfrm>
              <a:off x="5330328" y="3651992"/>
              <a:ext cx="1097280" cy="318770"/>
            </a:xfrm>
            <a:custGeom>
              <a:avLst/>
              <a:gdLst/>
              <a:ahLst/>
              <a:cxnLst/>
              <a:rect l="l" t="t" r="r" b="b"/>
              <a:pathLst>
                <a:path w="1097279" h="318770">
                  <a:moveTo>
                    <a:pt x="1071372" y="318516"/>
                  </a:moveTo>
                  <a:lnTo>
                    <a:pt x="25908" y="318516"/>
                  </a:lnTo>
                  <a:lnTo>
                    <a:pt x="16073" y="316396"/>
                  </a:lnTo>
                  <a:lnTo>
                    <a:pt x="7810" y="310705"/>
                  </a:lnTo>
                  <a:lnTo>
                    <a:pt x="2119" y="302442"/>
                  </a:lnTo>
                  <a:lnTo>
                    <a:pt x="0" y="292608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1071372" y="0"/>
                  </a:lnTo>
                  <a:lnTo>
                    <a:pt x="1081849" y="2119"/>
                  </a:lnTo>
                  <a:lnTo>
                    <a:pt x="1090041" y="7810"/>
                  </a:lnTo>
                  <a:lnTo>
                    <a:pt x="1095375" y="16073"/>
                  </a:lnTo>
                  <a:lnTo>
                    <a:pt x="1097280" y="25908"/>
                  </a:lnTo>
                  <a:lnTo>
                    <a:pt x="51816" y="25908"/>
                  </a:lnTo>
                  <a:lnTo>
                    <a:pt x="25908" y="51816"/>
                  </a:lnTo>
                  <a:lnTo>
                    <a:pt x="51816" y="51816"/>
                  </a:lnTo>
                  <a:lnTo>
                    <a:pt x="51816" y="266700"/>
                  </a:lnTo>
                  <a:lnTo>
                    <a:pt x="25908" y="266700"/>
                  </a:lnTo>
                  <a:lnTo>
                    <a:pt x="51816" y="292608"/>
                  </a:lnTo>
                  <a:lnTo>
                    <a:pt x="1097280" y="292608"/>
                  </a:lnTo>
                  <a:lnTo>
                    <a:pt x="1095375" y="302442"/>
                  </a:lnTo>
                  <a:lnTo>
                    <a:pt x="1090041" y="310705"/>
                  </a:lnTo>
                  <a:lnTo>
                    <a:pt x="1081849" y="316396"/>
                  </a:lnTo>
                  <a:lnTo>
                    <a:pt x="1071372" y="318516"/>
                  </a:lnTo>
                  <a:close/>
                </a:path>
                <a:path w="1097279" h="318770">
                  <a:moveTo>
                    <a:pt x="51816" y="51816"/>
                  </a:moveTo>
                  <a:lnTo>
                    <a:pt x="25908" y="51816"/>
                  </a:lnTo>
                  <a:lnTo>
                    <a:pt x="51816" y="25908"/>
                  </a:lnTo>
                  <a:lnTo>
                    <a:pt x="51816" y="51816"/>
                  </a:lnTo>
                  <a:close/>
                </a:path>
                <a:path w="1097279" h="318770">
                  <a:moveTo>
                    <a:pt x="1046988" y="51816"/>
                  </a:moveTo>
                  <a:lnTo>
                    <a:pt x="51816" y="51816"/>
                  </a:lnTo>
                  <a:lnTo>
                    <a:pt x="51816" y="25908"/>
                  </a:lnTo>
                  <a:lnTo>
                    <a:pt x="1046988" y="25908"/>
                  </a:lnTo>
                  <a:lnTo>
                    <a:pt x="1046988" y="51816"/>
                  </a:lnTo>
                  <a:close/>
                </a:path>
                <a:path w="1097279" h="318770">
                  <a:moveTo>
                    <a:pt x="1046988" y="292608"/>
                  </a:moveTo>
                  <a:lnTo>
                    <a:pt x="1046988" y="25908"/>
                  </a:lnTo>
                  <a:lnTo>
                    <a:pt x="1071372" y="51816"/>
                  </a:lnTo>
                  <a:lnTo>
                    <a:pt x="1097280" y="51816"/>
                  </a:lnTo>
                  <a:lnTo>
                    <a:pt x="1097280" y="266700"/>
                  </a:lnTo>
                  <a:lnTo>
                    <a:pt x="1071372" y="266700"/>
                  </a:lnTo>
                  <a:lnTo>
                    <a:pt x="1046988" y="292608"/>
                  </a:lnTo>
                  <a:close/>
                </a:path>
                <a:path w="1097279" h="318770">
                  <a:moveTo>
                    <a:pt x="1097280" y="51816"/>
                  </a:moveTo>
                  <a:lnTo>
                    <a:pt x="1071372" y="51816"/>
                  </a:lnTo>
                  <a:lnTo>
                    <a:pt x="1046988" y="25908"/>
                  </a:lnTo>
                  <a:lnTo>
                    <a:pt x="1097280" y="25908"/>
                  </a:lnTo>
                  <a:lnTo>
                    <a:pt x="1097280" y="51816"/>
                  </a:lnTo>
                  <a:close/>
                </a:path>
                <a:path w="1097279" h="318770">
                  <a:moveTo>
                    <a:pt x="51816" y="292608"/>
                  </a:moveTo>
                  <a:lnTo>
                    <a:pt x="25908" y="266700"/>
                  </a:lnTo>
                  <a:lnTo>
                    <a:pt x="51816" y="266700"/>
                  </a:lnTo>
                  <a:lnTo>
                    <a:pt x="51816" y="292608"/>
                  </a:lnTo>
                  <a:close/>
                </a:path>
                <a:path w="1097279" h="318770">
                  <a:moveTo>
                    <a:pt x="1046988" y="292608"/>
                  </a:moveTo>
                  <a:lnTo>
                    <a:pt x="51816" y="292608"/>
                  </a:lnTo>
                  <a:lnTo>
                    <a:pt x="51816" y="266700"/>
                  </a:lnTo>
                  <a:lnTo>
                    <a:pt x="1046988" y="266700"/>
                  </a:lnTo>
                  <a:lnTo>
                    <a:pt x="1046988" y="292608"/>
                  </a:lnTo>
                  <a:close/>
                </a:path>
                <a:path w="1097279" h="318770">
                  <a:moveTo>
                    <a:pt x="1097280" y="292608"/>
                  </a:moveTo>
                  <a:lnTo>
                    <a:pt x="1046988" y="292608"/>
                  </a:lnTo>
                  <a:lnTo>
                    <a:pt x="1071372" y="266700"/>
                  </a:lnTo>
                  <a:lnTo>
                    <a:pt x="1097280" y="266700"/>
                  </a:lnTo>
                  <a:lnTo>
                    <a:pt x="1097280" y="2926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6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課程目的</a:t>
            </a:r>
            <a:endParaRPr lang="en-US" altLang="zh-TW" dirty="0" smtClean="0"/>
          </a:p>
          <a:p>
            <a:r>
              <a:rPr lang="en-US" altLang="zh-TW" dirty="0" smtClean="0"/>
              <a:t>Master-slave </a:t>
            </a:r>
            <a:r>
              <a:rPr lang="en-US" altLang="zh-TW" dirty="0"/>
              <a:t>co-processing 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Step-by-Step </a:t>
            </a:r>
            <a:r>
              <a:rPr lang="zh-TW" altLang="en-US" dirty="0" smtClean="0"/>
              <a:t>範例操作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範例說</a:t>
            </a:r>
            <a:r>
              <a:rPr lang="zh-TW" altLang="en-US" dirty="0"/>
              <a:t>明</a:t>
            </a:r>
            <a:endParaRPr lang="zh-TW" altLang="en-US" dirty="0" smtClean="0"/>
          </a:p>
          <a:p>
            <a:r>
              <a:rPr lang="zh-TW" altLang="zh-TW" dirty="0" smtClean="0"/>
              <a:t>作業內容</a:t>
            </a:r>
            <a:r>
              <a:rPr lang="zh-TW" altLang="zh-TW" dirty="0" smtClean="0">
                <a:solidFill>
                  <a:schemeClr val="dk2"/>
                </a:solidFill>
              </a:rPr>
              <a:t>與評分方式</a:t>
            </a:r>
            <a:endParaRPr lang="en-US" altLang="zh-TW" dirty="0" smtClean="0">
              <a:solidFill>
                <a:schemeClr val="dk2"/>
              </a:solidFill>
            </a:endParaRPr>
          </a:p>
          <a:p>
            <a:r>
              <a:rPr lang="zh-TW" altLang="en-US" dirty="0" smtClean="0">
                <a:solidFill>
                  <a:schemeClr val="dk2"/>
                </a:solidFill>
              </a:rPr>
              <a:t>附錄 </a:t>
            </a:r>
            <a:r>
              <a:rPr lang="en-US" altLang="zh-TW" dirty="0" smtClean="0">
                <a:solidFill>
                  <a:schemeClr val="dk2"/>
                </a:solidFill>
              </a:rPr>
              <a:t>(</a:t>
            </a:r>
            <a:r>
              <a:rPr lang="en-US" altLang="zh-TW" dirty="0" err="1" smtClean="0">
                <a:solidFill>
                  <a:schemeClr val="dk2"/>
                </a:solidFill>
              </a:rPr>
              <a:t>Vivado</a:t>
            </a:r>
            <a:r>
              <a:rPr lang="zh-TW" altLang="en-US" dirty="0" smtClean="0">
                <a:solidFill>
                  <a:schemeClr val="dk2"/>
                </a:solidFill>
              </a:rPr>
              <a:t>安裝、創建新檔</a:t>
            </a:r>
            <a:r>
              <a:rPr lang="en-US" altLang="zh-TW" dirty="0" smtClean="0">
                <a:solidFill>
                  <a:schemeClr val="dk2"/>
                </a:solidFill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95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  <a:r>
              <a:rPr lang="en-US" altLang="zh-TW" dirty="0" smtClean="0"/>
              <a:t>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B886AEF-0B89-4CCE-95AB-B7A881EFC0F5}"/>
              </a:ext>
            </a:extLst>
          </p:cNvPr>
          <p:cNvGrpSpPr/>
          <p:nvPr/>
        </p:nvGrpSpPr>
        <p:grpSpPr>
          <a:xfrm>
            <a:off x="923925" y="2809875"/>
            <a:ext cx="9160328" cy="3734562"/>
            <a:chOff x="588264" y="3028188"/>
            <a:chExt cx="9669779" cy="3582924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BD59BFCE-5ABF-481C-8ACE-8E18B27A7458}"/>
                </a:ext>
              </a:extLst>
            </p:cNvPr>
            <p:cNvSpPr/>
            <p:nvPr/>
          </p:nvSpPr>
          <p:spPr>
            <a:xfrm>
              <a:off x="588264" y="3028189"/>
              <a:ext cx="4628388" cy="3448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EB631D4-F642-4DA9-AF64-B9BC890C131D}"/>
                </a:ext>
              </a:extLst>
            </p:cNvPr>
            <p:cNvSpPr/>
            <p:nvPr/>
          </p:nvSpPr>
          <p:spPr>
            <a:xfrm>
              <a:off x="5346191" y="3028188"/>
              <a:ext cx="4911852" cy="3582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矩形 6"/>
          <p:cNvSpPr/>
          <p:nvPr/>
        </p:nvSpPr>
        <p:spPr>
          <a:xfrm>
            <a:off x="847725" y="3419475"/>
            <a:ext cx="3295650" cy="1819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79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  <a:r>
              <a:rPr lang="en-US" altLang="zh-TW" dirty="0" smtClean="0"/>
              <a:t>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等待安裝 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需要一點時間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59D5022-DB9F-420C-B31A-948AABEE9934}"/>
              </a:ext>
            </a:extLst>
          </p:cNvPr>
          <p:cNvGrpSpPr/>
          <p:nvPr/>
        </p:nvGrpSpPr>
        <p:grpSpPr>
          <a:xfrm>
            <a:off x="1219200" y="2839588"/>
            <a:ext cx="8704586" cy="3431963"/>
            <a:chOff x="230124" y="2930652"/>
            <a:chExt cx="9919717" cy="3616452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39983DB3-30E3-46ED-8B59-D3AE6ECC6ECF}"/>
                </a:ext>
              </a:extLst>
            </p:cNvPr>
            <p:cNvSpPr/>
            <p:nvPr/>
          </p:nvSpPr>
          <p:spPr>
            <a:xfrm>
              <a:off x="230124" y="2968752"/>
              <a:ext cx="4820412" cy="3541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4B62135D-4374-4A01-A248-33AF26A49DA1}"/>
                </a:ext>
              </a:extLst>
            </p:cNvPr>
            <p:cNvSpPr/>
            <p:nvPr/>
          </p:nvSpPr>
          <p:spPr>
            <a:xfrm>
              <a:off x="5247133" y="2930652"/>
              <a:ext cx="4902708" cy="3616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626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  <a:r>
              <a:rPr lang="en-US" altLang="zh-TW" dirty="0" smtClean="0"/>
              <a:t>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10661227" cy="3880773"/>
          </a:xfrm>
        </p:spPr>
        <p:txBody>
          <a:bodyPr/>
          <a:lstStyle/>
          <a:p>
            <a:pPr marL="12701"/>
            <a:r>
              <a:rPr lang="en-US" altLang="zh-TW" dirty="0" smtClean="0"/>
              <a:t>License</a:t>
            </a:r>
            <a:r>
              <a:rPr lang="zh-TW" altLang="en-US" dirty="0" smtClean="0"/>
              <a:t>：</a:t>
            </a:r>
            <a:r>
              <a:rPr lang="en-US" altLang="zh-TW" spc="-75" dirty="0">
                <a:solidFill>
                  <a:srgbClr val="0562C1"/>
                </a:solidFill>
                <a:latin typeface="+mn-ea"/>
              </a:rPr>
              <a:t>https://</a:t>
            </a:r>
            <a:r>
              <a:rPr lang="en-US" altLang="zh-TW" spc="-75" dirty="0" smtClean="0">
                <a:solidFill>
                  <a:srgbClr val="0562C1"/>
                </a:solidFill>
                <a:latin typeface="+mn-ea"/>
              </a:rPr>
              <a:t>drive.google.com/file/d/1ddZw3QlqKx_4s5ate7_dDbikZX7GN5h-</a:t>
            </a:r>
            <a:r>
              <a:rPr lang="en-US" altLang="zh-TW" u="heavy" spc="-45" dirty="0" smtClean="0">
                <a:solidFill>
                  <a:srgbClr val="0562C1"/>
                </a:solidFill>
                <a:uFill>
                  <a:solidFill>
                    <a:srgbClr val="C472D1"/>
                  </a:solidFill>
                </a:uFill>
                <a:latin typeface="+mn-ea"/>
                <a:cs typeface="Times New Roman"/>
              </a:rPr>
              <a:t>/view?usp=sharing</a:t>
            </a:r>
            <a:endParaRPr lang="en-US" altLang="zh-TW" dirty="0" smtClean="0">
              <a:latin typeface="+mn-ea"/>
              <a:cs typeface="Times New Roman"/>
            </a:endParaRPr>
          </a:p>
          <a:p>
            <a:r>
              <a:rPr lang="zh-TW" altLang="en-US" dirty="0" smtClean="0">
                <a:latin typeface="Droid Sans Fallback"/>
                <a:cs typeface="Droid Sans Fallback"/>
              </a:rPr>
              <a:t>加入</a:t>
            </a:r>
            <a:r>
              <a:rPr lang="en-US" altLang="zh-TW" dirty="0"/>
              <a:t>License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97308AB-C761-4AC0-9E45-6514B47FF1A7}"/>
              </a:ext>
            </a:extLst>
          </p:cNvPr>
          <p:cNvGrpSpPr/>
          <p:nvPr/>
        </p:nvGrpSpPr>
        <p:grpSpPr>
          <a:xfrm>
            <a:off x="1495425" y="3276600"/>
            <a:ext cx="7702550" cy="3479799"/>
            <a:chOff x="640080" y="2255520"/>
            <a:chExt cx="9974580" cy="4018788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41E30B5-9B28-4AB9-9D86-D9D796D4D546}"/>
                </a:ext>
              </a:extLst>
            </p:cNvPr>
            <p:cNvSpPr/>
            <p:nvPr/>
          </p:nvSpPr>
          <p:spPr>
            <a:xfrm>
              <a:off x="640080" y="2910843"/>
              <a:ext cx="4585717" cy="2990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B8972A4-FDC2-4620-9D16-666127C54A1F}"/>
                </a:ext>
              </a:extLst>
            </p:cNvPr>
            <p:cNvSpPr/>
            <p:nvPr/>
          </p:nvSpPr>
          <p:spPr>
            <a:xfrm>
              <a:off x="5385816" y="2255520"/>
              <a:ext cx="5228844" cy="4018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6163762D-362A-4D1B-B58B-C5DBB3EA6AB3}"/>
                </a:ext>
              </a:extLst>
            </p:cNvPr>
            <p:cNvSpPr/>
            <p:nvPr/>
          </p:nvSpPr>
          <p:spPr>
            <a:xfrm>
              <a:off x="3232404" y="4681728"/>
              <a:ext cx="1705610" cy="317500"/>
            </a:xfrm>
            <a:custGeom>
              <a:avLst/>
              <a:gdLst/>
              <a:ahLst/>
              <a:cxnLst/>
              <a:rect l="l" t="t" r="r" b="b"/>
              <a:pathLst>
                <a:path w="1705610" h="317500">
                  <a:moveTo>
                    <a:pt x="1679448" y="316992"/>
                  </a:moveTo>
                  <a:lnTo>
                    <a:pt x="24384" y="316992"/>
                  </a:lnTo>
                  <a:lnTo>
                    <a:pt x="14787" y="314872"/>
                  </a:lnTo>
                  <a:lnTo>
                    <a:pt x="7048" y="309181"/>
                  </a:lnTo>
                  <a:lnTo>
                    <a:pt x="1881" y="300918"/>
                  </a:lnTo>
                  <a:lnTo>
                    <a:pt x="0" y="291084"/>
                  </a:lnTo>
                  <a:lnTo>
                    <a:pt x="0" y="24384"/>
                  </a:lnTo>
                  <a:lnTo>
                    <a:pt x="1881" y="14787"/>
                  </a:lnTo>
                  <a:lnTo>
                    <a:pt x="7048" y="7048"/>
                  </a:lnTo>
                  <a:lnTo>
                    <a:pt x="14787" y="1881"/>
                  </a:lnTo>
                  <a:lnTo>
                    <a:pt x="24384" y="0"/>
                  </a:lnTo>
                  <a:lnTo>
                    <a:pt x="1679448" y="0"/>
                  </a:lnTo>
                  <a:lnTo>
                    <a:pt x="1689282" y="1881"/>
                  </a:lnTo>
                  <a:lnTo>
                    <a:pt x="1697545" y="7048"/>
                  </a:lnTo>
                  <a:lnTo>
                    <a:pt x="1703236" y="14787"/>
                  </a:lnTo>
                  <a:lnTo>
                    <a:pt x="1705356" y="24384"/>
                  </a:lnTo>
                  <a:lnTo>
                    <a:pt x="50292" y="24384"/>
                  </a:lnTo>
                  <a:lnTo>
                    <a:pt x="24384" y="50292"/>
                  </a:lnTo>
                  <a:lnTo>
                    <a:pt x="50292" y="50292"/>
                  </a:lnTo>
                  <a:lnTo>
                    <a:pt x="50292" y="265176"/>
                  </a:lnTo>
                  <a:lnTo>
                    <a:pt x="24384" y="265176"/>
                  </a:lnTo>
                  <a:lnTo>
                    <a:pt x="50292" y="291084"/>
                  </a:lnTo>
                  <a:lnTo>
                    <a:pt x="1705356" y="291084"/>
                  </a:lnTo>
                  <a:lnTo>
                    <a:pt x="1703236" y="300918"/>
                  </a:lnTo>
                  <a:lnTo>
                    <a:pt x="1697545" y="309181"/>
                  </a:lnTo>
                  <a:lnTo>
                    <a:pt x="1689282" y="314872"/>
                  </a:lnTo>
                  <a:lnTo>
                    <a:pt x="1679448" y="316992"/>
                  </a:lnTo>
                  <a:close/>
                </a:path>
                <a:path w="1705610" h="317500">
                  <a:moveTo>
                    <a:pt x="50292" y="50292"/>
                  </a:moveTo>
                  <a:lnTo>
                    <a:pt x="24384" y="50292"/>
                  </a:lnTo>
                  <a:lnTo>
                    <a:pt x="50292" y="24384"/>
                  </a:lnTo>
                  <a:lnTo>
                    <a:pt x="50292" y="50292"/>
                  </a:lnTo>
                  <a:close/>
                </a:path>
                <a:path w="1705610" h="317500">
                  <a:moveTo>
                    <a:pt x="1655064" y="50292"/>
                  </a:moveTo>
                  <a:lnTo>
                    <a:pt x="50292" y="50292"/>
                  </a:lnTo>
                  <a:lnTo>
                    <a:pt x="50292" y="24384"/>
                  </a:lnTo>
                  <a:lnTo>
                    <a:pt x="1655064" y="24384"/>
                  </a:lnTo>
                  <a:lnTo>
                    <a:pt x="1655064" y="50292"/>
                  </a:lnTo>
                  <a:close/>
                </a:path>
                <a:path w="1705610" h="317500">
                  <a:moveTo>
                    <a:pt x="1655064" y="291084"/>
                  </a:moveTo>
                  <a:lnTo>
                    <a:pt x="1655064" y="24384"/>
                  </a:lnTo>
                  <a:lnTo>
                    <a:pt x="1679448" y="50292"/>
                  </a:lnTo>
                  <a:lnTo>
                    <a:pt x="1705356" y="50292"/>
                  </a:lnTo>
                  <a:lnTo>
                    <a:pt x="1705356" y="265176"/>
                  </a:lnTo>
                  <a:lnTo>
                    <a:pt x="1679448" y="265176"/>
                  </a:lnTo>
                  <a:lnTo>
                    <a:pt x="1655064" y="291084"/>
                  </a:lnTo>
                  <a:close/>
                </a:path>
                <a:path w="1705610" h="317500">
                  <a:moveTo>
                    <a:pt x="1705356" y="50292"/>
                  </a:moveTo>
                  <a:lnTo>
                    <a:pt x="1679448" y="50292"/>
                  </a:lnTo>
                  <a:lnTo>
                    <a:pt x="1655064" y="24384"/>
                  </a:lnTo>
                  <a:lnTo>
                    <a:pt x="1705356" y="24384"/>
                  </a:lnTo>
                  <a:lnTo>
                    <a:pt x="1705356" y="50292"/>
                  </a:lnTo>
                  <a:close/>
                </a:path>
                <a:path w="1705610" h="317500">
                  <a:moveTo>
                    <a:pt x="50292" y="291084"/>
                  </a:moveTo>
                  <a:lnTo>
                    <a:pt x="24384" y="265176"/>
                  </a:lnTo>
                  <a:lnTo>
                    <a:pt x="50292" y="265176"/>
                  </a:lnTo>
                  <a:lnTo>
                    <a:pt x="50292" y="291084"/>
                  </a:lnTo>
                  <a:close/>
                </a:path>
                <a:path w="1705610" h="317500">
                  <a:moveTo>
                    <a:pt x="1655064" y="291084"/>
                  </a:moveTo>
                  <a:lnTo>
                    <a:pt x="50292" y="291084"/>
                  </a:lnTo>
                  <a:lnTo>
                    <a:pt x="50292" y="265176"/>
                  </a:lnTo>
                  <a:lnTo>
                    <a:pt x="1655064" y="265176"/>
                  </a:lnTo>
                  <a:lnTo>
                    <a:pt x="1655064" y="291084"/>
                  </a:lnTo>
                  <a:close/>
                </a:path>
                <a:path w="1705610" h="317500">
                  <a:moveTo>
                    <a:pt x="1705356" y="291084"/>
                  </a:moveTo>
                  <a:lnTo>
                    <a:pt x="1655064" y="291084"/>
                  </a:lnTo>
                  <a:lnTo>
                    <a:pt x="1679448" y="265176"/>
                  </a:lnTo>
                  <a:lnTo>
                    <a:pt x="1705356" y="265176"/>
                  </a:lnTo>
                  <a:lnTo>
                    <a:pt x="1705356" y="291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0E33EE8E-A10F-4339-8AEA-5C2B81A347BF}"/>
                </a:ext>
              </a:extLst>
            </p:cNvPr>
            <p:cNvSpPr/>
            <p:nvPr/>
          </p:nvSpPr>
          <p:spPr>
            <a:xfrm>
              <a:off x="6752844" y="3323845"/>
              <a:ext cx="721360" cy="342900"/>
            </a:xfrm>
            <a:custGeom>
              <a:avLst/>
              <a:gdLst/>
              <a:ahLst/>
              <a:cxnLst/>
              <a:rect l="l" t="t" r="r" b="b"/>
              <a:pathLst>
                <a:path w="721359" h="342900">
                  <a:moveTo>
                    <a:pt x="696468" y="342900"/>
                  </a:moveTo>
                  <a:lnTo>
                    <a:pt x="25908" y="342900"/>
                  </a:lnTo>
                  <a:lnTo>
                    <a:pt x="15430" y="340995"/>
                  </a:lnTo>
                  <a:lnTo>
                    <a:pt x="7239" y="335661"/>
                  </a:lnTo>
                  <a:lnTo>
                    <a:pt x="1905" y="327469"/>
                  </a:lnTo>
                  <a:lnTo>
                    <a:pt x="0" y="316992"/>
                  </a:lnTo>
                  <a:lnTo>
                    <a:pt x="0" y="24384"/>
                  </a:lnTo>
                  <a:lnTo>
                    <a:pt x="1905" y="14787"/>
                  </a:lnTo>
                  <a:lnTo>
                    <a:pt x="7239" y="7048"/>
                  </a:lnTo>
                  <a:lnTo>
                    <a:pt x="15430" y="1881"/>
                  </a:lnTo>
                  <a:lnTo>
                    <a:pt x="25908" y="0"/>
                  </a:lnTo>
                  <a:lnTo>
                    <a:pt x="696468" y="0"/>
                  </a:lnTo>
                  <a:lnTo>
                    <a:pt x="706064" y="1881"/>
                  </a:lnTo>
                  <a:lnTo>
                    <a:pt x="713803" y="7048"/>
                  </a:lnTo>
                  <a:lnTo>
                    <a:pt x="718970" y="14787"/>
                  </a:lnTo>
                  <a:lnTo>
                    <a:pt x="720852" y="24384"/>
                  </a:lnTo>
                  <a:lnTo>
                    <a:pt x="50292" y="24384"/>
                  </a:lnTo>
                  <a:lnTo>
                    <a:pt x="25908" y="50292"/>
                  </a:lnTo>
                  <a:lnTo>
                    <a:pt x="50292" y="50292"/>
                  </a:lnTo>
                  <a:lnTo>
                    <a:pt x="50292" y="292608"/>
                  </a:lnTo>
                  <a:lnTo>
                    <a:pt x="25908" y="292608"/>
                  </a:lnTo>
                  <a:lnTo>
                    <a:pt x="50292" y="316992"/>
                  </a:lnTo>
                  <a:lnTo>
                    <a:pt x="720852" y="316992"/>
                  </a:lnTo>
                  <a:lnTo>
                    <a:pt x="718970" y="327469"/>
                  </a:lnTo>
                  <a:lnTo>
                    <a:pt x="713803" y="335661"/>
                  </a:lnTo>
                  <a:lnTo>
                    <a:pt x="706064" y="340995"/>
                  </a:lnTo>
                  <a:lnTo>
                    <a:pt x="696468" y="342900"/>
                  </a:lnTo>
                  <a:close/>
                </a:path>
                <a:path w="721359" h="342900">
                  <a:moveTo>
                    <a:pt x="50292" y="50292"/>
                  </a:moveTo>
                  <a:lnTo>
                    <a:pt x="25908" y="50292"/>
                  </a:lnTo>
                  <a:lnTo>
                    <a:pt x="50292" y="24384"/>
                  </a:lnTo>
                  <a:lnTo>
                    <a:pt x="50292" y="50292"/>
                  </a:lnTo>
                  <a:close/>
                </a:path>
                <a:path w="721359" h="342900">
                  <a:moveTo>
                    <a:pt x="670560" y="50292"/>
                  </a:moveTo>
                  <a:lnTo>
                    <a:pt x="50292" y="50292"/>
                  </a:lnTo>
                  <a:lnTo>
                    <a:pt x="50292" y="24384"/>
                  </a:lnTo>
                  <a:lnTo>
                    <a:pt x="670560" y="24384"/>
                  </a:lnTo>
                  <a:lnTo>
                    <a:pt x="670560" y="50292"/>
                  </a:lnTo>
                  <a:close/>
                </a:path>
                <a:path w="721359" h="342900">
                  <a:moveTo>
                    <a:pt x="670560" y="316992"/>
                  </a:moveTo>
                  <a:lnTo>
                    <a:pt x="670560" y="24384"/>
                  </a:lnTo>
                  <a:lnTo>
                    <a:pt x="696468" y="50292"/>
                  </a:lnTo>
                  <a:lnTo>
                    <a:pt x="720852" y="50292"/>
                  </a:lnTo>
                  <a:lnTo>
                    <a:pt x="720852" y="292608"/>
                  </a:lnTo>
                  <a:lnTo>
                    <a:pt x="696468" y="292608"/>
                  </a:lnTo>
                  <a:lnTo>
                    <a:pt x="670560" y="316992"/>
                  </a:lnTo>
                  <a:close/>
                </a:path>
                <a:path w="721359" h="342900">
                  <a:moveTo>
                    <a:pt x="720852" y="50292"/>
                  </a:moveTo>
                  <a:lnTo>
                    <a:pt x="696468" y="50292"/>
                  </a:lnTo>
                  <a:lnTo>
                    <a:pt x="670560" y="24384"/>
                  </a:lnTo>
                  <a:lnTo>
                    <a:pt x="720852" y="24384"/>
                  </a:lnTo>
                  <a:lnTo>
                    <a:pt x="720852" y="50292"/>
                  </a:lnTo>
                  <a:close/>
                </a:path>
                <a:path w="721359" h="342900">
                  <a:moveTo>
                    <a:pt x="50292" y="316992"/>
                  </a:moveTo>
                  <a:lnTo>
                    <a:pt x="25908" y="292608"/>
                  </a:lnTo>
                  <a:lnTo>
                    <a:pt x="50292" y="292608"/>
                  </a:lnTo>
                  <a:lnTo>
                    <a:pt x="50292" y="316992"/>
                  </a:lnTo>
                  <a:close/>
                </a:path>
                <a:path w="721359" h="342900">
                  <a:moveTo>
                    <a:pt x="670560" y="316992"/>
                  </a:moveTo>
                  <a:lnTo>
                    <a:pt x="50292" y="316992"/>
                  </a:lnTo>
                  <a:lnTo>
                    <a:pt x="50292" y="292608"/>
                  </a:lnTo>
                  <a:lnTo>
                    <a:pt x="670560" y="292608"/>
                  </a:lnTo>
                  <a:lnTo>
                    <a:pt x="670560" y="316992"/>
                  </a:lnTo>
                  <a:close/>
                </a:path>
                <a:path w="721359" h="342900">
                  <a:moveTo>
                    <a:pt x="720852" y="316992"/>
                  </a:moveTo>
                  <a:lnTo>
                    <a:pt x="670560" y="316992"/>
                  </a:lnTo>
                  <a:lnTo>
                    <a:pt x="696468" y="292608"/>
                  </a:lnTo>
                  <a:lnTo>
                    <a:pt x="720852" y="292608"/>
                  </a:lnTo>
                  <a:lnTo>
                    <a:pt x="720852" y="3169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4C16D1D-F62F-4B8E-BB5B-5E7C38CF01FB}"/>
                </a:ext>
              </a:extLst>
            </p:cNvPr>
            <p:cNvSpPr txBox="1"/>
            <p:nvPr/>
          </p:nvSpPr>
          <p:spPr>
            <a:xfrm>
              <a:off x="3323362" y="4403853"/>
              <a:ext cx="179070" cy="25519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1">
                <a:spcBef>
                  <a:spcPts val="130"/>
                </a:spcBef>
              </a:pPr>
              <a:r>
                <a:rPr sz="1550" spc="3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r>
                <a:rPr sz="1550" spc="1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.</a:t>
              </a:r>
              <a:endParaRPr sz="1550" dirty="0">
                <a:latin typeface="Times New Roman"/>
                <a:cs typeface="Times New Roman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D8F0DB15-519F-40DE-AAF7-F08C0E45E672}"/>
                </a:ext>
              </a:extLst>
            </p:cNvPr>
            <p:cNvSpPr txBox="1"/>
            <p:nvPr/>
          </p:nvSpPr>
          <p:spPr>
            <a:xfrm>
              <a:off x="6601497" y="3038312"/>
              <a:ext cx="3496945" cy="108619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1">
                <a:spcBef>
                  <a:spcPts val="130"/>
                </a:spcBef>
              </a:pPr>
              <a:r>
                <a:rPr sz="1550" spc="2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2.</a:t>
              </a:r>
              <a:endParaRPr sz="155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700">
                <a:latin typeface="Times New Roman"/>
                <a:cs typeface="Times New Roman"/>
              </a:endParaRPr>
            </a:p>
            <a:p>
              <a:pPr>
                <a:spcBef>
                  <a:spcPts val="15"/>
                </a:spcBef>
              </a:pPr>
              <a:endParaRPr sz="2150">
                <a:latin typeface="Times New Roman"/>
                <a:cs typeface="Times New Roman"/>
              </a:endParaRPr>
            </a:p>
            <a:p>
              <a:pPr marL="255917"/>
              <a:r>
                <a:rPr sz="1550" spc="30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選</a:t>
              </a:r>
              <a:r>
                <a:rPr sz="1550" spc="25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擇</a:t>
              </a:r>
              <a:r>
                <a:rPr sz="1550" spc="1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google</a:t>
              </a:r>
              <a:r>
                <a:rPr sz="1550" spc="-14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1550" spc="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drive</a:t>
              </a:r>
              <a:r>
                <a:rPr sz="1550" spc="30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下載的那</a:t>
              </a:r>
              <a:r>
                <a:rPr sz="1550" spc="15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個</a:t>
              </a:r>
              <a:r>
                <a:rPr sz="1550" spc="-4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.lic</a:t>
              </a:r>
              <a:r>
                <a:rPr sz="1550" spc="10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檔</a:t>
              </a:r>
              <a:r>
                <a:rPr sz="1550" spc="30" dirty="0">
                  <a:solidFill>
                    <a:srgbClr val="FF0000"/>
                  </a:solidFill>
                  <a:latin typeface="Droid Sans Fallback"/>
                  <a:cs typeface="Droid Sans Fallback"/>
                </a:rPr>
                <a:t>即可</a:t>
              </a:r>
              <a:endParaRPr sz="1550">
                <a:latin typeface="Droid Sans Fallback"/>
                <a:cs typeface="Droid Sans Fallback"/>
              </a:endParaRPr>
            </a:p>
          </p:txBody>
        </p:sp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6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創建新檔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err="1"/>
              <a:t>Vivado</a:t>
            </a:r>
            <a:r>
              <a:rPr lang="zh-TW" altLang="en-US" dirty="0"/>
              <a:t> 並新增專案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31" y="1702745"/>
            <a:ext cx="5848022" cy="49713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6" y="3054081"/>
            <a:ext cx="5048955" cy="362000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6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創建新檔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專案命名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4" y="1338115"/>
            <a:ext cx="6508271" cy="55198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97386" y="409805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注意：路徑中不可以有中文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029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創建新檔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3" y="1594087"/>
            <a:ext cx="5583550" cy="47019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84" y="1511097"/>
            <a:ext cx="5732996" cy="486791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79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-</a:t>
            </a:r>
            <a:r>
              <a:rPr lang="zh-TW" altLang="en-US" dirty="0"/>
              <a:t> 創建新檔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1560329"/>
            <a:ext cx="6003167" cy="508494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8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透過範例讓同學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正確安裝 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開發套件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了解燒錄 </a:t>
            </a:r>
            <a:r>
              <a:rPr lang="en-US" altLang="zh-TW" dirty="0" err="1" smtClean="0"/>
              <a:t>Zedboard</a:t>
            </a:r>
            <a:r>
              <a:rPr lang="zh-TW" altLang="en-US" dirty="0" smtClean="0"/>
              <a:t>的流程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 實現</a:t>
            </a:r>
            <a:r>
              <a:rPr lang="zh-TW" altLang="en-US" dirty="0"/>
              <a:t>運算並透過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zh-TW" altLang="en-US" dirty="0" smtClean="0"/>
              <a:t>控制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9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Master-slave c</a:t>
            </a:r>
            <a:r>
              <a:rPr lang="en-US" altLang="zh-TW" dirty="0" smtClean="0"/>
              <a:t>o-processing 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04" y="1940300"/>
            <a:ext cx="8596668" cy="898495"/>
          </a:xfrm>
        </p:spPr>
        <p:txBody>
          <a:bodyPr>
            <a:normAutofit lnSpcReduction="10000"/>
          </a:bodyPr>
          <a:lstStyle/>
          <a:p>
            <a:pPr marL="114300" lvl="0">
              <a:spcBef>
                <a:spcPts val="480"/>
              </a:spcBef>
              <a:buSzPts val="1800"/>
            </a:pPr>
            <a:r>
              <a:rPr lang="en-US" altLang="zh-TW" dirty="0" smtClean="0">
                <a:solidFill>
                  <a:schemeClr val="dk2"/>
                </a:solidFill>
              </a:rPr>
              <a:t>Master-slave</a:t>
            </a:r>
            <a:endParaRPr lang="en-US" altLang="zh-TW" dirty="0"/>
          </a:p>
          <a:p>
            <a:pPr marL="514350" lvl="1">
              <a:spcBef>
                <a:spcPts val="480"/>
              </a:spcBef>
              <a:buSzPts val="1800"/>
            </a:pPr>
            <a:r>
              <a:rPr lang="zh-TW" altLang="en-US" dirty="0" smtClean="0"/>
              <a:t>在</a:t>
            </a:r>
            <a:r>
              <a:rPr lang="en-US" altLang="zh-TW" dirty="0"/>
              <a:t>Master-slave</a:t>
            </a:r>
            <a:r>
              <a:rPr lang="zh-TW" altLang="en-US" dirty="0"/>
              <a:t>中有一台機器作為</a:t>
            </a:r>
            <a:r>
              <a:rPr lang="en-US" altLang="zh-TW" dirty="0"/>
              <a:t>Master</a:t>
            </a:r>
            <a:r>
              <a:rPr lang="zh-TW" altLang="en-US" dirty="0"/>
              <a:t>，其他機器作為</a:t>
            </a:r>
            <a:r>
              <a:rPr lang="en-US" altLang="zh-TW" dirty="0"/>
              <a:t>Slave</a:t>
            </a:r>
            <a:r>
              <a:rPr lang="zh-TW" altLang="en-US" dirty="0"/>
              <a:t>，而</a:t>
            </a:r>
            <a:r>
              <a:rPr lang="en-US" altLang="zh-TW" dirty="0"/>
              <a:t>Master</a:t>
            </a:r>
            <a:r>
              <a:rPr lang="zh-TW" altLang="en-US" dirty="0"/>
              <a:t>作為</a:t>
            </a:r>
            <a:r>
              <a:rPr lang="zh-TW" altLang="en-US" dirty="0" smtClean="0"/>
              <a:t>任務</a:t>
            </a:r>
            <a:r>
              <a:rPr lang="zh-TW" altLang="en-US" dirty="0"/>
              <a:t>分配者，給多個</a:t>
            </a:r>
            <a:r>
              <a:rPr lang="en-US" altLang="zh-TW" dirty="0"/>
              <a:t>Slave</a:t>
            </a:r>
            <a:r>
              <a:rPr lang="zh-TW" altLang="en-US" dirty="0"/>
              <a:t>分配計算任務，最後由</a:t>
            </a:r>
            <a:r>
              <a:rPr lang="en-US" altLang="zh-TW" dirty="0"/>
              <a:t>Master</a:t>
            </a:r>
            <a:r>
              <a:rPr lang="zh-TW" altLang="en-US" dirty="0"/>
              <a:t>匯集結果。</a:t>
            </a:r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442427" y="3662690"/>
            <a:ext cx="5294822" cy="2221025"/>
            <a:chOff x="632153" y="3915646"/>
            <a:chExt cx="5294822" cy="2221025"/>
          </a:xfrm>
        </p:grpSpPr>
        <p:sp>
          <p:nvSpPr>
            <p:cNvPr id="4" name="Google Shape;252;p21"/>
            <p:cNvSpPr/>
            <p:nvPr/>
          </p:nvSpPr>
          <p:spPr>
            <a:xfrm>
              <a:off x="884359" y="4392759"/>
              <a:ext cx="4505400" cy="5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Master</a:t>
              </a:r>
              <a:endParaRPr dirty="0"/>
            </a:p>
          </p:txBody>
        </p:sp>
        <p:sp>
          <p:nvSpPr>
            <p:cNvPr id="5" name="Google Shape;253;p21"/>
            <p:cNvSpPr/>
            <p:nvPr/>
          </p:nvSpPr>
          <p:spPr>
            <a:xfrm>
              <a:off x="1167909" y="5565171"/>
              <a:ext cx="1514400" cy="571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Slave</a:t>
              </a:r>
              <a:endParaRPr dirty="0"/>
            </a:p>
          </p:txBody>
        </p:sp>
        <p:sp>
          <p:nvSpPr>
            <p:cNvPr id="6" name="Google Shape;254;p21"/>
            <p:cNvSpPr/>
            <p:nvPr/>
          </p:nvSpPr>
          <p:spPr>
            <a:xfrm>
              <a:off x="3681309" y="5534171"/>
              <a:ext cx="1514400" cy="571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Slave</a:t>
              </a:r>
              <a:endParaRPr dirty="0"/>
            </a:p>
          </p:txBody>
        </p:sp>
        <p:cxnSp>
          <p:nvCxnSpPr>
            <p:cNvPr id="7" name="Google Shape;255;p21"/>
            <p:cNvCxnSpPr/>
            <p:nvPr/>
          </p:nvCxnSpPr>
          <p:spPr>
            <a:xfrm>
              <a:off x="1658409" y="4974171"/>
              <a:ext cx="0" cy="581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Google Shape;256;p21"/>
            <p:cNvCxnSpPr/>
            <p:nvPr/>
          </p:nvCxnSpPr>
          <p:spPr>
            <a:xfrm>
              <a:off x="4153959" y="4983771"/>
              <a:ext cx="0" cy="561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257;p21"/>
            <p:cNvCxnSpPr/>
            <p:nvPr/>
          </p:nvCxnSpPr>
          <p:spPr>
            <a:xfrm rot="10800000">
              <a:off x="2096559" y="4968121"/>
              <a:ext cx="0" cy="57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258;p21"/>
            <p:cNvCxnSpPr/>
            <p:nvPr/>
          </p:nvCxnSpPr>
          <p:spPr>
            <a:xfrm rot="10800000">
              <a:off x="4649259" y="4978971"/>
              <a:ext cx="0" cy="57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" name="Google Shape;259;p21"/>
            <p:cNvSpPr/>
            <p:nvPr/>
          </p:nvSpPr>
          <p:spPr>
            <a:xfrm>
              <a:off x="1658409" y="3915646"/>
              <a:ext cx="1143000" cy="477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運算任務</a:t>
              </a:r>
              <a:endParaRPr sz="1600" dirty="0"/>
            </a:p>
          </p:txBody>
        </p:sp>
        <p:sp>
          <p:nvSpPr>
            <p:cNvPr id="12" name="Google Shape;260;p21"/>
            <p:cNvSpPr/>
            <p:nvPr/>
          </p:nvSpPr>
          <p:spPr>
            <a:xfrm>
              <a:off x="3506259" y="3915646"/>
              <a:ext cx="1143000" cy="477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收集結果</a:t>
              </a:r>
              <a:endParaRPr sz="1600" dirty="0"/>
            </a:p>
          </p:txBody>
        </p:sp>
        <p:sp>
          <p:nvSpPr>
            <p:cNvPr id="13" name="Google Shape;261;p21"/>
            <p:cNvSpPr txBox="1"/>
            <p:nvPr/>
          </p:nvSpPr>
          <p:spPr>
            <a:xfrm>
              <a:off x="632153" y="5022471"/>
              <a:ext cx="1143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分配任務1</a:t>
              </a:r>
              <a:endParaRPr sz="1600" dirty="0"/>
            </a:p>
          </p:txBody>
        </p:sp>
        <p:sp>
          <p:nvSpPr>
            <p:cNvPr id="14" name="Google Shape;262;p21"/>
            <p:cNvSpPr txBox="1"/>
            <p:nvPr/>
          </p:nvSpPr>
          <p:spPr>
            <a:xfrm>
              <a:off x="3115734" y="4964396"/>
              <a:ext cx="1143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分配任務2</a:t>
              </a:r>
              <a:endParaRPr sz="1600" dirty="0"/>
            </a:p>
          </p:txBody>
        </p:sp>
        <p:sp>
          <p:nvSpPr>
            <p:cNvPr id="15" name="Google Shape;263;p21"/>
            <p:cNvSpPr txBox="1"/>
            <p:nvPr/>
          </p:nvSpPr>
          <p:spPr>
            <a:xfrm>
              <a:off x="2096559" y="5172946"/>
              <a:ext cx="113355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回傳結果1</a:t>
              </a:r>
              <a:endParaRPr sz="1600" dirty="0"/>
            </a:p>
          </p:txBody>
        </p:sp>
        <p:sp>
          <p:nvSpPr>
            <p:cNvPr id="16" name="Google Shape;264;p21"/>
            <p:cNvSpPr txBox="1"/>
            <p:nvPr/>
          </p:nvSpPr>
          <p:spPr>
            <a:xfrm>
              <a:off x="4801659" y="5172946"/>
              <a:ext cx="1125316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回傳結果2</a:t>
              </a:r>
              <a:endParaRPr sz="1600" dirty="0"/>
            </a:p>
          </p:txBody>
        </p:sp>
      </p:grp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26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Master-slave </a:t>
            </a:r>
            <a:r>
              <a:rPr lang="en-US" altLang="zh-TW" dirty="0" smtClean="0"/>
              <a:t>co-processing 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1931918" y="2257600"/>
            <a:ext cx="6934987" cy="4600400"/>
            <a:chOff x="1931918" y="2257600"/>
            <a:chExt cx="6934987" cy="4600400"/>
          </a:xfrm>
        </p:grpSpPr>
        <p:sp>
          <p:nvSpPr>
            <p:cNvPr id="17" name="Google Shape;300;p23"/>
            <p:cNvSpPr txBox="1"/>
            <p:nvPr/>
          </p:nvSpPr>
          <p:spPr>
            <a:xfrm>
              <a:off x="5342955" y="6235200"/>
              <a:ext cx="13485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Memory (SRAM)</a:t>
              </a:r>
              <a:endParaRPr sz="1600" dirty="0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1931918" y="2257600"/>
              <a:ext cx="6934987" cy="4521300"/>
              <a:chOff x="1931918" y="2257600"/>
              <a:chExt cx="6934987" cy="4521300"/>
            </a:xfrm>
          </p:grpSpPr>
          <p:grpSp>
            <p:nvGrpSpPr>
              <p:cNvPr id="5" name="Google Shape;288;p23"/>
              <p:cNvGrpSpPr/>
              <p:nvPr/>
            </p:nvGrpSpPr>
            <p:grpSpPr>
              <a:xfrm>
                <a:off x="4528455" y="3347525"/>
                <a:ext cx="995400" cy="219000"/>
                <a:chOff x="5152875" y="1426850"/>
                <a:chExt cx="995400" cy="219000"/>
              </a:xfrm>
            </p:grpSpPr>
            <p:sp>
              <p:nvSpPr>
                <p:cNvPr id="6" name="Google Shape;289;p23"/>
                <p:cNvSpPr/>
                <p:nvPr/>
              </p:nvSpPr>
              <p:spPr>
                <a:xfrm>
                  <a:off x="5152875" y="1426850"/>
                  <a:ext cx="209400" cy="2190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" name="Google Shape;290;p23"/>
                <p:cNvSpPr/>
                <p:nvPr/>
              </p:nvSpPr>
              <p:spPr>
                <a:xfrm>
                  <a:off x="5362275" y="1426850"/>
                  <a:ext cx="576600" cy="21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000"/>
                    <a:t>．．．</a:t>
                  </a:r>
                  <a:endParaRPr sz="1000"/>
                </a:p>
              </p:txBody>
            </p:sp>
            <p:sp>
              <p:nvSpPr>
                <p:cNvPr id="8" name="Google Shape;291;p23"/>
                <p:cNvSpPr/>
                <p:nvPr/>
              </p:nvSpPr>
              <p:spPr>
                <a:xfrm>
                  <a:off x="5938875" y="1426850"/>
                  <a:ext cx="209400" cy="2190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292;p23"/>
              <p:cNvGrpSpPr/>
              <p:nvPr/>
            </p:nvGrpSpPr>
            <p:grpSpPr>
              <a:xfrm>
                <a:off x="4618136" y="5026900"/>
                <a:ext cx="963687" cy="1752000"/>
                <a:chOff x="4943475" y="2684150"/>
                <a:chExt cx="1628400" cy="1752000"/>
              </a:xfrm>
            </p:grpSpPr>
            <p:sp>
              <p:nvSpPr>
                <p:cNvPr id="10" name="Google Shape;293;p23"/>
                <p:cNvSpPr/>
                <p:nvPr/>
              </p:nvSpPr>
              <p:spPr>
                <a:xfrm>
                  <a:off x="4943475" y="2684150"/>
                  <a:ext cx="1628400" cy="21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94;p23"/>
                <p:cNvSpPr/>
                <p:nvPr/>
              </p:nvSpPr>
              <p:spPr>
                <a:xfrm>
                  <a:off x="4943475" y="2903150"/>
                  <a:ext cx="1628400" cy="21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95;p23"/>
                <p:cNvSpPr/>
                <p:nvPr/>
              </p:nvSpPr>
              <p:spPr>
                <a:xfrm>
                  <a:off x="4943475" y="3122150"/>
                  <a:ext cx="1628400" cy="21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296;p23"/>
                <p:cNvSpPr/>
                <p:nvPr/>
              </p:nvSpPr>
              <p:spPr>
                <a:xfrm>
                  <a:off x="4943475" y="3341150"/>
                  <a:ext cx="1628400" cy="657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．</a:t>
                  </a:r>
                  <a:endParaRPr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．</a:t>
                  </a:r>
                  <a:endParaRPr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．</a:t>
                  </a:r>
                  <a:endParaRPr/>
                </a:p>
              </p:txBody>
            </p:sp>
            <p:sp>
              <p:nvSpPr>
                <p:cNvPr id="14" name="Google Shape;297;p23"/>
                <p:cNvSpPr/>
                <p:nvPr/>
              </p:nvSpPr>
              <p:spPr>
                <a:xfrm>
                  <a:off x="4943475" y="3998150"/>
                  <a:ext cx="1628400" cy="21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98;p23"/>
                <p:cNvSpPr/>
                <p:nvPr/>
              </p:nvSpPr>
              <p:spPr>
                <a:xfrm>
                  <a:off x="4943475" y="4217150"/>
                  <a:ext cx="1628400" cy="21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" name="Google Shape;299;p23"/>
              <p:cNvSpPr txBox="1"/>
              <p:nvPr/>
            </p:nvSpPr>
            <p:spPr>
              <a:xfrm>
                <a:off x="4122238" y="2932225"/>
                <a:ext cx="1790700" cy="2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 dirty="0"/>
                  <a:t>Control Register</a:t>
                </a:r>
                <a:endParaRPr sz="1600" dirty="0"/>
              </a:p>
            </p:txBody>
          </p:sp>
          <p:sp>
            <p:nvSpPr>
              <p:cNvPr id="18" name="Google Shape;301;p23"/>
              <p:cNvSpPr/>
              <p:nvPr/>
            </p:nvSpPr>
            <p:spPr>
              <a:xfrm>
                <a:off x="2584430" y="3955950"/>
                <a:ext cx="1343100" cy="12573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 dirty="0"/>
                  <a:t>ARM-based</a:t>
                </a:r>
                <a:endParaRPr sz="16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 dirty="0"/>
                  <a:t>SoC</a:t>
                </a:r>
                <a:endParaRPr sz="1600" dirty="0"/>
              </a:p>
            </p:txBody>
          </p:sp>
          <p:sp>
            <p:nvSpPr>
              <p:cNvPr id="19" name="Google Shape;302;p23"/>
              <p:cNvSpPr/>
              <p:nvPr/>
            </p:nvSpPr>
            <p:spPr>
              <a:xfrm>
                <a:off x="6689730" y="4046400"/>
                <a:ext cx="1343100" cy="1076400"/>
              </a:xfrm>
              <a:prstGeom prst="rect">
                <a:avLst/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 dirty="0"/>
                  <a:t>FPGA</a:t>
                </a:r>
                <a:endParaRPr sz="16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 dirty="0"/>
                  <a:t>Accelerator</a:t>
                </a:r>
                <a:endParaRPr sz="1600" dirty="0"/>
              </a:p>
            </p:txBody>
          </p:sp>
          <p:cxnSp>
            <p:nvCxnSpPr>
              <p:cNvPr id="20" name="Google Shape;303;p23"/>
              <p:cNvCxnSpPr>
                <a:stCxn id="8" idx="3"/>
                <a:endCxn id="19" idx="0"/>
              </p:cNvCxnSpPr>
              <p:nvPr/>
            </p:nvCxnSpPr>
            <p:spPr>
              <a:xfrm>
                <a:off x="5523855" y="3457025"/>
                <a:ext cx="1837500" cy="5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1" name="Google Shape;304;p23"/>
              <p:cNvSpPr/>
              <p:nvPr/>
            </p:nvSpPr>
            <p:spPr>
              <a:xfrm>
                <a:off x="6972705" y="2257600"/>
                <a:ext cx="428700" cy="42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 dirty="0">
                    <a:solidFill>
                      <a:srgbClr val="FFFFFF"/>
                    </a:solidFill>
                  </a:rPr>
                  <a:t>0</a:t>
                </a:r>
                <a:endParaRPr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Google Shape;306;p23"/>
              <p:cNvSpPr/>
              <p:nvPr/>
            </p:nvSpPr>
            <p:spPr>
              <a:xfrm>
                <a:off x="6027255" y="3477850"/>
                <a:ext cx="428700" cy="42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solidFill>
                      <a:srgbClr val="FFFFFF"/>
                    </a:solidFill>
                  </a:rPr>
                  <a:t>4</a:t>
                </a:r>
                <a:endParaRPr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Google Shape;307;p23"/>
              <p:cNvSpPr/>
              <p:nvPr/>
            </p:nvSpPr>
            <p:spPr>
              <a:xfrm>
                <a:off x="2155730" y="2622777"/>
                <a:ext cx="428700" cy="42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solidFill>
                      <a:srgbClr val="FFFFFF"/>
                    </a:solidFill>
                  </a:rPr>
                  <a:t>3</a:t>
                </a:r>
                <a:endParaRPr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Google Shape;308;p23"/>
              <p:cNvSpPr/>
              <p:nvPr/>
            </p:nvSpPr>
            <p:spPr>
              <a:xfrm>
                <a:off x="1931918" y="3361800"/>
                <a:ext cx="428700" cy="42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solidFill>
                      <a:srgbClr val="FFFFFF"/>
                    </a:solidFill>
                  </a:rPr>
                  <a:t>2</a:t>
                </a:r>
                <a:endParaRPr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Google Shape;309;p23"/>
              <p:cNvSpPr/>
              <p:nvPr/>
            </p:nvSpPr>
            <p:spPr>
              <a:xfrm>
                <a:off x="6056293" y="5213250"/>
                <a:ext cx="428700" cy="42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solidFill>
                      <a:srgbClr val="FFFFFF"/>
                    </a:solidFill>
                  </a:rPr>
                  <a:t>5</a:t>
                </a:r>
                <a:endParaRPr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Google Shape;310;p23"/>
              <p:cNvSpPr txBox="1"/>
              <p:nvPr/>
            </p:nvSpPr>
            <p:spPr>
              <a:xfrm>
                <a:off x="5921505" y="2622775"/>
                <a:ext cx="2531100" cy="7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/>
                  <a:t>reset完後，狀態位元才開始啟用，FPGA等待ARM寫入完成狀態</a:t>
                </a:r>
                <a:endParaRPr sz="1200"/>
              </a:p>
            </p:txBody>
          </p:sp>
          <p:cxnSp>
            <p:nvCxnSpPr>
              <p:cNvPr id="27" name="Google Shape;311;p23"/>
              <p:cNvCxnSpPr>
                <a:stCxn id="8" idx="3"/>
                <a:endCxn id="26" idx="1"/>
              </p:cNvCxnSpPr>
              <p:nvPr/>
            </p:nvCxnSpPr>
            <p:spPr>
              <a:xfrm rot="10800000" flipH="1">
                <a:off x="5523855" y="2996825"/>
                <a:ext cx="3978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8" name="Google Shape;312;p23"/>
              <p:cNvSpPr txBox="1"/>
              <p:nvPr/>
            </p:nvSpPr>
            <p:spPr>
              <a:xfrm>
                <a:off x="2360630" y="5712175"/>
                <a:ext cx="1790700" cy="58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zh-TW" sz="1200">
                    <a:solidFill>
                      <a:schemeClr val="dk1"/>
                    </a:solidFill>
                  </a:rPr>
                  <a:t>ARM 初始化SRAM 並開始輸入資料</a:t>
                </a:r>
                <a:endParaRPr sz="12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9" name="Google Shape;313;p23"/>
              <p:cNvCxnSpPr>
                <a:stCxn id="18" idx="2"/>
                <a:endCxn id="28" idx="0"/>
              </p:cNvCxnSpPr>
              <p:nvPr/>
            </p:nvCxnSpPr>
            <p:spPr>
              <a:xfrm>
                <a:off x="3255980" y="5213250"/>
                <a:ext cx="0" cy="49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" name="Google Shape;314;p23"/>
              <p:cNvCxnSpPr>
                <a:stCxn id="28" idx="3"/>
                <a:endCxn id="13" idx="1"/>
              </p:cNvCxnSpPr>
              <p:nvPr/>
            </p:nvCxnSpPr>
            <p:spPr>
              <a:xfrm>
                <a:off x="4151330" y="6006925"/>
                <a:ext cx="466800" cy="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1" name="Google Shape;315;p23"/>
              <p:cNvSpPr txBox="1"/>
              <p:nvPr/>
            </p:nvSpPr>
            <p:spPr>
              <a:xfrm>
                <a:off x="2360630" y="3262325"/>
                <a:ext cx="2126100" cy="58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zh-TW" sz="1200" dirty="0">
                    <a:solidFill>
                      <a:schemeClr val="dk1"/>
                    </a:solidFill>
                  </a:rPr>
                  <a:t>ARM送出開始位元訊號告訴加速器開始計算</a:t>
                </a:r>
                <a:endParaRPr sz="12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/>
              </a:p>
            </p:txBody>
          </p:sp>
          <p:cxnSp>
            <p:nvCxnSpPr>
              <p:cNvPr id="32" name="Google Shape;316;p23"/>
              <p:cNvCxnSpPr>
                <a:endCxn id="8" idx="2"/>
              </p:cNvCxnSpPr>
              <p:nvPr/>
            </p:nvCxnSpPr>
            <p:spPr>
              <a:xfrm rot="10800000" flipH="1">
                <a:off x="3254955" y="3566525"/>
                <a:ext cx="2164200" cy="3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3" name="Google Shape;317;p23"/>
              <p:cNvSpPr txBox="1"/>
              <p:nvPr/>
            </p:nvSpPr>
            <p:spPr>
              <a:xfrm>
                <a:off x="2584430" y="2506525"/>
                <a:ext cx="2721000" cy="52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zh-TW" sz="1200" dirty="0">
                    <a:solidFill>
                      <a:schemeClr val="dk1"/>
                    </a:solidFill>
                  </a:rPr>
                  <a:t>ARM 持續確認完成的位元訊號，此動作被稱為輪詢(polling)</a:t>
                </a:r>
                <a:endParaRPr sz="1200" dirty="0"/>
              </a:p>
            </p:txBody>
          </p:sp>
          <p:cxnSp>
            <p:nvCxnSpPr>
              <p:cNvPr id="34" name="Google Shape;318;p23"/>
              <p:cNvCxnSpPr>
                <a:endCxn id="33" idx="2"/>
              </p:cNvCxnSpPr>
              <p:nvPr/>
            </p:nvCxnSpPr>
            <p:spPr>
              <a:xfrm flipH="1" flipV="1">
                <a:off x="3944930" y="3031825"/>
                <a:ext cx="522600" cy="3651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" name="Google Shape;319;p23"/>
              <p:cNvSpPr txBox="1"/>
              <p:nvPr/>
            </p:nvSpPr>
            <p:spPr>
              <a:xfrm>
                <a:off x="6548280" y="3479650"/>
                <a:ext cx="1435500" cy="42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zh-TW" sz="1200" dirty="0">
                    <a:solidFill>
                      <a:schemeClr val="dk1"/>
                    </a:solidFill>
                  </a:rPr>
                  <a:t>加速器開始運算</a:t>
                </a:r>
                <a:endParaRPr sz="12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6" name="Google Shape;321;p23"/>
              <p:cNvCxnSpPr>
                <a:stCxn id="19" idx="2"/>
              </p:cNvCxnSpPr>
              <p:nvPr/>
            </p:nvCxnSpPr>
            <p:spPr>
              <a:xfrm>
                <a:off x="7361280" y="5122800"/>
                <a:ext cx="0" cy="44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" name="Google Shape;322;p23"/>
              <p:cNvCxnSpPr>
                <a:endCxn id="13" idx="3"/>
              </p:cNvCxnSpPr>
              <p:nvPr/>
            </p:nvCxnSpPr>
            <p:spPr>
              <a:xfrm flipH="1">
                <a:off x="5581830" y="6009625"/>
                <a:ext cx="466800" cy="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3" name="Google Shape;320;p23"/>
              <p:cNvSpPr txBox="1"/>
              <p:nvPr/>
            </p:nvSpPr>
            <p:spPr>
              <a:xfrm>
                <a:off x="6241605" y="5712150"/>
                <a:ext cx="2625300" cy="88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 dirty="0">
                    <a:solidFill>
                      <a:schemeClr val="dk1"/>
                    </a:solidFill>
                  </a:rPr>
                  <a:t>加速器從SRAM讀取輸入資料 運算完成後再寫回記憶體</a:t>
                </a:r>
                <a:endParaRPr sz="1200" dirty="0"/>
              </a:p>
            </p:txBody>
          </p:sp>
          <p:sp>
            <p:nvSpPr>
              <p:cNvPr id="38" name="Google Shape;304;p23"/>
              <p:cNvSpPr/>
              <p:nvPr/>
            </p:nvSpPr>
            <p:spPr>
              <a:xfrm>
                <a:off x="1953305" y="5792575"/>
                <a:ext cx="428700" cy="42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dirty="0" smtClean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sp>
        <p:nvSpPr>
          <p:cNvPr id="42" name="內容版面配置區 2"/>
          <p:cNvSpPr>
            <a:spLocks noGrp="1"/>
          </p:cNvSpPr>
          <p:nvPr>
            <p:ph idx="1"/>
          </p:nvPr>
        </p:nvSpPr>
        <p:spPr>
          <a:xfrm>
            <a:off x="791504" y="1940300"/>
            <a:ext cx="8596668" cy="898495"/>
          </a:xfrm>
        </p:spPr>
        <p:txBody>
          <a:bodyPr>
            <a:normAutofit/>
          </a:bodyPr>
          <a:lstStyle/>
          <a:p>
            <a:pPr marL="114300" lvl="0">
              <a:spcBef>
                <a:spcPts val="480"/>
              </a:spcBef>
              <a:buSzPts val="1800"/>
            </a:pPr>
            <a:r>
              <a:rPr lang="en-US" altLang="zh-TW" dirty="0" smtClean="0"/>
              <a:t>Co-processing</a:t>
            </a:r>
            <a:r>
              <a:rPr lang="zh-TW" altLang="en-US" dirty="0" smtClean="0"/>
              <a:t>流程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4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Master-slave co-processing </a:t>
            </a:r>
            <a:r>
              <a:rPr lang="zh-TW" altLang="en-US" dirty="0"/>
              <a:t>介紹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2124649" y="2976050"/>
            <a:ext cx="6079937" cy="3881950"/>
            <a:chOff x="2083085" y="2428435"/>
            <a:chExt cx="6079937" cy="3881950"/>
          </a:xfrm>
        </p:grpSpPr>
        <p:cxnSp>
          <p:nvCxnSpPr>
            <p:cNvPr id="28" name="Google Shape;352;p24"/>
            <p:cNvCxnSpPr>
              <a:stCxn id="18" idx="2"/>
              <a:endCxn id="12" idx="3"/>
            </p:cNvCxnSpPr>
            <p:nvPr/>
          </p:nvCxnSpPr>
          <p:spPr>
            <a:xfrm flipH="1">
              <a:off x="5332472" y="4575185"/>
              <a:ext cx="1377600" cy="8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triangle" w="med" len="med"/>
            </a:ln>
          </p:spPr>
        </p:cxnSp>
        <p:grpSp>
          <p:nvGrpSpPr>
            <p:cNvPr id="4" name="Google Shape;327;p24"/>
            <p:cNvGrpSpPr/>
            <p:nvPr/>
          </p:nvGrpSpPr>
          <p:grpSpPr>
            <a:xfrm>
              <a:off x="4279072" y="2799910"/>
              <a:ext cx="995400" cy="219000"/>
              <a:chOff x="5152875" y="1426850"/>
              <a:chExt cx="995400" cy="219000"/>
            </a:xfrm>
          </p:grpSpPr>
          <p:sp>
            <p:nvSpPr>
              <p:cNvPr id="5" name="Google Shape;328;p24"/>
              <p:cNvSpPr/>
              <p:nvPr/>
            </p:nvSpPr>
            <p:spPr>
              <a:xfrm>
                <a:off x="5152875" y="1426850"/>
                <a:ext cx="209400" cy="219000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329;p24"/>
              <p:cNvSpPr/>
              <p:nvPr/>
            </p:nvSpPr>
            <p:spPr>
              <a:xfrm>
                <a:off x="5362275" y="1426850"/>
                <a:ext cx="576600" cy="219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/>
                  <a:t>．．．</a:t>
                </a:r>
                <a:endParaRPr sz="1000"/>
              </a:p>
            </p:txBody>
          </p:sp>
          <p:sp>
            <p:nvSpPr>
              <p:cNvPr id="7" name="Google Shape;330;p24"/>
              <p:cNvSpPr/>
              <p:nvPr/>
            </p:nvSpPr>
            <p:spPr>
              <a:xfrm>
                <a:off x="5938875" y="1426850"/>
                <a:ext cx="209400" cy="219000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31;p24"/>
            <p:cNvGrpSpPr/>
            <p:nvPr/>
          </p:nvGrpSpPr>
          <p:grpSpPr>
            <a:xfrm>
              <a:off x="4368828" y="4438060"/>
              <a:ext cx="963687" cy="1752000"/>
              <a:chOff x="4943475" y="2684150"/>
              <a:chExt cx="1628400" cy="1752000"/>
            </a:xfrm>
          </p:grpSpPr>
          <p:sp>
            <p:nvSpPr>
              <p:cNvPr id="9" name="Google Shape;332;p24"/>
              <p:cNvSpPr/>
              <p:nvPr/>
            </p:nvSpPr>
            <p:spPr>
              <a:xfrm>
                <a:off x="4943475" y="2684150"/>
                <a:ext cx="1628400" cy="219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33;p24"/>
              <p:cNvSpPr/>
              <p:nvPr/>
            </p:nvSpPr>
            <p:spPr>
              <a:xfrm>
                <a:off x="4943475" y="2903150"/>
                <a:ext cx="1628400" cy="219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34;p24"/>
              <p:cNvSpPr/>
              <p:nvPr/>
            </p:nvSpPr>
            <p:spPr>
              <a:xfrm>
                <a:off x="4943475" y="3122150"/>
                <a:ext cx="1628400" cy="219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5;p24"/>
              <p:cNvSpPr/>
              <p:nvPr/>
            </p:nvSpPr>
            <p:spPr>
              <a:xfrm>
                <a:off x="4943475" y="3341150"/>
                <a:ext cx="1628400" cy="657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．</a:t>
                </a:r>
                <a:endParaRPr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．</a:t>
                </a:r>
                <a:endParaRPr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．</a:t>
                </a:r>
                <a:endParaRPr/>
              </a:p>
            </p:txBody>
          </p:sp>
          <p:sp>
            <p:nvSpPr>
              <p:cNvPr id="13" name="Google Shape;336;p24"/>
              <p:cNvSpPr/>
              <p:nvPr/>
            </p:nvSpPr>
            <p:spPr>
              <a:xfrm>
                <a:off x="4943475" y="3998150"/>
                <a:ext cx="1628400" cy="219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7;p24"/>
              <p:cNvSpPr/>
              <p:nvPr/>
            </p:nvSpPr>
            <p:spPr>
              <a:xfrm>
                <a:off x="4943475" y="4217150"/>
                <a:ext cx="1628400" cy="219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338;p24"/>
            <p:cNvSpPr txBox="1"/>
            <p:nvPr/>
          </p:nvSpPr>
          <p:spPr>
            <a:xfrm>
              <a:off x="3881422" y="2428435"/>
              <a:ext cx="179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Control Register</a:t>
              </a:r>
              <a:endParaRPr sz="1600" dirty="0"/>
            </a:p>
          </p:txBody>
        </p:sp>
        <p:sp>
          <p:nvSpPr>
            <p:cNvPr id="16" name="Google Shape;339;p24"/>
            <p:cNvSpPr txBox="1"/>
            <p:nvPr/>
          </p:nvSpPr>
          <p:spPr>
            <a:xfrm>
              <a:off x="5093572" y="5687585"/>
              <a:ext cx="13485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Memory (SRAM)</a:t>
              </a:r>
              <a:endParaRPr sz="1600" dirty="0"/>
            </a:p>
          </p:txBody>
        </p:sp>
        <p:sp>
          <p:nvSpPr>
            <p:cNvPr id="17" name="Google Shape;340;p24"/>
            <p:cNvSpPr/>
            <p:nvPr/>
          </p:nvSpPr>
          <p:spPr>
            <a:xfrm>
              <a:off x="2335047" y="3408335"/>
              <a:ext cx="1343100" cy="1257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ARM-based</a:t>
              </a:r>
              <a:endParaRPr sz="16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SoC</a:t>
              </a:r>
              <a:endParaRPr sz="1600" dirty="0"/>
            </a:p>
          </p:txBody>
        </p:sp>
        <p:sp>
          <p:nvSpPr>
            <p:cNvPr id="18" name="Google Shape;341;p24"/>
            <p:cNvSpPr/>
            <p:nvPr/>
          </p:nvSpPr>
          <p:spPr>
            <a:xfrm>
              <a:off x="6038522" y="3498785"/>
              <a:ext cx="1343100" cy="10764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FPGA</a:t>
              </a:r>
              <a:endParaRPr sz="16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dirty="0"/>
                <a:t>Accelerator</a:t>
              </a:r>
              <a:endParaRPr sz="1600" dirty="0"/>
            </a:p>
          </p:txBody>
        </p:sp>
        <p:cxnSp>
          <p:nvCxnSpPr>
            <p:cNvPr id="19" name="Google Shape;342;p24"/>
            <p:cNvCxnSpPr>
              <a:stCxn id="5" idx="2"/>
              <a:endCxn id="17" idx="0"/>
            </p:cNvCxnSpPr>
            <p:nvPr/>
          </p:nvCxnSpPr>
          <p:spPr>
            <a:xfrm flipH="1">
              <a:off x="3006472" y="3018910"/>
              <a:ext cx="1377300" cy="38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343;p24"/>
            <p:cNvCxnSpPr>
              <a:stCxn id="12" idx="1"/>
              <a:endCxn id="17" idx="2"/>
            </p:cNvCxnSpPr>
            <p:nvPr/>
          </p:nvCxnSpPr>
          <p:spPr>
            <a:xfrm rot="10800000">
              <a:off x="3006528" y="4665760"/>
              <a:ext cx="1362300" cy="75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344;p24"/>
            <p:cNvCxnSpPr>
              <a:stCxn id="18" idx="0"/>
              <a:endCxn id="5" idx="2"/>
            </p:cNvCxnSpPr>
            <p:nvPr/>
          </p:nvCxnSpPr>
          <p:spPr>
            <a:xfrm rot="10800000">
              <a:off x="4383872" y="3018785"/>
              <a:ext cx="2326200" cy="48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Google Shape;346;p24"/>
            <p:cNvSpPr/>
            <p:nvPr/>
          </p:nvSpPr>
          <p:spPr>
            <a:xfrm>
              <a:off x="3591097" y="2971312"/>
              <a:ext cx="428700" cy="4287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FFFFFF"/>
                  </a:solidFill>
                </a:rPr>
                <a:t>7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347;p24"/>
            <p:cNvSpPr/>
            <p:nvPr/>
          </p:nvSpPr>
          <p:spPr>
            <a:xfrm>
              <a:off x="5962322" y="4665760"/>
              <a:ext cx="428700" cy="4287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FFFFFF"/>
                  </a:solidFill>
                </a:rPr>
                <a:t>5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348;p24"/>
            <p:cNvSpPr/>
            <p:nvPr/>
          </p:nvSpPr>
          <p:spPr>
            <a:xfrm>
              <a:off x="5326747" y="2999262"/>
              <a:ext cx="428700" cy="4287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FFFFFF"/>
                  </a:solidFill>
                </a:rPr>
                <a:t>6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351;p24"/>
            <p:cNvSpPr txBox="1"/>
            <p:nvPr/>
          </p:nvSpPr>
          <p:spPr>
            <a:xfrm>
              <a:off x="5672122" y="5121860"/>
              <a:ext cx="24909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200">
                  <a:solidFill>
                    <a:srgbClr val="434343"/>
                  </a:solidFill>
                </a:rPr>
                <a:t>加速器從SRAM讀取輸入資料 運算完成後再寫回記憶體</a:t>
              </a:r>
              <a:endParaRPr sz="1200"/>
            </a:p>
          </p:txBody>
        </p:sp>
        <p:sp>
          <p:nvSpPr>
            <p:cNvPr id="29" name="Google Shape;353;p24"/>
            <p:cNvSpPr txBox="1"/>
            <p:nvPr/>
          </p:nvSpPr>
          <p:spPr>
            <a:xfrm>
              <a:off x="5807722" y="2669410"/>
              <a:ext cx="22197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200">
                  <a:solidFill>
                    <a:srgbClr val="434343"/>
                  </a:solidFill>
                </a:rPr>
                <a:t>加速器送出完成位元訊號告訴 ARM完成計算</a:t>
              </a:r>
              <a:endParaRPr sz="1200"/>
            </a:p>
          </p:txBody>
        </p:sp>
        <p:sp>
          <p:nvSpPr>
            <p:cNvPr id="30" name="Google Shape;354;p24"/>
            <p:cNvSpPr txBox="1"/>
            <p:nvPr/>
          </p:nvSpPr>
          <p:spPr>
            <a:xfrm>
              <a:off x="2083085" y="2669410"/>
              <a:ext cx="1862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200">
                  <a:solidFill>
                    <a:schemeClr val="dk1"/>
                  </a:solidFill>
                </a:rPr>
                <a:t>ARM被告知計算完成</a:t>
              </a:r>
              <a:endParaRPr sz="1200"/>
            </a:p>
          </p:txBody>
        </p:sp>
        <p:sp>
          <p:nvSpPr>
            <p:cNvPr id="31" name="Google Shape;355;p24"/>
            <p:cNvSpPr txBox="1"/>
            <p:nvPr/>
          </p:nvSpPr>
          <p:spPr>
            <a:xfrm>
              <a:off x="2416972" y="5238560"/>
              <a:ext cx="1862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200">
                  <a:solidFill>
                    <a:srgbClr val="434343"/>
                  </a:solidFill>
                </a:rPr>
                <a:t>ARM 收到運算結果</a:t>
              </a:r>
              <a:endParaRPr sz="1200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" name="Google Shape;346;p24"/>
            <p:cNvSpPr/>
            <p:nvPr/>
          </p:nvSpPr>
          <p:spPr>
            <a:xfrm>
              <a:off x="3516485" y="4831961"/>
              <a:ext cx="428700" cy="4287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200" dirty="0">
                  <a:solidFill>
                    <a:srgbClr val="FFFFFF"/>
                  </a:solidFill>
                </a:rPr>
                <a:t>8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內容版面配置區 2"/>
          <p:cNvSpPr>
            <a:spLocks noGrp="1"/>
          </p:cNvSpPr>
          <p:nvPr>
            <p:ph idx="1"/>
          </p:nvPr>
        </p:nvSpPr>
        <p:spPr>
          <a:xfrm>
            <a:off x="791504" y="1940300"/>
            <a:ext cx="8596668" cy="898495"/>
          </a:xfrm>
        </p:spPr>
        <p:txBody>
          <a:bodyPr>
            <a:normAutofit/>
          </a:bodyPr>
          <a:lstStyle/>
          <a:p>
            <a:pPr marL="114300" lvl="0">
              <a:spcBef>
                <a:spcPts val="480"/>
              </a:spcBef>
              <a:buSzPts val="1800"/>
            </a:pPr>
            <a:r>
              <a:rPr lang="en-US" altLang="zh-TW" dirty="0" smtClean="0"/>
              <a:t>Co-processing</a:t>
            </a:r>
            <a:r>
              <a:rPr lang="zh-TW" altLang="en-US" dirty="0" smtClean="0"/>
              <a:t>流程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64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範例操作 </a:t>
            </a:r>
            <a:r>
              <a:rPr lang="en-US" altLang="zh-TW" dirty="0" smtClean="0"/>
              <a:t>-</a:t>
            </a:r>
            <a:r>
              <a:rPr lang="zh-TW" altLang="en-US" dirty="0"/>
              <a:t>編譯 </a:t>
            </a:r>
            <a:r>
              <a:rPr lang="en-US" altLang="zh-TW" dirty="0"/>
              <a:t>C for ARM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解壓縮</a:t>
            </a:r>
            <a:r>
              <a:rPr lang="en-US" altLang="zh-TW" dirty="0"/>
              <a:t>arm-2012.03-57-arm-none-linux-gnueabi-i686-mingw32 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/>
              <a:t>PATH</a:t>
            </a:r>
            <a:r>
              <a:rPr lang="zh-TW" altLang="en-US" dirty="0"/>
              <a:t>環境變數</a:t>
            </a:r>
            <a:r>
              <a:rPr lang="en-US" altLang="zh-TW" dirty="0"/>
              <a:t>:XXX\arm\arm-2012.03\bin </a:t>
            </a:r>
          </a:p>
          <a:p>
            <a:r>
              <a:rPr lang="zh-TW" altLang="en-US" dirty="0" smtClean="0"/>
              <a:t>打開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zh-TW" altLang="en-US" dirty="0"/>
              <a:t>輸入指令</a:t>
            </a:r>
            <a:r>
              <a:rPr lang="en-US" altLang="zh-TW" dirty="0"/>
              <a:t>: arm-none-</a:t>
            </a:r>
            <a:r>
              <a:rPr lang="en-US" altLang="zh-TW" dirty="0" err="1"/>
              <a:t>linux</a:t>
            </a:r>
            <a:r>
              <a:rPr lang="en-US" altLang="zh-TW" dirty="0"/>
              <a:t>-</a:t>
            </a:r>
            <a:r>
              <a:rPr lang="en-US" altLang="zh-TW" dirty="0" err="1"/>
              <a:t>gnueabi-gcc</a:t>
            </a:r>
            <a:r>
              <a:rPr lang="en-US" altLang="zh-TW" dirty="0"/>
              <a:t> </a:t>
            </a:r>
            <a:r>
              <a:rPr lang="en-US" altLang="zh-TW" dirty="0" smtClean="0"/>
              <a:t>lab9.c </a:t>
            </a:r>
            <a:r>
              <a:rPr lang="en-US" altLang="zh-TW" dirty="0"/>
              <a:t>-o </a:t>
            </a:r>
            <a:r>
              <a:rPr lang="en-US" altLang="zh-TW" dirty="0" smtClean="0"/>
              <a:t>lab9 </a:t>
            </a:r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lab9 </a:t>
            </a:r>
            <a:r>
              <a:rPr lang="zh-TW" altLang="en-US" dirty="0"/>
              <a:t>執行檔放入</a:t>
            </a:r>
            <a:r>
              <a:rPr lang="en-US" altLang="zh-TW" dirty="0"/>
              <a:t>SD</a:t>
            </a:r>
            <a:r>
              <a:rPr lang="zh-TW" altLang="en-US" dirty="0" smtClean="0"/>
              <a:t>卡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9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範例操作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燒錄至</a:t>
            </a:r>
            <a:r>
              <a:rPr lang="en-US" altLang="zh-TW" dirty="0" smtClean="0"/>
              <a:t>FPGA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8681" cy="388077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Step1</a:t>
            </a:r>
            <a:r>
              <a:rPr lang="zh-TW" altLang="en-US" dirty="0" smtClean="0"/>
              <a:t>：</a:t>
            </a:r>
            <a:r>
              <a:rPr lang="zh-TW" altLang="en-US" dirty="0"/>
              <a:t>參照附錄</a:t>
            </a:r>
            <a:r>
              <a:rPr lang="en-US" altLang="zh-TW" dirty="0"/>
              <a:t>, </a:t>
            </a:r>
            <a:r>
              <a:rPr lang="zh-TW" altLang="en-US" dirty="0"/>
              <a:t>安裝</a:t>
            </a:r>
            <a:r>
              <a:rPr lang="en-US" altLang="zh-TW" dirty="0" err="1" smtClean="0"/>
              <a:t>Vivado</a:t>
            </a:r>
            <a:endParaRPr lang="en-US" altLang="zh-TW" dirty="0" smtClean="0"/>
          </a:p>
          <a:p>
            <a:r>
              <a:rPr lang="en-US" altLang="zh-TW" dirty="0" smtClean="0"/>
              <a:t>Step2</a:t>
            </a:r>
            <a:r>
              <a:rPr lang="zh-TW" altLang="en-US" dirty="0" smtClean="0"/>
              <a:t>：將</a:t>
            </a:r>
            <a:r>
              <a:rPr lang="en-US" altLang="zh-TW" dirty="0"/>
              <a:t>USB</a:t>
            </a:r>
            <a:r>
              <a:rPr lang="zh-TW" altLang="en-US" dirty="0"/>
              <a:t>線連接</a:t>
            </a:r>
            <a:r>
              <a:rPr lang="en-US" altLang="zh-TW" dirty="0" err="1"/>
              <a:t>Zedboard</a:t>
            </a:r>
            <a:r>
              <a:rPr lang="en-US" altLang="zh-TW" dirty="0"/>
              <a:t> PROG port</a:t>
            </a:r>
            <a:r>
              <a:rPr lang="zh-TW" altLang="en-US" dirty="0"/>
              <a:t>與</a:t>
            </a:r>
            <a:r>
              <a:rPr lang="zh-TW" altLang="en-US" dirty="0" smtClean="0"/>
              <a:t>電腦</a:t>
            </a:r>
            <a:endParaRPr lang="en-US" altLang="zh-TW" dirty="0" smtClean="0"/>
          </a:p>
          <a:p>
            <a:r>
              <a:rPr lang="en-US" altLang="zh-TW" dirty="0" smtClean="0"/>
              <a:t>Step3</a:t>
            </a:r>
            <a:r>
              <a:rPr lang="zh-TW" altLang="en-US" dirty="0" smtClean="0"/>
              <a:t>：開啟</a:t>
            </a:r>
            <a:r>
              <a:rPr lang="en-US" altLang="zh-TW" dirty="0" smtClean="0"/>
              <a:t>DD_lab9.xpr</a:t>
            </a:r>
          </a:p>
          <a:p>
            <a:r>
              <a:rPr lang="en-US" altLang="zh-TW" dirty="0" smtClean="0"/>
              <a:t>Step4</a:t>
            </a:r>
            <a:r>
              <a:rPr lang="zh-TW" altLang="en-US" dirty="0" smtClean="0"/>
              <a:t>：點選左下角</a:t>
            </a:r>
            <a:r>
              <a:rPr lang="en-US" altLang="zh-TW" dirty="0" smtClean="0"/>
              <a:t>Open Hardware Manager</a:t>
            </a:r>
            <a:r>
              <a:rPr lang="zh-TW" altLang="en-US" dirty="0" smtClean="0"/>
              <a:t>再點擊</a:t>
            </a:r>
            <a:r>
              <a:rPr lang="en-US" altLang="zh-TW" dirty="0" smtClean="0"/>
              <a:t>Open target</a:t>
            </a:r>
            <a:r>
              <a:rPr lang="zh-TW" altLang="en-US" dirty="0" smtClean="0"/>
              <a:t>並選擇</a:t>
            </a:r>
            <a:r>
              <a:rPr lang="en-US" altLang="zh-TW" dirty="0" smtClean="0"/>
              <a:t>Auto Connect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Step5</a:t>
            </a:r>
            <a:r>
              <a:rPr lang="zh-TW" altLang="en-US" dirty="0" smtClean="0"/>
              <a:t>：點擊</a:t>
            </a:r>
            <a:r>
              <a:rPr lang="en-US" altLang="zh-TW" dirty="0" smtClean="0"/>
              <a:t>Program Device</a:t>
            </a:r>
            <a:r>
              <a:rPr lang="zh-TW" altLang="en-US" dirty="0" smtClean="0"/>
              <a:t>，並選</a:t>
            </a:r>
            <a:r>
              <a:rPr lang="en-US" altLang="zh-TW" dirty="0" smtClean="0"/>
              <a:t>xc7z020_1</a:t>
            </a:r>
          </a:p>
          <a:p>
            <a:r>
              <a:rPr lang="en-US" altLang="zh-TW" dirty="0" smtClean="0"/>
              <a:t>Step6</a:t>
            </a:r>
            <a:r>
              <a:rPr lang="zh-TW" altLang="en-US" dirty="0" smtClean="0"/>
              <a:t>：燒錄程式到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上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22" y="3601198"/>
            <a:ext cx="1527522" cy="15917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6"/>
          <a:stretch/>
        </p:blipFill>
        <p:spPr>
          <a:xfrm>
            <a:off x="5402459" y="3601198"/>
            <a:ext cx="1963377" cy="15245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36" y="4935157"/>
            <a:ext cx="3411296" cy="191188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71222" y="3716804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24471" y="3732658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68354" y="6269161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8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範例操作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於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</a:t>
            </a:r>
            <a:r>
              <a:rPr lang="zh-TW" altLang="en-US" dirty="0"/>
              <a:t>啟</a:t>
            </a:r>
            <a:r>
              <a:rPr lang="en-US" altLang="zh-TW" dirty="0" err="1" smtClean="0"/>
              <a:t>MobaXTerm</a:t>
            </a:r>
            <a:r>
              <a:rPr lang="zh-TW" altLang="en-US" dirty="0" smtClean="0"/>
              <a:t>，並掛載</a:t>
            </a:r>
            <a:r>
              <a:rPr lang="en-US" altLang="zh-TW" dirty="0" smtClean="0"/>
              <a:t>file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mount /dev/mmcblk0p1 /</a:t>
            </a:r>
            <a:r>
              <a:rPr lang="en-US" altLang="zh-TW" dirty="0" err="1" smtClean="0"/>
              <a:t>mnt</a:t>
            </a:r>
            <a:endParaRPr lang="en-US" altLang="zh-TW" dirty="0"/>
          </a:p>
          <a:p>
            <a:r>
              <a:rPr lang="zh-TW" altLang="en-US" dirty="0" smtClean="0"/>
              <a:t>將目錄切換到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cd /</a:t>
            </a:r>
            <a:r>
              <a:rPr lang="en-US" altLang="zh-TW" dirty="0" err="1" smtClean="0"/>
              <a:t>mnt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lab9</a:t>
            </a:r>
            <a:r>
              <a:rPr lang="zh-TW" altLang="en-US" dirty="0" smtClean="0"/>
              <a:t>的權限為可執行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chmod</a:t>
            </a:r>
            <a:r>
              <a:rPr lang="en-US" altLang="zh-TW" dirty="0"/>
              <a:t> +x </a:t>
            </a:r>
            <a:r>
              <a:rPr lang="en-US" altLang="zh-TW" dirty="0" smtClean="0"/>
              <a:t>lab9</a:t>
            </a:r>
          </a:p>
          <a:p>
            <a:pPr indent="-285750"/>
            <a:r>
              <a:rPr lang="zh-TW" altLang="en-US" dirty="0" smtClean="0"/>
              <a:t>執行</a:t>
            </a:r>
            <a:r>
              <a:rPr lang="en-US" altLang="zh-TW" dirty="0" smtClean="0"/>
              <a:t>lab9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/>
              <a:t>./lab9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38" y="1365754"/>
            <a:ext cx="5394181" cy="533006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8160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4152</TotalTime>
  <Words>1017</Words>
  <Application>Microsoft Office PowerPoint</Application>
  <PresentationFormat>寬螢幕</PresentationFormat>
  <Paragraphs>183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Droid Sans Fallback</vt:lpstr>
      <vt:lpstr>微軟正黑體</vt:lpstr>
      <vt:lpstr>新細明體</vt:lpstr>
      <vt:lpstr>Arial</vt:lpstr>
      <vt:lpstr>Calibri</vt:lpstr>
      <vt:lpstr>Times New Roman</vt:lpstr>
      <vt:lpstr>Trebuchet MS</vt:lpstr>
      <vt:lpstr>Wingdings</vt:lpstr>
      <vt:lpstr>Wingdings 3</vt:lpstr>
      <vt:lpstr>多面向</vt:lpstr>
      <vt:lpstr>數位系統導論實驗</vt:lpstr>
      <vt:lpstr>Outline</vt:lpstr>
      <vt:lpstr>課程目的</vt:lpstr>
      <vt:lpstr>Master-slave co-processing 介紹(1/3)</vt:lpstr>
      <vt:lpstr>Master-slave co-processing 介紹(2/3)</vt:lpstr>
      <vt:lpstr>Master-slave co-processing 介紹(3/3)</vt:lpstr>
      <vt:lpstr>範例操作 -編譯 C for ARM</vt:lpstr>
      <vt:lpstr>範例操作 – 燒錄至FPGA</vt:lpstr>
      <vt:lpstr>範例操作 – 於Terminal輸出結果</vt:lpstr>
      <vt:lpstr>範例說明 – accelerator講解(1/2)</vt:lpstr>
      <vt:lpstr>範例說明 – accelerator講解(2/2)</vt:lpstr>
      <vt:lpstr>範例說明- C 配置硬體上記憶體位址(1/2)</vt:lpstr>
      <vt:lpstr>範例說明- C 配置硬體上記憶體位址(2/2)</vt:lpstr>
      <vt:lpstr>作業及評分方式</vt:lpstr>
      <vt:lpstr>附錄 - Vivado 安裝(1/8)</vt:lpstr>
      <vt:lpstr>附錄 - Vivado 安裝(2/8)</vt:lpstr>
      <vt:lpstr>附錄 - Vivado 安裝(3/8)</vt:lpstr>
      <vt:lpstr>附錄 - Vivado 安裝(4/8)</vt:lpstr>
      <vt:lpstr>附錄 - Vivado 安裝(5/8)</vt:lpstr>
      <vt:lpstr>附錄 - Vivado 安裝(6/8)</vt:lpstr>
      <vt:lpstr>附錄 - Vivado 安裝(7/8)</vt:lpstr>
      <vt:lpstr>附錄 - Vivado 安裝(8/8)</vt:lpstr>
      <vt:lpstr>附錄 - 創建新檔(1/4)</vt:lpstr>
      <vt:lpstr>附錄 - 創建新檔(2/4)</vt:lpstr>
      <vt:lpstr>附錄 - 創建新檔(3/4)</vt:lpstr>
      <vt:lpstr>附錄 - 創建新檔(4/4)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DDlab</dc:title>
  <dc:creator>璽喆 王</dc:creator>
  <cp:lastModifiedBy>zihyuan lin</cp:lastModifiedBy>
  <cp:revision>88</cp:revision>
  <cp:lastPrinted>2019-05-01T10:07:17Z</cp:lastPrinted>
  <dcterms:created xsi:type="dcterms:W3CDTF">2019-04-25T06:58:23Z</dcterms:created>
  <dcterms:modified xsi:type="dcterms:W3CDTF">2019-05-04T14:09:11Z</dcterms:modified>
</cp:coreProperties>
</file>