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57" r:id="rId5"/>
    <p:sldId id="260" r:id="rId6"/>
    <p:sldId id="261" r:id="rId7"/>
    <p:sldId id="27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78" r:id="rId16"/>
    <p:sldId id="279" r:id="rId17"/>
    <p:sldId id="275" r:id="rId18"/>
    <p:sldId id="276" r:id="rId19"/>
    <p:sldId id="280" r:id="rId20"/>
    <p:sldId id="281" r:id="rId21"/>
    <p:sldId id="282" r:id="rId22"/>
    <p:sldId id="283" r:id="rId23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774" autoAdjust="0"/>
  </p:normalViewPr>
  <p:slideViewPr>
    <p:cSldViewPr snapToGrid="0">
      <p:cViewPr varScale="1">
        <p:scale>
          <a:sx n="109" d="100"/>
          <a:sy n="109" d="100"/>
        </p:scale>
        <p:origin x="798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1DE3A-5360-4455-8160-CC805B9972BF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AC27-5057-469F-922B-B290738CB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69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C688-4802-4047-B57C-35A7AB9C8E9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51D2-5B0A-4F25-905B-ABE312B5C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0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135AD-C985-4C13-83E7-BD9E8BAA215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98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135AD-C985-4C13-83E7-BD9E8BAA215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282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135AD-C985-4C13-83E7-BD9E8BAA215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46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135AD-C985-4C13-83E7-BD9E8BAA215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9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Zedboard</a:t>
            </a:r>
            <a:r>
              <a:rPr lang="en-US" altLang="zh-TW" dirty="0" smtClean="0"/>
              <a:t> Unknown</a:t>
            </a:r>
            <a:r>
              <a:rPr lang="zh-TW" altLang="en-US" dirty="0" smtClean="0"/>
              <a:t>結果會是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751D2-5B0A-4F25-905B-ABE312B5CD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3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85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5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9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60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3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32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5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76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86BA-1762-4731-B5CF-C46B76A4A957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84AB-AA10-48C0-B962-7F90DE518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數位系統導論實驗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21846"/>
            <a:ext cx="9144000" cy="1655762"/>
          </a:xfrm>
        </p:spPr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11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Single-MAC FIR filter</a:t>
            </a:r>
          </a:p>
          <a:p>
            <a:pPr algn="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助教：蔣宗廷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dbuf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buff_in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76"/>
          <a:stretch/>
        </p:blipFill>
        <p:spPr>
          <a:xfrm>
            <a:off x="8467874" y="2751100"/>
            <a:ext cx="2885926" cy="3295948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2622397" y="4583877"/>
            <a:ext cx="1508419" cy="683157"/>
            <a:chOff x="7872153" y="1449692"/>
            <a:chExt cx="2718262" cy="1160504"/>
          </a:xfrm>
        </p:grpSpPr>
        <p:sp>
          <p:nvSpPr>
            <p:cNvPr id="15" name="矩形 14"/>
            <p:cNvSpPr/>
            <p:nvPr/>
          </p:nvSpPr>
          <p:spPr>
            <a:xfrm>
              <a:off x="7872153" y="2447789"/>
              <a:ext cx="2718262" cy="159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72153" y="1449692"/>
              <a:ext cx="2718262" cy="1160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876104" y="4695128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b</a:t>
            </a:r>
            <a:r>
              <a:rPr lang="en-US" altLang="zh-TW" b="1" dirty="0" err="1" smtClean="0"/>
              <a:t>uff_in</a:t>
            </a:r>
            <a:endParaRPr lang="zh-TW" altLang="en-US" b="1" dirty="0"/>
          </a:p>
        </p:txBody>
      </p:sp>
      <p:sp>
        <p:nvSpPr>
          <p:cNvPr id="18" name="流程圖: 人工作業 17"/>
          <p:cNvSpPr/>
          <p:nvPr/>
        </p:nvSpPr>
        <p:spPr>
          <a:xfrm>
            <a:off x="3113017" y="4008486"/>
            <a:ext cx="523703" cy="216131"/>
          </a:xfrm>
          <a:prstGeom prst="flowChartManualOpera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9" name="流程圖: 人工作業 18"/>
          <p:cNvSpPr/>
          <p:nvPr/>
        </p:nvSpPr>
        <p:spPr>
          <a:xfrm>
            <a:off x="2539516" y="3483575"/>
            <a:ext cx="523703" cy="216131"/>
          </a:xfrm>
          <a:prstGeom prst="flowChartManualOpera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20" name="肘形接點 19"/>
          <p:cNvCxnSpPr/>
          <p:nvPr/>
        </p:nvCxnSpPr>
        <p:spPr>
          <a:xfrm>
            <a:off x="1765257" y="3258586"/>
            <a:ext cx="926042" cy="2249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1745111" y="3817705"/>
            <a:ext cx="1528155" cy="1907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88653" y="3031311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453918" y="3031311"/>
            <a:ext cx="0" cy="977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801367" y="3699706"/>
            <a:ext cx="0" cy="8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374868" y="4224617"/>
            <a:ext cx="0" cy="357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395591" y="3342395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didx2</a:t>
            </a:r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844891" y="3104697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douta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189830" y="3639288"/>
            <a:ext cx="66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addr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09795" y="3104697"/>
            <a:ext cx="66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din</a:t>
            </a:r>
            <a:endParaRPr lang="zh-TW" altLang="en-US" sz="1400" dirty="0"/>
          </a:p>
        </p:txBody>
      </p:sp>
      <p:cxnSp>
        <p:nvCxnSpPr>
          <p:cNvPr id="31" name="直線接點 30"/>
          <p:cNvCxnSpPr>
            <a:stCxn id="19" idx="1"/>
          </p:cNvCxnSpPr>
          <p:nvPr/>
        </p:nvCxnSpPr>
        <p:spPr>
          <a:xfrm flipH="1" flipV="1">
            <a:off x="2373011" y="3591640"/>
            <a:ext cx="21887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1"/>
          </p:cNvCxnSpPr>
          <p:nvPr/>
        </p:nvCxnSpPr>
        <p:spPr>
          <a:xfrm flipH="1" flipV="1">
            <a:off x="2944763" y="4116551"/>
            <a:ext cx="22062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964442" y="341512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bsy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762190" y="409129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bsy</a:t>
            </a:r>
            <a:endParaRPr lang="zh-TW" altLang="en-US" sz="14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988624" y="3027451"/>
            <a:ext cx="0" cy="1550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909017" y="3115120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RW2</a:t>
            </a:r>
            <a:endParaRPr lang="zh-TW" altLang="en-US" sz="14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2454849" y="4729645"/>
            <a:ext cx="16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982605" y="4554915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clk</a:t>
            </a:r>
            <a:endParaRPr lang="zh-TW" altLang="en-US" sz="14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1983678" y="3750005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103246" y="3350022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3372565" y="3436370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797317" y="3182021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59447" y="3010648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1966572" y="3182021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859227" y="3907400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97147" y="2856000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395591" y="5271908"/>
            <a:ext cx="0" cy="516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03804" y="5352354"/>
            <a:ext cx="57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dout</a:t>
            </a:r>
            <a:endParaRPr lang="zh-TW" altLang="en-US" sz="14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3303903" y="5433528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943028" y="5356836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92" y="3357742"/>
            <a:ext cx="3200400" cy="1504950"/>
          </a:xfrm>
          <a:prstGeom prst="rect">
            <a:avLst/>
          </a:prstGeom>
        </p:spPr>
      </p:pic>
      <p:sp>
        <p:nvSpPr>
          <p:cNvPr id="4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會用來運算的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資料全部寫進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buff_in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裡面暫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dbuf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buff_m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76"/>
          <a:stretch/>
        </p:blipFill>
        <p:spPr>
          <a:xfrm>
            <a:off x="7711278" y="2689507"/>
            <a:ext cx="2885926" cy="3295948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2125368" y="3694304"/>
            <a:ext cx="1717989" cy="1059524"/>
            <a:chOff x="7872153" y="1449692"/>
            <a:chExt cx="2718262" cy="1160504"/>
          </a:xfrm>
        </p:grpSpPr>
        <p:sp>
          <p:nvSpPr>
            <p:cNvPr id="16" name="矩形 15"/>
            <p:cNvSpPr/>
            <p:nvPr/>
          </p:nvSpPr>
          <p:spPr>
            <a:xfrm>
              <a:off x="7872153" y="2447789"/>
              <a:ext cx="2718262" cy="159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72153" y="1449692"/>
              <a:ext cx="2718262" cy="1160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3014821" y="3174985"/>
            <a:ext cx="0" cy="50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625542" y="3178421"/>
            <a:ext cx="0" cy="50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002582" y="3201056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didx1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82368" y="3204048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RW1</a:t>
            </a:r>
            <a:endParaRPr lang="zh-TW" altLang="en-US" sz="14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1956034" y="3842002"/>
            <a:ext cx="1693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572552" y="3675645"/>
            <a:ext cx="42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clk</a:t>
            </a:r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82092" y="4847538"/>
            <a:ext cx="39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</a:t>
            </a:r>
            <a:endParaRPr lang="zh-TW" altLang="en-US" sz="1400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2912623" y="4919874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927259" y="3313608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635686" y="3204048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601959" y="4847538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339684" y="3176997"/>
            <a:ext cx="0" cy="508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7" idx="2"/>
          </p:cNvCxnSpPr>
          <p:nvPr/>
        </p:nvCxnSpPr>
        <p:spPr>
          <a:xfrm flipH="1">
            <a:off x="2984362" y="4753828"/>
            <a:ext cx="1" cy="576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77" y="3308238"/>
            <a:ext cx="1695450" cy="1552575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2483328" y="3968149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/>
              <a:t>buff_m</a:t>
            </a:r>
            <a:endParaRPr lang="zh-TW" altLang="en-US" b="1" dirty="0"/>
          </a:p>
        </p:txBody>
      </p:sp>
      <p:cxnSp>
        <p:nvCxnSpPr>
          <p:cNvPr id="42" name="直線接點 41"/>
          <p:cNvCxnSpPr/>
          <p:nvPr/>
        </p:nvCxnSpPr>
        <p:spPr>
          <a:xfrm>
            <a:off x="2248911" y="3308238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351924" y="3226604"/>
            <a:ext cx="44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din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86906" y="3232489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sp>
        <p:nvSpPr>
          <p:cNvPr id="2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buff_in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的資料搬到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buff_m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裡準備進行乘積累加運算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28" name="矩形 27"/>
          <p:cNvSpPr/>
          <p:nvPr/>
        </p:nvSpPr>
        <p:spPr bwMode="auto">
          <a:xfrm>
            <a:off x="10305393" y="2808914"/>
            <a:ext cx="189186" cy="5869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3200" b="1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60" y="2808914"/>
            <a:ext cx="3345924" cy="253062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7" y="3075991"/>
            <a:ext cx="3901839" cy="1996466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b="53114"/>
          <a:stretch/>
        </p:blipFill>
        <p:spPr>
          <a:xfrm>
            <a:off x="5470717" y="3434824"/>
            <a:ext cx="1885950" cy="1290638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把暫存在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buff_m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的資料相乘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2" y="2673028"/>
            <a:ext cx="4373962" cy="20160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accumulator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28" name="矩形 27"/>
          <p:cNvSpPr/>
          <p:nvPr/>
        </p:nvSpPr>
        <p:spPr bwMode="auto">
          <a:xfrm>
            <a:off x="10305393" y="2808914"/>
            <a:ext cx="189186" cy="5869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3200" b="1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0" y="2508557"/>
            <a:ext cx="4397676" cy="2344952"/>
          </a:xfrm>
          <a:prstGeom prst="rect">
            <a:avLst/>
          </a:prstGeom>
        </p:spPr>
      </p:pic>
      <p:pic>
        <p:nvPicPr>
          <p:cNvPr id="99" name="圖片 98"/>
          <p:cNvPicPr>
            <a:picLocks noChangeAspect="1"/>
          </p:cNvPicPr>
          <p:nvPr/>
        </p:nvPicPr>
        <p:blipFill rotWithShape="1">
          <a:blip r:embed="rId4"/>
          <a:srcRect t="53247"/>
          <a:stretch/>
        </p:blipFill>
        <p:spPr>
          <a:xfrm>
            <a:off x="5294341" y="3037537"/>
            <a:ext cx="1885950" cy="1286993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mpy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做完的乘法運算進行累加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sysctrl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2106417" y="1549372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832582" y="1515354"/>
            <a:ext cx="28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74125" y="1238113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clk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39357" y="1234837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rst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5661" y="1236493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ctrl</a:t>
            </a:r>
            <a:endParaRPr lang="zh-TW" altLang="en-US" sz="1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45467" y="1969442"/>
            <a:ext cx="3326946" cy="808880"/>
            <a:chOff x="6257095" y="1651688"/>
            <a:chExt cx="4048298" cy="808880"/>
          </a:xfrm>
        </p:grpSpPr>
        <p:grpSp>
          <p:nvGrpSpPr>
            <p:cNvPr id="9" name="群組 8"/>
            <p:cNvGrpSpPr/>
            <p:nvPr/>
          </p:nvGrpSpPr>
          <p:grpSpPr>
            <a:xfrm>
              <a:off x="6257095" y="1651688"/>
              <a:ext cx="4048298" cy="808880"/>
              <a:chOff x="7872153" y="1449692"/>
              <a:chExt cx="2718262" cy="11605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872153" y="2447789"/>
                <a:ext cx="2718262" cy="1591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872153" y="1449692"/>
                <a:ext cx="2718262" cy="1160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6976145" y="1834362"/>
              <a:ext cx="261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sysctrl</a:t>
              </a:r>
              <a:endParaRPr lang="zh-TW" altLang="en-US" b="1" dirty="0"/>
            </a:p>
          </p:txBody>
        </p:sp>
      </p:grpSp>
      <p:cxnSp>
        <p:nvCxnSpPr>
          <p:cNvPr id="13" name="直線單箭頭接點 12"/>
          <p:cNvCxnSpPr/>
          <p:nvPr/>
        </p:nvCxnSpPr>
        <p:spPr>
          <a:xfrm>
            <a:off x="3965301" y="2239894"/>
            <a:ext cx="380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891947" y="1891578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bsy</a:t>
            </a:r>
            <a:endParaRPr lang="zh-TW" altLang="en-US" sz="14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642324" y="1547018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177091" y="1547018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103223" y="1682357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03492" y="1618660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0671" y="2797061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023952" y="3221465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didx2</a:t>
            </a:r>
            <a:endParaRPr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4357" y="3221473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douta</a:t>
            </a:r>
            <a:endParaRPr lang="zh-TW" altLang="en-US" sz="1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07514" y="3226512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RW2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045778" y="3221464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didx1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509886" y="3220245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RW1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447063" y="3215209"/>
            <a:ext cx="70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a</a:t>
            </a:r>
            <a:r>
              <a:rPr lang="en-US" altLang="zh-TW" sz="1400" dirty="0" err="1" smtClean="0"/>
              <a:t>cc_en</a:t>
            </a:r>
            <a:endParaRPr lang="zh-TW" altLang="en-US" sz="1400" dirty="0"/>
          </a:p>
        </p:txBody>
      </p:sp>
      <p:cxnSp>
        <p:nvCxnSpPr>
          <p:cNvPr id="56" name="直線接點 55"/>
          <p:cNvCxnSpPr/>
          <p:nvPr/>
        </p:nvCxnSpPr>
        <p:spPr>
          <a:xfrm>
            <a:off x="2267507" y="2894809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962130" y="2820249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96426" y="2830140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cxnSp>
        <p:nvCxnSpPr>
          <p:cNvPr id="60" name="直線接點 59"/>
          <p:cNvCxnSpPr/>
          <p:nvPr/>
        </p:nvCxnSpPr>
        <p:spPr>
          <a:xfrm>
            <a:off x="729335" y="2897893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391465" y="2776398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1371005" y="2800290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279669" y="2901122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1817046" y="278874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343511" y="276990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2809132" y="276990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973994" y="3220245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cidx</a:t>
            </a:r>
            <a:endParaRPr lang="zh-TW" altLang="en-US" sz="1400" dirty="0"/>
          </a:p>
        </p:txBody>
      </p:sp>
      <p:cxnSp>
        <p:nvCxnSpPr>
          <p:cNvPr id="69" name="直線接點 68"/>
          <p:cNvCxnSpPr/>
          <p:nvPr/>
        </p:nvCxnSpPr>
        <p:spPr>
          <a:xfrm>
            <a:off x="3187424" y="2896387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882047" y="2821827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3263428" y="2771486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3757653" y="276990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圖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71" y="3785917"/>
            <a:ext cx="1993628" cy="2579593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89" y="1945022"/>
            <a:ext cx="2789099" cy="4511007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819" y="3171103"/>
            <a:ext cx="3409974" cy="3415278"/>
          </a:xfrm>
          <a:prstGeom prst="rect">
            <a:avLst/>
          </a:prstGeom>
        </p:spPr>
      </p:pic>
      <p:sp>
        <p:nvSpPr>
          <p:cNvPr id="78" name="橢圓 77"/>
          <p:cNvSpPr/>
          <p:nvPr/>
        </p:nvSpPr>
        <p:spPr>
          <a:xfrm>
            <a:off x="8555316" y="1781271"/>
            <a:ext cx="617792" cy="6177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10636011" y="1772827"/>
            <a:ext cx="617792" cy="6177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弧形接點 82"/>
          <p:cNvCxnSpPr>
            <a:stCxn id="78" idx="3"/>
            <a:endCxn id="78" idx="1"/>
          </p:cNvCxnSpPr>
          <p:nvPr/>
        </p:nvCxnSpPr>
        <p:spPr>
          <a:xfrm rot="5400000" flipH="1">
            <a:off x="8427368" y="2090167"/>
            <a:ext cx="436844" cy="12700"/>
          </a:xfrm>
          <a:prstGeom prst="curvedConnector5">
            <a:avLst>
              <a:gd name="adj1" fmla="val -21884"/>
              <a:gd name="adj2" fmla="val 3726654"/>
              <a:gd name="adj3" fmla="val 1199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>
            <a:stCxn id="79" idx="5"/>
            <a:endCxn id="79" idx="7"/>
          </p:cNvCxnSpPr>
          <p:nvPr/>
        </p:nvCxnSpPr>
        <p:spPr>
          <a:xfrm rot="5400000" flipH="1">
            <a:off x="10944907" y="2081723"/>
            <a:ext cx="436844" cy="12700"/>
          </a:xfrm>
          <a:prstGeom prst="curvedConnector5">
            <a:avLst>
              <a:gd name="adj1" fmla="val -21883"/>
              <a:gd name="adj2" fmla="val -3902150"/>
              <a:gd name="adj3" fmla="val 1294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8549669" y="1897057"/>
            <a:ext cx="62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0633187" y="1903407"/>
            <a:ext cx="62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弧形接點 97"/>
          <p:cNvCxnSpPr>
            <a:stCxn id="78" idx="7"/>
            <a:endCxn id="79" idx="1"/>
          </p:cNvCxnSpPr>
          <p:nvPr/>
        </p:nvCxnSpPr>
        <p:spPr>
          <a:xfrm rot="5400000" flipH="1" flipV="1">
            <a:off x="9900337" y="1045598"/>
            <a:ext cx="8444" cy="1643851"/>
          </a:xfrm>
          <a:prstGeom prst="curvedConnector3">
            <a:avLst>
              <a:gd name="adj1" fmla="val 38787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弧形接點 99"/>
          <p:cNvCxnSpPr>
            <a:stCxn id="79" idx="3"/>
            <a:endCxn id="78" idx="5"/>
          </p:cNvCxnSpPr>
          <p:nvPr/>
        </p:nvCxnSpPr>
        <p:spPr>
          <a:xfrm rot="5400000">
            <a:off x="9900338" y="1482442"/>
            <a:ext cx="8444" cy="1643851"/>
          </a:xfrm>
          <a:prstGeom prst="curvedConnector3">
            <a:avLst>
              <a:gd name="adj1" fmla="val 38787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9428708" y="1168472"/>
            <a:ext cx="951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trl[0]==1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9308482" y="2642215"/>
            <a:ext cx="132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didx2==Depth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0826671" y="2407766"/>
            <a:ext cx="132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idx2!=Depth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7368394" y="1584238"/>
            <a:ext cx="951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trl[0]==0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580289" y="1956169"/>
            <a:ext cx="2787068" cy="4531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394216" y="2471172"/>
            <a:ext cx="159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狀態切換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105313" y="3137917"/>
            <a:ext cx="3453413" cy="34315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10030895" y="5984701"/>
            <a:ext cx="159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狀態行為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2509886" y="1549372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25405" y="1239697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acc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96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sysctrl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2106417" y="1549372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832582" y="1515354"/>
            <a:ext cx="28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74125" y="1222114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clk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39357" y="1234837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rst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5661" y="1236493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ctrl</a:t>
            </a:r>
            <a:endParaRPr lang="zh-TW" altLang="en-US" sz="1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45467" y="1969442"/>
            <a:ext cx="3326946" cy="808880"/>
            <a:chOff x="6257095" y="1651688"/>
            <a:chExt cx="4048298" cy="808880"/>
          </a:xfrm>
        </p:grpSpPr>
        <p:grpSp>
          <p:nvGrpSpPr>
            <p:cNvPr id="9" name="群組 8"/>
            <p:cNvGrpSpPr/>
            <p:nvPr/>
          </p:nvGrpSpPr>
          <p:grpSpPr>
            <a:xfrm>
              <a:off x="6257095" y="1651688"/>
              <a:ext cx="4048298" cy="808880"/>
              <a:chOff x="7872153" y="1449692"/>
              <a:chExt cx="2718262" cy="11605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872153" y="2447789"/>
                <a:ext cx="2718262" cy="1591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872153" y="1449692"/>
                <a:ext cx="2718262" cy="11605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6976145" y="1834362"/>
              <a:ext cx="261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sysctrl</a:t>
              </a:r>
              <a:endParaRPr lang="zh-TW" altLang="en-US" b="1" dirty="0"/>
            </a:p>
          </p:txBody>
        </p:sp>
      </p:grpSp>
      <p:cxnSp>
        <p:nvCxnSpPr>
          <p:cNvPr id="13" name="直線單箭頭接點 12"/>
          <p:cNvCxnSpPr/>
          <p:nvPr/>
        </p:nvCxnSpPr>
        <p:spPr>
          <a:xfrm>
            <a:off x="3965301" y="2239894"/>
            <a:ext cx="380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891947" y="1891578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bsy</a:t>
            </a:r>
            <a:endParaRPr lang="zh-TW" altLang="en-US" sz="14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642324" y="1547018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177091" y="1547018"/>
            <a:ext cx="0" cy="422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103223" y="1682357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03492" y="1618660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0671" y="2797061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023952" y="3221465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didx2</a:t>
            </a:r>
            <a:endParaRPr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4357" y="3221473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douta</a:t>
            </a:r>
            <a:endParaRPr lang="zh-TW" altLang="en-US" sz="1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07514" y="3226512"/>
            <a:ext cx="6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RW2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045778" y="3221464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didx1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509886" y="3220245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RW1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447063" y="3215209"/>
            <a:ext cx="70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a</a:t>
            </a:r>
            <a:r>
              <a:rPr lang="en-US" altLang="zh-TW" sz="1400" dirty="0" err="1" smtClean="0"/>
              <a:t>cc_en</a:t>
            </a:r>
            <a:endParaRPr lang="zh-TW" altLang="en-US" sz="1400" dirty="0"/>
          </a:p>
        </p:txBody>
      </p:sp>
      <p:cxnSp>
        <p:nvCxnSpPr>
          <p:cNvPr id="56" name="直線接點 55"/>
          <p:cNvCxnSpPr/>
          <p:nvPr/>
        </p:nvCxnSpPr>
        <p:spPr>
          <a:xfrm>
            <a:off x="2267507" y="2894809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962130" y="2820249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96426" y="2830140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cxnSp>
        <p:nvCxnSpPr>
          <p:cNvPr id="60" name="直線接點 59"/>
          <p:cNvCxnSpPr/>
          <p:nvPr/>
        </p:nvCxnSpPr>
        <p:spPr>
          <a:xfrm>
            <a:off x="729335" y="2897893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391465" y="2776398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1371005" y="2800290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279669" y="2901122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1817046" y="278874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343511" y="276990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2809132" y="276990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973994" y="3220245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/>
              <a:t>cidx</a:t>
            </a:r>
            <a:endParaRPr lang="zh-TW" altLang="en-US" sz="1400" dirty="0"/>
          </a:p>
        </p:txBody>
      </p:sp>
      <p:cxnSp>
        <p:nvCxnSpPr>
          <p:cNvPr id="69" name="直線接點 68"/>
          <p:cNvCxnSpPr/>
          <p:nvPr/>
        </p:nvCxnSpPr>
        <p:spPr>
          <a:xfrm>
            <a:off x="3187424" y="2896387"/>
            <a:ext cx="166096" cy="16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882047" y="2821827"/>
            <a:ext cx="41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3263428" y="2771486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3757653" y="2769908"/>
            <a:ext cx="0" cy="45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2"/>
          <a:srcRect t="32768"/>
          <a:stretch/>
        </p:blipFill>
        <p:spPr>
          <a:xfrm>
            <a:off x="786449" y="3774328"/>
            <a:ext cx="2681201" cy="1684709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3"/>
          <a:srcRect b="57238"/>
          <a:stretch/>
        </p:blipFill>
        <p:spPr>
          <a:xfrm>
            <a:off x="4723382" y="1848453"/>
            <a:ext cx="3327153" cy="1925875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82" y="4407618"/>
            <a:ext cx="3466058" cy="215611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 rotWithShape="1">
          <a:blip r:embed="rId3"/>
          <a:srcRect t="45722" r="6050"/>
          <a:stretch/>
        </p:blipFill>
        <p:spPr>
          <a:xfrm>
            <a:off x="8014428" y="1807620"/>
            <a:ext cx="3002902" cy="206263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 rotWithShape="1">
          <a:blip r:embed="rId2"/>
          <a:srcRect r="38341" b="73867"/>
          <a:stretch/>
        </p:blipFill>
        <p:spPr>
          <a:xfrm>
            <a:off x="794331" y="5721682"/>
            <a:ext cx="2053312" cy="81331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86449" y="5722901"/>
            <a:ext cx="2061194" cy="713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8862" y="3774328"/>
            <a:ext cx="2717728" cy="1711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855525" y="5974450"/>
            <a:ext cx="91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1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402953" y="4378546"/>
            <a:ext cx="91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計數器</a:t>
            </a:r>
            <a:endParaRPr lang="zh-TW" altLang="en-US" sz="1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189440" y="6039785"/>
            <a:ext cx="197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  <a:endParaRPr lang="en-US" altLang="zh-TW" sz="14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b="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crom</a:t>
            </a:r>
            <a:r>
              <a:rPr lang="zh-TW" altLang="en-US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data address</a:t>
            </a:r>
            <a:endParaRPr lang="zh-TW" altLang="en-US" sz="14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36694" y="1758230"/>
            <a:ext cx="6405410" cy="2127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723383" y="4407618"/>
            <a:ext cx="3466058" cy="2141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9673193" y="3855326"/>
            <a:ext cx="17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  <a:endParaRPr lang="en-US" altLang="zh-TW" sz="14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b="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dbuf</a:t>
            </a:r>
            <a:r>
              <a:rPr lang="zh-TW" altLang="en-US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data address</a:t>
            </a:r>
            <a:endParaRPr lang="zh-TW" altLang="en-US" sz="14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estbench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1" y="1690688"/>
            <a:ext cx="3684814" cy="184971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/>
          <a:srcRect t="30855"/>
          <a:stretch/>
        </p:blipFill>
        <p:spPr>
          <a:xfrm>
            <a:off x="4291719" y="1649982"/>
            <a:ext cx="2488890" cy="4273497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 rotWithShape="1">
          <a:blip r:embed="rId3"/>
          <a:srcRect b="71529"/>
          <a:stretch/>
        </p:blipFill>
        <p:spPr>
          <a:xfrm>
            <a:off x="509750" y="4151054"/>
            <a:ext cx="2488890" cy="167124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4"/>
          <a:srcRect t="-1" b="748"/>
          <a:stretch/>
        </p:blipFill>
        <p:spPr>
          <a:xfrm>
            <a:off x="6939194" y="1666799"/>
            <a:ext cx="4804485" cy="425667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91088" y="1648138"/>
            <a:ext cx="3623385" cy="1873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00443" y="3476398"/>
            <a:ext cx="28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資料及</a:t>
            </a:r>
            <a:r>
              <a:rPr lang="en-US" altLang="zh-TW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8321" y="4049874"/>
            <a:ext cx="3623385" cy="1873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273058" y="1646740"/>
            <a:ext cx="2507552" cy="4276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6939195" y="1646739"/>
            <a:ext cx="4823960" cy="4276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8778569" y="5920385"/>
            <a:ext cx="112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輸出結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果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4973297" y="5920385"/>
            <a:ext cx="112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進行運算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417854" y="5911025"/>
            <a:ext cx="177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4662"/>
          <a:stretch/>
        </p:blipFill>
        <p:spPr>
          <a:xfrm>
            <a:off x="7842114" y="1690687"/>
            <a:ext cx="2333571" cy="35915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690688"/>
            <a:ext cx="1495426" cy="46953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1" y="1690687"/>
            <a:ext cx="1495426" cy="1857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0687"/>
            <a:ext cx="1495425" cy="469539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038091" y="1304131"/>
            <a:ext cx="208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65652" y="1304131"/>
            <a:ext cx="208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Zedboard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作業內容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：因為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 Filter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係數對稱的關係試著縮減重複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的係數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減少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input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coefficient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評分方式：課程範例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Zedboard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　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作業練習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測試成功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15%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Zedboard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測試成功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15%)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　　　　　   隨堂練習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地點：工程一館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206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編譯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for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燒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錄至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3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 of FIR filters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Single-MAC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ccumulate)-based implementation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Top-down design flow &amp; simulation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93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for ARM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打開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arm-none-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gnueabi-gcc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檔放入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3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線連接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Zedboard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PROG 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DD_FIR.xpr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左下角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Hardware Manager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再點擊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target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 Connect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 Device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xc7z020_1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錄程式到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錄至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31" y="3567557"/>
            <a:ext cx="1527522" cy="15917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6"/>
          <a:stretch/>
        </p:blipFill>
        <p:spPr>
          <a:xfrm>
            <a:off x="5262926" y="3601196"/>
            <a:ext cx="1963377" cy="15245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10" y="4488213"/>
            <a:ext cx="3411296" cy="1911886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開啟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MobaXTerm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，並掛載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system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mount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/dev/mmcblk0p1 /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目錄切換到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 /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mnt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的權限為可執行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chmod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+x FIR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./FIR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AC22-224E-43DC-AF17-553DC011707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397481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本次課堂將介紹使用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 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有限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脈衝響應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濾波器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的循序電路設計及狀態機的行為，並為下一堂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加速器的乘積累加運算做準備。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7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Impulse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Response(FIR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Filters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69720" y="1824658"/>
                <a:ext cx="6452559" cy="148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pt-BR" altLang="zh-TW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pt-BR" altLang="zh-TW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TW" sz="3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20" y="1824658"/>
                <a:ext cx="6452559" cy="1487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355272" y="4006732"/>
            <a:ext cx="748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[n]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y[n]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分別為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y[n]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為包含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x[n]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k-1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sample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之加權平均，其權重為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h[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 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每個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sample y[n]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個乘法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(x[n-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＊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h[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k-1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個加法。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利用一個乘法器與一個累加器，可以用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Single-MAC FIR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94543" y="1474065"/>
            <a:ext cx="4530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18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rom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：濾波係數</a:t>
            </a:r>
            <a:endParaRPr lang="en-US" altLang="zh-TW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18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data</a:t>
            </a:r>
          </a:p>
          <a:p>
            <a:r>
              <a:rPr lang="en-US" altLang="zh-TW" sz="1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8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：乘法器（濾波係數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✕</a:t>
            </a:r>
            <a:r>
              <a:rPr lang="en-US" altLang="zh-TW" sz="18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inputdata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：加法器（</a:t>
            </a:r>
            <a:r>
              <a:rPr lang="en-US" altLang="zh-TW" sz="18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mpy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結果累加）</a:t>
            </a:r>
            <a:endParaRPr lang="en-US" altLang="zh-TW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兩個輸入端分別為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及濾波係數，每個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只能做一次完整乘加運算，也就是將一筆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乘上一個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coefficient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，接著再進入累加器，與先前累加值相加後輸出。</a:t>
            </a:r>
            <a:endParaRPr lang="en-US" altLang="zh-TW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92" y="1474064"/>
            <a:ext cx="3267159" cy="2585323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r="2" b="9375"/>
          <a:stretch/>
        </p:blipFill>
        <p:spPr>
          <a:xfrm>
            <a:off x="2240543" y="4225643"/>
            <a:ext cx="7908000" cy="24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591801" cy="12167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硬體架構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FIR Implementation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首先展示我們會用到的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硬體元件以及它們所需要的規格，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起後以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的硬體架構。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311772" y="3429000"/>
            <a:ext cx="1526274" cy="174989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rot="5400000">
            <a:off x="5360142" y="4804980"/>
            <a:ext cx="162921" cy="246991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>
            <a:endCxn id="10" idx="3"/>
          </p:cNvCxnSpPr>
          <p:nvPr/>
        </p:nvCxnSpPr>
        <p:spPr bwMode="auto">
          <a:xfrm>
            <a:off x="4853517" y="4928476"/>
            <a:ext cx="46459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肘形接點 11"/>
          <p:cNvCxnSpPr>
            <a:stCxn id="9" idx="2"/>
          </p:cNvCxnSpPr>
          <p:nvPr/>
        </p:nvCxnSpPr>
        <p:spPr bwMode="auto">
          <a:xfrm rot="5400000">
            <a:off x="5424404" y="4819269"/>
            <a:ext cx="290883" cy="101012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4244065" y="4786522"/>
            <a:ext cx="48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clk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13162" y="5315886"/>
            <a:ext cx="48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rst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52626" y="3653154"/>
            <a:ext cx="478923" cy="26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d</a:t>
            </a:r>
            <a:r>
              <a:rPr lang="en-US" altLang="zh-TW" sz="1400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in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 rot="16200000" flipH="1">
            <a:off x="6943337" y="3904051"/>
            <a:ext cx="175801" cy="67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288737" y="3785207"/>
            <a:ext cx="577531" cy="26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dout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10401" y="3941782"/>
            <a:ext cx="1094770" cy="60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tx1"/>
                </a:solidFill>
                <a:latin typeface="Consolas" pitchFamily="49" charset="0"/>
                <a:ea typeface="+mj-ea"/>
                <a:cs typeface="Times New Roman" pitchFamily="18" charset="0"/>
              </a:rPr>
              <a:t>FIR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221894" y="4017631"/>
            <a:ext cx="58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ctrl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30996" y="4362365"/>
            <a:ext cx="58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Consolas" pitchFamily="49" charset="0"/>
                <a:cs typeface="Times New Roman" pitchFamily="18" charset="0"/>
              </a:rPr>
              <a:t>addr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46336" y="4234894"/>
            <a:ext cx="36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857304" y="3852739"/>
            <a:ext cx="34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999076" y="4133849"/>
            <a:ext cx="107651" cy="107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857817" y="4189636"/>
            <a:ext cx="4506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849036" y="4546823"/>
            <a:ext cx="4506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853517" y="3807822"/>
            <a:ext cx="4506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987115" y="4492997"/>
            <a:ext cx="107651" cy="107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4998792" y="3748668"/>
            <a:ext cx="107651" cy="107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838046" y="3937878"/>
            <a:ext cx="4506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838046" y="4434636"/>
            <a:ext cx="4506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288736" y="4296069"/>
            <a:ext cx="57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bsy</a:t>
            </a:r>
            <a:endParaRPr lang="zh-TW" altLang="en-US" sz="1400" dirty="0" smtClean="0">
              <a:solidFill>
                <a:schemeClr val="tx1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832449" y="3457436"/>
            <a:ext cx="36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848664" y="3539178"/>
            <a:ext cx="36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25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438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122"/>
            <a:ext cx="5188199" cy="514679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982" y="2357782"/>
            <a:ext cx="2812274" cy="3133429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5"/>
          <a:srcRect r="36905" b="60750"/>
          <a:stretch/>
        </p:blipFill>
        <p:spPr>
          <a:xfrm>
            <a:off x="7993666" y="1523793"/>
            <a:ext cx="1397278" cy="204610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5"/>
          <a:srcRect l="-2065" t="41181" r="50409" b="44533"/>
          <a:stretch/>
        </p:blipFill>
        <p:spPr>
          <a:xfrm>
            <a:off x="10257409" y="1523793"/>
            <a:ext cx="1667965" cy="1085851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 rotWithShape="1">
          <a:blip r:embed="rId6"/>
          <a:srcRect b="53114"/>
          <a:stretch/>
        </p:blipFill>
        <p:spPr>
          <a:xfrm>
            <a:off x="10257409" y="2706951"/>
            <a:ext cx="1885950" cy="1290638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6"/>
          <a:srcRect t="53247"/>
          <a:stretch/>
        </p:blipFill>
        <p:spPr>
          <a:xfrm>
            <a:off x="10257409" y="4833087"/>
            <a:ext cx="1885950" cy="1286993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3666" y="4833087"/>
            <a:ext cx="1695450" cy="1552575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7916" y="3830525"/>
            <a:ext cx="1932597" cy="9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956" y="1780772"/>
            <a:ext cx="3352702" cy="46310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 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450E3-FD15-4BAB-880D-7D552586209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2191597" y="3102392"/>
            <a:ext cx="2173153" cy="1191586"/>
            <a:chOff x="7872153" y="1449692"/>
            <a:chExt cx="2718262" cy="1160504"/>
          </a:xfrm>
        </p:grpSpPr>
        <p:sp>
          <p:nvSpPr>
            <p:cNvPr id="8" name="矩形 7"/>
            <p:cNvSpPr/>
            <p:nvPr/>
          </p:nvSpPr>
          <p:spPr>
            <a:xfrm>
              <a:off x="7872153" y="2447789"/>
              <a:ext cx="2718262" cy="159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872153" y="1449692"/>
              <a:ext cx="2718262" cy="1160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2784172" y="3357770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/>
              <a:t>crom</a:t>
            </a:r>
            <a:endParaRPr lang="zh-TW" altLang="en-US" sz="2400" b="1" dirty="0"/>
          </a:p>
        </p:txBody>
      </p:sp>
      <p:cxnSp>
        <p:nvCxnSpPr>
          <p:cNvPr id="6" name="直線單箭頭接點 5"/>
          <p:cNvCxnSpPr>
            <a:endCxn id="9" idx="0"/>
          </p:cNvCxnSpPr>
          <p:nvPr/>
        </p:nvCxnSpPr>
        <p:spPr>
          <a:xfrm>
            <a:off x="3278174" y="2378631"/>
            <a:ext cx="0" cy="723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68635" y="2612829"/>
            <a:ext cx="219075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373956" y="25377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cidx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09370" y="2555845"/>
            <a:ext cx="34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9" idx="2"/>
          </p:cNvCxnSpPr>
          <p:nvPr/>
        </p:nvCxnSpPr>
        <p:spPr>
          <a:xfrm>
            <a:off x="3278174" y="4293978"/>
            <a:ext cx="0" cy="55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168635" y="4432103"/>
            <a:ext cx="219075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373956" y="43798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coef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707400" y="4397945"/>
            <a:ext cx="45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1888250" y="3357770"/>
            <a:ext cx="303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425545" y="3173104"/>
            <a:ext cx="49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clk</a:t>
            </a:r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/>
          <a:srcRect l="-2065" t="41181" r="50409" b="44533"/>
          <a:stretch/>
        </p:blipFill>
        <p:spPr>
          <a:xfrm>
            <a:off x="5275998" y="3197470"/>
            <a:ext cx="1667965" cy="1085851"/>
          </a:xfrm>
          <a:prstGeom prst="rect">
            <a:avLst/>
          </a:prstGeom>
        </p:spPr>
      </p:pic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145215" cy="492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用來運算的係數資料固定在記憶體裡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686</Words>
  <Application>Microsoft Office PowerPoint</Application>
  <PresentationFormat>寬螢幕</PresentationFormat>
  <Paragraphs>189</Paragraphs>
  <Slides>22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佈景主題</vt:lpstr>
      <vt:lpstr>數位系統導論實驗</vt:lpstr>
      <vt:lpstr>Outline</vt:lpstr>
      <vt:lpstr>Goal</vt:lpstr>
      <vt:lpstr>Finite Impulse Response(FIR) Filters</vt:lpstr>
      <vt:lpstr>FIR Implementation</vt:lpstr>
      <vt:lpstr>Single-MAC FIR</vt:lpstr>
      <vt:lpstr>Top-level design</vt:lpstr>
      <vt:lpstr>Structural design</vt:lpstr>
      <vt:lpstr>Submodule : crom</vt:lpstr>
      <vt:lpstr>Submodule : dbuf buff_in</vt:lpstr>
      <vt:lpstr>Submodule : dbuf buff_m</vt:lpstr>
      <vt:lpstr>Submodule : mpy</vt:lpstr>
      <vt:lpstr>Submodule : accumulator</vt:lpstr>
      <vt:lpstr>Submodule : sysctrl (1/2)</vt:lpstr>
      <vt:lpstr>Submodule : sysctrl (2/2)</vt:lpstr>
      <vt:lpstr>Testbench</vt:lpstr>
      <vt:lpstr>Result</vt:lpstr>
      <vt:lpstr>HW</vt:lpstr>
      <vt:lpstr>Appendix</vt:lpstr>
      <vt:lpstr>編譯 C for ARM</vt:lpstr>
      <vt:lpstr>燒錄至FPGA</vt:lpstr>
      <vt:lpstr>於Terminal輸出結果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宗廷 蔣</dc:creator>
  <cp:lastModifiedBy>宗廷 蔣</cp:lastModifiedBy>
  <cp:revision>619</cp:revision>
  <cp:lastPrinted>2019-05-14T06:35:05Z</cp:lastPrinted>
  <dcterms:created xsi:type="dcterms:W3CDTF">2019-05-11T15:11:14Z</dcterms:created>
  <dcterms:modified xsi:type="dcterms:W3CDTF">2019-05-19T18:17:05Z</dcterms:modified>
</cp:coreProperties>
</file>