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1" r:id="rId2"/>
    <p:sldId id="262" r:id="rId3"/>
    <p:sldId id="267" r:id="rId4"/>
    <p:sldId id="263" r:id="rId5"/>
    <p:sldId id="273" r:id="rId6"/>
    <p:sldId id="268" r:id="rId7"/>
    <p:sldId id="269" r:id="rId8"/>
    <p:sldId id="271" r:id="rId9"/>
    <p:sldId id="272" r:id="rId10"/>
    <p:sldId id="283" r:id="rId11"/>
    <p:sldId id="282" r:id="rId12"/>
    <p:sldId id="278" r:id="rId13"/>
    <p:sldId id="279" r:id="rId14"/>
    <p:sldId id="280" r:id="rId15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95853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86E65-6090-4D20-92A0-BAABBC2E29DF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BF000-9CE1-4090-97E5-67BAFF9CF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572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7694-9F54-46EF-AA24-9974FBBBB5FD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0FFE-510F-415E-9532-3D6E59B9CD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02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0FFE-510F-415E-9532-3D6E59B9CD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86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26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70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EC6E1-191F-4A7A-9EF1-638B268E678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87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65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7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52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16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41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5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338" y="610442"/>
            <a:ext cx="8911687" cy="7151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6443" y="1560945"/>
            <a:ext cx="8915400" cy="38862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55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3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18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84338" y="610441"/>
            <a:ext cx="8911687" cy="7151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579" y="1505528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114" y="149815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83979" y="5502365"/>
            <a:ext cx="1146283" cy="370396"/>
          </a:xfrm>
        </p:spPr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1579" y="5507736"/>
            <a:ext cx="761999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7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53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9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9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8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E799-C7F6-4E51-9E4B-608C558927A2}" type="datetimeFigureOut">
              <a:rPr lang="zh-TW" altLang="en-US" smtClean="0"/>
              <a:t>2019/3/18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8F58614-BCF7-494B-BB5E-BC2C0AC00C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9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home.cc/Gossip/Qt4Gossip/index.html" TargetMode="External"/><Relationship Id="rId2" Type="http://schemas.openxmlformats.org/officeDocument/2006/relationships/hyperlink" Target="http://monkeycod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bean.net/2012/08/qt-study-road-2-catelog/" TargetMode="External"/><Relationship Id="rId5" Type="http://schemas.openxmlformats.org/officeDocument/2006/relationships/hyperlink" Target="https://qtguide.ustclug.org/" TargetMode="External"/><Relationship Id="rId4" Type="http://schemas.openxmlformats.org/officeDocument/2006/relationships/hyperlink" Target="http://doc.qt.io/qt-4.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4AnbIWRww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.qt.io/archives/qt-4.8/qwidge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408315" y="2049137"/>
            <a:ext cx="10783685" cy="262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數位系統導論實驗</a:t>
            </a:r>
            <a:br>
              <a:rPr lang="en-US" altLang="zh-TW" sz="6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7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7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37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Lab3 DNN-based Handwritten Digit Recognition</a:t>
            </a:r>
            <a:endParaRPr lang="zh-TW" altLang="en-US" sz="49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586249" y="4671151"/>
            <a:ext cx="4427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/>
              <a:t>負責助教：王偉丞</a:t>
            </a:r>
            <a:endParaRPr kumimoji="1" lang="en-US" altLang="zh-TW" sz="2400" dirty="0"/>
          </a:p>
          <a:p>
            <a:r>
              <a:rPr kumimoji="1" lang="en-US" altLang="zh-TW" sz="2400" dirty="0"/>
              <a:t>Email: wmike851223@gmail.com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738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 txBox="1">
            <a:spLocks/>
          </p:cNvSpPr>
          <p:nvPr/>
        </p:nvSpPr>
        <p:spPr>
          <a:xfrm>
            <a:off x="1625771" y="578903"/>
            <a:ext cx="8911687" cy="782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繪圖介面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/>
              <a:t>繪圖功能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4/5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zh-TW" sz="40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1"/>
            <a:ext cx="11329608" cy="6446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將當前繪圖軌跡顯示與儲存在畫框上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0" y="2235821"/>
            <a:ext cx="6456877" cy="350056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23" y="2235821"/>
            <a:ext cx="4528038" cy="20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34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 txBox="1">
            <a:spLocks/>
          </p:cNvSpPr>
          <p:nvPr/>
        </p:nvSpPr>
        <p:spPr>
          <a:xfrm>
            <a:off x="1625771" y="578903"/>
            <a:ext cx="8911687" cy="782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繪圖介面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/>
              <a:t>繪圖框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TW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5/5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zh-TW" sz="40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1"/>
            <a:ext cx="11329608" cy="5101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提供繪圖功能的畫框設置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0" y="2101362"/>
            <a:ext cx="5516100" cy="46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5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8187" y="583410"/>
            <a:ext cx="8911687" cy="773867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LAB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/>
              <a:t>手寫數字辨識系統</a:t>
            </a:r>
            <a:endParaRPr lang="zh-TW" altLang="en-US" sz="4000" dirty="0">
              <a:latin typeface="標楷體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 txBox="1">
            <a:spLocks/>
          </p:cNvSpPr>
          <p:nvPr/>
        </p:nvSpPr>
        <p:spPr>
          <a:xfrm>
            <a:off x="770400" y="1591201"/>
            <a:ext cx="10554092" cy="23146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題目：完成手寫數字辨識的使用者介面與結合</a:t>
            </a:r>
            <a:r>
              <a:rPr lang="en-US" altLang="zh-TW" sz="2000" dirty="0"/>
              <a:t>DNN</a:t>
            </a:r>
            <a:r>
              <a:rPr lang="zh-TW" altLang="en-US" sz="2000" dirty="0"/>
              <a:t>模型，有下列三個功能</a:t>
            </a:r>
            <a:endParaRPr lang="en-US" altLang="zh-TW" sz="20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/>
              <a:t>功能一：將按下</a:t>
            </a:r>
            <a:r>
              <a:rPr lang="en-US" altLang="zh-TW" sz="2000" dirty="0"/>
              <a:t>OK</a:t>
            </a:r>
            <a:r>
              <a:rPr lang="zh-TW" altLang="en-US" sz="2000" dirty="0"/>
              <a:t>按鈕後儲存的圖改成用解析度為</a:t>
            </a:r>
            <a:r>
              <a:rPr lang="en-US" altLang="zh-TW" sz="2000" dirty="0"/>
              <a:t>28x28</a:t>
            </a:r>
            <a:r>
              <a:rPr lang="zh-TW" altLang="en-US" sz="2000" dirty="0"/>
              <a:t>的</a:t>
            </a:r>
            <a:r>
              <a:rPr lang="en-US" altLang="zh-TW" sz="2000" dirty="0"/>
              <a:t>ppm</a:t>
            </a:r>
            <a:r>
              <a:rPr lang="zh-TW" altLang="en-US" sz="2000" dirty="0"/>
              <a:t>檔儲存，並顯示在中間圖框</a:t>
            </a:r>
            <a:endParaRPr lang="en-US" altLang="zh-TW" sz="20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/>
              <a:t>功能二：按下</a:t>
            </a:r>
            <a:r>
              <a:rPr lang="en-US" altLang="zh-TW" sz="2000" dirty="0"/>
              <a:t>SW</a:t>
            </a:r>
            <a:r>
              <a:rPr lang="zh-TW" altLang="en-US" sz="2000" dirty="0"/>
              <a:t>按鈕後，執行</a:t>
            </a:r>
            <a:r>
              <a:rPr lang="en-US" altLang="zh-TW" sz="2000" dirty="0"/>
              <a:t>Lab2</a:t>
            </a:r>
            <a:r>
              <a:rPr lang="zh-TW" altLang="en-US" sz="2000" dirty="0"/>
              <a:t>中以</a:t>
            </a:r>
            <a:r>
              <a:rPr lang="en-US" altLang="zh-TW" sz="2000" dirty="0"/>
              <a:t>C</a:t>
            </a:r>
            <a:r>
              <a:rPr lang="zh-TW" altLang="en-US" sz="2000" dirty="0"/>
              <a:t>完成的</a:t>
            </a:r>
            <a:r>
              <a:rPr lang="en-US" altLang="zh-TW" sz="2000" dirty="0"/>
              <a:t>DNN</a:t>
            </a:r>
            <a:r>
              <a:rPr lang="zh-TW" altLang="en-US" sz="2000" dirty="0"/>
              <a:t>模型，將功能一儲存的圖做為</a:t>
            </a:r>
            <a:r>
              <a:rPr lang="en-US" altLang="zh-TW" sz="2000" dirty="0"/>
              <a:t>DNN</a:t>
            </a:r>
            <a:r>
              <a:rPr lang="zh-TW" altLang="en-US" sz="2000" dirty="0"/>
              <a:t>輸入，進行數字辨識並將辨識結果繪在右側圖框</a:t>
            </a:r>
            <a:endParaRPr lang="en-US" altLang="zh-TW" sz="2000" dirty="0"/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zh-TW" altLang="en-US" sz="2000" dirty="0"/>
              <a:t>功能三：輸出</a:t>
            </a:r>
            <a:r>
              <a:rPr lang="en-US" altLang="zh-TW" sz="2000" dirty="0"/>
              <a:t>DNN</a:t>
            </a:r>
            <a:r>
              <a:rPr lang="zh-TW" altLang="en-US" sz="2000" dirty="0"/>
              <a:t>中</a:t>
            </a:r>
            <a:r>
              <a:rPr lang="en-US" altLang="zh-TW" sz="2000" dirty="0"/>
              <a:t>Output Layer</a:t>
            </a:r>
            <a:r>
              <a:rPr lang="zh-TW" altLang="en-US" sz="2000" dirty="0"/>
              <a:t>的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Neurons</a:t>
            </a:r>
            <a:r>
              <a:rPr lang="zh-TW" altLang="en-US" sz="2000" dirty="0"/>
              <a:t>值並以直方圖表示</a:t>
            </a:r>
            <a:endParaRPr lang="en-US" altLang="zh-TW" sz="2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87" y="3905900"/>
            <a:ext cx="6763642" cy="27477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65995" y="4159528"/>
            <a:ext cx="881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功能一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083051" y="4159528"/>
            <a:ext cx="881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功能二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165996" y="6398052"/>
            <a:ext cx="881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功能三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701987" y="5729416"/>
            <a:ext cx="88144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功能三</a:t>
            </a:r>
          </a:p>
        </p:txBody>
      </p:sp>
    </p:spTree>
    <p:extLst>
      <p:ext uri="{BB962C8B-B14F-4D97-AF65-F5344CB8AC3E}">
        <p14:creationId xmlns:p14="http://schemas.microsoft.com/office/powerpoint/2010/main" val="76903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608187" y="583410"/>
            <a:ext cx="8911687" cy="77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課程評分</a:t>
            </a:r>
            <a:endParaRPr lang="zh-TW" altLang="en-US" sz="4000" dirty="0">
              <a:latin typeface="標楷體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 txBox="1">
            <a:spLocks/>
          </p:cNvSpPr>
          <p:nvPr/>
        </p:nvSpPr>
        <p:spPr>
          <a:xfrm>
            <a:off x="770400" y="1591200"/>
            <a:ext cx="11329608" cy="3590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TW" sz="2400" dirty="0"/>
              <a:t>Demo</a:t>
            </a:r>
            <a:r>
              <a:rPr lang="zh-TW" altLang="en-US" sz="2400" dirty="0"/>
              <a:t>時間＆梯次：參照分組名單上個人</a:t>
            </a:r>
            <a:r>
              <a:rPr lang="en-US" altLang="zh-TW" sz="2400" dirty="0"/>
              <a:t>Demo</a:t>
            </a:r>
            <a:r>
              <a:rPr lang="zh-TW" altLang="en-US" sz="2400" dirty="0"/>
              <a:t>時間</a:t>
            </a:r>
            <a:endParaRPr lang="en-US" altLang="zh-TW" sz="2400" dirty="0"/>
          </a:p>
          <a:p>
            <a:pPr algn="just"/>
            <a:r>
              <a:rPr lang="en-US" altLang="zh-TW" sz="2400" dirty="0"/>
              <a:t>Demo</a:t>
            </a:r>
            <a:r>
              <a:rPr lang="zh-TW" altLang="en-US" sz="2400" dirty="0"/>
              <a:t>地點：工一館</a:t>
            </a:r>
            <a:r>
              <a:rPr lang="en-US" altLang="zh-TW" sz="2400" dirty="0"/>
              <a:t>206</a:t>
            </a:r>
          </a:p>
          <a:p>
            <a:pPr algn="just"/>
            <a:r>
              <a:rPr lang="zh-TW" altLang="en-US" sz="2400" dirty="0"/>
              <a:t>評分方式：</a:t>
            </a:r>
            <a:endParaRPr lang="en-US" altLang="zh-TW" sz="2400" dirty="0"/>
          </a:p>
          <a:p>
            <a:pPr marL="0" indent="0" algn="just">
              <a:buNone/>
            </a:pPr>
            <a:r>
              <a:rPr lang="en-US" altLang="zh-TW" sz="2400" dirty="0"/>
              <a:t>     (1)</a:t>
            </a:r>
            <a:r>
              <a:rPr lang="zh-TW" altLang="en-US" sz="2400" dirty="0"/>
              <a:t> 範例成功執行 </a:t>
            </a:r>
            <a:r>
              <a:rPr lang="en-US" altLang="zh-TW" sz="2400" dirty="0"/>
              <a:t>30%</a:t>
            </a:r>
          </a:p>
          <a:p>
            <a:pPr marL="0" indent="0" algn="just">
              <a:buNone/>
            </a:pPr>
            <a:r>
              <a:rPr lang="zh-TW" altLang="en-US" sz="2400" dirty="0"/>
              <a:t>     </a:t>
            </a:r>
            <a:r>
              <a:rPr lang="en-US" altLang="zh-TW" sz="2400" dirty="0"/>
              <a:t>(2) Lab</a:t>
            </a:r>
            <a:r>
              <a:rPr lang="zh-TW" altLang="en-US" sz="2400" dirty="0"/>
              <a:t>的三個功能各佔</a:t>
            </a:r>
            <a:r>
              <a:rPr lang="en-US" altLang="zh-TW" sz="2400" dirty="0"/>
              <a:t>15%</a:t>
            </a:r>
          </a:p>
          <a:p>
            <a:pPr marL="0" indent="0" algn="just">
              <a:buNone/>
            </a:pPr>
            <a:r>
              <a:rPr lang="en-US" altLang="zh-TW" sz="2400" dirty="0"/>
              <a:t>     (3) </a:t>
            </a:r>
            <a:r>
              <a:rPr lang="zh-TW" altLang="en-US" sz="2400" dirty="0"/>
              <a:t>隨堂練習 </a:t>
            </a:r>
            <a:r>
              <a:rPr lang="en-US" altLang="zh-TW" sz="2400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55266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608187" y="583410"/>
            <a:ext cx="8911687" cy="773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000" dirty="0"/>
              <a:t>附錄 </a:t>
            </a:r>
            <a:r>
              <a:rPr lang="en-US" altLang="zh-TW" sz="4000" dirty="0"/>
              <a:t>–</a:t>
            </a:r>
            <a:r>
              <a:rPr lang="zh-TW" altLang="en-US" sz="4000" dirty="0"/>
              <a:t> 學習資源</a:t>
            </a:r>
            <a:endParaRPr lang="zh-TW" altLang="en-US" sz="4000" dirty="0">
              <a:latin typeface="標楷體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18108" y="1357277"/>
            <a:ext cx="10443016" cy="48705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/>
              <a:t>阿洲的程式教學</a:t>
            </a:r>
            <a:br>
              <a:rPr lang="zh-TW" altLang="en-US" sz="2400" dirty="0"/>
            </a:br>
            <a:r>
              <a:rPr lang="zh-TW" altLang="en-US" sz="2400" dirty="0"/>
              <a:t>　</a:t>
            </a:r>
            <a:r>
              <a:rPr lang="en-US" altLang="zh-TW" sz="2400" dirty="0">
                <a:hlinkClick r:id="rId2"/>
              </a:rPr>
              <a:t>http://monkeycoding.com/</a:t>
            </a:r>
            <a:endParaRPr lang="en-US" altLang="zh-TW" sz="2400" dirty="0"/>
          </a:p>
          <a:p>
            <a:r>
              <a:rPr lang="en-US" altLang="zh-TW" sz="2400" dirty="0"/>
              <a:t>OPENHOME</a:t>
            </a:r>
            <a:br>
              <a:rPr lang="en-US" altLang="zh-TW" sz="2400" dirty="0"/>
            </a:br>
            <a:r>
              <a:rPr lang="zh-TW" altLang="en-US" sz="2400" dirty="0"/>
              <a:t>　</a:t>
            </a:r>
            <a:r>
              <a:rPr lang="en-US" altLang="zh-TW" sz="2400" dirty="0">
                <a:hlinkClick r:id="rId3"/>
              </a:rPr>
              <a:t>https://openhome.cc/Gossip/Qt4Gossip/index.html</a:t>
            </a:r>
            <a:endParaRPr lang="en-US" altLang="zh-TW" sz="2400" dirty="0"/>
          </a:p>
          <a:p>
            <a:r>
              <a:rPr lang="en-US" altLang="zh-TW" sz="2400" dirty="0" err="1"/>
              <a:t>Qt</a:t>
            </a:r>
            <a:r>
              <a:rPr lang="en-US" altLang="zh-TW" sz="2400" dirty="0"/>
              <a:t> </a:t>
            </a:r>
            <a:r>
              <a:rPr lang="zh-TW" altLang="en-US" sz="2400" dirty="0"/>
              <a:t>官網</a:t>
            </a:r>
            <a:br>
              <a:rPr lang="zh-TW" altLang="en-US" sz="2400" dirty="0"/>
            </a:br>
            <a:r>
              <a:rPr lang="zh-TW" altLang="en-US" sz="2400" dirty="0"/>
              <a:t>　</a:t>
            </a:r>
            <a:r>
              <a:rPr lang="en-US" altLang="zh-TW" sz="2400" dirty="0">
                <a:hlinkClick r:id="rId4"/>
              </a:rPr>
              <a:t>http://doc.qt.io/qt-4.8/</a:t>
            </a:r>
            <a:endParaRPr lang="en-US" altLang="zh-TW" sz="2400" dirty="0"/>
          </a:p>
          <a:p>
            <a:r>
              <a:rPr lang="en-US" altLang="zh-TW" sz="2400" dirty="0" err="1"/>
              <a:t>Qt</a:t>
            </a:r>
            <a:r>
              <a:rPr lang="en-US" altLang="zh-TW" sz="2400" dirty="0"/>
              <a:t> </a:t>
            </a:r>
            <a:r>
              <a:rPr lang="zh-TW" altLang="en-US" sz="2400" dirty="0"/>
              <a:t>指南</a:t>
            </a:r>
            <a:br>
              <a:rPr lang="zh-TW" altLang="en-US" sz="2400" dirty="0"/>
            </a:br>
            <a:r>
              <a:rPr lang="zh-TW" altLang="en-US" sz="2400" dirty="0"/>
              <a:t>　</a:t>
            </a:r>
            <a:r>
              <a:rPr lang="en-US" altLang="zh-TW" sz="2400" dirty="0">
                <a:hlinkClick r:id="rId5"/>
              </a:rPr>
              <a:t>https://qtguide.ustclug.org/</a:t>
            </a:r>
            <a:endParaRPr lang="en-US" altLang="zh-TW" sz="2400" dirty="0"/>
          </a:p>
          <a:p>
            <a:r>
              <a:rPr lang="en-US" altLang="zh-TW" sz="2400" dirty="0" err="1"/>
              <a:t>Qt</a:t>
            </a:r>
            <a:r>
              <a:rPr lang="en-US" altLang="zh-TW" sz="2400" dirty="0"/>
              <a:t> </a:t>
            </a:r>
            <a:r>
              <a:rPr lang="zh-TW" altLang="en-US" sz="2400" dirty="0"/>
              <a:t>學習之路</a:t>
            </a:r>
            <a:br>
              <a:rPr lang="zh-TW" altLang="en-US" sz="2400" dirty="0"/>
            </a:br>
            <a:r>
              <a:rPr lang="zh-TW" altLang="en-US" sz="2400" dirty="0"/>
              <a:t>　</a:t>
            </a:r>
            <a:r>
              <a:rPr lang="en-US" altLang="zh-TW" sz="2400" dirty="0">
                <a:hlinkClick r:id="rId6"/>
              </a:rPr>
              <a:t>https://www.devbean.net/2012/08/qt-study-road-2-catelog/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15721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8186" y="589437"/>
            <a:ext cx="8911687" cy="76181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課程目標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0400" y="1591200"/>
            <a:ext cx="11179044" cy="35477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AutoNum type="arabicPeriod"/>
            </a:pPr>
            <a:r>
              <a:rPr lang="zh-TW" altLang="en-US" sz="2400" dirty="0"/>
              <a:t>基於</a:t>
            </a:r>
            <a:r>
              <a:rPr lang="en-US" altLang="zh-TW" sz="2400" dirty="0"/>
              <a:t>Lab1(</a:t>
            </a:r>
            <a:r>
              <a:rPr lang="zh-TW" altLang="en-US" sz="2400" dirty="0"/>
              <a:t>以</a:t>
            </a:r>
            <a:r>
              <a:rPr lang="en-US" altLang="zh-TW" sz="2400" dirty="0"/>
              <a:t>MNIST</a:t>
            </a:r>
            <a:r>
              <a:rPr lang="zh-TW" altLang="en-US" sz="2400" dirty="0"/>
              <a:t> </a:t>
            </a:r>
            <a:r>
              <a:rPr lang="en-US" altLang="zh-TW" sz="2400" dirty="0"/>
              <a:t>Dataset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Tensorflow</a:t>
            </a:r>
            <a:r>
              <a:rPr lang="zh-TW" altLang="en-US" sz="2400" dirty="0"/>
              <a:t>訓練</a:t>
            </a:r>
            <a:r>
              <a:rPr lang="en-US" altLang="zh-TW" sz="2400" dirty="0"/>
              <a:t>DNN)</a:t>
            </a:r>
            <a:r>
              <a:rPr lang="zh-TW" altLang="en-US" sz="2400" dirty="0"/>
              <a:t>與</a:t>
            </a:r>
            <a:r>
              <a:rPr lang="en-US" altLang="zh-TW" sz="2400" dirty="0"/>
              <a:t>Lab2(</a:t>
            </a:r>
            <a:r>
              <a:rPr lang="zh-TW" altLang="en-US" sz="2400" dirty="0"/>
              <a:t>以</a:t>
            </a:r>
            <a:r>
              <a:rPr lang="en-US" altLang="zh-TW" sz="2400" dirty="0"/>
              <a:t>C</a:t>
            </a:r>
            <a:r>
              <a:rPr lang="zh-TW" altLang="en-US" sz="2400" dirty="0"/>
              <a:t>完成</a:t>
            </a:r>
            <a:r>
              <a:rPr lang="en-US" altLang="zh-TW" sz="2400" dirty="0"/>
              <a:t>DNN</a:t>
            </a:r>
            <a:r>
              <a:rPr lang="zh-TW" altLang="en-US" sz="2400" dirty="0"/>
              <a:t>編程</a:t>
            </a:r>
            <a:r>
              <a:rPr lang="en-US" altLang="zh-TW" sz="2400" dirty="0"/>
              <a:t>)</a:t>
            </a:r>
            <a:r>
              <a:rPr lang="zh-TW" altLang="en-US" sz="2400" dirty="0"/>
              <a:t>，完成手寫數字辨識計算核心</a:t>
            </a:r>
          </a:p>
          <a:p>
            <a:pPr marL="457200" indent="-457200" algn="just">
              <a:buAutoNum type="arabicPeriod"/>
            </a:pPr>
            <a:r>
              <a:rPr lang="zh-TW" altLang="en-US" sz="2400" dirty="0"/>
              <a:t>利用</a:t>
            </a:r>
            <a:r>
              <a:rPr lang="en-US" altLang="zh-TW" sz="2400" dirty="0" err="1"/>
              <a:t>Qt</a:t>
            </a:r>
            <a:r>
              <a:rPr lang="zh-TW" altLang="en-US" sz="2400" dirty="0"/>
              <a:t>開發簡易的</a:t>
            </a:r>
            <a:r>
              <a:rPr lang="en-US" altLang="zh-TW" sz="2400" dirty="0"/>
              <a:t>UI</a:t>
            </a:r>
            <a:r>
              <a:rPr lang="zh-TW" altLang="en-US" sz="2400" dirty="0"/>
              <a:t>，完成手寫數字辨識系統</a:t>
            </a:r>
            <a:r>
              <a:rPr lang="en-US" altLang="zh-TW" sz="2400" dirty="0"/>
              <a:t>(</a:t>
            </a:r>
            <a:r>
              <a:rPr lang="zh-TW" altLang="en-US" sz="2400" dirty="0"/>
              <a:t>如下圖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79" y="3159575"/>
            <a:ext cx="8419605" cy="35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590675"/>
            <a:ext cx="11027016" cy="34662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altLang="zh-TW" sz="2400" dirty="0" err="1"/>
              <a:t>Qt</a:t>
            </a:r>
            <a:r>
              <a:rPr lang="zh-TW" altLang="en-US" sz="2400" dirty="0"/>
              <a:t>是跨平台的</a:t>
            </a:r>
            <a:r>
              <a:rPr lang="en-US" altLang="zh-TW" sz="2400" dirty="0"/>
              <a:t>C++</a:t>
            </a:r>
            <a:r>
              <a:rPr lang="zh-TW" altLang="en-US" sz="2400" dirty="0"/>
              <a:t>軟體開發套件，具有非常好的可移植性、跨平台支援，也擁有完善的圖形函式庫，經常被用來開發圖形介面程式。</a:t>
            </a:r>
            <a:endParaRPr lang="en-US" altLang="zh-TW" sz="2400" dirty="0"/>
          </a:p>
          <a:p>
            <a:pPr algn="just"/>
            <a:r>
              <a:rPr lang="en-US" altLang="zh-TW" sz="2400" dirty="0" err="1"/>
              <a:t>Qt</a:t>
            </a:r>
            <a:r>
              <a:rPr lang="zh-TW" altLang="en-US" sz="2400" dirty="0"/>
              <a:t>能夠用來設計使用者介面，其應用相當地廣泛，像是被</a:t>
            </a:r>
            <a:r>
              <a:rPr lang="en-US" altLang="zh-TW" sz="2400" dirty="0"/>
              <a:t>Disney</a:t>
            </a:r>
            <a:r>
              <a:rPr lang="zh-TW" altLang="en-US" sz="2400" dirty="0"/>
              <a:t>用來製作部分的</a:t>
            </a:r>
            <a:r>
              <a:rPr lang="en-US" altLang="zh-TW" sz="2400" dirty="0"/>
              <a:t>3D</a:t>
            </a:r>
            <a:r>
              <a:rPr lang="zh-TW" altLang="en-US" sz="2400" dirty="0"/>
              <a:t>動畫、做為</a:t>
            </a:r>
            <a:r>
              <a:rPr lang="en-US" altLang="zh-TW" sz="2400" dirty="0"/>
              <a:t>TESLA</a:t>
            </a:r>
            <a:r>
              <a:rPr lang="zh-TW" altLang="en-US" sz="2400" dirty="0"/>
              <a:t>汽車中的套件、醫療用的</a:t>
            </a:r>
            <a:r>
              <a:rPr lang="en-US" altLang="zh-TW" sz="2400" dirty="0"/>
              <a:t>UI</a:t>
            </a:r>
            <a:r>
              <a:rPr lang="zh-TW" altLang="en-US" sz="2400" dirty="0"/>
              <a:t>及心電圖等。</a:t>
            </a:r>
            <a:endParaRPr lang="zh-TW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402" y="606934"/>
            <a:ext cx="9601200" cy="716695"/>
          </a:xfrm>
        </p:spPr>
        <p:txBody>
          <a:bodyPr>
            <a:normAutofit/>
          </a:bodyPr>
          <a:lstStyle/>
          <a:p>
            <a:r>
              <a:rPr lang="en-US" altLang="zh-TW" sz="4000" dirty="0" err="1"/>
              <a:t>Qt</a:t>
            </a:r>
            <a:r>
              <a:rPr lang="en-US" altLang="zh-TW" sz="4000" dirty="0"/>
              <a:t> Framework</a:t>
            </a:r>
            <a:endParaRPr lang="zh-TW" altLang="en-US" sz="4000" dirty="0">
              <a:ea typeface="DFKai-SB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48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63DCB83-C2AF-4F34-BB6C-B324B89B8ABA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1653226" y="600464"/>
            <a:ext cx="9601200" cy="73976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環境設置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/>
              <a:t>在</a:t>
            </a:r>
            <a:r>
              <a:rPr lang="en-US" altLang="zh-TW" sz="4000" dirty="0"/>
              <a:t>Linux</a:t>
            </a:r>
            <a:r>
              <a:rPr lang="zh-TW" altLang="en-US" sz="4000" dirty="0"/>
              <a:t>作業系統使用</a:t>
            </a:r>
            <a:r>
              <a:rPr lang="en-US" altLang="zh-TW" sz="4000" dirty="0" err="1"/>
              <a:t>Qt</a:t>
            </a:r>
            <a:r>
              <a:rPr lang="zh-TW" altLang="en-US" sz="4000" dirty="0"/>
              <a:t> </a:t>
            </a:r>
            <a:endParaRPr lang="zh-TW" altLang="en-US" sz="4000" dirty="0">
              <a:latin typeface="標楷體"/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770400" y="1591200"/>
            <a:ext cx="11329608" cy="5266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本課程範例在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進行，在此介紹如何架設虛擬環境以在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執行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Oracle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下載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16.04</a:t>
            </a: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點選新增並設定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類型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記憶體大小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虛擬硬碟 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設定值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存放裝置 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選擇虛擬光碟 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啟動 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552" lvl="1" indent="-457200">
              <a:buFont typeface="+mj-lt"/>
              <a:buAutoNum type="arabicPeriod"/>
            </a:pP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Ubuntu 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並重新啟動</a:t>
            </a:r>
            <a:endParaRPr lang="en-US" altLang="zh-TW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TW" alt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教學影片：</a:t>
            </a:r>
            <a:r>
              <a:rPr lang="en-US" altLang="zh-TW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</a:t>
            </a:r>
            <a:r>
              <a:rPr lang="en-US" altLang="zh-TW" sz="2000" dirty="0">
                <a:hlinkClick r:id="rId3"/>
              </a:rPr>
              <a:t>ttps://youtu.be/F4AnbIWRwwU</a:t>
            </a:r>
            <a:r>
              <a:rPr lang="zh-TW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TW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安裝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後，開啟終端機輸入以下指令安裝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安裝後參考下頁執行範例，有顯示繪圖介面及代表成功</a:t>
            </a:r>
            <a:r>
              <a:rPr lang="en-US" altLang="zh-TW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apt install qt4-qmake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altLang="zh-TW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apt install libqt4-dev</a:t>
            </a:r>
            <a:endParaRPr lang="zh-TW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0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200" y="573337"/>
            <a:ext cx="8911687" cy="794013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範例執行步驟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 txBox="1">
            <a:spLocks/>
          </p:cNvSpPr>
          <p:nvPr/>
        </p:nvSpPr>
        <p:spPr>
          <a:xfrm>
            <a:off x="770400" y="1628145"/>
            <a:ext cx="4839568" cy="3817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在</a:t>
            </a:r>
            <a:r>
              <a:rPr lang="en-US" altLang="zh-TW" sz="2400" dirty="0"/>
              <a:t>example</a:t>
            </a:r>
            <a:r>
              <a:rPr lang="zh-TW" altLang="en-US" sz="2400" dirty="0"/>
              <a:t>資料夾按右鍵並開啟終端機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輸入指令  </a:t>
            </a:r>
            <a:r>
              <a:rPr lang="en-US" altLang="zh-TW" sz="2400" dirty="0"/>
              <a:t>“qmake-qt4 –project”</a:t>
            </a:r>
            <a:r>
              <a:rPr lang="zh-TW" altLang="en-US" sz="2400" dirty="0"/>
              <a:t> 生成專案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輸入指令 </a:t>
            </a:r>
            <a:r>
              <a:rPr lang="en-US" altLang="zh-TW" sz="2400" dirty="0"/>
              <a:t>“qmake-qt4”</a:t>
            </a:r>
            <a:r>
              <a:rPr lang="zh-TW" altLang="en-US" sz="2400" dirty="0"/>
              <a:t> 生成 </a:t>
            </a:r>
            <a:r>
              <a:rPr lang="en-US" altLang="zh-TW" sz="2400" dirty="0" err="1"/>
              <a:t>Makefile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輸入指令 </a:t>
            </a:r>
            <a:r>
              <a:rPr lang="en-US" altLang="zh-TW" sz="2400" dirty="0"/>
              <a:t>“make”</a:t>
            </a:r>
            <a:r>
              <a:rPr lang="zh-TW" altLang="en-US" sz="2400" dirty="0"/>
              <a:t> 以執行</a:t>
            </a:r>
            <a:r>
              <a:rPr lang="en-US" altLang="zh-TW" sz="2400" dirty="0" err="1"/>
              <a:t>Makefile</a:t>
            </a:r>
            <a:r>
              <a:rPr lang="zh-TW" altLang="en-US" sz="2400" dirty="0"/>
              <a:t>來編譯程式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輸入指令 </a:t>
            </a:r>
            <a:r>
              <a:rPr lang="en-US" altLang="zh-TW" sz="2400" dirty="0"/>
              <a:t>“./example”</a:t>
            </a:r>
            <a:r>
              <a:rPr lang="zh-TW" altLang="en-US" sz="2400" dirty="0"/>
              <a:t> 執行程式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3000" dirty="0"/>
          </a:p>
          <a:p>
            <a:pPr marL="514350" indent="-514350">
              <a:buFont typeface="+mj-lt"/>
              <a:buAutoNum type="arabicPeriod"/>
            </a:pPr>
            <a:endParaRPr lang="en-US" altLang="zh-TW" sz="3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8" y="1726274"/>
            <a:ext cx="6582032" cy="362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76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628" y="609182"/>
            <a:ext cx="8911687" cy="722324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課程範例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/>
              <a:t>繪圖介面</a:t>
            </a:r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0"/>
            <a:ext cx="7887568" cy="40303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在本範例中，同學可藉由如何用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製作視窗介面、繪圖框與按鈕，學習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的基本應用。</a:t>
            </a:r>
          </a:p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包含繪圖、圖片儲存與清除畫框功能，本課程將程式分成視窗設計、按鈕功能與繪圖框三個部分，逐一與同學介紹。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68" y="1591200"/>
            <a:ext cx="2384983" cy="30518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30368" y="1591200"/>
            <a:ext cx="2384983" cy="3051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969777" y="1221868"/>
            <a:ext cx="9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主視窗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9982988" y="1700838"/>
            <a:ext cx="87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F0"/>
                </a:solidFill>
              </a:rPr>
              <a:t>繪圖框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604816" y="4040047"/>
            <a:ext cx="64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按鈕</a:t>
            </a:r>
          </a:p>
        </p:txBody>
      </p:sp>
      <p:sp>
        <p:nvSpPr>
          <p:cNvPr id="10" name="矩形 9"/>
          <p:cNvSpPr/>
          <p:nvPr/>
        </p:nvSpPr>
        <p:spPr>
          <a:xfrm>
            <a:off x="9514703" y="2042984"/>
            <a:ext cx="1688756" cy="17052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9522941" y="3952865"/>
            <a:ext cx="468285" cy="5272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086468" y="3961103"/>
            <a:ext cx="518348" cy="5272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8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037" y="624110"/>
            <a:ext cx="8911687" cy="703449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繪圖介面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視窗設計（</a:t>
            </a:r>
            <a:r>
              <a:rPr lang="en-US" altLang="zh-TW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1/5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0"/>
            <a:ext cx="11329608" cy="42164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QWidget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設計簡單視窗</a:t>
            </a: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可參考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官方文件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，加入自己喜歡的功能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0" y="2052638"/>
            <a:ext cx="5417161" cy="27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563" y="596686"/>
            <a:ext cx="8911687" cy="750129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繪圖介面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按鈕及其樣式（</a:t>
            </a:r>
            <a:r>
              <a:rPr lang="en-US" altLang="zh-TW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2/5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en-US" sz="4000" dirty="0">
              <a:latin typeface="Times New Roman"/>
              <a:ea typeface="DFKai-SB"/>
              <a:cs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1"/>
            <a:ext cx="11329608" cy="6446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QPushButton</a:t>
            </a:r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建立按鈕並設計其樣式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0" y="2235821"/>
            <a:ext cx="11263225" cy="32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26D9-DA7A-4926-AC16-7A54FC3A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71" y="578903"/>
            <a:ext cx="8911687" cy="782882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繪圖介面</a:t>
            </a:r>
            <a:r>
              <a:rPr lang="en-US" altLang="zh-TW" sz="4000" dirty="0">
                <a:latin typeface="標楷體"/>
              </a:rPr>
              <a:t>–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按鈕功能（</a:t>
            </a:r>
            <a:r>
              <a:rPr lang="en-US" altLang="zh-TW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3/5</a:t>
            </a:r>
            <a:r>
              <a:rPr lang="zh-TW" alt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TW" altLang="zh-TW" sz="4000" dirty="0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D6582B-204E-4E9C-AFE9-ECDD4077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DCB83-C2AF-4F34-BB6C-B324B89B8ABA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CD28B2F-57DC-4A27-A0E5-04D21AA1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00" y="1591201"/>
            <a:ext cx="11329608" cy="6446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點擊按鈕所呼叫的功能函式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00" y="2235821"/>
            <a:ext cx="6772642" cy="44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7162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1827</TotalTime>
  <Words>608</Words>
  <Application>Microsoft Office PowerPoint</Application>
  <PresentationFormat>寬螢幕</PresentationFormat>
  <Paragraphs>90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標楷體</vt:lpstr>
      <vt:lpstr>Arial</vt:lpstr>
      <vt:lpstr>Calibri</vt:lpstr>
      <vt:lpstr>Times New Roman</vt:lpstr>
      <vt:lpstr>Wingdings 3</vt:lpstr>
      <vt:lpstr>絲縷</vt:lpstr>
      <vt:lpstr>PowerPoint 簡報</vt:lpstr>
      <vt:lpstr>課程目標</vt:lpstr>
      <vt:lpstr>Qt Framework</vt:lpstr>
      <vt:lpstr>環境設置–在Linux作業系統使用Qt </vt:lpstr>
      <vt:lpstr>範例執行步驟</vt:lpstr>
      <vt:lpstr>課程範例–繪圖介面</vt:lpstr>
      <vt:lpstr>繪圖介面–視窗設計（1/5）</vt:lpstr>
      <vt:lpstr>繪圖介面–按鈕及其樣式（2/5）</vt:lpstr>
      <vt:lpstr>繪圖介面–按鈕功能（3/5）</vt:lpstr>
      <vt:lpstr>PowerPoint 簡報</vt:lpstr>
      <vt:lpstr>PowerPoint 簡報</vt:lpstr>
      <vt:lpstr>LAB–手寫數字辨識系統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偉丞 王</dc:creator>
  <cp:lastModifiedBy>SOSO</cp:lastModifiedBy>
  <cp:revision>88</cp:revision>
  <cp:lastPrinted>2019-03-04T07:21:42Z</cp:lastPrinted>
  <dcterms:created xsi:type="dcterms:W3CDTF">2019-03-01T22:25:49Z</dcterms:created>
  <dcterms:modified xsi:type="dcterms:W3CDTF">2019-03-18T06:04:25Z</dcterms:modified>
</cp:coreProperties>
</file>