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11">
          <p15:clr>
            <a:srgbClr val="A4A3A4"/>
          </p15:clr>
        </p15:guide>
        <p15:guide id="4" pos="7469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 pos="40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lAOCts1ADlnMYN5nfV5yNE8f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6" y="102"/>
      </p:cViewPr>
      <p:guideLst>
        <p:guide orient="horz" pos="2160"/>
        <p:guide pos="3840"/>
        <p:guide pos="211"/>
        <p:guide pos="7469"/>
        <p:guide orient="horz" pos="232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iwnph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photos/tCp2K2sYpFg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iwnph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photos/tCp2K2sYpFg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Creadit picture : </a:t>
            </a:r>
            <a:br>
              <a:rPr lang="en-US"/>
            </a:br>
            <a:r>
              <a:rPr lang="en-US" b="1"/>
              <a:t>Unsplash </a:t>
            </a:r>
            <a:br>
              <a:rPr lang="en-US"/>
            </a:br>
            <a:r>
              <a:rPr lang="en-US" b="0" u="sng" strike="noStrike">
                <a:solidFill>
                  <a:schemeClr val="hlink"/>
                </a:solidFill>
                <a:hlinkClick r:id="rId3"/>
              </a:rPr>
              <a:t>Iwan Shimko</a:t>
            </a:r>
            <a:br>
              <a:rPr lang="en-US" b="0" u="sng" strike="noStrike">
                <a:solidFill>
                  <a:schemeClr val="hlink"/>
                </a:solidFill>
                <a:hlinkClick r:id="rId3"/>
              </a:rPr>
            </a:b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@iwnph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Link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https://unsplash.com/photos/tCp2K2sYpFg</a:t>
            </a:r>
            <a:br>
              <a:rPr lang="en-US"/>
            </a:b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Limited and missing data for flight delay reasons</a:t>
            </a: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Biased data may lead to distorted analyses </a:t>
            </a: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Could produce inaccurate conclusions about the real world</a:t>
            </a:r>
            <a:b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captures only a single year, 2015</a:t>
            </a: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Inability to compare seasonal trends to other years of data </a:t>
            </a: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-US"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Inability to perform time series analysis across years</a:t>
            </a:r>
            <a:endParaRPr sz="1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fc952b70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acfc952b7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Creadit picture : </a:t>
            </a:r>
            <a:br>
              <a:rPr lang="en-US"/>
            </a:br>
            <a:r>
              <a:rPr lang="en-US" b="1"/>
              <a:t>Unsplash </a:t>
            </a:r>
            <a:br>
              <a:rPr lang="en-US"/>
            </a:br>
            <a:r>
              <a:rPr lang="en-US" b="0" u="sng" strike="noStrike">
                <a:solidFill>
                  <a:schemeClr val="hlink"/>
                </a:solidFill>
                <a:hlinkClick r:id="rId3"/>
              </a:rPr>
              <a:t>Iwan Shimko</a:t>
            </a:r>
            <a:br>
              <a:rPr lang="en-US" b="0" u="sng" strike="noStrike">
                <a:solidFill>
                  <a:schemeClr val="hlink"/>
                </a:solidFill>
                <a:hlinkClick r:id="rId3"/>
              </a:rPr>
            </a:b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@iwnph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Link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https://unsplash.com/photos/tCp2K2sYpFg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cfc952b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cfc952b7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acfc952b7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fc952b7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cfc952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fc952b70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acfc952b7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fc952b7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cfc952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4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334962" y="1304925"/>
            <a:ext cx="115220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2280444"/>
            <a:ext cx="4351338" cy="115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34962" y="1304925"/>
            <a:ext cx="115220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1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" name="Google Shape;14;p15"/>
          <p:cNvGrpSpPr/>
          <p:nvPr/>
        </p:nvGrpSpPr>
        <p:grpSpPr>
          <a:xfrm>
            <a:off x="334962" y="155055"/>
            <a:ext cx="550117" cy="190548"/>
            <a:chOff x="334962" y="164783"/>
            <a:chExt cx="550117" cy="190548"/>
          </a:xfrm>
        </p:grpSpPr>
        <p:grpSp>
          <p:nvGrpSpPr>
            <p:cNvPr id="15" name="Google Shape;15;p15"/>
            <p:cNvGrpSpPr/>
            <p:nvPr/>
          </p:nvGrpSpPr>
          <p:grpSpPr>
            <a:xfrm>
              <a:off x="334962" y="164783"/>
              <a:ext cx="190548" cy="190548"/>
              <a:chOff x="376439" y="119063"/>
              <a:chExt cx="190548" cy="190548"/>
            </a:xfrm>
          </p:grpSpPr>
          <p:sp>
            <p:nvSpPr>
              <p:cNvPr id="16" name="Google Shape;16;p15"/>
              <p:cNvSpPr/>
              <p:nvPr/>
            </p:nvSpPr>
            <p:spPr>
              <a:xfrm>
                <a:off x="376439" y="119063"/>
                <a:ext cx="190548" cy="19054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445473" y="170760"/>
                <a:ext cx="52481" cy="87155"/>
              </a:xfrm>
              <a:custGeom>
                <a:avLst/>
                <a:gdLst/>
                <a:ahLst/>
                <a:cxnLst/>
                <a:rect l="l" t="t" r="r" b="b"/>
                <a:pathLst>
                  <a:path w="56" h="96" extrusionOk="0">
                    <a:moveTo>
                      <a:pt x="54" y="96"/>
                    </a:moveTo>
                    <a:cubicBezTo>
                      <a:pt x="54" y="96"/>
                      <a:pt x="53" y="96"/>
                      <a:pt x="53" y="95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0" y="47"/>
                      <a:pt x="1" y="4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5" y="0"/>
                      <a:pt x="55" y="1"/>
                    </a:cubicBezTo>
                    <a:cubicBezTo>
                      <a:pt x="56" y="2"/>
                      <a:pt x="56" y="3"/>
                      <a:pt x="55" y="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6" y="93"/>
                      <a:pt x="56" y="94"/>
                      <a:pt x="55" y="95"/>
                    </a:cubicBezTo>
                    <a:cubicBezTo>
                      <a:pt x="55" y="96"/>
                      <a:pt x="55" y="96"/>
                      <a:pt x="54" y="96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15"/>
            <p:cNvGrpSpPr/>
            <p:nvPr/>
          </p:nvGrpSpPr>
          <p:grpSpPr>
            <a:xfrm flipH="1">
              <a:off x="694531" y="164783"/>
              <a:ext cx="190548" cy="190548"/>
              <a:chOff x="376439" y="119063"/>
              <a:chExt cx="190548" cy="190548"/>
            </a:xfrm>
          </p:grpSpPr>
          <p:sp>
            <p:nvSpPr>
              <p:cNvPr id="19" name="Google Shape;19;p15"/>
              <p:cNvSpPr/>
              <p:nvPr/>
            </p:nvSpPr>
            <p:spPr>
              <a:xfrm>
                <a:off x="376439" y="119063"/>
                <a:ext cx="190548" cy="19054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5"/>
              <p:cNvSpPr/>
              <p:nvPr/>
            </p:nvSpPr>
            <p:spPr>
              <a:xfrm>
                <a:off x="445473" y="170760"/>
                <a:ext cx="52481" cy="87155"/>
              </a:xfrm>
              <a:custGeom>
                <a:avLst/>
                <a:gdLst/>
                <a:ahLst/>
                <a:cxnLst/>
                <a:rect l="l" t="t" r="r" b="b"/>
                <a:pathLst>
                  <a:path w="56" h="96" extrusionOk="0">
                    <a:moveTo>
                      <a:pt x="54" y="96"/>
                    </a:moveTo>
                    <a:cubicBezTo>
                      <a:pt x="54" y="96"/>
                      <a:pt x="53" y="96"/>
                      <a:pt x="53" y="95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0" y="47"/>
                      <a:pt x="1" y="4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5" y="0"/>
                      <a:pt x="55" y="1"/>
                    </a:cubicBezTo>
                    <a:cubicBezTo>
                      <a:pt x="56" y="2"/>
                      <a:pt x="56" y="3"/>
                      <a:pt x="55" y="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6" y="93"/>
                      <a:pt x="56" y="94"/>
                      <a:pt x="55" y="95"/>
                    </a:cubicBezTo>
                    <a:cubicBezTo>
                      <a:pt x="55" y="96"/>
                      <a:pt x="55" y="96"/>
                      <a:pt x="54" y="96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1374636" y="6375401"/>
            <a:ext cx="482401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5"/>
          <p:cNvSpPr/>
          <p:nvPr/>
        </p:nvSpPr>
        <p:spPr>
          <a:xfrm>
            <a:off x="11374638" y="6375400"/>
            <a:ext cx="482400" cy="61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data_research/aviation_data_statistics/media/cost_delay_estimate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irlines.org/dataset/per-minute-cost-of-delays-to-u-s-airlin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t="7812" b="7813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547689" y="0"/>
            <a:ext cx="4795836" cy="521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547689" y="4122897"/>
            <a:ext cx="4795836" cy="1096797"/>
            <a:chOff x="547689" y="4324350"/>
            <a:chExt cx="4795836" cy="1096797"/>
          </a:xfrm>
        </p:grpSpPr>
        <p:sp>
          <p:nvSpPr>
            <p:cNvPr id="93" name="Google Shape;93;p1"/>
            <p:cNvSpPr/>
            <p:nvPr/>
          </p:nvSpPr>
          <p:spPr>
            <a:xfrm>
              <a:off x="547689" y="4324350"/>
              <a:ext cx="4795836" cy="1096797"/>
            </a:xfrm>
            <a:prstGeom prst="rect">
              <a:avLst/>
            </a:prstGeom>
            <a:solidFill>
              <a:srgbClr val="0014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94;p1"/>
            <p:cNvCxnSpPr/>
            <p:nvPr/>
          </p:nvCxnSpPr>
          <p:spPr>
            <a:xfrm>
              <a:off x="983457" y="4324350"/>
              <a:ext cx="1104900" cy="0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5" name="Google Shape;95;p1"/>
          <p:cNvGrpSpPr/>
          <p:nvPr/>
        </p:nvGrpSpPr>
        <p:grpSpPr>
          <a:xfrm>
            <a:off x="547713" y="908100"/>
            <a:ext cx="4795912" cy="4192548"/>
            <a:chOff x="547713" y="517837"/>
            <a:chExt cx="4795912" cy="4192548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547825" y="517837"/>
              <a:ext cx="4795800" cy="22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Flight Delay Analysis</a:t>
              </a:r>
              <a:endParaRPr sz="70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47713" y="4156387"/>
              <a:ext cx="47958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Team 2: Emeline Ruvinskiy, Stephen Thomas, Joyce Zhang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1" name="Google Shape;281;p5"/>
          <p:cNvSpPr txBox="1">
            <a:spLocks noGrp="1"/>
          </p:cNvSpPr>
          <p:nvPr>
            <p:ph type="title"/>
          </p:nvPr>
        </p:nvSpPr>
        <p:spPr>
          <a:xfrm>
            <a:off x="658812" y="1298302"/>
            <a:ext cx="225583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WHAT WE DO ?</a:t>
            </a:r>
            <a:endParaRPr/>
          </a:p>
        </p:txBody>
      </p:sp>
      <p:sp>
        <p:nvSpPr>
          <p:cNvPr id="282" name="Google Shape;282;p5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/>
              <a:t>DATA CHALLENGES</a:t>
            </a:r>
            <a:endParaRPr/>
          </a:p>
        </p:txBody>
      </p:sp>
      <p:pic>
        <p:nvPicPr>
          <p:cNvPr id="283" name="Google Shape;2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525" y="1491900"/>
            <a:ext cx="30289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"/>
          <p:cNvSpPr txBox="1"/>
          <p:nvPr/>
        </p:nvSpPr>
        <p:spPr>
          <a:xfrm>
            <a:off x="0" y="4748100"/>
            <a:ext cx="12192000" cy="61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Limited and missing data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cfc952b70_1_39"/>
          <p:cNvSpPr txBox="1">
            <a:spLocks noGrp="1"/>
          </p:cNvSpPr>
          <p:nvPr>
            <p:ph type="title"/>
          </p:nvPr>
        </p:nvSpPr>
        <p:spPr>
          <a:xfrm>
            <a:off x="334976" y="1488575"/>
            <a:ext cx="348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IMPORTANCE AND VALUE OF INSIGHTS</a:t>
            </a:r>
            <a:endParaRPr/>
          </a:p>
        </p:txBody>
      </p:sp>
      <p:cxnSp>
        <p:nvCxnSpPr>
          <p:cNvPr id="291" name="Google Shape;291;gacfc952b70_1_39"/>
          <p:cNvCxnSpPr/>
          <p:nvPr/>
        </p:nvCxnSpPr>
        <p:spPr>
          <a:xfrm>
            <a:off x="3821481" y="917287"/>
            <a:ext cx="0" cy="462960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gacfc952b70_1_39"/>
          <p:cNvSpPr txBox="1"/>
          <p:nvPr/>
        </p:nvSpPr>
        <p:spPr>
          <a:xfrm flipH="1">
            <a:off x="4287421" y="1070625"/>
            <a:ext cx="62667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PROVIDE REASONING BEHIND DELAYS FOR AIRLINES AND AIRPORTS</a:t>
            </a:r>
            <a:endParaRPr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Identifying the source of their delays can motivate action towards minimizing and preventing delays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acfc952b70_1_39"/>
          <p:cNvSpPr txBox="1"/>
          <p:nvPr/>
        </p:nvSpPr>
        <p:spPr>
          <a:xfrm flipH="1">
            <a:off x="4287421" y="2745350"/>
            <a:ext cx="62667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USEFUL BENCHMARK FOR DELAY COMPARISON</a:t>
            </a:r>
            <a:endParaRPr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Airline companies can see how they perform on flight delays relative to their competition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acfc952b70_1_39"/>
          <p:cNvSpPr txBox="1"/>
          <p:nvPr/>
        </p:nvSpPr>
        <p:spPr>
          <a:xfrm flipH="1">
            <a:off x="4287421" y="4047075"/>
            <a:ext cx="62667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FACILITATE THE TRAVELING PROCESS FOR CUSTOMERS</a:t>
            </a:r>
            <a:endParaRPr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Travelers can identify which airlines experience low delays at certain times of the year and book flights accordingly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acfc952b70_1_39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96" name="Google Shape;296;gacfc952b70_1_39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/>
              <a:t>SWOT ANALYSIS</a:t>
            </a:r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303" name="Google Shape;303;p12"/>
          <p:cNvGrpSpPr/>
          <p:nvPr/>
        </p:nvGrpSpPr>
        <p:grpSpPr>
          <a:xfrm>
            <a:off x="335106" y="1548550"/>
            <a:ext cx="11521888" cy="4044438"/>
            <a:chOff x="335055" y="1277250"/>
            <a:chExt cx="11521888" cy="4044438"/>
          </a:xfrm>
        </p:grpSpPr>
        <p:sp>
          <p:nvSpPr>
            <p:cNvPr id="304" name="Google Shape;304;p12"/>
            <p:cNvSpPr txBox="1"/>
            <p:nvPr/>
          </p:nvSpPr>
          <p:spPr>
            <a:xfrm>
              <a:off x="8103344" y="1383881"/>
              <a:ext cx="3753600" cy="18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WEAKNESSES</a:t>
              </a:r>
              <a:endParaRPr>
                <a:solidFill>
                  <a:schemeClr val="dk1"/>
                </a:solidFill>
              </a:endParaRPr>
            </a:p>
            <a:p>
              <a:pPr marL="285750" lvl="0" indent="-292100" algn="l" rtl="1"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Calibri"/>
                <a:buChar char="‹"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Limited insight on flight delays across years </a:t>
              </a:r>
              <a:endParaRPr sz="1500">
                <a:solidFill>
                  <a:schemeClr val="dk1"/>
                </a:solidFill>
              </a:endParaRPr>
            </a:p>
            <a:p>
              <a:pPr marL="285750" lvl="0" indent="-292100" algn="l" rtl="1"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Calibri"/>
                <a:buChar char="‹"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Limited analysis on the seasonality of delays  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1">
                <a:spcBef>
                  <a:spcPts val="60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2"/>
            <p:cNvSpPr txBox="1"/>
            <p:nvPr/>
          </p:nvSpPr>
          <p:spPr>
            <a:xfrm flipH="1">
              <a:off x="335055" y="1411282"/>
              <a:ext cx="3753600" cy="18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STRENGTHS</a:t>
              </a:r>
              <a:endParaRPr/>
            </a:p>
            <a:p>
              <a:pPr marL="285750" lvl="0" indent="-292100" algn="r" rtl="0"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Calibri"/>
                <a:buChar char="›"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Useful for airlines and airports burdened by delays</a:t>
              </a:r>
              <a:endParaRPr sz="1500"/>
            </a:p>
            <a:p>
              <a:pPr marL="285750" lvl="0" indent="-292100" algn="r" rtl="0"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Calibri"/>
                <a:buChar char="›"/>
              </a:pPr>
              <a:r>
                <a:rPr lang="en-US" sz="15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Benefits for travelers</a:t>
              </a:r>
              <a:endParaRPr sz="1500"/>
            </a:p>
            <a:p>
              <a:pPr marL="457200" marR="0" lvl="0" indent="0" algn="r" rtl="1">
                <a:spcBef>
                  <a:spcPts val="60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2"/>
            <p:cNvSpPr txBox="1"/>
            <p:nvPr/>
          </p:nvSpPr>
          <p:spPr>
            <a:xfrm>
              <a:off x="8103344" y="3428988"/>
              <a:ext cx="3753600" cy="18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THREATS</a:t>
              </a:r>
              <a:endParaRPr>
                <a:solidFill>
                  <a:schemeClr val="accent1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718403" y="1277250"/>
              <a:ext cx="1518300" cy="3655200"/>
            </a:xfrm>
            <a:prstGeom prst="rect">
              <a:avLst/>
            </a:prstGeom>
            <a:solidFill>
              <a:schemeClr val="lt1">
                <a:alpha val="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12"/>
          <p:cNvSpPr txBox="1"/>
          <p:nvPr/>
        </p:nvSpPr>
        <p:spPr>
          <a:xfrm flipH="1">
            <a:off x="335106" y="3700307"/>
            <a:ext cx="37536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endParaRPr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 txBox="1"/>
          <p:nvPr/>
        </p:nvSpPr>
        <p:spPr>
          <a:xfrm flipH="1">
            <a:off x="335006" y="3847032"/>
            <a:ext cx="37536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lvl="0" indent="-292100" algn="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Growing need for airlines and airports to combat rising delay costs</a:t>
            </a:r>
            <a:endParaRPr sz="1500"/>
          </a:p>
          <a:p>
            <a:pPr marL="285750" lvl="0" indent="-292100" algn="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Establishing a positive brand image</a:t>
            </a:r>
            <a:endParaRPr sz="150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8034600" y="3934200"/>
            <a:ext cx="4081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92100" algn="l" rtl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‹"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Heightened competition between airlines trying to optimize their flight processes</a:t>
            </a:r>
            <a:endParaRPr/>
          </a:p>
        </p:txBody>
      </p:sp>
      <p:sp>
        <p:nvSpPr>
          <p:cNvPr id="311" name="Google Shape;311;p12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pic>
        <p:nvPicPr>
          <p:cNvPr id="312" name="Google Shape;3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13" y="2185525"/>
            <a:ext cx="2292275" cy="2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321" name="Google Shape;321;p13"/>
            <p:cNvPicPr preferRelativeResize="0"/>
            <p:nvPr/>
          </p:nvPicPr>
          <p:blipFill rotWithShape="1">
            <a:blip r:embed="rId3">
              <a:alphaModFix/>
            </a:blip>
            <a:srcRect t="7812" b="7813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3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3"/>
          <p:cNvSpPr/>
          <p:nvPr/>
        </p:nvSpPr>
        <p:spPr>
          <a:xfrm rot="-5400000">
            <a:off x="207397" y="823687"/>
            <a:ext cx="4795836" cy="52106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3"/>
          <p:cNvGrpSpPr/>
          <p:nvPr/>
        </p:nvGrpSpPr>
        <p:grpSpPr>
          <a:xfrm>
            <a:off x="643171" y="2197945"/>
            <a:ext cx="3924300" cy="2800716"/>
            <a:chOff x="643171" y="2176406"/>
            <a:chExt cx="3924300" cy="2800716"/>
          </a:xfrm>
        </p:grpSpPr>
        <p:sp>
          <p:nvSpPr>
            <p:cNvPr id="325" name="Google Shape;325;p13"/>
            <p:cNvSpPr txBox="1"/>
            <p:nvPr/>
          </p:nvSpPr>
          <p:spPr>
            <a:xfrm>
              <a:off x="643171" y="2176406"/>
              <a:ext cx="3924300" cy="24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THANK YOU</a:t>
              </a:r>
              <a:endPara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21758" y="4361569"/>
              <a:ext cx="367522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chemeClr val="accent1"/>
                </a:solidFill>
              </a:endParaRPr>
            </a:p>
          </p:txBody>
        </p:sp>
      </p:grpSp>
      <p:sp>
        <p:nvSpPr>
          <p:cNvPr id="327" name="Google Shape;327;p13"/>
          <p:cNvSpPr/>
          <p:nvPr/>
        </p:nvSpPr>
        <p:spPr>
          <a:xfrm rot="-5400000">
            <a:off x="4735289" y="2304144"/>
            <a:ext cx="2561774" cy="2249713"/>
          </a:xfrm>
          <a:prstGeom prst="rect">
            <a:avLst/>
          </a:prstGeom>
          <a:solidFill>
            <a:srgbClr val="0014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13"/>
          <p:cNvCxnSpPr/>
          <p:nvPr/>
        </p:nvCxnSpPr>
        <p:spPr>
          <a:xfrm rot="5400000">
            <a:off x="6585975" y="3429000"/>
            <a:ext cx="11049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3"/>
          <p:cNvSpPr/>
          <p:nvPr/>
        </p:nvSpPr>
        <p:spPr>
          <a:xfrm>
            <a:off x="4992133" y="3239808"/>
            <a:ext cx="367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1"/>
                </a:solidFill>
              </a:rPr>
              <a:t>  Questions?</a:t>
            </a:r>
            <a:endParaRPr sz="25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cfc952b70_0_51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1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</a:t>
            </a:r>
            <a:endParaRPr/>
          </a:p>
        </p:txBody>
      </p:sp>
      <p:sp>
        <p:nvSpPr>
          <p:cNvPr id="336" name="Google Shape;336;gacfc952b70_0_51"/>
          <p:cNvSpPr txBox="1">
            <a:spLocks noGrp="1"/>
          </p:cNvSpPr>
          <p:nvPr>
            <p:ph type="body" idx="1"/>
          </p:nvPr>
        </p:nvSpPr>
        <p:spPr>
          <a:xfrm>
            <a:off x="334962" y="1304925"/>
            <a:ext cx="11522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800" u="sng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Aviation Data Statistics</a:t>
            </a:r>
            <a:endParaRPr sz="1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800" u="sng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US Passenger Carrier Delay Costs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7" name="Google Shape;337;gacfc952b70_0_51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338" name="Google Shape;338;gacfc952b70_0_51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510D-837E-4A15-9D73-CEE2AAD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Rank of Airlines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2034F-D996-4904-81E9-19D894668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32CB5-81DF-4099-9B9A-1EB68A86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1" y="1571347"/>
            <a:ext cx="11193657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510D-837E-4A15-9D73-CEE2AAD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Delay Reasons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2034F-D996-4904-81E9-19D894668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Google Shape;217;gacfc952b70_0_20">
            <a:extLst>
              <a:ext uri="{FF2B5EF4-FFF2-40B4-BE49-F238E27FC236}">
                <a16:creationId xmlns:a16="http://schemas.microsoft.com/office/drawing/2014/main" id="{5346EA1D-7963-473D-BE05-AD692A5D1B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6957" y="1471142"/>
            <a:ext cx="9516863" cy="4219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4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510D-837E-4A15-9D73-CEE2AAD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Popular Airports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2034F-D996-4904-81E9-19D894668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B1B2A-F1BF-4484-81EE-B1F6E16B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" y="1583461"/>
            <a:ext cx="5923765" cy="318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27052-BE7A-4E7D-8DC1-A1FA051B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05" y="1693297"/>
            <a:ext cx="6115614" cy="26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510D-837E-4A15-9D73-CEE2AAD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Moving Average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2034F-D996-4904-81E9-19D894668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5521E-2968-496C-90E8-6B6844BD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2" y="1626280"/>
            <a:ext cx="10201704" cy="3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/>
              <a:t>DATA MOTIVATION</a:t>
            </a: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1" cy="42148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1065130" y="2041394"/>
            <a:ext cx="10061597" cy="3435771"/>
            <a:chOff x="1065130" y="1759235"/>
            <a:chExt cx="10061597" cy="3435771"/>
          </a:xfrm>
        </p:grpSpPr>
        <p:sp>
          <p:nvSpPr>
            <p:cNvPr id="106" name="Google Shape;106;p10"/>
            <p:cNvSpPr/>
            <p:nvPr/>
          </p:nvSpPr>
          <p:spPr>
            <a:xfrm>
              <a:off x="4585923" y="1960866"/>
              <a:ext cx="3057526" cy="30381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187627" y="2562773"/>
              <a:ext cx="1854121" cy="18343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10"/>
            <p:cNvGrpSpPr/>
            <p:nvPr/>
          </p:nvGrpSpPr>
          <p:grpSpPr>
            <a:xfrm>
              <a:off x="5497892" y="3049050"/>
              <a:ext cx="1233447" cy="861592"/>
              <a:chOff x="9167173" y="2940374"/>
              <a:chExt cx="417157" cy="291396"/>
            </a:xfrm>
          </p:grpSpPr>
          <p:sp>
            <p:nvSpPr>
              <p:cNvPr id="109" name="Google Shape;109;p10"/>
              <p:cNvSpPr/>
              <p:nvPr/>
            </p:nvSpPr>
            <p:spPr>
              <a:xfrm>
                <a:off x="9167173" y="2958778"/>
                <a:ext cx="417157" cy="2729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46" extrusionOk="0">
                    <a:moveTo>
                      <a:pt x="31" y="46"/>
                    </a:moveTo>
                    <a:cubicBezTo>
                      <a:pt x="30" y="46"/>
                      <a:pt x="30" y="46"/>
                      <a:pt x="30" y="45"/>
                    </a:cubicBezTo>
                    <a:cubicBezTo>
                      <a:pt x="29" y="45"/>
                      <a:pt x="29" y="44"/>
                      <a:pt x="29" y="43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19" y="3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0" y="20"/>
                      <a:pt x="0" y="19"/>
                    </a:cubicBezTo>
                    <a:cubicBezTo>
                      <a:pt x="0" y="19"/>
                      <a:pt x="1" y="18"/>
                      <a:pt x="1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4" y="0"/>
                      <a:pt x="68" y="2"/>
                      <a:pt x="69" y="5"/>
                    </a:cubicBezTo>
                    <a:cubicBezTo>
                      <a:pt x="70" y="7"/>
                      <a:pt x="70" y="9"/>
                      <a:pt x="70" y="11"/>
                    </a:cubicBezTo>
                    <a:cubicBezTo>
                      <a:pt x="69" y="13"/>
                      <a:pt x="68" y="14"/>
                      <a:pt x="66" y="15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41"/>
                      <a:pt x="41" y="41"/>
                      <a:pt x="41" y="41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1" y="46"/>
                      <a:pt x="31" y="46"/>
                    </a:cubicBezTo>
                    <a:close/>
                    <a:moveTo>
                      <a:pt x="39" y="22"/>
                    </a:moveTo>
                    <a:cubicBezTo>
                      <a:pt x="39" y="22"/>
                      <a:pt x="40" y="22"/>
                      <a:pt x="40" y="23"/>
                    </a:cubicBezTo>
                    <a:cubicBezTo>
                      <a:pt x="41" y="23"/>
                      <a:pt x="41" y="24"/>
                      <a:pt x="41" y="25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0" y="18"/>
                      <a:pt x="50" y="17"/>
                      <a:pt x="50" y="17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5" y="11"/>
                      <a:pt x="65" y="10"/>
                      <a:pt x="66" y="9"/>
                    </a:cubicBezTo>
                    <a:cubicBezTo>
                      <a:pt x="66" y="9"/>
                      <a:pt x="66" y="8"/>
                      <a:pt x="66" y="7"/>
                    </a:cubicBezTo>
                    <a:cubicBezTo>
                      <a:pt x="65" y="5"/>
                      <a:pt x="63" y="5"/>
                      <a:pt x="62" y="5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0" y="21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9286799" y="2940374"/>
                <a:ext cx="171771" cy="107357"/>
              </a:xfrm>
              <a:custGeom>
                <a:avLst/>
                <a:gdLst/>
                <a:ahLst/>
                <a:cxnLst/>
                <a:rect l="l" t="t" r="r" b="b"/>
                <a:pathLst>
                  <a:path w="29" h="18" extrusionOk="0">
                    <a:moveTo>
                      <a:pt x="17" y="18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9" y="13"/>
                      <a:pt x="28" y="13"/>
                    </a:cubicBezTo>
                    <a:cubicBezTo>
                      <a:pt x="27" y="14"/>
                      <a:pt x="26" y="15"/>
                      <a:pt x="25" y="1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9" y="15"/>
                      <a:pt x="19" y="16"/>
                      <a:pt x="18" y="17"/>
                    </a:cubicBezTo>
                    <a:cubicBezTo>
                      <a:pt x="18" y="18"/>
                      <a:pt x="17" y="18"/>
                      <a:pt x="17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10"/>
            <p:cNvSpPr txBox="1"/>
            <p:nvPr/>
          </p:nvSpPr>
          <p:spPr>
            <a:xfrm flipH="1">
              <a:off x="8098396" y="3335914"/>
              <a:ext cx="30219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285750" marR="0" lvl="0" indent="-285750" algn="r" rtl="1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alibri"/>
                <a:buChar char="‹"/>
              </a:pPr>
              <a:r>
                <a:rPr lang="en-US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The cost of delays has increased about </a:t>
              </a: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$10 billion</a:t>
              </a:r>
              <a:r>
                <a:rPr lang="en-US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from 2016 to 2019  </a:t>
              </a:r>
              <a:endParaRPr/>
            </a:p>
            <a:p>
              <a:pPr marL="285750" marR="0" lvl="0" indent="-285750" algn="r" rtl="1">
                <a:spcBef>
                  <a:spcPts val="60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Calibri"/>
                <a:buChar char="‹"/>
              </a:pPr>
              <a:r>
                <a:rPr lang="en-US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Costs an airline </a:t>
              </a: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$74</a:t>
              </a:r>
              <a:r>
                <a:rPr lang="en-US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for every minute a flight is delayed</a:t>
              </a:r>
              <a:endParaRPr/>
            </a:p>
          </p:txBody>
        </p:sp>
        <p:grpSp>
          <p:nvGrpSpPr>
            <p:cNvPr id="112" name="Google Shape;112;p10"/>
            <p:cNvGrpSpPr/>
            <p:nvPr/>
          </p:nvGrpSpPr>
          <p:grpSpPr>
            <a:xfrm rot="10800000">
              <a:off x="4585923" y="1960865"/>
              <a:ext cx="6381747" cy="3038127"/>
              <a:chOff x="1200153" y="1960865"/>
              <a:chExt cx="6381747" cy="3038127"/>
            </a:xfrm>
          </p:grpSpPr>
          <p:sp>
            <p:nvSpPr>
              <p:cNvPr id="113" name="Google Shape;113;p10"/>
              <p:cNvSpPr/>
              <p:nvPr/>
            </p:nvSpPr>
            <p:spPr>
              <a:xfrm>
                <a:off x="6989586" y="1960865"/>
                <a:ext cx="592314" cy="3038127"/>
              </a:xfrm>
              <a:prstGeom prst="rect">
                <a:avLst/>
              </a:prstGeom>
              <a:solidFill>
                <a:srgbClr val="B569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 rot="-5400000">
                <a:off x="4094869" y="1511961"/>
                <a:ext cx="592314" cy="6381747"/>
              </a:xfrm>
              <a:prstGeom prst="rect">
                <a:avLst/>
              </a:prstGeom>
              <a:solidFill>
                <a:srgbClr val="B569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0"/>
            <p:cNvGrpSpPr/>
            <p:nvPr/>
          </p:nvGrpSpPr>
          <p:grpSpPr>
            <a:xfrm>
              <a:off x="1261702" y="1960865"/>
              <a:ext cx="6381747" cy="3038127"/>
              <a:chOff x="1200153" y="1960865"/>
              <a:chExt cx="6381747" cy="3038127"/>
            </a:xfrm>
          </p:grpSpPr>
          <p:sp>
            <p:nvSpPr>
              <p:cNvPr id="116" name="Google Shape;116;p10"/>
              <p:cNvSpPr/>
              <p:nvPr/>
            </p:nvSpPr>
            <p:spPr>
              <a:xfrm>
                <a:off x="6989586" y="1960865"/>
                <a:ext cx="592314" cy="3038127"/>
              </a:xfrm>
              <a:prstGeom prst="rect">
                <a:avLst/>
              </a:prstGeom>
              <a:solidFill>
                <a:srgbClr val="00142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 rot="-5400000">
                <a:off x="4094869" y="1511961"/>
                <a:ext cx="592314" cy="6381747"/>
              </a:xfrm>
              <a:prstGeom prst="rect">
                <a:avLst/>
              </a:prstGeom>
              <a:solidFill>
                <a:srgbClr val="00142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0"/>
            <p:cNvGrpSpPr/>
            <p:nvPr/>
          </p:nvGrpSpPr>
          <p:grpSpPr>
            <a:xfrm>
              <a:off x="1065130" y="2655033"/>
              <a:ext cx="3135300" cy="2539973"/>
              <a:chOff x="1003581" y="2655033"/>
              <a:chExt cx="3135300" cy="2539973"/>
            </a:xfrm>
          </p:grpSpPr>
          <p:sp>
            <p:nvSpPr>
              <p:cNvPr id="119" name="Google Shape;119;p10"/>
              <p:cNvSpPr/>
              <p:nvPr/>
            </p:nvSpPr>
            <p:spPr>
              <a:xfrm rot="-5400000">
                <a:off x="1004931" y="4209356"/>
                <a:ext cx="984300" cy="987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" name="Google Shape;120;p10"/>
              <p:cNvGrpSpPr/>
              <p:nvPr/>
            </p:nvGrpSpPr>
            <p:grpSpPr>
              <a:xfrm>
                <a:off x="1241455" y="4452635"/>
                <a:ext cx="511396" cy="500400"/>
                <a:chOff x="5291138" y="1511300"/>
                <a:chExt cx="295275" cy="288926"/>
              </a:xfrm>
            </p:grpSpPr>
            <p:sp>
              <p:nvSpPr>
                <p:cNvPr id="121" name="Google Shape;121;p10"/>
                <p:cNvSpPr/>
                <p:nvPr/>
              </p:nvSpPr>
              <p:spPr>
                <a:xfrm>
                  <a:off x="5291138" y="1787525"/>
                  <a:ext cx="2952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4" extrusionOk="0">
                      <a:moveTo>
                        <a:pt x="94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5" y="0"/>
                        <a:pt x="96" y="1"/>
                        <a:pt x="96" y="2"/>
                      </a:cubicBezTo>
                      <a:cubicBezTo>
                        <a:pt x="96" y="3"/>
                        <a:pt x="95" y="4"/>
                        <a:pt x="94" y="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0"/>
                <p:cNvSpPr/>
                <p:nvPr/>
              </p:nvSpPr>
              <p:spPr>
                <a:xfrm>
                  <a:off x="5303838" y="1751013"/>
                  <a:ext cx="49213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6" extrusionOk="0">
                      <a:moveTo>
                        <a:pt x="14" y="16"/>
                      </a:moveTo>
                      <a:cubicBezTo>
                        <a:pt x="13" y="16"/>
                        <a:pt x="12" y="15"/>
                        <a:pt x="12" y="1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5"/>
                        <a:pt x="3" y="16"/>
                        <a:pt x="2" y="16"/>
                      </a:cubicBezTo>
                      <a:cubicBezTo>
                        <a:pt x="1" y="16"/>
                        <a:pt x="0" y="15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5"/>
                        <a:pt x="15" y="16"/>
                        <a:pt x="14" y="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0"/>
                <p:cNvSpPr/>
                <p:nvPr/>
              </p:nvSpPr>
              <p:spPr>
                <a:xfrm>
                  <a:off x="5376863" y="1701800"/>
                  <a:ext cx="49213" cy="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32" extrusionOk="0">
                      <a:moveTo>
                        <a:pt x="14" y="32"/>
                      </a:moveTo>
                      <a:cubicBezTo>
                        <a:pt x="13" y="32"/>
                        <a:pt x="12" y="31"/>
                        <a:pt x="12" y="30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4" y="31"/>
                        <a:pt x="3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1"/>
                        <a:pt x="15" y="32"/>
                        <a:pt x="14" y="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0"/>
                <p:cNvSpPr/>
                <p:nvPr/>
              </p:nvSpPr>
              <p:spPr>
                <a:xfrm>
                  <a:off x="5451476" y="1652588"/>
                  <a:ext cx="4921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48" extrusionOk="0">
                      <a:moveTo>
                        <a:pt x="14" y="48"/>
                      </a:moveTo>
                      <a:cubicBezTo>
                        <a:pt x="13" y="48"/>
                        <a:pt x="12" y="47"/>
                        <a:pt x="12" y="4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4" y="47"/>
                        <a:pt x="3" y="48"/>
                        <a:pt x="2" y="48"/>
                      </a:cubicBezTo>
                      <a:cubicBezTo>
                        <a:pt x="1" y="48"/>
                        <a:pt x="0" y="47"/>
                        <a:pt x="0" y="4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6" y="47"/>
                        <a:pt x="15" y="48"/>
                        <a:pt x="14" y="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0"/>
                <p:cNvSpPr/>
                <p:nvPr/>
              </p:nvSpPr>
              <p:spPr>
                <a:xfrm>
                  <a:off x="5524501" y="1603375"/>
                  <a:ext cx="49213" cy="19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14" y="64"/>
                      </a:moveTo>
                      <a:cubicBezTo>
                        <a:pt x="13" y="64"/>
                        <a:pt x="12" y="63"/>
                        <a:pt x="12" y="62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4" y="63"/>
                        <a:pt x="3" y="64"/>
                        <a:pt x="2" y="64"/>
                      </a:cubicBezTo>
                      <a:cubicBezTo>
                        <a:pt x="1" y="64"/>
                        <a:pt x="0" y="63"/>
                        <a:pt x="0" y="6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6" y="1"/>
                        <a:pt x="16" y="2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3"/>
                        <a:pt x="15" y="64"/>
                        <a:pt x="14" y="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0"/>
                <p:cNvSpPr/>
                <p:nvPr/>
              </p:nvSpPr>
              <p:spPr>
                <a:xfrm>
                  <a:off x="5321301" y="1517650"/>
                  <a:ext cx="23495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52" extrusionOk="0">
                      <a:moveTo>
                        <a:pt x="2" y="52"/>
                      </a:moveTo>
                      <a:cubicBezTo>
                        <a:pt x="1" y="52"/>
                        <a:pt x="1" y="52"/>
                        <a:pt x="0" y="51"/>
                      </a:cubicBezTo>
                      <a:cubicBezTo>
                        <a:pt x="0" y="50"/>
                        <a:pt x="0" y="49"/>
                        <a:pt x="1" y="48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4" y="0"/>
                        <a:pt x="75" y="0"/>
                        <a:pt x="76" y="1"/>
                      </a:cubicBezTo>
                      <a:cubicBezTo>
                        <a:pt x="76" y="2"/>
                        <a:pt x="76" y="3"/>
                        <a:pt x="75" y="4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3" y="52"/>
                        <a:pt x="2" y="52"/>
                        <a:pt x="2" y="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0"/>
                <p:cNvSpPr/>
                <p:nvPr/>
              </p:nvSpPr>
              <p:spPr>
                <a:xfrm>
                  <a:off x="5494338" y="1511300"/>
                  <a:ext cx="619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2" extrusionOk="0">
                      <a:moveTo>
                        <a:pt x="16" y="22"/>
                      </a:move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5" y="22"/>
                        <a:pt x="14" y="21"/>
                        <a:pt x="14" y="20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9" y="2"/>
                        <a:pt x="20" y="3"/>
                        <a:pt x="20" y="4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21"/>
                        <a:pt x="17" y="22"/>
                        <a:pt x="16" y="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8" name="Google Shape;128;p10"/>
              <p:cNvSpPr txBox="1"/>
              <p:nvPr/>
            </p:nvSpPr>
            <p:spPr>
              <a:xfrm>
                <a:off x="1003581" y="3319343"/>
                <a:ext cx="31353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285750" marR="0" lvl="0" indent="-28575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Calibri"/>
                  <a:buChar char="›"/>
                </a:pPr>
                <a:r>
                  <a:rPr lang="en-US" dirty="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U.S airlines passenger volumes were 63</a:t>
                </a:r>
                <a:r>
                  <a:rPr lang="en-US" altLang="zh-CN" dirty="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% below year-ago levels</a:t>
                </a:r>
                <a:endParaRPr dirty="0"/>
              </a:p>
              <a:p>
                <a:pPr marL="457200" marR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10"/>
              <p:cNvSpPr txBox="1"/>
              <p:nvPr/>
            </p:nvSpPr>
            <p:spPr>
              <a:xfrm>
                <a:off x="1003581" y="2655033"/>
                <a:ext cx="28875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IMPLICATIONS OF COVID-19 ON THE AIRLINE INDUSTRY</a:t>
                </a:r>
                <a:endParaRPr/>
              </a:p>
            </p:txBody>
          </p:sp>
        </p:grpSp>
        <p:grpSp>
          <p:nvGrpSpPr>
            <p:cNvPr id="130" name="Google Shape;130;p10"/>
            <p:cNvGrpSpPr/>
            <p:nvPr/>
          </p:nvGrpSpPr>
          <p:grpSpPr>
            <a:xfrm>
              <a:off x="10139727" y="1759235"/>
              <a:ext cx="987000" cy="984300"/>
              <a:chOff x="10139727" y="1759235"/>
              <a:chExt cx="987000" cy="984300"/>
            </a:xfrm>
          </p:grpSpPr>
          <p:sp>
            <p:nvSpPr>
              <p:cNvPr id="131" name="Google Shape;131;p10"/>
              <p:cNvSpPr/>
              <p:nvPr/>
            </p:nvSpPr>
            <p:spPr>
              <a:xfrm rot="-5400000" flipH="1">
                <a:off x="10141077" y="1757885"/>
                <a:ext cx="984300" cy="987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2" name="Google Shape;132;p10"/>
              <p:cNvGrpSpPr/>
              <p:nvPr/>
            </p:nvGrpSpPr>
            <p:grpSpPr>
              <a:xfrm>
                <a:off x="10383099" y="2001206"/>
                <a:ext cx="500400" cy="500400"/>
                <a:chOff x="11709400" y="2033588"/>
                <a:chExt cx="295275" cy="295275"/>
              </a:xfrm>
            </p:grpSpPr>
            <p:sp>
              <p:nvSpPr>
                <p:cNvPr id="133" name="Google Shape;133;p10"/>
                <p:cNvSpPr/>
                <p:nvPr/>
              </p:nvSpPr>
              <p:spPr>
                <a:xfrm>
                  <a:off x="11807825" y="2033588"/>
                  <a:ext cx="196850" cy="19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4" extrusionOk="0">
                      <a:moveTo>
                        <a:pt x="32" y="64"/>
                      </a:moveTo>
                      <a:cubicBezTo>
                        <a:pt x="14" y="64"/>
                        <a:pt x="0" y="50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50" y="0"/>
                        <a:pt x="64" y="14"/>
                        <a:pt x="64" y="32"/>
                      </a:cubicBezTo>
                      <a:cubicBezTo>
                        <a:pt x="64" y="50"/>
                        <a:pt x="50" y="64"/>
                        <a:pt x="32" y="64"/>
                      </a:cubicBezTo>
                      <a:close/>
                      <a:moveTo>
                        <a:pt x="32" y="4"/>
                      </a:moveTo>
                      <a:cubicBezTo>
                        <a:pt x="17" y="4"/>
                        <a:pt x="4" y="17"/>
                        <a:pt x="4" y="32"/>
                      </a:cubicBezTo>
                      <a:cubicBezTo>
                        <a:pt x="4" y="47"/>
                        <a:pt x="17" y="60"/>
                        <a:pt x="32" y="60"/>
                      </a:cubicBezTo>
                      <a:cubicBezTo>
                        <a:pt x="47" y="60"/>
                        <a:pt x="60" y="47"/>
                        <a:pt x="60" y="32"/>
                      </a:cubicBezTo>
                      <a:cubicBezTo>
                        <a:pt x="60" y="17"/>
                        <a:pt x="47" y="4"/>
                        <a:pt x="32" y="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0"/>
                <p:cNvSpPr/>
                <p:nvPr/>
              </p:nvSpPr>
              <p:spPr>
                <a:xfrm>
                  <a:off x="11893550" y="2162176"/>
                  <a:ext cx="127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8" extrusionOk="0">
                      <a:moveTo>
                        <a:pt x="2" y="8"/>
                      </a:moveTo>
                      <a:cubicBezTo>
                        <a:pt x="1" y="8"/>
                        <a:pt x="0" y="7"/>
                        <a:pt x="0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2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11893550" y="2076451"/>
                  <a:ext cx="127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8" extrusionOk="0">
                      <a:moveTo>
                        <a:pt x="2" y="8"/>
                      </a:moveTo>
                      <a:cubicBezTo>
                        <a:pt x="1" y="8"/>
                        <a:pt x="0" y="7"/>
                        <a:pt x="0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2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10"/>
                <p:cNvSpPr/>
                <p:nvPr/>
              </p:nvSpPr>
              <p:spPr>
                <a:xfrm>
                  <a:off x="11876088" y="2089151"/>
                  <a:ext cx="492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8" extrusionOk="0">
                      <a:moveTo>
                        <a:pt x="8" y="28"/>
                      </a:moveTo>
                      <a:cubicBezTo>
                        <a:pt x="4" y="28"/>
                        <a:pt x="0" y="24"/>
                        <a:pt x="0" y="20"/>
                      </a:cubicBezTo>
                      <a:cubicBezTo>
                        <a:pt x="0" y="19"/>
                        <a:pt x="1" y="18"/>
                        <a:pt x="2" y="18"/>
                      </a:cubicBezTo>
                      <a:cubicBezTo>
                        <a:pt x="3" y="18"/>
                        <a:pt x="4" y="19"/>
                        <a:pt x="4" y="20"/>
                      </a:cubicBezTo>
                      <a:cubicBezTo>
                        <a:pt x="4" y="22"/>
                        <a:pt x="6" y="24"/>
                        <a:pt x="8" y="24"/>
                      </a:cubicBezTo>
                      <a:cubicBezTo>
                        <a:pt x="10" y="24"/>
                        <a:pt x="12" y="22"/>
                        <a:pt x="12" y="20"/>
                      </a:cubicBezTo>
                      <a:cubicBezTo>
                        <a:pt x="12" y="18"/>
                        <a:pt x="10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3" y="10"/>
                        <a:pt x="12" y="9"/>
                        <a:pt x="12" y="8"/>
                      </a:cubicBezTo>
                      <a:cubicBezTo>
                        <a:pt x="12" y="6"/>
                        <a:pt x="10" y="4"/>
                        <a:pt x="8" y="4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2" y="12"/>
                        <a:pt x="16" y="16"/>
                        <a:pt x="16" y="20"/>
                      </a:cubicBezTo>
                      <a:cubicBezTo>
                        <a:pt x="16" y="24"/>
                        <a:pt x="12" y="28"/>
                        <a:pt x="8" y="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0"/>
                <p:cNvSpPr/>
                <p:nvPr/>
              </p:nvSpPr>
              <p:spPr>
                <a:xfrm>
                  <a:off x="11795125" y="2260601"/>
                  <a:ext cx="127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8" extrusionOk="0">
                      <a:moveTo>
                        <a:pt x="2" y="8"/>
                      </a:moveTo>
                      <a:cubicBezTo>
                        <a:pt x="1" y="8"/>
                        <a:pt x="0" y="7"/>
                        <a:pt x="0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2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0"/>
                <p:cNvSpPr/>
                <p:nvPr/>
              </p:nvSpPr>
              <p:spPr>
                <a:xfrm>
                  <a:off x="11795125" y="2174876"/>
                  <a:ext cx="127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8" extrusionOk="0">
                      <a:moveTo>
                        <a:pt x="2" y="8"/>
                      </a:moveTo>
                      <a:cubicBezTo>
                        <a:pt x="1" y="8"/>
                        <a:pt x="0" y="7"/>
                        <a:pt x="0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2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0"/>
                <p:cNvSpPr/>
                <p:nvPr/>
              </p:nvSpPr>
              <p:spPr>
                <a:xfrm>
                  <a:off x="11777663" y="2187576"/>
                  <a:ext cx="492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28" extrusionOk="0">
                      <a:moveTo>
                        <a:pt x="8" y="28"/>
                      </a:moveTo>
                      <a:cubicBezTo>
                        <a:pt x="4" y="28"/>
                        <a:pt x="0" y="24"/>
                        <a:pt x="0" y="20"/>
                      </a:cubicBezTo>
                      <a:cubicBezTo>
                        <a:pt x="0" y="19"/>
                        <a:pt x="1" y="18"/>
                        <a:pt x="2" y="18"/>
                      </a:cubicBezTo>
                      <a:cubicBezTo>
                        <a:pt x="3" y="18"/>
                        <a:pt x="4" y="19"/>
                        <a:pt x="4" y="20"/>
                      </a:cubicBezTo>
                      <a:cubicBezTo>
                        <a:pt x="4" y="22"/>
                        <a:pt x="6" y="24"/>
                        <a:pt x="8" y="24"/>
                      </a:cubicBezTo>
                      <a:cubicBezTo>
                        <a:pt x="10" y="24"/>
                        <a:pt x="12" y="22"/>
                        <a:pt x="12" y="20"/>
                      </a:cubicBezTo>
                      <a:cubicBezTo>
                        <a:pt x="12" y="18"/>
                        <a:pt x="10" y="16"/>
                        <a:pt x="8" y="16"/>
                      </a:cubicBezTo>
                      <a:cubicBezTo>
                        <a:pt x="4" y="16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6" y="4"/>
                        <a:pt x="16" y="8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3" y="10"/>
                        <a:pt x="12" y="9"/>
                        <a:pt x="12" y="8"/>
                      </a:cubicBezTo>
                      <a:cubicBezTo>
                        <a:pt x="12" y="6"/>
                        <a:pt x="10" y="4"/>
                        <a:pt x="8" y="4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2" y="12"/>
                        <a:pt x="16" y="16"/>
                        <a:pt x="16" y="20"/>
                      </a:cubicBezTo>
                      <a:cubicBezTo>
                        <a:pt x="16" y="24"/>
                        <a:pt x="12" y="28"/>
                        <a:pt x="8" y="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11709400" y="2132013"/>
                  <a:ext cx="196850" cy="19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4" extrusionOk="0">
                      <a:moveTo>
                        <a:pt x="32" y="64"/>
                      </a:moveTo>
                      <a:cubicBezTo>
                        <a:pt x="14" y="64"/>
                        <a:pt x="0" y="50"/>
                        <a:pt x="0" y="32"/>
                      </a:cubicBezTo>
                      <a:cubicBezTo>
                        <a:pt x="0" y="23"/>
                        <a:pt x="4" y="15"/>
                        <a:pt x="10" y="9"/>
                      </a:cubicBezTo>
                      <a:cubicBezTo>
                        <a:pt x="17" y="3"/>
                        <a:pt x="25" y="0"/>
                        <a:pt x="34" y="0"/>
                      </a:cubicBezTo>
                      <a:cubicBezTo>
                        <a:pt x="35" y="0"/>
                        <a:pt x="36" y="1"/>
                        <a:pt x="36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26" y="4"/>
                        <a:pt x="19" y="6"/>
                        <a:pt x="13" y="12"/>
                      </a:cubicBezTo>
                      <a:cubicBezTo>
                        <a:pt x="7" y="17"/>
                        <a:pt x="4" y="24"/>
                        <a:pt x="4" y="32"/>
                      </a:cubicBezTo>
                      <a:cubicBezTo>
                        <a:pt x="4" y="47"/>
                        <a:pt x="17" y="60"/>
                        <a:pt x="32" y="60"/>
                      </a:cubicBezTo>
                      <a:cubicBezTo>
                        <a:pt x="40" y="60"/>
                        <a:pt x="47" y="57"/>
                        <a:pt x="52" y="51"/>
                      </a:cubicBezTo>
                      <a:cubicBezTo>
                        <a:pt x="58" y="45"/>
                        <a:pt x="60" y="38"/>
                        <a:pt x="60" y="30"/>
                      </a:cubicBezTo>
                      <a:cubicBezTo>
                        <a:pt x="60" y="29"/>
                        <a:pt x="61" y="28"/>
                        <a:pt x="62" y="28"/>
                      </a:cubicBezTo>
                      <a:cubicBezTo>
                        <a:pt x="63" y="28"/>
                        <a:pt x="64" y="29"/>
                        <a:pt x="64" y="30"/>
                      </a:cubicBezTo>
                      <a:cubicBezTo>
                        <a:pt x="64" y="39"/>
                        <a:pt x="61" y="47"/>
                        <a:pt x="55" y="54"/>
                      </a:cubicBezTo>
                      <a:cubicBezTo>
                        <a:pt x="49" y="60"/>
                        <a:pt x="41" y="64"/>
                        <a:pt x="32" y="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1" name="Google Shape;141;p10"/>
          <p:cNvSpPr txBox="1"/>
          <p:nvPr/>
        </p:nvSpPr>
        <p:spPr>
          <a:xfrm>
            <a:off x="7737875" y="3067350"/>
            <a:ext cx="34653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INCREASING COSTS FOR FLIGHT DELAYS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1085225" y="4491625"/>
            <a:ext cx="919500" cy="98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50" y="4645250"/>
            <a:ext cx="678250" cy="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710475" y="1145175"/>
            <a:ext cx="2212200" cy="2212200"/>
          </a:xfrm>
          <a:prstGeom prst="ellipse">
            <a:avLst/>
          </a:prstGeom>
          <a:solidFill>
            <a:srgbClr val="0014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322 records</a:t>
            </a:r>
            <a:endParaRPr sz="2400"/>
          </a:p>
        </p:txBody>
      </p:sp>
      <p:sp>
        <p:nvSpPr>
          <p:cNvPr id="149" name="Google Shape;149;p11"/>
          <p:cNvSpPr/>
          <p:nvPr/>
        </p:nvSpPr>
        <p:spPr>
          <a:xfrm>
            <a:off x="3553708" y="1145165"/>
            <a:ext cx="2212200" cy="2212200"/>
          </a:xfrm>
          <a:prstGeom prst="ellipse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records</a:t>
            </a:r>
            <a:endParaRPr sz="2000"/>
          </a:p>
        </p:txBody>
      </p:sp>
      <p:sp>
        <p:nvSpPr>
          <p:cNvPr id="150" name="Google Shape;150;p11"/>
          <p:cNvSpPr/>
          <p:nvPr/>
        </p:nvSpPr>
        <p:spPr>
          <a:xfrm>
            <a:off x="2155299" y="3500614"/>
            <a:ext cx="2212200" cy="221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5.8 million records</a:t>
            </a:r>
            <a:endParaRPr sz="2000"/>
          </a:p>
        </p:txBody>
      </p:sp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6395244" y="1176377"/>
            <a:ext cx="5182166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DATA DESCRIPTION</a:t>
            </a:r>
            <a:endParaRPr sz="4000" b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1"/>
          <p:cNvGrpSpPr/>
          <p:nvPr/>
        </p:nvGrpSpPr>
        <p:grpSpPr>
          <a:xfrm>
            <a:off x="6395244" y="3800729"/>
            <a:ext cx="4722602" cy="1611987"/>
            <a:chOff x="6395244" y="3368348"/>
            <a:chExt cx="4722602" cy="1611987"/>
          </a:xfrm>
        </p:grpSpPr>
        <p:grpSp>
          <p:nvGrpSpPr>
            <p:cNvPr id="153" name="Google Shape;153;p11"/>
            <p:cNvGrpSpPr/>
            <p:nvPr/>
          </p:nvGrpSpPr>
          <p:grpSpPr>
            <a:xfrm>
              <a:off x="6395244" y="3368348"/>
              <a:ext cx="4722602" cy="430887"/>
              <a:chOff x="6504198" y="3590598"/>
              <a:chExt cx="4722602" cy="430887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6504198" y="3650287"/>
                <a:ext cx="311508" cy="311508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1"/>
              <p:cNvSpPr txBox="1"/>
              <p:nvPr/>
            </p:nvSpPr>
            <p:spPr>
              <a:xfrm>
                <a:off x="7029836" y="3590598"/>
                <a:ext cx="419696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Airports</a:t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6395244" y="3971598"/>
              <a:ext cx="4722602" cy="430887"/>
              <a:chOff x="6504198" y="3590598"/>
              <a:chExt cx="4722602" cy="430887"/>
            </a:xfrm>
          </p:grpSpPr>
          <p:sp>
            <p:nvSpPr>
              <p:cNvPr id="157" name="Google Shape;157;p11"/>
              <p:cNvSpPr/>
              <p:nvPr/>
            </p:nvSpPr>
            <p:spPr>
              <a:xfrm>
                <a:off x="6504198" y="3650287"/>
                <a:ext cx="311508" cy="3115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1"/>
              <p:cNvSpPr txBox="1"/>
              <p:nvPr/>
            </p:nvSpPr>
            <p:spPr>
              <a:xfrm>
                <a:off x="7029836" y="3590598"/>
                <a:ext cx="419696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Flights</a:t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6395244" y="4549448"/>
              <a:ext cx="4722602" cy="430887"/>
              <a:chOff x="6504198" y="3590598"/>
              <a:chExt cx="4722602" cy="430887"/>
            </a:xfrm>
          </p:grpSpPr>
          <p:sp>
            <p:nvSpPr>
              <p:cNvPr id="160" name="Google Shape;160;p11"/>
              <p:cNvSpPr/>
              <p:nvPr/>
            </p:nvSpPr>
            <p:spPr>
              <a:xfrm>
                <a:off x="6504198" y="3650287"/>
                <a:ext cx="311508" cy="3115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1"/>
              <p:cNvSpPr txBox="1"/>
              <p:nvPr/>
            </p:nvSpPr>
            <p:spPr>
              <a:xfrm>
                <a:off x="7029836" y="3590598"/>
                <a:ext cx="419696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Airlines</a:t>
                </a:r>
                <a:endParaRPr/>
              </a:p>
            </p:txBody>
          </p:sp>
        </p:grpSp>
      </p:grpSp>
      <p:cxnSp>
        <p:nvCxnSpPr>
          <p:cNvPr id="162" name="Google Shape;162;p11"/>
          <p:cNvCxnSpPr/>
          <p:nvPr/>
        </p:nvCxnSpPr>
        <p:spPr>
          <a:xfrm>
            <a:off x="2340593" y="3224533"/>
            <a:ext cx="361800" cy="428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1"/>
          <p:cNvCxnSpPr/>
          <p:nvPr/>
        </p:nvCxnSpPr>
        <p:spPr>
          <a:xfrm flipH="1">
            <a:off x="3805643" y="3224533"/>
            <a:ext cx="361800" cy="428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1"/>
          <p:cNvCxnSpPr>
            <a:stCxn id="148" idx="6"/>
            <a:endCxn id="149" idx="2"/>
          </p:cNvCxnSpPr>
          <p:nvPr/>
        </p:nvCxnSpPr>
        <p:spPr>
          <a:xfrm>
            <a:off x="2922675" y="2251275"/>
            <a:ext cx="6309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6401550" y="1580850"/>
            <a:ext cx="5714400" cy="30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Important Variables</a:t>
            </a: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airport name, airline name, destination airport, origin airport, departure delay, arrival delay, taxi-in, taxi-out, among other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taxi-in:</a:t>
            </a: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time the aircraft spends between landing and reaching the gate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taxi-out:</a:t>
            </a: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time the aircraft spends between leaving the gate and take-off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334976" y="1488575"/>
            <a:ext cx="3486600" cy="10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3800" dirty="0"/>
              <a:t>EXPLORATORY VISUALIZATIONS</a:t>
            </a:r>
            <a:endParaRPr sz="3800" dirty="0"/>
          </a:p>
        </p:txBody>
      </p:sp>
      <p:sp>
        <p:nvSpPr>
          <p:cNvPr id="173" name="Google Shape;173;p6"/>
          <p:cNvSpPr txBox="1"/>
          <p:nvPr/>
        </p:nvSpPr>
        <p:spPr>
          <a:xfrm>
            <a:off x="334975" y="2517649"/>
            <a:ext cx="3208200" cy="30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Char char="›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Most arrival and departure delays were less than an hour long</a:t>
            </a:r>
            <a:endParaRPr sz="16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summer months had the most flights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○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School breaks and summer vacations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Saturdays had the least amount of flights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○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plane tickets more expensive for weekend flights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cxnSp>
        <p:nvCxnSpPr>
          <p:cNvPr id="174" name="Google Shape;174;p6"/>
          <p:cNvCxnSpPr/>
          <p:nvPr/>
        </p:nvCxnSpPr>
        <p:spPr>
          <a:xfrm>
            <a:off x="3821481" y="917287"/>
            <a:ext cx="0" cy="462960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5" name="Google Shape;1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188" y="64075"/>
            <a:ext cx="4264726" cy="36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475" y="121125"/>
            <a:ext cx="4671524" cy="3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575" y="3746205"/>
            <a:ext cx="7072051" cy="26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334960" y="426580"/>
            <a:ext cx="1152207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dirty="0"/>
              <a:t>AIRLINE INSIGHTS AND ANALYTICS </a:t>
            </a:r>
            <a:endParaRPr dirty="0"/>
          </a:p>
        </p:txBody>
      </p:sp>
      <p:grpSp>
        <p:nvGrpSpPr>
          <p:cNvPr id="185" name="Google Shape;185;p8"/>
          <p:cNvGrpSpPr/>
          <p:nvPr/>
        </p:nvGrpSpPr>
        <p:grpSpPr>
          <a:xfrm>
            <a:off x="383639" y="2125666"/>
            <a:ext cx="2461276" cy="3650297"/>
            <a:chOff x="334962" y="1483517"/>
            <a:chExt cx="2737065" cy="3650458"/>
          </a:xfrm>
        </p:grpSpPr>
        <p:sp>
          <p:nvSpPr>
            <p:cNvPr id="186" name="Google Shape;186;p8"/>
            <p:cNvSpPr/>
            <p:nvPr/>
          </p:nvSpPr>
          <p:spPr>
            <a:xfrm>
              <a:off x="334962" y="2476501"/>
              <a:ext cx="2737065" cy="26574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10800000" flipH="1">
              <a:off x="1505163" y="2476501"/>
              <a:ext cx="396662" cy="131072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34962" y="1483517"/>
              <a:ext cx="2737065" cy="992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SOUTHWEST</a:t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17049" y="2476382"/>
              <a:ext cx="2372888" cy="2389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3335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</a:pPr>
              <a:endParaRPr lang="en-US"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457200" indent="-323850">
                <a:lnSpc>
                  <a:spcPct val="115000"/>
                </a:lnSpc>
                <a:buClr>
                  <a:schemeClr val="lt1"/>
                </a:buClr>
                <a:buSzPts val="1500"/>
                <a:buFont typeface="Arial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Known for quick turnarounds and high utilization</a:t>
              </a:r>
              <a:endParaRPr lang="en-US" sz="900" dirty="0"/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 1 number of flights in 2015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Late aircraft dominant reason for flight delays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90" name="Google Shape;190;p8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1" name="Google Shape;191;p8"/>
          <p:cNvGrpSpPr/>
          <p:nvPr/>
        </p:nvGrpSpPr>
        <p:grpSpPr>
          <a:xfrm>
            <a:off x="3533511" y="2125579"/>
            <a:ext cx="2461276" cy="3650458"/>
            <a:chOff x="792612" y="1483517"/>
            <a:chExt cx="2737213" cy="3650458"/>
          </a:xfrm>
        </p:grpSpPr>
        <p:sp>
          <p:nvSpPr>
            <p:cNvPr id="192" name="Google Shape;192;p8"/>
            <p:cNvSpPr/>
            <p:nvPr/>
          </p:nvSpPr>
          <p:spPr>
            <a:xfrm>
              <a:off x="792612" y="2476501"/>
              <a:ext cx="2737200" cy="26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10800000" flipH="1">
              <a:off x="1920950" y="2476473"/>
              <a:ext cx="396600" cy="131100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92625" y="1483517"/>
              <a:ext cx="2737200" cy="99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SPIRIT AIRLINES</a:t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972234" y="2758798"/>
              <a:ext cx="2459203" cy="1858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indent="-323850">
                <a:lnSpc>
                  <a:spcPct val="115000"/>
                </a:lnSpc>
                <a:buClr>
                  <a:schemeClr val="lt1"/>
                </a:buClr>
                <a:buSzPts val="1500"/>
                <a:buFont typeface="Arial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Ultra low-cost carrier 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#1 average departure and arrival delays 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#1 average taxi-in time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Air system is the biggest delay reason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7" name="Google Shape;197;p8"/>
          <p:cNvGrpSpPr/>
          <p:nvPr/>
        </p:nvGrpSpPr>
        <p:grpSpPr>
          <a:xfrm>
            <a:off x="6476820" y="2125505"/>
            <a:ext cx="2409736" cy="3650458"/>
            <a:chOff x="334962" y="1483517"/>
            <a:chExt cx="2737065" cy="3650458"/>
          </a:xfrm>
        </p:grpSpPr>
        <p:sp>
          <p:nvSpPr>
            <p:cNvPr id="198" name="Google Shape;198;p8"/>
            <p:cNvSpPr/>
            <p:nvPr/>
          </p:nvSpPr>
          <p:spPr>
            <a:xfrm>
              <a:off x="334962" y="2476501"/>
              <a:ext cx="2737065" cy="26574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rot="10800000" flipH="1">
              <a:off x="1505163" y="2476501"/>
              <a:ext cx="396662" cy="131072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34962" y="1483517"/>
              <a:ext cx="2737065" cy="992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UNITED AIRLINES</a:t>
              </a:r>
              <a:endParaRPr dirty="0"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556409" y="2758798"/>
              <a:ext cx="2445023" cy="159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#1 in recovering departure delay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#2 average departure delay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Airline is the biggest delay reason</a:t>
              </a:r>
              <a:endParaRPr lang="en-US" sz="1500" dirty="0"/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3" name="Google Shape;203;p8"/>
          <p:cNvSpPr/>
          <p:nvPr/>
        </p:nvSpPr>
        <p:spPr>
          <a:xfrm rot="10800000" flipH="1">
            <a:off x="974188" y="1360487"/>
            <a:ext cx="841700" cy="595675"/>
          </a:xfrm>
          <a:custGeom>
            <a:avLst/>
            <a:gdLst/>
            <a:ahLst/>
            <a:cxnLst/>
            <a:rect l="l" t="t" r="r" b="b"/>
            <a:pathLst>
              <a:path w="96" h="52" extrusionOk="0">
                <a:moveTo>
                  <a:pt x="4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1" y="52"/>
                  <a:pt x="20" y="52"/>
                  <a:pt x="20" y="51"/>
                </a:cubicBezTo>
                <a:cubicBezTo>
                  <a:pt x="20" y="50"/>
                  <a:pt x="20" y="49"/>
                  <a:pt x="21" y="49"/>
                </a:cubicBezTo>
                <a:cubicBezTo>
                  <a:pt x="41" y="28"/>
                  <a:pt x="41" y="28"/>
                  <a:pt x="41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2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19" y="1"/>
                </a:cubicBezTo>
                <a:cubicBezTo>
                  <a:pt x="27" y="8"/>
                  <a:pt x="27" y="8"/>
                  <a:pt x="27" y="8"/>
                </a:cubicBezTo>
                <a:cubicBezTo>
                  <a:pt x="86" y="8"/>
                  <a:pt x="86" y="8"/>
                  <a:pt x="86" y="8"/>
                </a:cubicBezTo>
                <a:cubicBezTo>
                  <a:pt x="92" y="8"/>
                  <a:pt x="96" y="12"/>
                  <a:pt x="96" y="18"/>
                </a:cubicBezTo>
                <a:cubicBezTo>
                  <a:pt x="96" y="24"/>
                  <a:pt x="92" y="28"/>
                  <a:pt x="86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2"/>
                  <a:pt x="43" y="52"/>
                  <a:pt x="42" y="52"/>
                </a:cubicBezTo>
                <a:close/>
                <a:moveTo>
                  <a:pt x="2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4"/>
                  <a:pt x="65" y="24"/>
                  <a:pt x="66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9" y="24"/>
                  <a:pt x="92" y="21"/>
                  <a:pt x="92" y="18"/>
                </a:cubicBezTo>
                <a:cubicBezTo>
                  <a:pt x="92" y="15"/>
                  <a:pt x="89" y="12"/>
                  <a:pt x="8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5" y="12"/>
                  <a:pt x="25" y="12"/>
                  <a:pt x="25" y="11"/>
                </a:cubicBezTo>
                <a:cubicBezTo>
                  <a:pt x="17" y="4"/>
                  <a:pt x="17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15" y="24"/>
                  <a:pt x="15" y="24"/>
                  <a:pt x="1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8" y="27"/>
                  <a:pt x="47" y="27"/>
                </a:cubicBezTo>
                <a:lnTo>
                  <a:pt x="27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4" y="1255455"/>
            <a:ext cx="784544" cy="8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64" y="1255455"/>
            <a:ext cx="784544" cy="8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424" y="1229262"/>
            <a:ext cx="784525" cy="8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7" name="Google Shape;197;p8">
            <a:extLst>
              <a:ext uri="{FF2B5EF4-FFF2-40B4-BE49-F238E27FC236}">
                <a16:creationId xmlns:a16="http://schemas.microsoft.com/office/drawing/2014/main" id="{F25AA523-0A62-439F-8C03-FD32B77814DD}"/>
              </a:ext>
            </a:extLst>
          </p:cNvPr>
          <p:cNvGrpSpPr/>
          <p:nvPr/>
        </p:nvGrpSpPr>
        <p:grpSpPr>
          <a:xfrm>
            <a:off x="9457059" y="2125504"/>
            <a:ext cx="2409736" cy="3650459"/>
            <a:chOff x="334962" y="1483517"/>
            <a:chExt cx="2737065" cy="3650458"/>
          </a:xfrm>
        </p:grpSpPr>
        <p:sp>
          <p:nvSpPr>
            <p:cNvPr id="28" name="Google Shape;198;p8">
              <a:extLst>
                <a:ext uri="{FF2B5EF4-FFF2-40B4-BE49-F238E27FC236}">
                  <a16:creationId xmlns:a16="http://schemas.microsoft.com/office/drawing/2014/main" id="{EADE93D7-EDC3-4B0F-ACB2-F1487B3AE192}"/>
                </a:ext>
              </a:extLst>
            </p:cNvPr>
            <p:cNvSpPr/>
            <p:nvPr/>
          </p:nvSpPr>
          <p:spPr>
            <a:xfrm>
              <a:off x="334962" y="2476501"/>
              <a:ext cx="2737065" cy="26574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9;p8">
              <a:extLst>
                <a:ext uri="{FF2B5EF4-FFF2-40B4-BE49-F238E27FC236}">
                  <a16:creationId xmlns:a16="http://schemas.microsoft.com/office/drawing/2014/main" id="{D2700DF0-3452-48C9-B9CD-8D55EBFCD131}"/>
                </a:ext>
              </a:extLst>
            </p:cNvPr>
            <p:cNvSpPr/>
            <p:nvPr/>
          </p:nvSpPr>
          <p:spPr>
            <a:xfrm rot="10800000" flipH="1">
              <a:off x="1505163" y="2476501"/>
              <a:ext cx="396662" cy="131072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;p8">
              <a:extLst>
                <a:ext uri="{FF2B5EF4-FFF2-40B4-BE49-F238E27FC236}">
                  <a16:creationId xmlns:a16="http://schemas.microsoft.com/office/drawing/2014/main" id="{36BE071D-8E8E-42C4-97F9-1C978E4FF5E5}"/>
                </a:ext>
              </a:extLst>
            </p:cNvPr>
            <p:cNvSpPr/>
            <p:nvPr/>
          </p:nvSpPr>
          <p:spPr>
            <a:xfrm>
              <a:off x="334962" y="1483517"/>
              <a:ext cx="2737065" cy="992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DELTA AIRLINES</a:t>
              </a:r>
              <a:endParaRPr dirty="0"/>
            </a:p>
          </p:txBody>
        </p:sp>
        <p:sp>
          <p:nvSpPr>
            <p:cNvPr id="31" name="Google Shape;201;p8">
              <a:extLst>
                <a:ext uri="{FF2B5EF4-FFF2-40B4-BE49-F238E27FC236}">
                  <a16:creationId xmlns:a16="http://schemas.microsoft.com/office/drawing/2014/main" id="{51616D45-8936-40D8-A9FE-3BE44F964410}"/>
                </a:ext>
              </a:extLst>
            </p:cNvPr>
            <p:cNvSpPr txBox="1"/>
            <p:nvPr/>
          </p:nvSpPr>
          <p:spPr>
            <a:xfrm>
              <a:off x="556409" y="2758798"/>
              <a:ext cx="2449246" cy="159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#2 in recovering departure delay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#11 average departure delay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sym typeface="Source Sans Pro"/>
                </a:rPr>
                <a:t>Weather is the biggest delay reason</a:t>
              </a:r>
              <a:endParaRPr lang="en-US" sz="1500" dirty="0"/>
            </a:p>
          </p:txBody>
        </p:sp>
        <p:cxnSp>
          <p:nvCxnSpPr>
            <p:cNvPr id="32" name="Google Shape;202;p8">
              <a:extLst>
                <a:ext uri="{FF2B5EF4-FFF2-40B4-BE49-F238E27FC236}">
                  <a16:creationId xmlns:a16="http://schemas.microsoft.com/office/drawing/2014/main" id="{AE0C530E-E0E2-4707-8825-0406330F9AD9}"/>
                </a:ext>
              </a:extLst>
            </p:cNvPr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3" name="Google Shape;206;p8">
            <a:extLst>
              <a:ext uri="{FF2B5EF4-FFF2-40B4-BE49-F238E27FC236}">
                <a16:creationId xmlns:a16="http://schemas.microsoft.com/office/drawing/2014/main" id="{5FE92AFD-2A7A-4303-81AF-D05D0364C2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665" y="1244165"/>
            <a:ext cx="784525" cy="80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fc952b70_0_20"/>
          <p:cNvSpPr txBox="1">
            <a:spLocks noGrp="1"/>
          </p:cNvSpPr>
          <p:nvPr>
            <p:ph type="title"/>
          </p:nvPr>
        </p:nvSpPr>
        <p:spPr>
          <a:xfrm>
            <a:off x="334947" y="543400"/>
            <a:ext cx="864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dirty="0"/>
              <a:t>AIRLINE INSIGHTS AND ANALYTICS </a:t>
            </a:r>
            <a:endParaRPr dirty="0"/>
          </a:p>
        </p:txBody>
      </p:sp>
      <p:sp>
        <p:nvSpPr>
          <p:cNvPr id="214" name="Google Shape;214;gacfc952b70_0_20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15" name="Google Shape;215;gacfc952b70_0_20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6" name="Google Shape;216;gacfc952b70_0_20"/>
          <p:cNvSpPr txBox="1"/>
          <p:nvPr/>
        </p:nvSpPr>
        <p:spPr>
          <a:xfrm flipH="1">
            <a:off x="334947" y="1291331"/>
            <a:ext cx="5515437" cy="471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28575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›"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 correlation between departure delays and arrival delays</a:t>
            </a:r>
          </a:p>
          <a:p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correlation of 94%, high rank in departure                 delay, high rank in arrival delay</a:t>
            </a:r>
          </a:p>
          <a:p>
            <a:pPr marL="28575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›"/>
            </a:pPr>
            <a:endParaRPr lang="en-US"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349250">
              <a:spcBef>
                <a:spcPts val="600"/>
              </a:spcBef>
              <a:buClr>
                <a:schemeClr val="accent2"/>
              </a:buClr>
              <a:buSzPts val="2400"/>
              <a:buFont typeface="Calibri"/>
              <a:buChar char="›"/>
            </a:pP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airlines have advantages in recovering time loss from  departure</a:t>
            </a:r>
            <a:endParaRPr sz="2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major airlines had departure delay, a higher chance that they will catch up these delays through flying and landing</a:t>
            </a:r>
          </a:p>
          <a:p>
            <a:endParaRPr lang="en-US"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›"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 of all the delay reasons, security-related delays were the least prominent</a:t>
            </a:r>
            <a:endParaRPr sz="2000" b="1" dirty="0">
              <a:solidFill>
                <a:schemeClr val="accent2"/>
              </a:solidFill>
            </a:endParaRPr>
          </a:p>
          <a:p>
            <a:pPr marL="457200" marR="0" lvl="0" indent="0" algn="l" rtl="1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D50B5-2783-491C-BD98-94F790AE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0" y="1577004"/>
            <a:ext cx="6499600" cy="2317742"/>
          </a:xfrm>
          <a:prstGeom prst="rect">
            <a:avLst/>
          </a:prstGeom>
        </p:spPr>
      </p:pic>
      <p:pic>
        <p:nvPicPr>
          <p:cNvPr id="8" name="Google Shape;217;gacfc952b70_0_20">
            <a:extLst>
              <a:ext uri="{FF2B5EF4-FFF2-40B4-BE49-F238E27FC236}">
                <a16:creationId xmlns:a16="http://schemas.microsoft.com/office/drawing/2014/main" id="{20BBF0EB-0990-44F8-BA5B-02648C1091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491" y="3894746"/>
            <a:ext cx="5651545" cy="241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cfc952b70_1_60"/>
          <p:cNvSpPr txBox="1">
            <a:spLocks noGrp="1"/>
          </p:cNvSpPr>
          <p:nvPr>
            <p:ph type="title"/>
          </p:nvPr>
        </p:nvSpPr>
        <p:spPr>
          <a:xfrm>
            <a:off x="334962" y="543408"/>
            <a:ext cx="11522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/>
              <a:t>AIRPORT INSIGHTS AND ANALYTICS </a:t>
            </a:r>
            <a:endParaRPr/>
          </a:p>
        </p:txBody>
      </p:sp>
      <p:grpSp>
        <p:nvGrpSpPr>
          <p:cNvPr id="224" name="Google Shape;224;gacfc952b70_1_60"/>
          <p:cNvGrpSpPr/>
          <p:nvPr/>
        </p:nvGrpSpPr>
        <p:grpSpPr>
          <a:xfrm>
            <a:off x="792612" y="2198604"/>
            <a:ext cx="2737200" cy="3650458"/>
            <a:chOff x="334962" y="1483517"/>
            <a:chExt cx="2737200" cy="3650458"/>
          </a:xfrm>
        </p:grpSpPr>
        <p:sp>
          <p:nvSpPr>
            <p:cNvPr id="225" name="Google Shape;225;gacfc952b70_1_60"/>
            <p:cNvSpPr/>
            <p:nvPr/>
          </p:nvSpPr>
          <p:spPr>
            <a:xfrm>
              <a:off x="334962" y="2476501"/>
              <a:ext cx="2737200" cy="26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acfc952b70_1_60"/>
            <p:cNvSpPr/>
            <p:nvPr/>
          </p:nvSpPr>
          <p:spPr>
            <a:xfrm rot="10800000" flipH="1">
              <a:off x="1505163" y="2476473"/>
              <a:ext cx="396600" cy="131100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acfc952b70_1_60"/>
            <p:cNvSpPr/>
            <p:nvPr/>
          </p:nvSpPr>
          <p:spPr>
            <a:xfrm>
              <a:off x="334962" y="1483517"/>
              <a:ext cx="2737200" cy="99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WILMINGTON AIRPORT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acfc952b70_1_60"/>
            <p:cNvSpPr txBox="1"/>
            <p:nvPr/>
          </p:nvSpPr>
          <p:spPr>
            <a:xfrm>
              <a:off x="556409" y="2758798"/>
              <a:ext cx="2294100" cy="19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located in Delaware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Source Sans Pro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#1 average departure delay among all the other origin airports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Average departure delay time is 29.39 minutes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29" name="Google Shape;229;gacfc952b70_1_60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0" name="Google Shape;230;gacfc952b70_1_60"/>
          <p:cNvGrpSpPr/>
          <p:nvPr/>
        </p:nvGrpSpPr>
        <p:grpSpPr>
          <a:xfrm>
            <a:off x="4727410" y="2198604"/>
            <a:ext cx="2737200" cy="3650458"/>
            <a:chOff x="334962" y="1483517"/>
            <a:chExt cx="2737200" cy="3650458"/>
          </a:xfrm>
        </p:grpSpPr>
        <p:sp>
          <p:nvSpPr>
            <p:cNvPr id="231" name="Google Shape;231;gacfc952b70_1_60"/>
            <p:cNvSpPr/>
            <p:nvPr/>
          </p:nvSpPr>
          <p:spPr>
            <a:xfrm>
              <a:off x="334962" y="2476501"/>
              <a:ext cx="2737200" cy="26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acfc952b70_1_60"/>
            <p:cNvSpPr/>
            <p:nvPr/>
          </p:nvSpPr>
          <p:spPr>
            <a:xfrm rot="10800000" flipH="1">
              <a:off x="1505163" y="2476473"/>
              <a:ext cx="396600" cy="131100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acfc952b70_1_60"/>
            <p:cNvSpPr/>
            <p:nvPr/>
          </p:nvSpPr>
          <p:spPr>
            <a:xfrm>
              <a:off x="334962" y="1483517"/>
              <a:ext cx="2737200" cy="99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 CLOUD REGIONAL AIRPORT</a:t>
              </a:r>
              <a:endParaRPr/>
            </a:p>
          </p:txBody>
        </p:sp>
        <p:sp>
          <p:nvSpPr>
            <p:cNvPr id="234" name="Google Shape;234;gacfc952b70_1_60"/>
            <p:cNvSpPr txBox="1"/>
            <p:nvPr/>
          </p:nvSpPr>
          <p:spPr>
            <a:xfrm>
              <a:off x="556409" y="2758798"/>
              <a:ext cx="2294100" cy="19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Located in Minnesota 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#1 average arrival delay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Average arrival delay time 23.03 minutes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35" name="Google Shape;235;gacfc952b70_1_60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6" name="Google Shape;236;gacfc952b70_1_60"/>
          <p:cNvGrpSpPr/>
          <p:nvPr/>
        </p:nvGrpSpPr>
        <p:grpSpPr>
          <a:xfrm>
            <a:off x="8662208" y="2198604"/>
            <a:ext cx="2737200" cy="3650458"/>
            <a:chOff x="334962" y="1483517"/>
            <a:chExt cx="2737200" cy="3650458"/>
          </a:xfrm>
        </p:grpSpPr>
        <p:sp>
          <p:nvSpPr>
            <p:cNvPr id="237" name="Google Shape;237;gacfc952b70_1_60"/>
            <p:cNvSpPr/>
            <p:nvPr/>
          </p:nvSpPr>
          <p:spPr>
            <a:xfrm>
              <a:off x="334962" y="2476501"/>
              <a:ext cx="2737200" cy="26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acfc952b70_1_60"/>
            <p:cNvSpPr/>
            <p:nvPr/>
          </p:nvSpPr>
          <p:spPr>
            <a:xfrm rot="10800000" flipH="1">
              <a:off x="1505163" y="2476473"/>
              <a:ext cx="396600" cy="131100"/>
            </a:xfrm>
            <a:prstGeom prst="triangle">
              <a:avLst>
                <a:gd name="adj" fmla="val 50000"/>
              </a:avLst>
            </a:prstGeom>
            <a:solidFill>
              <a:srgbClr val="B56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acfc952b70_1_60"/>
            <p:cNvSpPr/>
            <p:nvPr/>
          </p:nvSpPr>
          <p:spPr>
            <a:xfrm>
              <a:off x="334962" y="1483517"/>
              <a:ext cx="2737200" cy="99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HARTSFIELD JACKSON INTERNATIONAL </a:t>
              </a:r>
              <a:r>
                <a:rPr lang="en-US" altLang="zh-CN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AIRPORT</a:t>
              </a:r>
              <a:endParaRPr sz="2000" dirty="0"/>
            </a:p>
          </p:txBody>
        </p:sp>
        <p:sp>
          <p:nvSpPr>
            <p:cNvPr id="240" name="Google Shape;240;gacfc952b70_1_60"/>
            <p:cNvSpPr txBox="1"/>
            <p:nvPr/>
          </p:nvSpPr>
          <p:spPr>
            <a:xfrm>
              <a:off x="556409" y="2758798"/>
              <a:ext cx="2294100" cy="19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Most popular original and destination airport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#121 in departure delay</a:t>
              </a: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›"/>
              </a:pPr>
              <a:r>
                <a:rPr lang="en-US" sz="15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#209 in arrival delay</a:t>
              </a:r>
              <a:endParaRPr sz="15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41" name="Google Shape;241;gacfc952b70_1_60"/>
            <p:cNvCxnSpPr/>
            <p:nvPr/>
          </p:nvCxnSpPr>
          <p:spPr>
            <a:xfrm>
              <a:off x="1398694" y="5133975"/>
              <a:ext cx="6096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2" name="Google Shape;242;gacfc952b70_1_60"/>
          <p:cNvSpPr/>
          <p:nvPr/>
        </p:nvSpPr>
        <p:spPr>
          <a:xfrm rot="10800000" flipH="1">
            <a:off x="1383225" y="1387375"/>
            <a:ext cx="841700" cy="595675"/>
          </a:xfrm>
          <a:custGeom>
            <a:avLst/>
            <a:gdLst/>
            <a:ahLst/>
            <a:cxnLst/>
            <a:rect l="l" t="t" r="r" b="b"/>
            <a:pathLst>
              <a:path w="96" h="52" extrusionOk="0">
                <a:moveTo>
                  <a:pt x="4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1" y="52"/>
                  <a:pt x="20" y="52"/>
                  <a:pt x="20" y="51"/>
                </a:cubicBezTo>
                <a:cubicBezTo>
                  <a:pt x="20" y="50"/>
                  <a:pt x="20" y="49"/>
                  <a:pt x="21" y="49"/>
                </a:cubicBezTo>
                <a:cubicBezTo>
                  <a:pt x="41" y="28"/>
                  <a:pt x="41" y="28"/>
                  <a:pt x="41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2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19" y="1"/>
                </a:cubicBezTo>
                <a:cubicBezTo>
                  <a:pt x="27" y="8"/>
                  <a:pt x="27" y="8"/>
                  <a:pt x="27" y="8"/>
                </a:cubicBezTo>
                <a:cubicBezTo>
                  <a:pt x="86" y="8"/>
                  <a:pt x="86" y="8"/>
                  <a:pt x="86" y="8"/>
                </a:cubicBezTo>
                <a:cubicBezTo>
                  <a:pt x="92" y="8"/>
                  <a:pt x="96" y="12"/>
                  <a:pt x="96" y="18"/>
                </a:cubicBezTo>
                <a:cubicBezTo>
                  <a:pt x="96" y="24"/>
                  <a:pt x="92" y="28"/>
                  <a:pt x="86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2"/>
                  <a:pt x="43" y="52"/>
                  <a:pt x="42" y="52"/>
                </a:cubicBezTo>
                <a:close/>
                <a:moveTo>
                  <a:pt x="2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4"/>
                  <a:pt x="65" y="24"/>
                  <a:pt x="66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9" y="24"/>
                  <a:pt x="92" y="21"/>
                  <a:pt x="92" y="18"/>
                </a:cubicBezTo>
                <a:cubicBezTo>
                  <a:pt x="92" y="15"/>
                  <a:pt x="89" y="12"/>
                  <a:pt x="8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5" y="12"/>
                  <a:pt x="25" y="12"/>
                  <a:pt x="25" y="11"/>
                </a:cubicBezTo>
                <a:cubicBezTo>
                  <a:pt x="17" y="4"/>
                  <a:pt x="17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15" y="24"/>
                  <a:pt x="15" y="24"/>
                  <a:pt x="15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8" y="27"/>
                  <a:pt x="47" y="27"/>
                </a:cubicBezTo>
                <a:lnTo>
                  <a:pt x="27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acfc952b70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65" y="1328393"/>
            <a:ext cx="784544" cy="8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acfc952b70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65" y="1328406"/>
            <a:ext cx="784544" cy="8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acfc952b70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8475" y="1328398"/>
            <a:ext cx="784525" cy="8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acfc952b70_1_60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47" name="Google Shape;247;gacfc952b70_1_60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fc952b70_0_20"/>
          <p:cNvSpPr txBox="1">
            <a:spLocks noGrp="1"/>
          </p:cNvSpPr>
          <p:nvPr>
            <p:ph type="title"/>
          </p:nvPr>
        </p:nvSpPr>
        <p:spPr>
          <a:xfrm>
            <a:off x="334947" y="543400"/>
            <a:ext cx="8648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dirty="0"/>
              <a:t>AIRPORT INSIGHTS AND ANALYTICS </a:t>
            </a:r>
            <a:endParaRPr dirty="0"/>
          </a:p>
        </p:txBody>
      </p:sp>
      <p:sp>
        <p:nvSpPr>
          <p:cNvPr id="214" name="Google Shape;214;gacfc952b70_0_20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15" name="Google Shape;215;gacfc952b70_0_20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6" name="Google Shape;216;gacfc952b70_0_20"/>
          <p:cNvSpPr txBox="1"/>
          <p:nvPr/>
        </p:nvSpPr>
        <p:spPr>
          <a:xfrm flipH="1">
            <a:off x="334947" y="1673256"/>
            <a:ext cx="5515437" cy="351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28575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Char char="›"/>
            </a:pPr>
            <a:r>
              <a:rPr lang="en-US" sz="2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Airports with the highest delay are surprisingly small airports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Airports with the highest delay are the ones do not have high frequency of flights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</a:pPr>
            <a:endParaRPr lang="en-US"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Larger airports have better system of managing traffic and direct the flows of flights</a:t>
            </a:r>
            <a:endParaRPr sz="2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DF369-8346-4DEE-8AF1-76CA6E1B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70" y="1263866"/>
            <a:ext cx="4172952" cy="224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BE48B-0F7F-4728-8E40-91FE042CB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30" y="3731294"/>
            <a:ext cx="4511431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1082575" y="5137150"/>
            <a:ext cx="6845400" cy="22230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525288" y="2419874"/>
            <a:ext cx="583200" cy="58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1272900" y="2419850"/>
            <a:ext cx="48069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Highest departure and arrival delays </a:t>
            </a:r>
            <a:endParaRPr sz="21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7"/>
          <p:cNvSpPr/>
          <p:nvPr/>
        </p:nvSpPr>
        <p:spPr>
          <a:xfrm>
            <a:off x="525288" y="3481957"/>
            <a:ext cx="583200" cy="58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1245150" y="4560550"/>
            <a:ext cx="4114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Lowest departure delays </a:t>
            </a:r>
            <a:endParaRPr sz="21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525288" y="4544040"/>
            <a:ext cx="583200" cy="58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1245150" y="3534500"/>
            <a:ext cx="4114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Lowest  arrival delays </a:t>
            </a:r>
            <a:endParaRPr sz="2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334944" y="639900"/>
            <a:ext cx="5935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TIMING INSIGHTS AND ANALYTICS </a:t>
            </a: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>
            <a:off x="691475" y="3679919"/>
            <a:ext cx="250825" cy="187325"/>
            <a:chOff x="4187825" y="-2773363"/>
            <a:chExt cx="250825" cy="187325"/>
          </a:xfrm>
        </p:grpSpPr>
        <p:sp>
          <p:nvSpPr>
            <p:cNvPr id="261" name="Google Shape;261;p7"/>
            <p:cNvSpPr/>
            <p:nvPr/>
          </p:nvSpPr>
          <p:spPr>
            <a:xfrm>
              <a:off x="4187825" y="-2773363"/>
              <a:ext cx="250825" cy="187325"/>
            </a:xfrm>
            <a:custGeom>
              <a:avLst/>
              <a:gdLst/>
              <a:ahLst/>
              <a:cxnLst/>
              <a:rect l="l" t="t" r="r" b="b"/>
              <a:pathLst>
                <a:path w="84" h="62" extrusionOk="0">
                  <a:moveTo>
                    <a:pt x="18" y="62"/>
                  </a:moveTo>
                  <a:cubicBezTo>
                    <a:pt x="18" y="62"/>
                    <a:pt x="18" y="62"/>
                    <a:pt x="17" y="6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53"/>
                    <a:pt x="0" y="53"/>
                    <a:pt x="1" y="5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7"/>
                    <a:pt x="18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0" y="41"/>
                    <a:pt x="82" y="43"/>
                    <a:pt x="83" y="46"/>
                  </a:cubicBezTo>
                  <a:cubicBezTo>
                    <a:pt x="84" y="48"/>
                    <a:pt x="84" y="51"/>
                    <a:pt x="83" y="53"/>
                  </a:cubicBezTo>
                  <a:cubicBezTo>
                    <a:pt x="82" y="56"/>
                    <a:pt x="81" y="58"/>
                    <a:pt x="78" y="59"/>
                  </a:cubicBezTo>
                  <a:cubicBezTo>
                    <a:pt x="76" y="60"/>
                    <a:pt x="73" y="60"/>
                    <a:pt x="70" y="59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8" y="62"/>
                    <a:pt x="18" y="62"/>
                    <a:pt x="18" y="62"/>
                  </a:cubicBezTo>
                  <a:close/>
                  <a:moveTo>
                    <a:pt x="7" y="54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3" y="48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5" y="56"/>
                    <a:pt x="77" y="55"/>
                  </a:cubicBezTo>
                  <a:cubicBezTo>
                    <a:pt x="78" y="55"/>
                    <a:pt x="79" y="53"/>
                    <a:pt x="80" y="52"/>
                  </a:cubicBezTo>
                  <a:cubicBezTo>
                    <a:pt x="80" y="50"/>
                    <a:pt x="80" y="49"/>
                    <a:pt x="80" y="47"/>
                  </a:cubicBezTo>
                  <a:cubicBezTo>
                    <a:pt x="79" y="46"/>
                    <a:pt x="78" y="45"/>
                    <a:pt x="77" y="4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1"/>
                    <a:pt x="18" y="2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4" y="39"/>
                    <a:pt x="34" y="40"/>
                  </a:cubicBezTo>
                  <a:cubicBezTo>
                    <a:pt x="34" y="41"/>
                    <a:pt x="34" y="41"/>
                    <a:pt x="33" y="42"/>
                  </a:cubicBezTo>
                  <a:lnTo>
                    <a:pt x="7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283075" y="-2773363"/>
              <a:ext cx="85725" cy="111125"/>
            </a:xfrm>
            <a:custGeom>
              <a:avLst/>
              <a:gdLst/>
              <a:ahLst/>
              <a:cxnLst/>
              <a:rect l="l" t="t" r="r" b="b"/>
              <a:pathLst>
                <a:path w="29" h="37" extrusionOk="0">
                  <a:moveTo>
                    <a:pt x="27" y="37"/>
                  </a:moveTo>
                  <a:cubicBezTo>
                    <a:pt x="26" y="37"/>
                    <a:pt x="25" y="37"/>
                    <a:pt x="25" y="3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7"/>
                    <a:pt x="18" y="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5"/>
                    <a:pt x="29" y="36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7"/>
          <p:cNvGrpSpPr/>
          <p:nvPr/>
        </p:nvGrpSpPr>
        <p:grpSpPr>
          <a:xfrm>
            <a:off x="673231" y="2607458"/>
            <a:ext cx="287338" cy="207963"/>
            <a:chOff x="3589338" y="-2782888"/>
            <a:chExt cx="287338" cy="207963"/>
          </a:xfrm>
        </p:grpSpPr>
        <p:sp>
          <p:nvSpPr>
            <p:cNvPr id="266" name="Google Shape;266;p7"/>
            <p:cNvSpPr/>
            <p:nvPr/>
          </p:nvSpPr>
          <p:spPr>
            <a:xfrm>
              <a:off x="3589338" y="-2779713"/>
              <a:ext cx="287338" cy="204788"/>
            </a:xfrm>
            <a:custGeom>
              <a:avLst/>
              <a:gdLst/>
              <a:ahLst/>
              <a:cxnLst/>
              <a:rect l="l" t="t" r="r" b="b"/>
              <a:pathLst>
                <a:path w="96" h="68" extrusionOk="0">
                  <a:moveTo>
                    <a:pt x="38" y="68"/>
                  </a:moveTo>
                  <a:cubicBezTo>
                    <a:pt x="38" y="68"/>
                    <a:pt x="37" y="68"/>
                    <a:pt x="37" y="67"/>
                  </a:cubicBezTo>
                  <a:cubicBezTo>
                    <a:pt x="36" y="67"/>
                    <a:pt x="36" y="66"/>
                    <a:pt x="36" y="65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9" y="47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7" y="0"/>
                    <a:pt x="93" y="3"/>
                    <a:pt x="95" y="8"/>
                  </a:cubicBezTo>
                  <a:cubicBezTo>
                    <a:pt x="96" y="10"/>
                    <a:pt x="96" y="13"/>
                    <a:pt x="95" y="15"/>
                  </a:cubicBezTo>
                  <a:cubicBezTo>
                    <a:pt x="94" y="18"/>
                    <a:pt x="92" y="20"/>
                    <a:pt x="90" y="2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60"/>
                    <a:pt x="55" y="60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8" y="68"/>
                  </a:cubicBezTo>
                  <a:close/>
                  <a:moveTo>
                    <a:pt x="50" y="32"/>
                  </a:moveTo>
                  <a:cubicBezTo>
                    <a:pt x="51" y="32"/>
                    <a:pt x="51" y="32"/>
                    <a:pt x="52" y="33"/>
                  </a:cubicBezTo>
                  <a:cubicBezTo>
                    <a:pt x="52" y="33"/>
                    <a:pt x="52" y="34"/>
                    <a:pt x="52" y="35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69" y="24"/>
                    <a:pt x="70" y="24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17"/>
                    <a:pt x="91" y="15"/>
                    <a:pt x="92" y="14"/>
                  </a:cubicBezTo>
                  <a:cubicBezTo>
                    <a:pt x="92" y="12"/>
                    <a:pt x="92" y="11"/>
                    <a:pt x="92" y="9"/>
                  </a:cubicBezTo>
                  <a:cubicBezTo>
                    <a:pt x="91" y="8"/>
                    <a:pt x="90" y="7"/>
                    <a:pt x="88" y="6"/>
                  </a:cubicBezTo>
                  <a:cubicBezTo>
                    <a:pt x="87" y="5"/>
                    <a:pt x="85" y="5"/>
                    <a:pt x="84" y="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7" y="3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656013" y="-2782888"/>
              <a:ext cx="133350" cy="63500"/>
            </a:xfrm>
            <a:custGeom>
              <a:avLst/>
              <a:gdLst/>
              <a:ahLst/>
              <a:cxnLst/>
              <a:rect l="l" t="t" r="r" b="b"/>
              <a:pathLst>
                <a:path w="45" h="21" extrusionOk="0">
                  <a:moveTo>
                    <a:pt x="28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2"/>
                    <a:pt x="45" y="13"/>
                    <a:pt x="45" y="14"/>
                  </a:cubicBezTo>
                  <a:cubicBezTo>
                    <a:pt x="44" y="15"/>
                    <a:pt x="43" y="15"/>
                    <a:pt x="42" y="1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1" y="19"/>
                    <a:pt x="30" y="20"/>
                  </a:cubicBezTo>
                  <a:cubicBezTo>
                    <a:pt x="30" y="21"/>
                    <a:pt x="29" y="21"/>
                    <a:pt x="28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7"/>
          <p:cNvGrpSpPr/>
          <p:nvPr/>
        </p:nvGrpSpPr>
        <p:grpSpPr>
          <a:xfrm>
            <a:off x="691488" y="4741981"/>
            <a:ext cx="250825" cy="187325"/>
            <a:chOff x="4187825" y="-2773363"/>
            <a:chExt cx="250825" cy="187325"/>
          </a:xfrm>
        </p:grpSpPr>
        <p:sp>
          <p:nvSpPr>
            <p:cNvPr id="269" name="Google Shape;269;p7"/>
            <p:cNvSpPr/>
            <p:nvPr/>
          </p:nvSpPr>
          <p:spPr>
            <a:xfrm>
              <a:off x="4187825" y="-2773363"/>
              <a:ext cx="250825" cy="187325"/>
            </a:xfrm>
            <a:custGeom>
              <a:avLst/>
              <a:gdLst/>
              <a:ahLst/>
              <a:cxnLst/>
              <a:rect l="l" t="t" r="r" b="b"/>
              <a:pathLst>
                <a:path w="84" h="62" extrusionOk="0">
                  <a:moveTo>
                    <a:pt x="18" y="62"/>
                  </a:moveTo>
                  <a:cubicBezTo>
                    <a:pt x="18" y="62"/>
                    <a:pt x="18" y="62"/>
                    <a:pt x="17" y="6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53"/>
                    <a:pt x="0" y="53"/>
                    <a:pt x="1" y="5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7"/>
                    <a:pt x="18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0" y="41"/>
                    <a:pt x="82" y="43"/>
                    <a:pt x="83" y="46"/>
                  </a:cubicBezTo>
                  <a:cubicBezTo>
                    <a:pt x="84" y="48"/>
                    <a:pt x="84" y="51"/>
                    <a:pt x="83" y="53"/>
                  </a:cubicBezTo>
                  <a:cubicBezTo>
                    <a:pt x="82" y="56"/>
                    <a:pt x="81" y="58"/>
                    <a:pt x="78" y="59"/>
                  </a:cubicBezTo>
                  <a:cubicBezTo>
                    <a:pt x="76" y="60"/>
                    <a:pt x="73" y="60"/>
                    <a:pt x="70" y="59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8" y="62"/>
                    <a:pt x="18" y="62"/>
                    <a:pt x="18" y="62"/>
                  </a:cubicBezTo>
                  <a:close/>
                  <a:moveTo>
                    <a:pt x="7" y="54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3" y="48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5" y="56"/>
                    <a:pt x="77" y="55"/>
                  </a:cubicBezTo>
                  <a:cubicBezTo>
                    <a:pt x="78" y="55"/>
                    <a:pt x="79" y="53"/>
                    <a:pt x="80" y="52"/>
                  </a:cubicBezTo>
                  <a:cubicBezTo>
                    <a:pt x="80" y="50"/>
                    <a:pt x="80" y="49"/>
                    <a:pt x="80" y="47"/>
                  </a:cubicBezTo>
                  <a:cubicBezTo>
                    <a:pt x="79" y="46"/>
                    <a:pt x="78" y="45"/>
                    <a:pt x="77" y="4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1"/>
                    <a:pt x="18" y="2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4" y="39"/>
                    <a:pt x="34" y="40"/>
                  </a:cubicBezTo>
                  <a:cubicBezTo>
                    <a:pt x="34" y="41"/>
                    <a:pt x="34" y="41"/>
                    <a:pt x="33" y="42"/>
                  </a:cubicBezTo>
                  <a:lnTo>
                    <a:pt x="7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283075" y="-2773363"/>
              <a:ext cx="85725" cy="111125"/>
            </a:xfrm>
            <a:custGeom>
              <a:avLst/>
              <a:gdLst/>
              <a:ahLst/>
              <a:cxnLst/>
              <a:rect l="l" t="t" r="r" b="b"/>
              <a:pathLst>
                <a:path w="29" h="37" extrusionOk="0">
                  <a:moveTo>
                    <a:pt x="27" y="37"/>
                  </a:moveTo>
                  <a:cubicBezTo>
                    <a:pt x="26" y="37"/>
                    <a:pt x="25" y="37"/>
                    <a:pt x="25" y="3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8" y="7"/>
                    <a:pt x="18" y="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5"/>
                    <a:pt x="29" y="36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7"/>
          <p:cNvSpPr txBox="1">
            <a:spLocks noGrp="1"/>
          </p:cNvSpPr>
          <p:nvPr>
            <p:ph type="ftr" idx="11"/>
          </p:nvPr>
        </p:nvSpPr>
        <p:spPr>
          <a:xfrm>
            <a:off x="334962" y="6532062"/>
            <a:ext cx="4114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Delay Analysis</a:t>
            </a:r>
            <a:endParaRPr/>
          </a:p>
        </p:txBody>
      </p:sp>
      <p:sp>
        <p:nvSpPr>
          <p:cNvPr id="272" name="Google Shape;272;p7"/>
          <p:cNvSpPr txBox="1">
            <a:spLocks noGrp="1"/>
          </p:cNvSpPr>
          <p:nvPr>
            <p:ph type="sldNum" idx="12"/>
          </p:nvPr>
        </p:nvSpPr>
        <p:spPr>
          <a:xfrm>
            <a:off x="11374636" y="6436517"/>
            <a:ext cx="482400" cy="4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3" name="Google Shape;273;p7"/>
          <p:cNvSpPr txBox="1"/>
          <p:nvPr/>
        </p:nvSpPr>
        <p:spPr>
          <a:xfrm flipH="1">
            <a:off x="1272900" y="2553328"/>
            <a:ext cx="3753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Month - June</a:t>
            </a:r>
            <a:endParaRPr sz="1500"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Day of the week - Monday</a:t>
            </a:r>
            <a:endParaRPr sz="1500" dirty="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 txBox="1"/>
          <p:nvPr/>
        </p:nvSpPr>
        <p:spPr>
          <a:xfrm flipH="1">
            <a:off x="1272900" y="3639541"/>
            <a:ext cx="3753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Month - October</a:t>
            </a:r>
            <a:endParaRPr sz="1500"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Day of the week - Saturday</a:t>
            </a:r>
            <a:endParaRPr sz="1500" dirty="0"/>
          </a:p>
          <a:p>
            <a:pPr marL="457200" marR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 txBox="1"/>
          <p:nvPr/>
        </p:nvSpPr>
        <p:spPr>
          <a:xfrm flipH="1">
            <a:off x="1272900" y="4649541"/>
            <a:ext cx="3753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Month - September</a:t>
            </a:r>
            <a:endParaRPr sz="1500" dirty="0"/>
          </a:p>
          <a:p>
            <a:pPr marL="28575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Char char="›"/>
            </a:pPr>
            <a:r>
              <a:rPr lang="en-US" sz="1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Day of the week - Saturday</a:t>
            </a:r>
            <a:endParaRPr sz="1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63;p7">
            <a:extLst>
              <a:ext uri="{FF2B5EF4-FFF2-40B4-BE49-F238E27FC236}">
                <a16:creationId xmlns:a16="http://schemas.microsoft.com/office/drawing/2014/main" id="{9D09ED52-D3FD-443E-80A4-91FA8C8E89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440" y="202100"/>
            <a:ext cx="3939329" cy="239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64;p7">
            <a:extLst>
              <a:ext uri="{FF2B5EF4-FFF2-40B4-BE49-F238E27FC236}">
                <a16:creationId xmlns:a16="http://schemas.microsoft.com/office/drawing/2014/main" id="{2A2EC302-0A17-4654-9C7A-F1755784D5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700" y="2498771"/>
            <a:ext cx="4868807" cy="169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CFA9B-C615-4310-B5AA-454DDB915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023" y="4191928"/>
            <a:ext cx="5208159" cy="1966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9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28D01"/>
      </a:accent1>
      <a:accent2>
        <a:srgbClr val="4040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802</Words>
  <Application>Microsoft Office PowerPoint</Application>
  <PresentationFormat>Widescreen</PresentationFormat>
  <Paragraphs>165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Source Sans Pro</vt:lpstr>
      <vt:lpstr>Office Theme</vt:lpstr>
      <vt:lpstr>PowerPoint Presentation</vt:lpstr>
      <vt:lpstr>DATA MOTIVATION</vt:lpstr>
      <vt:lpstr>DATA DESCRIPTION</vt:lpstr>
      <vt:lpstr>EXPLORATORY VISUALIZATIONS</vt:lpstr>
      <vt:lpstr>AIRLINE INSIGHTS AND ANALYTICS </vt:lpstr>
      <vt:lpstr>AIRLINE INSIGHTS AND ANALYTICS </vt:lpstr>
      <vt:lpstr>AIRPORT INSIGHTS AND ANALYTICS </vt:lpstr>
      <vt:lpstr>AIRPORT INSIGHTS AND ANALYTICS </vt:lpstr>
      <vt:lpstr>PowerPoint Presentation</vt:lpstr>
      <vt:lpstr>WHAT WE DO ?</vt:lpstr>
      <vt:lpstr>IMPORTANCE AND VALUE OF INSIGHTS</vt:lpstr>
      <vt:lpstr>SWOT ANALYSIS</vt:lpstr>
      <vt:lpstr>PowerPoint Presentation</vt:lpstr>
      <vt:lpstr>SOURCES </vt:lpstr>
      <vt:lpstr>Appendix: Rank of Airlines</vt:lpstr>
      <vt:lpstr>Appendix: Delay Reasons</vt:lpstr>
      <vt:lpstr>Appendix: Popular Airports </vt:lpstr>
      <vt:lpstr>Appendix: Moving Average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Fierda Usiyah</dc:creator>
  <cp:lastModifiedBy>Jingyi Zhang</cp:lastModifiedBy>
  <cp:revision>13</cp:revision>
  <dcterms:created xsi:type="dcterms:W3CDTF">2019-07-04T04:38:12Z</dcterms:created>
  <dcterms:modified xsi:type="dcterms:W3CDTF">2020-11-23T19:10:11Z</dcterms:modified>
</cp:coreProperties>
</file>