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62"/>
  </p:notesMasterIdLst>
  <p:handoutMasterIdLst>
    <p:handoutMasterId r:id="rId63"/>
  </p:handoutMasterIdLst>
  <p:sldIdLst>
    <p:sldId id="460" r:id="rId7"/>
    <p:sldId id="496" r:id="rId8"/>
    <p:sldId id="497" r:id="rId9"/>
    <p:sldId id="498" r:id="rId10"/>
    <p:sldId id="499" r:id="rId11"/>
    <p:sldId id="502" r:id="rId12"/>
    <p:sldId id="501" r:id="rId13"/>
    <p:sldId id="503" r:id="rId14"/>
    <p:sldId id="543" r:id="rId15"/>
    <p:sldId id="544" r:id="rId16"/>
    <p:sldId id="504" r:id="rId17"/>
    <p:sldId id="505" r:id="rId18"/>
    <p:sldId id="508" r:id="rId19"/>
    <p:sldId id="507" r:id="rId20"/>
    <p:sldId id="506" r:id="rId21"/>
    <p:sldId id="509" r:id="rId22"/>
    <p:sldId id="510" r:id="rId23"/>
    <p:sldId id="511" r:id="rId24"/>
    <p:sldId id="512" r:id="rId25"/>
    <p:sldId id="522" r:id="rId26"/>
    <p:sldId id="513" r:id="rId27"/>
    <p:sldId id="514" r:id="rId28"/>
    <p:sldId id="515" r:id="rId29"/>
    <p:sldId id="516" r:id="rId30"/>
    <p:sldId id="518" r:id="rId31"/>
    <p:sldId id="517" r:id="rId32"/>
    <p:sldId id="520" r:id="rId33"/>
    <p:sldId id="519" r:id="rId34"/>
    <p:sldId id="521" r:id="rId35"/>
    <p:sldId id="532" r:id="rId36"/>
    <p:sldId id="523" r:id="rId37"/>
    <p:sldId id="533" r:id="rId38"/>
    <p:sldId id="524" r:id="rId39"/>
    <p:sldId id="534" r:id="rId40"/>
    <p:sldId id="525" r:id="rId41"/>
    <p:sldId id="535" r:id="rId42"/>
    <p:sldId id="526" r:id="rId43"/>
    <p:sldId id="536" r:id="rId44"/>
    <p:sldId id="527" r:id="rId45"/>
    <p:sldId id="537" r:id="rId46"/>
    <p:sldId id="528" r:id="rId47"/>
    <p:sldId id="538" r:id="rId48"/>
    <p:sldId id="529" r:id="rId49"/>
    <p:sldId id="530" r:id="rId50"/>
    <p:sldId id="531" r:id="rId51"/>
    <p:sldId id="542" r:id="rId52"/>
    <p:sldId id="540" r:id="rId53"/>
    <p:sldId id="541" r:id="rId54"/>
    <p:sldId id="545" r:id="rId55"/>
    <p:sldId id="546" r:id="rId56"/>
    <p:sldId id="547" r:id="rId57"/>
    <p:sldId id="549" r:id="rId58"/>
    <p:sldId id="568" r:id="rId59"/>
    <p:sldId id="567" r:id="rId60"/>
    <p:sldId id="494" r:id="rId61"/>
  </p:sldIdLst>
  <p:sldSz cx="14630400" cy="8229600"/>
  <p:notesSz cx="6797675" cy="9856788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7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5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2FF"/>
    <a:srgbClr val="FFFF8B"/>
    <a:srgbClr val="B9E1FF"/>
    <a:srgbClr val="CC6600"/>
    <a:srgbClr val="EFE9E5"/>
    <a:srgbClr val="FF0066"/>
    <a:srgbClr val="7D7D7D"/>
    <a:srgbClr val="464646"/>
    <a:srgbClr val="ED1933"/>
    <a:srgbClr val="918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2185" autoAdjust="0"/>
  </p:normalViewPr>
  <p:slideViewPr>
    <p:cSldViewPr snapToGrid="0" snapToObjects="1">
      <p:cViewPr varScale="1">
        <p:scale>
          <a:sx n="95" d="100"/>
          <a:sy n="95" d="100"/>
        </p:scale>
        <p:origin x="324" y="90"/>
      </p:cViewPr>
      <p:guideLst>
        <p:guide orient="horz" pos="1297"/>
        <p:guide pos="55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3330" y="-96"/>
      </p:cViewPr>
      <p:guideLst>
        <p:guide orient="horz" pos="3105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69071-B5A1-3B42-B19B-FDFBD2741EE0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AABFE-33F7-794C-A193-80E303339F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25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B0E3F-B646-44A4-9DF0-8CD941002570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39775"/>
            <a:ext cx="6569075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632B8-5A7D-4309-A488-8EC1B58CD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2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1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0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Main Compan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" y="5284469"/>
            <a:ext cx="14630400" cy="2945131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527960" y="5125443"/>
            <a:ext cx="12435840" cy="1123950"/>
          </a:xfrm>
          <a:prstGeom prst="rect">
            <a:avLst/>
          </a:prstGeom>
        </p:spPr>
        <p:txBody>
          <a:bodyPr lIns="130622"/>
          <a:lstStyle>
            <a:lvl1pPr algn="l">
              <a:defRPr lang="en-US" sz="3200" b="1" kern="120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1527960" y="6434383"/>
            <a:ext cx="10241280" cy="47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2600" b="1" kern="12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27960" y="6870946"/>
            <a:ext cx="10241280" cy="3657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600" b="0" kern="1200" dirty="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/>
            </a:lvl2pPr>
            <a:lvl3pPr marL="1306220" indent="0">
              <a:buNone/>
              <a:defRPr/>
            </a:lvl3pPr>
            <a:lvl4pPr marL="1959331" indent="0">
              <a:buNone/>
              <a:defRPr/>
            </a:lvl4pPr>
            <a:lvl5pPr marL="261244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310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 Intr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24" hasCustomPrompt="1"/>
          </p:nvPr>
        </p:nvSpPr>
        <p:spPr bwMode="gray">
          <a:xfrm>
            <a:off x="2288414" y="4881997"/>
            <a:ext cx="3031832" cy="13944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857"/>
              </a:spcAft>
              <a:buNone/>
              <a:defRPr sz="19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 smtClean="0">
                <a:solidFill>
                  <a:srgbClr val="F4F1E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Click to Insert Text</a:t>
            </a:r>
            <a:endParaRPr lang="en-US" sz="1700" dirty="0">
              <a:solidFill>
                <a:srgbClr val="F4F1E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 Placeholder 2"/>
          <p:cNvSpPr>
            <a:spLocks noGrp="1"/>
          </p:cNvSpPr>
          <p:nvPr userDrawn="1">
            <p:ph type="body" idx="25" hasCustomPrompt="1"/>
          </p:nvPr>
        </p:nvSpPr>
        <p:spPr bwMode="gray">
          <a:xfrm>
            <a:off x="7957713" y="4881997"/>
            <a:ext cx="3031832" cy="13944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857"/>
              </a:spcAft>
              <a:buNone/>
              <a:defRPr sz="19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 smtClean="0">
                <a:solidFill>
                  <a:srgbClr val="F4F1E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Click to Insert Text</a:t>
            </a:r>
            <a:endParaRPr lang="en-US" sz="1700" dirty="0">
              <a:solidFill>
                <a:srgbClr val="F4F1E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Text Placeholder 7"/>
          <p:cNvSpPr>
            <a:spLocks noGrp="1"/>
          </p:cNvSpPr>
          <p:nvPr userDrawn="1">
            <p:ph type="body" sz="quarter" idx="26"/>
          </p:nvPr>
        </p:nvSpPr>
        <p:spPr bwMode="gray">
          <a:xfrm>
            <a:off x="2289170" y="4381965"/>
            <a:ext cx="3031830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 userDrawn="1">
            <p:ph type="body" sz="quarter" idx="27"/>
          </p:nvPr>
        </p:nvSpPr>
        <p:spPr bwMode="gray">
          <a:xfrm>
            <a:off x="7959092" y="4381965"/>
            <a:ext cx="3031830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2802577" y="3765043"/>
            <a:ext cx="0" cy="4114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8431481" y="3765043"/>
            <a:ext cx="0" cy="4114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Placeholder 1"/>
          <p:cNvSpPr>
            <a:spLocks noGrp="1"/>
          </p:cNvSpPr>
          <p:nvPr userDrawn="1">
            <p:ph type="title"/>
          </p:nvPr>
        </p:nvSpPr>
        <p:spPr bwMode="gray">
          <a:xfrm>
            <a:off x="731520" y="421006"/>
            <a:ext cx="12997181" cy="676274"/>
          </a:xfrm>
          <a:prstGeom prst="rect">
            <a:avLst/>
          </a:prstGeom>
        </p:spPr>
        <p:txBody>
          <a:bodyPr vert="horz" lIns="130622" tIns="65311" rIns="130622" bIns="65311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6" name="Oval 55"/>
          <p:cNvSpPr/>
          <p:nvPr/>
        </p:nvSpPr>
        <p:spPr bwMode="gray">
          <a:xfrm>
            <a:off x="1786543" y="1923803"/>
            <a:ext cx="2001686" cy="1887864"/>
          </a:xfrm>
          <a:prstGeom prst="ellipse">
            <a:avLst/>
          </a:prstGeom>
          <a:solidFill>
            <a:srgbClr val="464646"/>
          </a:solidFill>
          <a:ln w="19050">
            <a:solidFill>
              <a:srgbClr val="EFE9E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 bwMode="gray">
          <a:xfrm>
            <a:off x="7375331" y="1923803"/>
            <a:ext cx="2089303" cy="1887864"/>
          </a:xfrm>
          <a:prstGeom prst="ellipse">
            <a:avLst/>
          </a:prstGeom>
          <a:solidFill>
            <a:srgbClr val="464646"/>
          </a:solidFill>
          <a:ln w="19050">
            <a:solidFill>
              <a:srgbClr val="EFE9E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34" name="Picture 33" descr="technical_im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94717" y="2259270"/>
            <a:ext cx="1225377" cy="1216417"/>
          </a:xfrm>
          <a:prstGeom prst="rect">
            <a:avLst/>
          </a:prstGeom>
        </p:spPr>
      </p:pic>
      <p:pic>
        <p:nvPicPr>
          <p:cNvPr id="35" name="Picture 34" descr="Process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20631" y="2259269"/>
            <a:ext cx="1375868" cy="121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35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afe 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6400799" y="1758616"/>
            <a:ext cx="7333488" cy="4755048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Placeholder 2"/>
          <p:cNvSpPr>
            <a:spLocks noGrp="1"/>
          </p:cNvSpPr>
          <p:nvPr userDrawn="1">
            <p:ph type="body" idx="13"/>
          </p:nvPr>
        </p:nvSpPr>
        <p:spPr bwMode="gray">
          <a:xfrm>
            <a:off x="6650185" y="2500893"/>
            <a:ext cx="6516726" cy="7677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45" name="Content Placeholder 3"/>
          <p:cNvSpPr>
            <a:spLocks noGrp="1"/>
          </p:cNvSpPr>
          <p:nvPr userDrawn="1">
            <p:ph sz="half" idx="14"/>
          </p:nvPr>
        </p:nvSpPr>
        <p:spPr bwMode="gray">
          <a:xfrm>
            <a:off x="6662060" y="3304486"/>
            <a:ext cx="6516726" cy="15049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26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6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2" name="Picture 21" descr="Lego_Rolls_royce_engin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4432" y="1758616"/>
            <a:ext cx="6045116" cy="475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3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afe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/>
          <p:cNvSpPr>
            <a:spLocks noGrp="1"/>
          </p:cNvSpPr>
          <p:nvPr>
            <p:ph type="body" idx="13"/>
          </p:nvPr>
        </p:nvSpPr>
        <p:spPr bwMode="gray">
          <a:xfrm>
            <a:off x="5726621" y="2500589"/>
            <a:ext cx="7559040" cy="7677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lv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14"/>
          </p:nvPr>
        </p:nvSpPr>
        <p:spPr bwMode="gray">
          <a:xfrm>
            <a:off x="5726621" y="3304183"/>
            <a:ext cx="7559040" cy="15049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26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44" name="Group 43"/>
          <p:cNvGrpSpPr/>
          <p:nvPr userDrawn="1"/>
        </p:nvGrpSpPr>
        <p:grpSpPr bwMode="auto">
          <a:xfrm>
            <a:off x="5711591" y="5041833"/>
            <a:ext cx="855878" cy="855878"/>
            <a:chOff x="162973" y="2163931"/>
            <a:chExt cx="1426464" cy="1426464"/>
          </a:xfrm>
        </p:grpSpPr>
        <p:sp>
          <p:nvSpPr>
            <p:cNvPr id="45" name="Oval 44"/>
            <p:cNvSpPr/>
            <p:nvPr/>
          </p:nvSpPr>
          <p:spPr bwMode="auto">
            <a:xfrm>
              <a:off x="162973" y="2163931"/>
              <a:ext cx="1426464" cy="1426464"/>
            </a:xfrm>
            <a:prstGeom prst="ellipse">
              <a:avLst/>
            </a:prstGeom>
            <a:noFill/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3355" y="2484313"/>
              <a:ext cx="785700" cy="7857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 userDrawn="1"/>
        </p:nvGrpSpPr>
        <p:grpSpPr bwMode="auto">
          <a:xfrm>
            <a:off x="8578861" y="5041833"/>
            <a:ext cx="855878" cy="855878"/>
            <a:chOff x="162973" y="2163931"/>
            <a:chExt cx="1426464" cy="1426464"/>
          </a:xfrm>
        </p:grpSpPr>
        <p:sp>
          <p:nvSpPr>
            <p:cNvPr id="48" name="Oval 47"/>
            <p:cNvSpPr/>
            <p:nvPr/>
          </p:nvSpPr>
          <p:spPr bwMode="auto">
            <a:xfrm>
              <a:off x="162973" y="2163931"/>
              <a:ext cx="1426464" cy="1426464"/>
            </a:xfrm>
            <a:prstGeom prst="ellipse">
              <a:avLst/>
            </a:prstGeom>
            <a:noFill/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7339" y="2537821"/>
              <a:ext cx="716784" cy="716784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 userDrawn="1"/>
        </p:nvGrpSpPr>
        <p:grpSpPr bwMode="gray">
          <a:xfrm>
            <a:off x="7145226" y="5041833"/>
            <a:ext cx="855878" cy="855878"/>
            <a:chOff x="162973" y="2163931"/>
            <a:chExt cx="1426464" cy="1426464"/>
          </a:xfrm>
        </p:grpSpPr>
        <p:sp>
          <p:nvSpPr>
            <p:cNvPr id="51" name="Oval 50"/>
            <p:cNvSpPr/>
            <p:nvPr/>
          </p:nvSpPr>
          <p:spPr bwMode="gray">
            <a:xfrm>
              <a:off x="162973" y="2163931"/>
              <a:ext cx="1426464" cy="1426464"/>
            </a:xfrm>
            <a:prstGeom prst="ellipse">
              <a:avLst/>
            </a:prstGeom>
            <a:solidFill>
              <a:srgbClr val="464646"/>
            </a:solidFill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33593" y="244725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493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Water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 bwMode="gray">
          <a:xfrm>
            <a:off x="5726621" y="2500589"/>
            <a:ext cx="7559040" cy="7677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lv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 bwMode="gray">
          <a:xfrm>
            <a:off x="5726621" y="3304183"/>
            <a:ext cx="7559040" cy="15049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26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6" name="Group 25"/>
          <p:cNvGrpSpPr/>
          <p:nvPr userDrawn="1"/>
        </p:nvGrpSpPr>
        <p:grpSpPr bwMode="gray">
          <a:xfrm>
            <a:off x="8578861" y="5041833"/>
            <a:ext cx="855878" cy="855878"/>
            <a:chOff x="162973" y="2163931"/>
            <a:chExt cx="1426464" cy="1426464"/>
          </a:xfrm>
        </p:grpSpPr>
        <p:sp>
          <p:nvSpPr>
            <p:cNvPr id="27" name="Oval 26"/>
            <p:cNvSpPr/>
            <p:nvPr/>
          </p:nvSpPr>
          <p:spPr bwMode="gray">
            <a:xfrm>
              <a:off x="162973" y="2163931"/>
              <a:ext cx="1426464" cy="1426464"/>
            </a:xfrm>
            <a:prstGeom prst="ellipse">
              <a:avLst/>
            </a:prstGeom>
            <a:solidFill>
              <a:srgbClr val="464646"/>
            </a:solidFill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527338" y="2537821"/>
              <a:ext cx="716784" cy="716784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 bwMode="auto">
          <a:xfrm>
            <a:off x="5711591" y="5041833"/>
            <a:ext cx="855878" cy="855878"/>
            <a:chOff x="162973" y="2163931"/>
            <a:chExt cx="1426464" cy="1426464"/>
          </a:xfrm>
        </p:grpSpPr>
        <p:sp>
          <p:nvSpPr>
            <p:cNvPr id="37" name="Oval 36"/>
            <p:cNvSpPr/>
            <p:nvPr/>
          </p:nvSpPr>
          <p:spPr bwMode="auto">
            <a:xfrm>
              <a:off x="162973" y="2163931"/>
              <a:ext cx="1426464" cy="1426464"/>
            </a:xfrm>
            <a:prstGeom prst="ellipse">
              <a:avLst/>
            </a:prstGeom>
            <a:noFill/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3355" y="2484313"/>
              <a:ext cx="785700" cy="785700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 userDrawn="1"/>
        </p:nvGrpSpPr>
        <p:grpSpPr bwMode="auto">
          <a:xfrm>
            <a:off x="7145226" y="5041833"/>
            <a:ext cx="855878" cy="855878"/>
            <a:chOff x="162973" y="2163931"/>
            <a:chExt cx="1426464" cy="1426464"/>
          </a:xfrm>
        </p:grpSpPr>
        <p:sp>
          <p:nvSpPr>
            <p:cNvPr id="43" name="Oval 42"/>
            <p:cNvSpPr/>
            <p:nvPr/>
          </p:nvSpPr>
          <p:spPr bwMode="auto">
            <a:xfrm>
              <a:off x="162973" y="2163931"/>
              <a:ext cx="1426464" cy="1426464"/>
            </a:xfrm>
            <a:prstGeom prst="ellipse">
              <a:avLst/>
            </a:prstGeom>
            <a:noFill/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33593" y="244725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447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0683" y="1758616"/>
            <a:ext cx="4531358" cy="475504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 bwMode="gray">
          <a:xfrm>
            <a:off x="5726621" y="3462063"/>
            <a:ext cx="7559040" cy="7677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lv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 bwMode="gray">
          <a:xfrm>
            <a:off x="5726621" y="4265656"/>
            <a:ext cx="7559040" cy="15049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26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67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 bwMode="gray">
          <a:xfrm>
            <a:off x="853440" y="3462063"/>
            <a:ext cx="12432221" cy="7677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lv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 bwMode="gray">
          <a:xfrm>
            <a:off x="853440" y="4265656"/>
            <a:ext cx="12432221" cy="15049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26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369621" y="2248117"/>
            <a:ext cx="3057523" cy="182790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lang="en-US" dirty="0"/>
            </a:lvl1pPr>
          </a:lstStyle>
          <a:p>
            <a:endParaRPr lang="en-US" dirty="0"/>
          </a:p>
        </p:txBody>
      </p:sp>
      <p:sp>
        <p:nvSpPr>
          <p:cNvPr id="84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610023" y="2249069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0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844712" y="2251926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6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0077323" y="2253774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4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369619" y="4703651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7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3610021" y="4704603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0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6844711" y="4707460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3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10077322" y="4709308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4" hasCustomPrompt="1"/>
          </p:nvPr>
        </p:nvSpPr>
        <p:spPr>
          <a:xfrm>
            <a:off x="365760" y="4156610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65" hasCustomPrompt="1"/>
          </p:nvPr>
        </p:nvSpPr>
        <p:spPr>
          <a:xfrm>
            <a:off x="3620314" y="4156610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66" hasCustomPrompt="1"/>
          </p:nvPr>
        </p:nvSpPr>
        <p:spPr>
          <a:xfrm>
            <a:off x="6846163" y="4156610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67" hasCustomPrompt="1"/>
          </p:nvPr>
        </p:nvSpPr>
        <p:spPr>
          <a:xfrm>
            <a:off x="10082074" y="4156610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49" name="Text Placeholder 9"/>
          <p:cNvSpPr>
            <a:spLocks noGrp="1"/>
          </p:cNvSpPr>
          <p:nvPr>
            <p:ph type="body" sz="quarter" idx="68" hasCustomPrompt="1"/>
          </p:nvPr>
        </p:nvSpPr>
        <p:spPr>
          <a:xfrm>
            <a:off x="365760" y="6611509"/>
            <a:ext cx="3048000" cy="534659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rgbClr val="464646"/>
                </a:solidFill>
              </a:defRPr>
            </a:lvl1pPr>
          </a:lstStyle>
          <a:p>
            <a:pPr lvl="0"/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69" hasCustomPrompt="1"/>
          </p:nvPr>
        </p:nvSpPr>
        <p:spPr>
          <a:xfrm>
            <a:off x="3620314" y="6611509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51" name="Text Placeholder 9"/>
          <p:cNvSpPr>
            <a:spLocks noGrp="1"/>
          </p:cNvSpPr>
          <p:nvPr>
            <p:ph type="body" sz="quarter" idx="70" hasCustomPrompt="1"/>
          </p:nvPr>
        </p:nvSpPr>
        <p:spPr>
          <a:xfrm>
            <a:off x="6846163" y="6611509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52" name="Text Placeholder 9"/>
          <p:cNvSpPr>
            <a:spLocks noGrp="1"/>
          </p:cNvSpPr>
          <p:nvPr>
            <p:ph type="body" sz="quarter" idx="71" hasCustomPrompt="1"/>
          </p:nvPr>
        </p:nvSpPr>
        <p:spPr>
          <a:xfrm>
            <a:off x="10082074" y="6611509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89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/>
          </p:nvPr>
        </p:nvSpPr>
        <p:spPr>
          <a:xfrm>
            <a:off x="721064" y="2027583"/>
            <a:ext cx="13045440" cy="54704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731520" y="2067338"/>
            <a:ext cx="13045440" cy="520114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864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27719" y="2110577"/>
            <a:ext cx="13084075" cy="5266944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9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/>
          </p:nvPr>
        </p:nvSpPr>
        <p:spPr bwMode="gray">
          <a:xfrm>
            <a:off x="1527961" y="2666476"/>
            <a:ext cx="11273640" cy="1123950"/>
          </a:xfrm>
          <a:prstGeom prst="rect">
            <a:avLst/>
          </a:prstGeom>
        </p:spPr>
        <p:txBody>
          <a:bodyPr lIns="39187"/>
          <a:lstStyle>
            <a:lvl1pPr algn="l">
              <a:defRPr lang="en-US" sz="3600" b="1" kern="1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96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30874" y="2117164"/>
            <a:ext cx="7988022" cy="4401037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889267" y="2117163"/>
            <a:ext cx="4897120" cy="44076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2000"/>
            </a:lvl1pPr>
            <a:lvl2pPr marL="569913" indent="-315913">
              <a:buFont typeface="Arial" pitchFamily="34" charset="0"/>
              <a:buChar char="•"/>
              <a:tabLst/>
              <a:defRPr sz="2000"/>
            </a:lvl2pPr>
            <a:lvl3pPr marL="860425" indent="-255588">
              <a:buFont typeface="Arial" pitchFamily="34" charset="0"/>
              <a:buChar char="•"/>
              <a:defRPr sz="1800"/>
            </a:lvl3pPr>
            <a:lvl4pPr marL="1204913" indent="-268288" defTabSz="1474033">
              <a:tabLst/>
              <a:defRPr sz="1600"/>
            </a:lvl4pPr>
            <a:lvl5pPr marL="1632776" indent="-301611"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69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rip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30873" y="2236432"/>
            <a:ext cx="13080922" cy="2209254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Content Placeholder 21"/>
          <p:cNvSpPr>
            <a:spLocks noGrp="1"/>
          </p:cNvSpPr>
          <p:nvPr>
            <p:ph sz="quarter" idx="21"/>
          </p:nvPr>
        </p:nvSpPr>
        <p:spPr>
          <a:xfrm>
            <a:off x="685880" y="4725292"/>
            <a:ext cx="13125914" cy="2591611"/>
          </a:xfrm>
        </p:spPr>
        <p:txBody>
          <a:bodyPr/>
          <a:lstStyle>
            <a:lvl1pPr marL="0" indent="0">
              <a:buFont typeface="Arial" pitchFamily="34" charset="0"/>
              <a:buNone/>
              <a:defRPr sz="2600"/>
            </a:lvl1pPr>
            <a:lvl2pPr>
              <a:defRPr sz="2400"/>
            </a:lvl2pPr>
            <a:lvl3pPr marL="1204913" indent="-288925">
              <a:defRPr sz="2200"/>
            </a:lvl3pPr>
            <a:lvl4pPr marL="1709738" indent="-268288">
              <a:defRPr sz="20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26210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rip + Text in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21"/>
          </p:nvPr>
        </p:nvSpPr>
        <p:spPr>
          <a:xfrm>
            <a:off x="685881" y="4606024"/>
            <a:ext cx="6568440" cy="2591611"/>
          </a:xfrm>
        </p:spPr>
        <p:txBody>
          <a:bodyPr/>
          <a:lstStyle>
            <a:lvl1pPr marL="0" indent="0">
              <a:buFont typeface="Arial" pitchFamily="34" charset="0"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3" name="Content Placeholder 21"/>
          <p:cNvSpPr>
            <a:spLocks noGrp="1"/>
          </p:cNvSpPr>
          <p:nvPr>
            <p:ph sz="quarter" idx="22"/>
          </p:nvPr>
        </p:nvSpPr>
        <p:spPr>
          <a:xfrm>
            <a:off x="7388785" y="4606024"/>
            <a:ext cx="6423010" cy="2591611"/>
          </a:xfrm>
        </p:spPr>
        <p:txBody>
          <a:bodyPr/>
          <a:lstStyle>
            <a:lvl1pPr marL="0" indent="0">
              <a:buFont typeface="Arial" pitchFamily="34" charset="0"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30873" y="2117164"/>
            <a:ext cx="13063506" cy="2209254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3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 + Tex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Text Placeholder 2"/>
          <p:cNvSpPr>
            <a:spLocks noGrp="1"/>
          </p:cNvSpPr>
          <p:nvPr userDrawn="1">
            <p:ph type="body" idx="12"/>
          </p:nvPr>
        </p:nvSpPr>
        <p:spPr>
          <a:xfrm>
            <a:off x="728047" y="4576518"/>
            <a:ext cx="4237125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28047" y="2228875"/>
            <a:ext cx="4237125" cy="2201136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168798" y="2228875"/>
            <a:ext cx="4237125" cy="2201136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594486" y="2228875"/>
            <a:ext cx="4237125" cy="2201136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807559" y="5396377"/>
            <a:ext cx="4237125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8"/>
          </p:nvPr>
        </p:nvSpPr>
        <p:spPr>
          <a:xfrm>
            <a:off x="5168798" y="4576518"/>
            <a:ext cx="4221915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30"/>
          </p:nvPr>
        </p:nvSpPr>
        <p:spPr>
          <a:xfrm>
            <a:off x="9594486" y="4576518"/>
            <a:ext cx="4237125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5248310" y="5396377"/>
            <a:ext cx="4237125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9673998" y="5396377"/>
            <a:ext cx="4237125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3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+ Tex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25425" y="2218632"/>
            <a:ext cx="3335533" cy="222705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123184" y="2217624"/>
            <a:ext cx="3335533" cy="222705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524786" y="2216792"/>
            <a:ext cx="3335533" cy="222705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922544" y="2215784"/>
            <a:ext cx="3335533" cy="222705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" name="Text Placeholder 2"/>
          <p:cNvSpPr>
            <a:spLocks noGrp="1"/>
          </p:cNvSpPr>
          <p:nvPr>
            <p:ph type="body" idx="12"/>
          </p:nvPr>
        </p:nvSpPr>
        <p:spPr>
          <a:xfrm>
            <a:off x="725426" y="4576518"/>
            <a:ext cx="3335731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9"/>
          </p:nvPr>
        </p:nvSpPr>
        <p:spPr>
          <a:xfrm>
            <a:off x="4123184" y="4576518"/>
            <a:ext cx="3335731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31"/>
          </p:nvPr>
        </p:nvSpPr>
        <p:spPr>
          <a:xfrm>
            <a:off x="7524786" y="4576518"/>
            <a:ext cx="3335731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33"/>
          </p:nvPr>
        </p:nvSpPr>
        <p:spPr>
          <a:xfrm>
            <a:off x="10922544" y="4576518"/>
            <a:ext cx="3335731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785060" y="5396377"/>
            <a:ext cx="3335731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4182818" y="5396377"/>
            <a:ext cx="3335731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7584420" y="5396377"/>
            <a:ext cx="3335731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10982178" y="5396377"/>
            <a:ext cx="3335731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05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+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648939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521" y="2241186"/>
            <a:ext cx="4537710" cy="2205557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354144" y="2240711"/>
            <a:ext cx="8829245" cy="22113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2000"/>
            </a:lvl1pPr>
            <a:lvl2pPr marL="730213" indent="-399123">
              <a:buFont typeface="Arial" pitchFamily="34" charset="0"/>
              <a:buChar char="•"/>
              <a:defRPr sz="2000"/>
            </a:lvl2pPr>
            <a:lvl3pPr marL="1056769" indent="-315217">
              <a:buFont typeface="Arial" pitchFamily="34" charset="0"/>
              <a:buChar char="•"/>
              <a:defRPr sz="1700"/>
            </a:lvl3pPr>
            <a:lvl4pPr marL="1476302" indent="-294807">
              <a:defRPr sz="1600"/>
            </a:lvl4pPr>
            <a:lvl5pPr marL="1802857" indent="-27893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521" y="4678169"/>
            <a:ext cx="4537710" cy="2205557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5357779" y="4667322"/>
            <a:ext cx="8829245" cy="22113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2000"/>
            </a:lvl1pPr>
            <a:lvl2pPr marL="730213" indent="-399123">
              <a:buFont typeface="Arial" pitchFamily="34" charset="0"/>
              <a:buChar char="•"/>
              <a:defRPr sz="2000"/>
            </a:lvl2pPr>
            <a:lvl3pPr marL="1056769" indent="-315217">
              <a:buFont typeface="Arial" pitchFamily="34" charset="0"/>
              <a:buChar char="•"/>
              <a:defRPr sz="1700"/>
            </a:lvl3pPr>
            <a:lvl4pPr marL="1476302" indent="-294807">
              <a:defRPr sz="1600"/>
            </a:lvl4pPr>
            <a:lvl5pPr marL="1802857" indent="-27893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9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731521" y="2239536"/>
            <a:ext cx="2430779" cy="922016"/>
          </a:xfrm>
          <a:prstGeom prst="rect">
            <a:avLst/>
          </a:prstGeom>
          <a:noFill/>
        </p:spPr>
        <p:txBody>
          <a:bodyPr wrap="square"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731521" y="3228229"/>
            <a:ext cx="2430779" cy="922016"/>
          </a:xfrm>
          <a:prstGeom prst="rect">
            <a:avLst/>
          </a:prstGeom>
          <a:noFill/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731521" y="4234069"/>
            <a:ext cx="2430779" cy="922016"/>
          </a:xfrm>
          <a:prstGeom prst="rect">
            <a:avLst/>
          </a:prstGeom>
          <a:noFill/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731521" y="5239909"/>
            <a:ext cx="2430779" cy="922016"/>
          </a:xfrm>
          <a:prstGeom prst="rect">
            <a:avLst/>
          </a:prstGeom>
          <a:noFill/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731521" y="6245749"/>
            <a:ext cx="2430779" cy="922016"/>
          </a:xfrm>
          <a:prstGeom prst="rect">
            <a:avLst/>
          </a:prstGeom>
          <a:noFill/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3284220" y="2239534"/>
            <a:ext cx="10513061" cy="927926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solidFill>
                  <a:srgbClr val="ED1A3B"/>
                </a:solidFill>
              </a:defRPr>
            </a:lvl1pPr>
            <a:lvl2pPr marL="396875" indent="-230188">
              <a:buFont typeface="Arial" pitchFamily="34" charset="0"/>
              <a:buChar char="•"/>
              <a:defRPr sz="1700">
                <a:solidFill>
                  <a:srgbClr val="464646"/>
                </a:solidFill>
              </a:defRPr>
            </a:lvl2pPr>
            <a:lvl3pPr>
              <a:defRPr sz="1700">
                <a:solidFill>
                  <a:srgbClr val="7D7D7D"/>
                </a:solidFill>
              </a:defRPr>
            </a:lvl3pPr>
            <a:lvl4pPr>
              <a:defRPr sz="1700">
                <a:solidFill>
                  <a:srgbClr val="7D7D7D"/>
                </a:solidFill>
              </a:defRPr>
            </a:lvl4pPr>
            <a:lvl5pPr>
              <a:defRPr sz="17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2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44"/>
          </p:nvPr>
        </p:nvSpPr>
        <p:spPr>
          <a:xfrm>
            <a:off x="3284220" y="3228228"/>
            <a:ext cx="10513061" cy="927926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solidFill>
                  <a:srgbClr val="ED1A3B"/>
                </a:solidFill>
              </a:defRPr>
            </a:lvl1pPr>
            <a:lvl2pPr marL="167813" indent="0">
              <a:buFont typeface="Arial" pitchFamily="34" charset="0"/>
              <a:buNone/>
              <a:defRPr lang="en-US" sz="170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>
              <a:defRPr sz="1700">
                <a:solidFill>
                  <a:srgbClr val="7D7D7D"/>
                </a:solidFill>
              </a:defRPr>
            </a:lvl3pPr>
            <a:lvl4pPr>
              <a:defRPr sz="1700">
                <a:solidFill>
                  <a:srgbClr val="7D7D7D"/>
                </a:solidFill>
              </a:defRPr>
            </a:lvl4pPr>
            <a:lvl5pPr>
              <a:defRPr sz="17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03658" lvl="1" indent="-235845" algn="l" defTabSz="1306220" rtl="0" eaLnBrk="1" latinLnBrk="0" hangingPunct="1">
              <a:lnSpc>
                <a:spcPct val="100000"/>
              </a:lnSpc>
              <a:spcBef>
                <a:spcPts val="857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798322" algn="l"/>
              </a:tabLst>
            </a:pPr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5"/>
          </p:nvPr>
        </p:nvSpPr>
        <p:spPr>
          <a:xfrm>
            <a:off x="3284220" y="4234068"/>
            <a:ext cx="10513061" cy="927926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solidFill>
                  <a:srgbClr val="ED1A3B"/>
                </a:solidFill>
              </a:defRPr>
            </a:lvl1pPr>
            <a:lvl2pPr marL="167813" indent="0">
              <a:buFont typeface="Arial" pitchFamily="34" charset="0"/>
              <a:buNone/>
              <a:defRPr lang="en-US" sz="170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>
              <a:defRPr sz="1700">
                <a:solidFill>
                  <a:srgbClr val="7D7D7D"/>
                </a:solidFill>
              </a:defRPr>
            </a:lvl3pPr>
            <a:lvl4pPr>
              <a:defRPr sz="1700">
                <a:solidFill>
                  <a:srgbClr val="7D7D7D"/>
                </a:solidFill>
              </a:defRPr>
            </a:lvl4pPr>
            <a:lvl5pPr>
              <a:defRPr sz="17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03658" lvl="1" indent="-235845" algn="l" defTabSz="1306220" rtl="0" eaLnBrk="1" latinLnBrk="0" hangingPunct="1">
              <a:lnSpc>
                <a:spcPct val="100000"/>
              </a:lnSpc>
              <a:spcBef>
                <a:spcPts val="857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798322" algn="l"/>
              </a:tabLst>
            </a:pPr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46"/>
          </p:nvPr>
        </p:nvSpPr>
        <p:spPr>
          <a:xfrm>
            <a:off x="3284220" y="5235907"/>
            <a:ext cx="10513061" cy="927926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solidFill>
                  <a:srgbClr val="ED1A3B"/>
                </a:solidFill>
              </a:defRPr>
            </a:lvl1pPr>
            <a:lvl2pPr marL="167813" indent="0">
              <a:buFont typeface="Arial" pitchFamily="34" charset="0"/>
              <a:buNone/>
              <a:defRPr lang="en-US" sz="170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>
              <a:defRPr sz="1700">
                <a:solidFill>
                  <a:srgbClr val="7D7D7D"/>
                </a:solidFill>
              </a:defRPr>
            </a:lvl3pPr>
            <a:lvl4pPr>
              <a:defRPr sz="1700">
                <a:solidFill>
                  <a:srgbClr val="7D7D7D"/>
                </a:solidFill>
              </a:defRPr>
            </a:lvl4pPr>
            <a:lvl5pPr>
              <a:defRPr sz="17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03658" lvl="1" indent="-235845" algn="l" defTabSz="1306220" rtl="0" eaLnBrk="1" latinLnBrk="0" hangingPunct="1">
              <a:lnSpc>
                <a:spcPct val="100000"/>
              </a:lnSpc>
              <a:spcBef>
                <a:spcPts val="857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798322" algn="l"/>
              </a:tabLst>
            </a:pPr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3284220" y="6258892"/>
            <a:ext cx="10513061" cy="927926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solidFill>
                  <a:srgbClr val="ED1A3B"/>
                </a:solidFill>
              </a:defRPr>
            </a:lvl1pPr>
            <a:lvl2pPr marL="167813" indent="0">
              <a:buFont typeface="Arial" pitchFamily="34" charset="0"/>
              <a:buNone/>
              <a:defRPr lang="en-US" sz="170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>
              <a:defRPr sz="1700">
                <a:solidFill>
                  <a:srgbClr val="7D7D7D"/>
                </a:solidFill>
              </a:defRPr>
            </a:lvl3pPr>
            <a:lvl4pPr>
              <a:defRPr sz="1700">
                <a:solidFill>
                  <a:srgbClr val="7D7D7D"/>
                </a:solidFill>
              </a:defRPr>
            </a:lvl4pPr>
            <a:lvl5pPr>
              <a:defRPr sz="17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03658" lvl="1" indent="-235845" algn="l" defTabSz="1306220" rtl="0" eaLnBrk="1" latinLnBrk="0" hangingPunct="1">
              <a:lnSpc>
                <a:spcPct val="100000"/>
              </a:lnSpc>
              <a:spcBef>
                <a:spcPts val="857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798322" algn="l"/>
              </a:tabLst>
            </a:pPr>
            <a:r>
              <a:rPr lang="en-US" dirty="0" smtClean="0"/>
              <a:t>Second level</a:t>
            </a:r>
            <a:endParaRPr lang="en-US" dirty="0"/>
          </a:p>
        </p:txBody>
      </p:sp>
      <p:pic>
        <p:nvPicPr>
          <p:cNvPr id="21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98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731521" y="2242910"/>
            <a:ext cx="2926078" cy="2350657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754108" y="2242910"/>
            <a:ext cx="2926078" cy="2350657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727689" y="4964774"/>
            <a:ext cx="2926078" cy="2371789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7750276" y="4964774"/>
            <a:ext cx="2926078" cy="2355078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50"/>
          </p:nvPr>
        </p:nvSpPr>
        <p:spPr>
          <a:xfrm>
            <a:off x="10759238" y="2243344"/>
            <a:ext cx="3449320" cy="2350770"/>
          </a:xfrm>
        </p:spPr>
        <p:txBody>
          <a:bodyPr/>
          <a:lstStyle>
            <a:lvl1pPr marL="0" indent="0">
              <a:buFont typeface="Arial" pitchFamily="34" charset="0"/>
              <a:buNone/>
              <a:defRPr sz="2000"/>
            </a:lvl1pPr>
            <a:lvl2pPr marL="496637" indent="-253987">
              <a:defRPr sz="1700"/>
            </a:lvl2pPr>
            <a:lvl3pPr marL="823192" indent="-242649">
              <a:defRPr sz="1600"/>
            </a:lvl3pPr>
            <a:lvl4pPr marL="1149747" indent="-247185">
              <a:defRPr sz="1500"/>
            </a:lvl4pPr>
            <a:lvl5pPr marL="1476302" indent="-247185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52"/>
          </p:nvPr>
        </p:nvSpPr>
        <p:spPr>
          <a:xfrm>
            <a:off x="3756697" y="2242797"/>
            <a:ext cx="3449320" cy="2350770"/>
          </a:xfrm>
        </p:spPr>
        <p:txBody>
          <a:bodyPr/>
          <a:lstStyle>
            <a:lvl1pPr marL="0" indent="0">
              <a:buFont typeface="Arial" pitchFamily="34" charset="0"/>
              <a:buNone/>
              <a:defRPr sz="2000"/>
            </a:lvl1pPr>
            <a:lvl2pPr marL="496637" indent="-253987">
              <a:defRPr sz="1700"/>
            </a:lvl2pPr>
            <a:lvl3pPr marL="823192" indent="-242649">
              <a:defRPr sz="1600"/>
            </a:lvl3pPr>
            <a:lvl4pPr marL="1149747" indent="-247185">
              <a:defRPr sz="1500"/>
            </a:lvl4pPr>
            <a:lvl5pPr marL="1476302" indent="-247185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53"/>
          </p:nvPr>
        </p:nvSpPr>
        <p:spPr>
          <a:xfrm>
            <a:off x="10759238" y="4965321"/>
            <a:ext cx="3449320" cy="2350770"/>
          </a:xfrm>
        </p:spPr>
        <p:txBody>
          <a:bodyPr/>
          <a:lstStyle>
            <a:lvl1pPr marL="0" indent="0">
              <a:buFont typeface="Arial" pitchFamily="34" charset="0"/>
              <a:buNone/>
              <a:defRPr sz="2000"/>
            </a:lvl1pPr>
            <a:lvl2pPr marL="496637" indent="-253987">
              <a:defRPr sz="1700"/>
            </a:lvl2pPr>
            <a:lvl3pPr marL="823192" indent="-242649">
              <a:defRPr sz="1600"/>
            </a:lvl3pPr>
            <a:lvl4pPr marL="1149747" indent="-247185">
              <a:defRPr sz="1500"/>
            </a:lvl4pPr>
            <a:lvl5pPr marL="1476302" indent="-247185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54"/>
          </p:nvPr>
        </p:nvSpPr>
        <p:spPr>
          <a:xfrm>
            <a:off x="3756697" y="4964774"/>
            <a:ext cx="3449320" cy="2350770"/>
          </a:xfrm>
        </p:spPr>
        <p:txBody>
          <a:bodyPr/>
          <a:lstStyle>
            <a:lvl1pPr marL="0" indent="0">
              <a:buFont typeface="Arial" pitchFamily="34" charset="0"/>
              <a:buNone/>
              <a:defRPr sz="2000"/>
            </a:lvl1pPr>
            <a:lvl2pPr marL="496637" indent="-253987">
              <a:defRPr sz="1700"/>
            </a:lvl2pPr>
            <a:lvl3pPr marL="823192" indent="-242649">
              <a:defRPr sz="1600"/>
            </a:lvl3pPr>
            <a:lvl4pPr marL="1149747" indent="-247185">
              <a:defRPr sz="1500"/>
            </a:lvl4pPr>
            <a:lvl5pPr marL="1476302" indent="-247185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3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-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0683" y="1758616"/>
            <a:ext cx="4531358" cy="475504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 bwMode="gray">
          <a:xfrm>
            <a:off x="5726621" y="3462063"/>
            <a:ext cx="7559040" cy="7677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lv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 bwMode="gray">
          <a:xfrm>
            <a:off x="5726621" y="4265656"/>
            <a:ext cx="7559040" cy="15049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26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57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2" y="5284469"/>
            <a:ext cx="14630400" cy="2945131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0681" y="1756909"/>
            <a:ext cx="13368021" cy="3476624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527960" y="5125443"/>
            <a:ext cx="12435840" cy="1123950"/>
          </a:xfrm>
          <a:prstGeom prst="rect">
            <a:avLst/>
          </a:prstGeom>
        </p:spPr>
        <p:txBody>
          <a:bodyPr vert="horz" lIns="130622" tIns="65311" rIns="130622" bIns="65311" rtlCol="0" anchor="b">
            <a:noAutofit/>
          </a:bodyPr>
          <a:lstStyle>
            <a:lvl1pPr algn="l" defTabSz="130622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527960" y="6434383"/>
            <a:ext cx="10241280" cy="47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2600" b="1" kern="12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27960" y="6870946"/>
            <a:ext cx="10241280" cy="3657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600" b="0" kern="1200" dirty="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/>
            </a:lvl2pPr>
            <a:lvl3pPr marL="1306220" indent="0">
              <a:buNone/>
              <a:defRPr/>
            </a:lvl3pPr>
            <a:lvl4pPr marL="1959331" indent="0">
              <a:buNone/>
              <a:defRPr/>
            </a:lvl4pPr>
            <a:lvl5pPr marL="261244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73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5597238" y="1746883"/>
            <a:ext cx="8123157" cy="6482717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lvl="0" algn="ctr"/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0679" y="1756908"/>
            <a:ext cx="5152814" cy="6472692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804367" y="1907290"/>
            <a:ext cx="7711874" cy="1123950"/>
          </a:xfrm>
          <a:prstGeom prst="rect">
            <a:avLst/>
          </a:prstGeom>
        </p:spPr>
        <p:txBody>
          <a:bodyPr lIns="130622"/>
          <a:lstStyle>
            <a:lvl1pPr marL="0" indent="0" algn="l">
              <a:defRPr lang="en-US" sz="3200" b="1" kern="1200" smtClean="0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804367" y="3216230"/>
            <a:ext cx="7711874" cy="47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2600" b="1" kern="12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5804367" y="3652793"/>
            <a:ext cx="7711874" cy="3657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600" b="0" kern="1200" dirty="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/>
            </a:lvl2pPr>
            <a:lvl3pPr marL="1306220" indent="0">
              <a:buNone/>
              <a:defRPr/>
            </a:lvl3pPr>
            <a:lvl4pPr marL="1959331" indent="0">
              <a:buNone/>
              <a:defRPr/>
            </a:lvl4pPr>
            <a:lvl5pPr marL="261244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73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" y="1543050"/>
            <a:ext cx="14630400" cy="5760720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731522" y="1885096"/>
            <a:ext cx="13028022" cy="5064344"/>
          </a:xfrm>
          <a:noFill/>
        </p:spPr>
        <p:txBody>
          <a:bodyPr lIns="130622">
            <a:noAutofit/>
          </a:bodyPr>
          <a:lstStyle>
            <a:lvl1pPr marL="326555" indent="-326555">
              <a:buClr>
                <a:srgbClr val="ED1933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</a:defRPr>
            </a:lvl1pPr>
            <a:lvl2pPr marL="730213" indent="-326555">
              <a:buClr>
                <a:schemeClr val="accent1"/>
              </a:buClr>
              <a:buFont typeface="Arial" pitchFamily="34" charset="0"/>
              <a:buChar char="•"/>
              <a:tabLst/>
              <a:defRPr>
                <a:solidFill>
                  <a:schemeClr val="bg2"/>
                </a:solidFill>
              </a:defRPr>
            </a:lvl2pPr>
            <a:lvl3pPr marL="1154282" indent="-353768">
              <a:defRPr>
                <a:solidFill>
                  <a:schemeClr val="bg2"/>
                </a:solidFill>
              </a:defRPr>
            </a:lvl3pPr>
            <a:lvl4pPr marL="1555672" indent="-326555">
              <a:defRPr>
                <a:solidFill>
                  <a:schemeClr val="bg2"/>
                </a:solidFill>
              </a:defRPr>
            </a:lvl4pPr>
            <a:lvl5pPr marL="1882227" indent="-249452"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1544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31520" y="1887321"/>
            <a:ext cx="12978115" cy="5309125"/>
          </a:xfrm>
        </p:spPr>
        <p:txBody>
          <a:bodyPr lIns="130622"/>
          <a:lstStyle>
            <a:lvl1pPr marL="0" indent="0">
              <a:buClr>
                <a:schemeClr val="accent1"/>
              </a:buClr>
              <a:defRPr sz="2800"/>
            </a:lvl1pPr>
            <a:lvl2pPr marL="730213" indent="-322020">
              <a:defRPr/>
            </a:lvl2pPr>
            <a:lvl3pPr marL="1136140" indent="-322020">
              <a:defRPr/>
            </a:lvl3pPr>
            <a:lvl4pPr marL="1544334" indent="-322020">
              <a:defRPr/>
            </a:lvl4pPr>
            <a:lvl5pPr marL="1891298" indent="-26305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287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23198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23198" y="2125857"/>
            <a:ext cx="12978115" cy="5309125"/>
          </a:xfrm>
        </p:spPr>
        <p:txBody>
          <a:bodyPr lIns="130622"/>
          <a:lstStyle>
            <a:lvl1pPr marL="0" indent="0">
              <a:buClr>
                <a:schemeClr val="accent1"/>
              </a:buClr>
              <a:defRPr sz="2800"/>
            </a:lvl1pPr>
            <a:lvl2pPr marL="730213" indent="-322020">
              <a:defRPr/>
            </a:lvl2pPr>
            <a:lvl3pPr marL="1136140" indent="-322020">
              <a:defRPr/>
            </a:lvl3pPr>
            <a:lvl4pPr marL="1544334" indent="-322020">
              <a:defRPr/>
            </a:lvl4pPr>
            <a:lvl5pPr marL="1891298" indent="-26305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3199" y="1268953"/>
            <a:ext cx="12957176" cy="526596"/>
          </a:xfrm>
        </p:spPr>
        <p:txBody>
          <a:bodyPr/>
          <a:lstStyle>
            <a:lvl1pPr marL="0" indent="0">
              <a:buNone/>
              <a:defRPr lang="en-US" sz="3000" b="1" kern="1200" dirty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Clr>
                <a:schemeClr val="accent1"/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0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731521" y="2143102"/>
            <a:ext cx="6458277" cy="5316912"/>
          </a:xfrm>
          <a:prstGeom prst="rect">
            <a:avLst/>
          </a:prstGeom>
        </p:spPr>
        <p:txBody>
          <a:bodyPr lIns="130622">
            <a:noAutofit/>
          </a:bodyPr>
          <a:lstStyle>
            <a:lvl1pPr marL="0" indent="0">
              <a:buClr>
                <a:schemeClr val="accent1"/>
              </a:buClr>
              <a:buFont typeface="Arial" pitchFamily="34" charset="0"/>
              <a:buNone/>
              <a:defRPr lang="en-US" sz="2200" b="1" kern="12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88975" indent="-336550">
              <a:buClr>
                <a:schemeClr val="accent1"/>
              </a:buClr>
              <a:buFont typeface="Arial" pitchFamily="34" charset="0"/>
              <a:buChar char="•"/>
              <a:tabLst/>
              <a:defRPr sz="20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085850" indent="-268288"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3375" indent="-296863">
              <a:buClr>
                <a:schemeClr val="accent1"/>
              </a:buClr>
              <a:defRPr sz="16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959331" indent="-308413"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67097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30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8"/>
          </p:nvPr>
        </p:nvSpPr>
        <p:spPr>
          <a:xfrm>
            <a:off x="7358873" y="2143102"/>
            <a:ext cx="6458277" cy="5316912"/>
          </a:xfrm>
          <a:prstGeom prst="rect">
            <a:avLst/>
          </a:prstGeom>
        </p:spPr>
        <p:txBody>
          <a:bodyPr lIns="130622">
            <a:noAutofit/>
          </a:bodyPr>
          <a:lstStyle>
            <a:lvl1pPr marL="0" indent="0">
              <a:buClr>
                <a:schemeClr val="accent1"/>
              </a:buClr>
              <a:buFont typeface="Arial" pitchFamily="34" charset="0"/>
              <a:buNone/>
              <a:defRPr lang="en-US" sz="2200" b="1" kern="12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88975" indent="-336550">
              <a:buClr>
                <a:schemeClr val="accent1"/>
              </a:buClr>
              <a:buFont typeface="Arial" pitchFamily="34" charset="0"/>
              <a:buChar char="•"/>
              <a:tabLst/>
              <a:defRPr sz="20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085850" indent="-268288"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3375" indent="-296863">
              <a:buClr>
                <a:schemeClr val="accent1"/>
              </a:buClr>
              <a:defRPr sz="16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959331" indent="-308413"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6525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1520" y="423236"/>
            <a:ext cx="12997181" cy="6740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V="1">
            <a:off x="-17802" y="0"/>
            <a:ext cx="14678888" cy="1207008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 bwMode="gray">
          <a:xfrm>
            <a:off x="696685" y="421006"/>
            <a:ext cx="12997181" cy="676274"/>
          </a:xfrm>
          <a:prstGeom prst="rect">
            <a:avLst/>
          </a:prstGeom>
        </p:spPr>
        <p:txBody>
          <a:bodyPr vert="horz" lIns="130622" tIns="65311" rIns="130622" bIns="65311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696685" y="1340930"/>
            <a:ext cx="13503088" cy="6065711"/>
          </a:xfrm>
          <a:prstGeom prst="rect">
            <a:avLst/>
          </a:prstGeom>
        </p:spPr>
        <p:txBody>
          <a:bodyPr vert="horz" lIns="130622" tIns="65311" rIns="130622" bIns="65311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1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649" r:id="rId2"/>
    <p:sldLayoutId id="2147483703" r:id="rId3"/>
    <p:sldLayoutId id="2147483716" r:id="rId4"/>
    <p:sldLayoutId id="2147483720" r:id="rId5"/>
    <p:sldLayoutId id="2147483723" r:id="rId6"/>
    <p:sldLayoutId id="2147483724" r:id="rId7"/>
    <p:sldLayoutId id="2147483664" r:id="rId8"/>
    <p:sldLayoutId id="2147483711" r:id="rId9"/>
    <p:sldLayoutId id="2147483681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708" r:id="rId16"/>
    <p:sldLayoutId id="2147483665" r:id="rId17"/>
    <p:sldLayoutId id="2147483666" r:id="rId18"/>
    <p:sldLayoutId id="2147483686" r:id="rId19"/>
    <p:sldLayoutId id="2147483699" r:id="rId20"/>
    <p:sldLayoutId id="2147483701" r:id="rId21"/>
    <p:sldLayoutId id="2147483687" r:id="rId22"/>
    <p:sldLayoutId id="2147483684" r:id="rId23"/>
    <p:sldLayoutId id="2147483692" r:id="rId24"/>
    <p:sldLayoutId id="2147483683" r:id="rId25"/>
    <p:sldLayoutId id="2147483691" r:id="rId26"/>
    <p:sldLayoutId id="2147483693" r:id="rId27"/>
    <p:sldLayoutId id="2147483725" r:id="rId2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30622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306220" rtl="0" eaLnBrk="1" latinLnBrk="0" hangingPunct="1">
        <a:lnSpc>
          <a:spcPct val="100000"/>
        </a:lnSpc>
        <a:spcBef>
          <a:spcPts val="1429"/>
        </a:spcBef>
        <a:buClr>
          <a:schemeClr val="accent1"/>
        </a:buClr>
        <a:buFont typeface="Arial" pitchFamily="34" charset="0"/>
        <a:buNone/>
        <a:defRPr sz="2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95338" indent="-346075" algn="l" defTabSz="1306220" rtl="0" eaLnBrk="1" latinLnBrk="0" hangingPunct="1">
        <a:lnSpc>
          <a:spcPct val="100000"/>
        </a:lnSpc>
        <a:spcBef>
          <a:spcPts val="857"/>
        </a:spcBef>
        <a:spcAft>
          <a:spcPts val="0"/>
        </a:spcAft>
        <a:buClr>
          <a:schemeClr val="accent1"/>
        </a:buClr>
        <a:buFont typeface="Arial" pitchFamily="34" charset="0"/>
        <a:buChar char="•"/>
        <a:tabLst>
          <a:tab pos="1798322" algn="l"/>
        </a:tabLst>
        <a:defRPr sz="2600" kern="1200">
          <a:solidFill>
            <a:schemeClr val="bg2"/>
          </a:solidFill>
          <a:latin typeface="+mn-lt"/>
          <a:ea typeface="+mn-ea"/>
          <a:cs typeface="+mn-cs"/>
        </a:defRPr>
      </a:lvl2pPr>
      <a:lvl3pPr marL="1258888" indent="-342900" algn="l" defTabSz="1306220" rtl="0" eaLnBrk="1" latinLnBrk="0" hangingPunct="1">
        <a:lnSpc>
          <a:spcPct val="100000"/>
        </a:lnSpc>
        <a:spcBef>
          <a:spcPts val="571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774825" indent="-333375" algn="l" defTabSz="1306220" rtl="0" eaLnBrk="1" latinLnBrk="0" hangingPunct="1">
        <a:lnSpc>
          <a:spcPct val="100000"/>
        </a:lnSpc>
        <a:spcBef>
          <a:spcPts val="571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204247" indent="-390052" algn="l" defTabSz="1306220" rtl="0" eaLnBrk="1" latinLnBrk="0" hangingPunct="1">
        <a:lnSpc>
          <a:spcPct val="100000"/>
        </a:lnSpc>
        <a:spcBef>
          <a:spcPts val="571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Analytics – System Design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Joy Chakraborty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428712" y="2845389"/>
            <a:ext cx="263860" cy="53200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31520" y="1887322"/>
            <a:ext cx="12978115" cy="4844218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dirty="0" smtClean="0"/>
              <a:t>Component or Module or Service</a:t>
            </a:r>
            <a:endParaRPr lang="en-US" dirty="0"/>
          </a:p>
          <a:p>
            <a:r>
              <a:rPr lang="en-US" dirty="0" smtClean="0"/>
              <a:t>		Synchronous</a:t>
            </a:r>
            <a:endParaRPr lang="en-US" dirty="0"/>
          </a:p>
          <a:p>
            <a:r>
              <a:rPr lang="en-US" dirty="0" smtClean="0"/>
              <a:t>		Asynchronous Queued Persistent</a:t>
            </a:r>
          </a:p>
          <a:p>
            <a:r>
              <a:rPr lang="en-US" dirty="0"/>
              <a:t>	</a:t>
            </a:r>
            <a:r>
              <a:rPr lang="en-US" dirty="0" smtClean="0"/>
              <a:t>	Asynchronous Queued Transient</a:t>
            </a:r>
          </a:p>
          <a:p>
            <a:r>
              <a:rPr lang="en-US" dirty="0"/>
              <a:t>	</a:t>
            </a:r>
            <a:r>
              <a:rPr lang="en-US" dirty="0" smtClean="0"/>
              <a:t>	Context boundary and the context 				depends on the respective diagram. E.g. In 			process diagram -&gt; it means process boundary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1520" y="3419543"/>
            <a:ext cx="1068025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1520" y="3999110"/>
            <a:ext cx="1068025" cy="0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1520" y="2744725"/>
            <a:ext cx="106802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731521" y="1843077"/>
            <a:ext cx="982954" cy="51912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92137" y="6731540"/>
            <a:ext cx="13590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70C0"/>
                </a:solidFill>
              </a:rPr>
              <a:t>*** Color coding is used to show the components of different layers in different colors</a:t>
            </a:r>
          </a:p>
        </p:txBody>
      </p:sp>
      <p:sp>
        <p:nvSpPr>
          <p:cNvPr id="9" name="Rectangle 62"/>
          <p:cNvSpPr>
            <a:spLocks noChangeArrowheads="1"/>
          </p:cNvSpPr>
          <p:nvPr/>
        </p:nvSpPr>
        <p:spPr bwMode="auto">
          <a:xfrm>
            <a:off x="731520" y="4495800"/>
            <a:ext cx="1068025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Architecture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04367" y="3352415"/>
            <a:ext cx="7711874" cy="476111"/>
          </a:xfrm>
        </p:spPr>
        <p:txBody>
          <a:bodyPr/>
          <a:lstStyle/>
          <a:p>
            <a:r>
              <a:rPr lang="en-US" sz="3200" dirty="0" smtClean="0"/>
              <a:t>Static Aspect</a:t>
            </a:r>
            <a:endParaRPr lang="en-US" sz="3200" dirty="0"/>
          </a:p>
        </p:txBody>
      </p:sp>
      <p:pic>
        <p:nvPicPr>
          <p:cNvPr id="8" name="Picture Placeholder 7"/>
          <p:cNvPicPr preferRelativeResize="0">
            <a:picLocks noGrp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8" t="-5558" r="-5970" b="5558"/>
          <a:stretch/>
        </p:blipFill>
        <p:spPr/>
      </p:pic>
    </p:spTree>
    <p:extLst>
      <p:ext uri="{BB962C8B-B14F-4D97-AF65-F5344CB8AC3E}">
        <p14:creationId xmlns:p14="http://schemas.microsoft.com/office/powerpoint/2010/main" val="16392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Static Tier View </a:t>
            </a:r>
            <a:r>
              <a:rPr lang="en-US" sz="2400" dirty="0" smtClean="0"/>
              <a:t>(Components or Services or Modules)</a:t>
            </a:r>
            <a:endParaRPr lang="en-US" sz="2400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44300" y="4812499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Resource</a:t>
            </a:r>
            <a:br>
              <a:rPr lang="en-US" sz="1400" b="1" dirty="0" smtClean="0">
                <a:solidFill>
                  <a:srgbClr val="000000"/>
                </a:solidFill>
              </a:rPr>
            </a:br>
            <a:r>
              <a:rPr lang="en-US" sz="1400" b="1" dirty="0" smtClean="0">
                <a:solidFill>
                  <a:srgbClr val="000000"/>
                </a:solidFill>
              </a:rPr>
              <a:t>Access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44300" y="1348308"/>
            <a:ext cx="18389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Presentation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Or External System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444300" y="6683895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</a:rPr>
              <a:t>Resource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444300" y="2358224"/>
            <a:ext cx="971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Business</a:t>
            </a:r>
            <a:br>
              <a:rPr lang="en-US" sz="1400" b="1" dirty="0" smtClean="0">
                <a:solidFill>
                  <a:srgbClr val="000000"/>
                </a:solidFill>
              </a:rPr>
            </a:br>
            <a:r>
              <a:rPr lang="en-US" sz="1400" b="1" dirty="0" smtClean="0">
                <a:solidFill>
                  <a:srgbClr val="000000"/>
                </a:solidFill>
              </a:rPr>
              <a:t>Logic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3255823" y="1341958"/>
            <a:ext cx="901700" cy="52228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30994" y="2335999"/>
            <a:ext cx="11603455" cy="222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0994" y="4801399"/>
            <a:ext cx="9527267" cy="111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0994" y="6683895"/>
            <a:ext cx="11583373" cy="63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203032" y="4923624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2218701" y="6799783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09798" y="2616987"/>
            <a:ext cx="922338" cy="6937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309798" y="3418674"/>
            <a:ext cx="922338" cy="6723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7804011" y="6842645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Report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7804011" y="4917274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Report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094243" y="1317080"/>
            <a:ext cx="2049563" cy="536681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Utilities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0317778" y="2417216"/>
            <a:ext cx="801246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Host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10332214" y="1701459"/>
            <a:ext cx="1634598" cy="526661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 Proxy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(SDK, API, Etc.)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4338498" y="1341958"/>
            <a:ext cx="901700" cy="52228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4384536" y="2616988"/>
            <a:ext cx="922337" cy="7048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Real-Time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5492611" y="2616988"/>
            <a:ext cx="922337" cy="7048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4384536" y="3420262"/>
            <a:ext cx="922337" cy="67072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Real-Time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7635736" y="3420262"/>
            <a:ext cx="1089025" cy="67072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Batch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6576873" y="2616988"/>
            <a:ext cx="922338" cy="7048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4378186" y="4923624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452923" y="4923624"/>
            <a:ext cx="922338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33" name="AutoShape 3"/>
          <p:cNvSpPr>
            <a:spLocks noChangeArrowheads="1"/>
          </p:cNvSpPr>
          <p:nvPr/>
        </p:nvSpPr>
        <p:spPr bwMode="auto">
          <a:xfrm>
            <a:off x="5375136" y="680137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auto">
          <a:xfrm>
            <a:off x="6472098" y="6812483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5" name="AutoShape 3"/>
          <p:cNvSpPr>
            <a:spLocks noChangeArrowheads="1"/>
          </p:cNvSpPr>
          <p:nvPr/>
        </p:nvSpPr>
        <p:spPr bwMode="auto">
          <a:xfrm>
            <a:off x="4314686" y="6799783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6527661" y="4923624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7635736" y="2616988"/>
            <a:ext cx="1089025" cy="69373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8897798" y="4923624"/>
            <a:ext cx="922338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Statistical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8926373" y="6831533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Statistical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3279636" y="4929223"/>
            <a:ext cx="922337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5492611" y="3418674"/>
            <a:ext cx="922337" cy="6723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42" name="AutoShape 3"/>
          <p:cNvSpPr>
            <a:spLocks noChangeArrowheads="1"/>
          </p:cNvSpPr>
          <p:nvPr/>
        </p:nvSpPr>
        <p:spPr bwMode="auto">
          <a:xfrm>
            <a:off x="3280556" y="6823304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10314538" y="3677915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Provision</a:t>
            </a:r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10314538" y="2822849"/>
            <a:ext cx="804486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11253071" y="2805179"/>
            <a:ext cx="726716" cy="325176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Logger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10308058" y="4080626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Scheduler</a:t>
            </a: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10327513" y="4489181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Exception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10327513" y="4897736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Configuration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11253071" y="2414622"/>
            <a:ext cx="697219" cy="314811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DAL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10327513" y="5301902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Service Bus</a:t>
            </a: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10327513" y="5710457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Message Bus</a:t>
            </a: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10327513" y="6119012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Instrumentation</a:t>
            </a: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5375778" y="1346878"/>
            <a:ext cx="901700" cy="52228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Admin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6398310" y="1351798"/>
            <a:ext cx="901700" cy="52228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Mobile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10327780" y="3262565"/>
            <a:ext cx="79124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Security</a:t>
            </a: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3415569" y="7773094"/>
            <a:ext cx="74783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0000"/>
                </a:solidFill>
              </a:rPr>
              <a:t>*** Color coding is used to show the components of different layers in different colors</a:t>
            </a: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11247076" y="3252737"/>
            <a:ext cx="716496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Pub/Sub</a:t>
            </a:r>
          </a:p>
        </p:txBody>
      </p:sp>
    </p:spTree>
    <p:extLst>
      <p:ext uri="{BB962C8B-B14F-4D97-AF65-F5344CB8AC3E}">
        <p14:creationId xmlns:p14="http://schemas.microsoft.com/office/powerpoint/2010/main" val="3089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Infrastructural Static Tier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5640" y="1912053"/>
            <a:ext cx="9914529" cy="3470229"/>
          </a:xfrm>
          <a:prstGeom prst="rect">
            <a:avLst/>
          </a:prstGeom>
          <a:solidFill>
            <a:schemeClr val="tx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5640" y="5569086"/>
            <a:ext cx="12167460" cy="1982088"/>
          </a:xfrm>
          <a:prstGeom prst="rect">
            <a:avLst/>
          </a:prstGeom>
          <a:solidFill>
            <a:schemeClr val="tx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8897" y="3994189"/>
            <a:ext cx="4962336" cy="13013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4597" y="4961795"/>
            <a:ext cx="4966637" cy="33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Data Processing Clusters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19051" y="2890820"/>
            <a:ext cx="1456473" cy="20081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40306" y="2890822"/>
            <a:ext cx="1456473" cy="20081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5525" y="2905355"/>
            <a:ext cx="5364781" cy="93920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319051" y="2890248"/>
            <a:ext cx="8277728" cy="2008674"/>
            <a:chOff x="1187624" y="3573016"/>
            <a:chExt cx="6120680" cy="166721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187624" y="5240233"/>
              <a:ext cx="107693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264563" y="4365104"/>
              <a:ext cx="0" cy="8751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264563" y="4365104"/>
              <a:ext cx="396362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28184" y="4365104"/>
              <a:ext cx="0" cy="8751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228184" y="5240233"/>
              <a:ext cx="108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187624" y="3573016"/>
              <a:ext cx="0" cy="1667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87624" y="3573016"/>
              <a:ext cx="61206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308304" y="3573016"/>
              <a:ext cx="0" cy="1667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8198084" y="3079967"/>
            <a:ext cx="1203925" cy="520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Administration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2682442" y="3063760"/>
            <a:ext cx="1460775" cy="520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Configuration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1491556" y="3067469"/>
            <a:ext cx="1111462" cy="542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Workflow Mgmt.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8428159" y="3725228"/>
            <a:ext cx="973850" cy="3521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Hosting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4225099" y="3063760"/>
            <a:ext cx="1230663" cy="520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Instrumentation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5535025" y="3079967"/>
            <a:ext cx="1334973" cy="520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Exception Handling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1491555" y="3709702"/>
            <a:ext cx="1111463" cy="3083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Caching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8428159" y="4493177"/>
            <a:ext cx="973850" cy="2974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:::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473596" y="4102822"/>
            <a:ext cx="1111462" cy="321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Security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6967383" y="3079967"/>
            <a:ext cx="1137516" cy="520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Command Processor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637356" y="2345831"/>
            <a:ext cx="9652457" cy="457660"/>
          </a:xfrm>
          <a:prstGeom prst="rect">
            <a:avLst/>
          </a:prstGeom>
          <a:pattFill prst="pct70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7356" y="2761762"/>
            <a:ext cx="595649" cy="2470889"/>
          </a:xfrm>
          <a:prstGeom prst="rect">
            <a:avLst/>
          </a:prstGeom>
          <a:pattFill prst="pct70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710319" y="2786764"/>
            <a:ext cx="595649" cy="2470889"/>
          </a:xfrm>
          <a:prstGeom prst="rect">
            <a:avLst/>
          </a:prstGeom>
          <a:pattFill prst="pct70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37356" y="2345831"/>
            <a:ext cx="9652457" cy="2886821"/>
            <a:chOff x="1179240" y="1176930"/>
            <a:chExt cx="7137176" cy="2396087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179240" y="3573016"/>
              <a:ext cx="44043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619672" y="1556792"/>
              <a:ext cx="0" cy="2016225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619672" y="1556792"/>
              <a:ext cx="6264696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884368" y="1556792"/>
              <a:ext cx="0" cy="201622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884368" y="3573016"/>
              <a:ext cx="43204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179240" y="1176930"/>
              <a:ext cx="0" cy="239608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79240" y="1176930"/>
              <a:ext cx="7137176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316416" y="1176930"/>
              <a:ext cx="0" cy="239608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197112" y="2407796"/>
            <a:ext cx="207140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Respective Interfaces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7356" y="6200258"/>
            <a:ext cx="11950053" cy="10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4082" y="6230868"/>
            <a:ext cx="4840835" cy="867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0641" y="6355170"/>
            <a:ext cx="1075978" cy="409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Redis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3847210" y="6355170"/>
            <a:ext cx="1569498" cy="409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Other Storages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2039055" y="6341877"/>
            <a:ext cx="1666884" cy="409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No-SQL Storage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643025" y="6784968"/>
            <a:ext cx="5058352" cy="33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Big-Data/High-</a:t>
            </a:r>
            <a:r>
              <a:rPr lang="en-US" sz="1200" dirty="0" err="1" smtClean="0">
                <a:solidFill>
                  <a:schemeClr val="bg2"/>
                </a:solidFill>
              </a:rPr>
              <a:t>Perf</a:t>
            </a:r>
            <a:r>
              <a:rPr lang="en-US" sz="1200" dirty="0" smtClean="0">
                <a:solidFill>
                  <a:schemeClr val="bg2"/>
                </a:solidFill>
              </a:rPr>
              <a:t> Data Storage (e.g. HDFS)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84482" y="6234330"/>
            <a:ext cx="4621486" cy="867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86525" y="6775269"/>
            <a:ext cx="4619442" cy="33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Relational Data Storage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794020" y="6362151"/>
            <a:ext cx="1420468" cy="409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SQL Server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7367640" y="6355169"/>
            <a:ext cx="2813449" cy="409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Other relational Data Storage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10460169" y="6242858"/>
            <a:ext cx="1960776" cy="887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Other Storages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39971" y="7217444"/>
            <a:ext cx="12075744" cy="33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Shared Data Storage Platform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30188" y="5679724"/>
            <a:ext cx="11957221" cy="433778"/>
          </a:xfrm>
          <a:prstGeom prst="rect">
            <a:avLst/>
          </a:prstGeom>
          <a:pattFill prst="diagBrick">
            <a:fgClr>
              <a:schemeClr val="accent1"/>
            </a:fgClr>
            <a:bgClr>
              <a:schemeClr val="bg1"/>
            </a:bgClr>
          </a:patt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519057" y="5742597"/>
            <a:ext cx="2549924" cy="2966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Storage related Interfaces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0588" y="1912053"/>
            <a:ext cx="3714103" cy="370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Data Processing Platform</a:t>
            </a:r>
          </a:p>
        </p:txBody>
      </p:sp>
      <p:sp>
        <p:nvSpPr>
          <p:cNvPr id="57" name="Up-Down Arrow 56"/>
          <p:cNvSpPr/>
          <p:nvPr/>
        </p:nvSpPr>
        <p:spPr>
          <a:xfrm>
            <a:off x="7433600" y="5066744"/>
            <a:ext cx="322551" cy="83607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-Down Arrow 57"/>
          <p:cNvSpPr/>
          <p:nvPr/>
        </p:nvSpPr>
        <p:spPr>
          <a:xfrm>
            <a:off x="2292902" y="2360389"/>
            <a:ext cx="292155" cy="47720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-Down Arrow 58"/>
          <p:cNvSpPr/>
          <p:nvPr/>
        </p:nvSpPr>
        <p:spPr>
          <a:xfrm>
            <a:off x="8282081" y="2353629"/>
            <a:ext cx="292155" cy="47720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-Right Arrow 59"/>
          <p:cNvSpPr/>
          <p:nvPr/>
        </p:nvSpPr>
        <p:spPr>
          <a:xfrm>
            <a:off x="616333" y="3659106"/>
            <a:ext cx="565109" cy="28301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9700207" y="3739198"/>
            <a:ext cx="565109" cy="28301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647324" y="1912051"/>
            <a:ext cx="647157" cy="34702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63" name="Rectangle 62"/>
          <p:cNvSpPr/>
          <p:nvPr/>
        </p:nvSpPr>
        <p:spPr>
          <a:xfrm>
            <a:off x="11447095" y="1912053"/>
            <a:ext cx="642190" cy="3470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:::</a:t>
            </a:r>
            <a:endParaRPr lang="en-US" sz="1400" b="1" dirty="0"/>
          </a:p>
        </p:txBody>
      </p:sp>
      <p:sp>
        <p:nvSpPr>
          <p:cNvPr id="64" name="Rectangle 63"/>
          <p:cNvSpPr/>
          <p:nvPr/>
        </p:nvSpPr>
        <p:spPr>
          <a:xfrm>
            <a:off x="539971" y="1304764"/>
            <a:ext cx="12173129" cy="347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Communication Infrastructure Layer (E.g. Pub-Sub, Service Bus, ESB)   </a:t>
            </a:r>
            <a:endParaRPr lang="en-US" sz="1400" dirty="0"/>
          </a:p>
        </p:txBody>
      </p:sp>
      <p:sp>
        <p:nvSpPr>
          <p:cNvPr id="65" name="Up-Down Arrow 64"/>
          <p:cNvSpPr/>
          <p:nvPr/>
        </p:nvSpPr>
        <p:spPr>
          <a:xfrm>
            <a:off x="10862787" y="1478275"/>
            <a:ext cx="292152" cy="619183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p-Down Arrow 65"/>
          <p:cNvSpPr/>
          <p:nvPr/>
        </p:nvSpPr>
        <p:spPr>
          <a:xfrm>
            <a:off x="11641865" y="1472327"/>
            <a:ext cx="292152" cy="619183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5400000">
            <a:off x="9507618" y="3352640"/>
            <a:ext cx="29899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Domain Services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8" name="Up-Down Arrow 67"/>
          <p:cNvSpPr/>
          <p:nvPr/>
        </p:nvSpPr>
        <p:spPr>
          <a:xfrm>
            <a:off x="10862784" y="5097956"/>
            <a:ext cx="322551" cy="83607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-Down Arrow 68"/>
          <p:cNvSpPr/>
          <p:nvPr/>
        </p:nvSpPr>
        <p:spPr>
          <a:xfrm>
            <a:off x="11739250" y="5101868"/>
            <a:ext cx="322551" cy="83607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-Down Arrow 69"/>
          <p:cNvSpPr/>
          <p:nvPr/>
        </p:nvSpPr>
        <p:spPr>
          <a:xfrm>
            <a:off x="12274180" y="1478274"/>
            <a:ext cx="341535" cy="4459664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-Down Arrow 70"/>
          <p:cNvSpPr/>
          <p:nvPr/>
        </p:nvSpPr>
        <p:spPr>
          <a:xfrm>
            <a:off x="1181441" y="1478275"/>
            <a:ext cx="292155" cy="929520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-Down Arrow 72"/>
          <p:cNvSpPr/>
          <p:nvPr/>
        </p:nvSpPr>
        <p:spPr>
          <a:xfrm>
            <a:off x="3662615" y="5060542"/>
            <a:ext cx="322551" cy="83607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480649" y="4101911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83" name="Rectangle 82"/>
          <p:cNvSpPr/>
          <p:nvPr/>
        </p:nvSpPr>
        <p:spPr>
          <a:xfrm>
            <a:off x="3408169" y="4188668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3351152" y="4267749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85" name="Rectangle 84"/>
          <p:cNvSpPr/>
          <p:nvPr/>
        </p:nvSpPr>
        <p:spPr>
          <a:xfrm>
            <a:off x="5004613" y="4092083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86" name="Rectangle 85"/>
          <p:cNvSpPr/>
          <p:nvPr/>
        </p:nvSpPr>
        <p:spPr>
          <a:xfrm>
            <a:off x="4932133" y="4178840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4875116" y="4257921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Non Big-Data</a:t>
            </a:r>
            <a:endParaRPr lang="en-US" sz="1000" dirty="0"/>
          </a:p>
        </p:txBody>
      </p:sp>
      <p:sp>
        <p:nvSpPr>
          <p:cNvPr id="88" name="Rectangle 87"/>
          <p:cNvSpPr/>
          <p:nvPr/>
        </p:nvSpPr>
        <p:spPr>
          <a:xfrm>
            <a:off x="6553153" y="4077335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6480673" y="4164092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90" name="Rectangle 89"/>
          <p:cNvSpPr/>
          <p:nvPr/>
        </p:nvSpPr>
        <p:spPr>
          <a:xfrm>
            <a:off x="6423656" y="4243173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GPU Clusters</a:t>
            </a:r>
            <a:endParaRPr lang="en-US" sz="1000" dirty="0"/>
          </a:p>
        </p:txBody>
      </p:sp>
      <p:sp>
        <p:nvSpPr>
          <p:cNvPr id="91" name="Rectangle 90"/>
          <p:cNvSpPr/>
          <p:nvPr/>
        </p:nvSpPr>
        <p:spPr>
          <a:xfrm>
            <a:off x="1464327" y="4521735"/>
            <a:ext cx="1111462" cy="268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Scheduler</a:t>
            </a:r>
            <a:endParaRPr lang="en-US" sz="1000" dirty="0"/>
          </a:p>
        </p:txBody>
      </p:sp>
      <p:sp>
        <p:nvSpPr>
          <p:cNvPr id="92" name="Rectangle 91"/>
          <p:cNvSpPr/>
          <p:nvPr/>
        </p:nvSpPr>
        <p:spPr>
          <a:xfrm>
            <a:off x="8418331" y="4157840"/>
            <a:ext cx="973850" cy="2665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Provisioning</a:t>
            </a:r>
            <a:endParaRPr lang="en-US" sz="1000" dirty="0"/>
          </a:p>
        </p:txBody>
      </p:sp>
      <p:sp>
        <p:nvSpPr>
          <p:cNvPr id="93" name="Text Box 10"/>
          <p:cNvSpPr txBox="1">
            <a:spLocks noChangeArrowheads="1"/>
          </p:cNvSpPr>
          <p:nvPr/>
        </p:nvSpPr>
        <p:spPr bwMode="auto">
          <a:xfrm>
            <a:off x="3415569" y="7773094"/>
            <a:ext cx="74783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0000"/>
                </a:solidFill>
              </a:rPr>
              <a:t>*** Color coding is used to show the components of different layers in different colors</a:t>
            </a:r>
          </a:p>
        </p:txBody>
      </p:sp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12787592" y="2684795"/>
            <a:ext cx="15062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FF0000"/>
                </a:solidFill>
              </a:rPr>
              <a:t>Index:</a:t>
            </a:r>
          </a:p>
        </p:txBody>
      </p:sp>
      <p:sp>
        <p:nvSpPr>
          <p:cNvPr id="95" name="Left-Right Arrow 94"/>
          <p:cNvSpPr/>
          <p:nvPr/>
        </p:nvSpPr>
        <p:spPr>
          <a:xfrm>
            <a:off x="12745031" y="3182522"/>
            <a:ext cx="565109" cy="28301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Box 10"/>
          <p:cNvSpPr txBox="1">
            <a:spLocks noChangeArrowheads="1"/>
          </p:cNvSpPr>
          <p:nvPr/>
        </p:nvSpPr>
        <p:spPr bwMode="auto">
          <a:xfrm>
            <a:off x="13324889" y="3067468"/>
            <a:ext cx="11875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Data or command flow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2934988" y="3826764"/>
            <a:ext cx="375152" cy="262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9" name="Text Box 10"/>
          <p:cNvSpPr txBox="1">
            <a:spLocks noChangeArrowheads="1"/>
          </p:cNvSpPr>
          <p:nvPr/>
        </p:nvSpPr>
        <p:spPr bwMode="auto">
          <a:xfrm>
            <a:off x="13344556" y="3736048"/>
            <a:ext cx="14333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System Infrastructure component</a:t>
            </a:r>
          </a:p>
        </p:txBody>
      </p:sp>
    </p:spTree>
    <p:extLst>
      <p:ext uri="{BB962C8B-B14F-4D97-AF65-F5344CB8AC3E}">
        <p14:creationId xmlns:p14="http://schemas.microsoft.com/office/powerpoint/2010/main" val="3572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1" r="2326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Architecture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04367" y="3352415"/>
            <a:ext cx="7711874" cy="476111"/>
          </a:xfrm>
        </p:spPr>
        <p:txBody>
          <a:bodyPr/>
          <a:lstStyle/>
          <a:p>
            <a:r>
              <a:rPr lang="en-US" sz="3200" dirty="0" smtClean="0"/>
              <a:t>Dynamic Aspect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92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Bus Interaction Pattern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2"/>
            <a:endCxn id="5" idx="0"/>
          </p:cNvCxnSpPr>
          <p:nvPr/>
        </p:nvCxnSpPr>
        <p:spPr>
          <a:xfrm>
            <a:off x="3404328" y="4733534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2947128" y="421232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3336526" y="512823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31" idx="0"/>
          </p:cNvCxnSpPr>
          <p:nvPr/>
        </p:nvCxnSpPr>
        <p:spPr>
          <a:xfrm flipH="1">
            <a:off x="2603378" y="4733534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  <a:endCxn id="27" idx="0"/>
          </p:cNvCxnSpPr>
          <p:nvPr/>
        </p:nvCxnSpPr>
        <p:spPr>
          <a:xfrm>
            <a:off x="3793726" y="5649439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36727" y="3825546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22332" y="3825547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9920" y="152889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Analytics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204203" y="2051184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58636" y="2051184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34020" y="152889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Public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8305" y="2051184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12736" y="2051184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36626" y="152889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Admin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260909" y="2051184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5342" y="2051184"/>
            <a:ext cx="0" cy="4097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979308" y="152889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Mobile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303591" y="2051184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58024" y="2051184"/>
            <a:ext cx="0" cy="4097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2923926" y="246799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1921320" y="246096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867220" y="246799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3979308" y="246096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2937265" y="330484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3336526" y="5983101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28" name="Straight Arrow Connector 27"/>
          <p:cNvCxnSpPr>
            <a:stCxn id="27" idx="2"/>
            <a:endCxn id="29" idx="0"/>
          </p:cNvCxnSpPr>
          <p:nvPr/>
        </p:nvCxnSpPr>
        <p:spPr>
          <a:xfrm>
            <a:off x="3793726" y="6503801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3336526" y="6750807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30" name="AutoShape 3"/>
          <p:cNvSpPr>
            <a:spLocks noChangeArrowheads="1"/>
          </p:cNvSpPr>
          <p:nvPr/>
        </p:nvSpPr>
        <p:spPr bwMode="auto">
          <a:xfrm>
            <a:off x="2146178" y="6750807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2146178" y="5983101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32" name="Straight Arrow Connector 31"/>
          <p:cNvCxnSpPr>
            <a:stCxn id="31" idx="2"/>
            <a:endCxn id="30" idx="1"/>
          </p:cNvCxnSpPr>
          <p:nvPr/>
        </p:nvCxnSpPr>
        <p:spPr>
          <a:xfrm>
            <a:off x="2603378" y="6503801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2"/>
            <a:endCxn id="35" idx="0"/>
          </p:cNvCxnSpPr>
          <p:nvPr/>
        </p:nvCxnSpPr>
        <p:spPr>
          <a:xfrm>
            <a:off x="6761933" y="4733450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6304733" y="4212242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6694131" y="5128147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stCxn id="34" idx="2"/>
            <a:endCxn id="45" idx="0"/>
          </p:cNvCxnSpPr>
          <p:nvPr/>
        </p:nvCxnSpPr>
        <p:spPr>
          <a:xfrm flipH="1">
            <a:off x="5960983" y="4733450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2"/>
            <a:endCxn id="41" idx="0"/>
          </p:cNvCxnSpPr>
          <p:nvPr/>
        </p:nvCxnSpPr>
        <p:spPr>
          <a:xfrm>
            <a:off x="7151331" y="5649355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10822" y="3825859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896427" y="3825860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6311360" y="330515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6694131" y="5983017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42" name="Straight Arrow Connector 41"/>
          <p:cNvCxnSpPr>
            <a:stCxn id="41" idx="2"/>
            <a:endCxn id="43" idx="0"/>
          </p:cNvCxnSpPr>
          <p:nvPr/>
        </p:nvCxnSpPr>
        <p:spPr>
          <a:xfrm>
            <a:off x="7151331" y="6503717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6694131" y="6750723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5503783" y="6750723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5503783" y="5983017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46" name="Straight Arrow Connector 45"/>
          <p:cNvCxnSpPr>
            <a:stCxn id="45" idx="2"/>
            <a:endCxn id="44" idx="1"/>
          </p:cNvCxnSpPr>
          <p:nvPr/>
        </p:nvCxnSpPr>
        <p:spPr>
          <a:xfrm>
            <a:off x="5960983" y="6503717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77922" y="3334676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9468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Manage Detection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4082862" y="3702281"/>
            <a:ext cx="931862" cy="6779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3103374" y="4792687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092387" y="6517276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 flipH="1">
            <a:off x="3564543" y="4380271"/>
            <a:ext cx="984250" cy="4124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092387" y="5499737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" name="Straight Arrow Connector 7"/>
          <p:cNvCxnSpPr>
            <a:stCxn id="7" idx="2"/>
            <a:endCxn id="5" idx="1"/>
          </p:cNvCxnSpPr>
          <p:nvPr/>
        </p:nvCxnSpPr>
        <p:spPr>
          <a:xfrm flipH="1">
            <a:off x="4548000" y="6022025"/>
            <a:ext cx="5556" cy="4952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7" idx="0"/>
          </p:cNvCxnSpPr>
          <p:nvPr/>
        </p:nvCxnSpPr>
        <p:spPr>
          <a:xfrm>
            <a:off x="4548793" y="4380271"/>
            <a:ext cx="4763" cy="11194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1"/>
            <a:endCxn id="12" idx="3"/>
          </p:cNvCxnSpPr>
          <p:nvPr/>
        </p:nvCxnSpPr>
        <p:spPr>
          <a:xfrm flipH="1" flipV="1">
            <a:off x="3393887" y="4039546"/>
            <a:ext cx="688975" cy="17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6479817" y="3686406"/>
            <a:ext cx="922338" cy="69386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Real-Time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489012" y="3779196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2327" y="3594330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14" name="Straight Connector 13"/>
          <p:cNvCxnSpPr>
            <a:stCxn id="12" idx="1"/>
            <a:endCxn id="13" idx="3"/>
          </p:cNvCxnSpPr>
          <p:nvPr/>
        </p:nvCxnSpPr>
        <p:spPr>
          <a:xfrm flipH="1" flipV="1">
            <a:off x="1772127" y="3799118"/>
            <a:ext cx="716885" cy="240428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00916" y="1557568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625199" y="2079856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79632" y="2079856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288216" y="249666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99786" y="3303187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85391" y="3303188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100324" y="2782487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87217" y="3303187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072822" y="3303188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6487755" y="2782487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>
            <a:stCxn id="21" idx="3"/>
            <a:endCxn id="24" idx="1"/>
          </p:cNvCxnSpPr>
          <p:nvPr/>
        </p:nvCxnSpPr>
        <p:spPr>
          <a:xfrm>
            <a:off x="5014724" y="3042837"/>
            <a:ext cx="1473031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5108230" y="4792688"/>
            <a:ext cx="914399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30" name="Straight Arrow Connector 29"/>
          <p:cNvCxnSpPr>
            <a:stCxn id="3" idx="2"/>
            <a:endCxn id="29" idx="0"/>
          </p:cNvCxnSpPr>
          <p:nvPr/>
        </p:nvCxnSpPr>
        <p:spPr>
          <a:xfrm>
            <a:off x="4548793" y="4380271"/>
            <a:ext cx="1016637" cy="4124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5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Real-Time Match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3741738" y="4146732"/>
            <a:ext cx="920750" cy="6464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Real-Time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4" name="Straight Arrow Connector 3"/>
          <p:cNvCxnSpPr>
            <a:stCxn id="18" idx="2"/>
            <a:endCxn id="3" idx="0"/>
          </p:cNvCxnSpPr>
          <p:nvPr/>
        </p:nvCxnSpPr>
        <p:spPr>
          <a:xfrm flipH="1">
            <a:off x="4202113" y="3539612"/>
            <a:ext cx="7824" cy="607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" idx="2"/>
            <a:endCxn id="6" idx="0"/>
          </p:cNvCxnSpPr>
          <p:nvPr/>
        </p:nvCxnSpPr>
        <p:spPr>
          <a:xfrm flipH="1">
            <a:off x="4200526" y="4793226"/>
            <a:ext cx="1587" cy="5630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748088" y="5356297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4310" y="5151510"/>
            <a:ext cx="1801812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Models, Detections</a:t>
            </a:r>
            <a:endParaRPr lang="en-US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 flipV="1">
            <a:off x="4652963" y="5356298"/>
            <a:ext cx="571347" cy="260349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 flipV="1">
            <a:off x="2871788" y="2216415"/>
            <a:ext cx="885598" cy="793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56848" y="2476765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342453" y="2476766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757386" y="1956065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39611" y="2476765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25216" y="2476766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540149" y="1956065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4671786" y="2216415"/>
            <a:ext cx="868363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5540149" y="2863148"/>
            <a:ext cx="922337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757386" y="2863147"/>
            <a:ext cx="905102" cy="67646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Real-Time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925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3: Process Analytics </a:t>
            </a:r>
            <a:endParaRPr 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3359386" y="6444547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3901521" y="3067880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2462982" y="4134735"/>
            <a:ext cx="1168650" cy="71748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Batch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3047307" y="3590168"/>
            <a:ext cx="1315383" cy="5445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54624" y="5182485"/>
            <a:ext cx="922337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" name="Straight Arrow Connector 7"/>
          <p:cNvCxnSpPr>
            <a:stCxn id="7" idx="2"/>
            <a:endCxn id="3" idx="1"/>
          </p:cNvCxnSpPr>
          <p:nvPr/>
        </p:nvCxnSpPr>
        <p:spPr>
          <a:xfrm flipH="1">
            <a:off x="3814999" y="5704772"/>
            <a:ext cx="0" cy="739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 flipH="1">
            <a:off x="3815793" y="3590168"/>
            <a:ext cx="546897" cy="15923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5692775" y="3090160"/>
            <a:ext cx="922338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4648994" y="6444547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644231" y="5182485"/>
            <a:ext cx="922338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3" name="Straight Arrow Connector 12"/>
          <p:cNvCxnSpPr>
            <a:stCxn id="12" idx="2"/>
            <a:endCxn id="11" idx="1"/>
          </p:cNvCxnSpPr>
          <p:nvPr/>
        </p:nvCxnSpPr>
        <p:spPr>
          <a:xfrm flipH="1">
            <a:off x="5104606" y="5704772"/>
            <a:ext cx="0" cy="739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12" idx="0"/>
          </p:cNvCxnSpPr>
          <p:nvPr/>
        </p:nvCxnSpPr>
        <p:spPr>
          <a:xfrm>
            <a:off x="4362690" y="3590168"/>
            <a:ext cx="742710" cy="15923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 flipV="1">
            <a:off x="3032352" y="2419323"/>
            <a:ext cx="885598" cy="793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17412" y="2679673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503017" y="2679674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3917950" y="215897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000175" y="2679673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85780" y="2679674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5700713" y="215897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>
            <a:stCxn id="18" idx="3"/>
            <a:endCxn id="21" idx="1"/>
          </p:cNvCxnSpPr>
          <p:nvPr/>
        </p:nvCxnSpPr>
        <p:spPr>
          <a:xfrm>
            <a:off x="4832350" y="2419323"/>
            <a:ext cx="868363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4: Manage Analytics Result Feedback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4405331" y="3552911"/>
            <a:ext cx="931862" cy="6651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3425843" y="4599073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414856" y="6767598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 flipH="1">
            <a:off x="3887012" y="4218039"/>
            <a:ext cx="984250" cy="3810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414856" y="5646823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" name="Straight Arrow Connector 7"/>
          <p:cNvCxnSpPr>
            <a:stCxn id="7" idx="2"/>
            <a:endCxn id="5" idx="1"/>
          </p:cNvCxnSpPr>
          <p:nvPr/>
        </p:nvCxnSpPr>
        <p:spPr>
          <a:xfrm flipH="1">
            <a:off x="4872056" y="6169111"/>
            <a:ext cx="4762" cy="5984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7" idx="0"/>
          </p:cNvCxnSpPr>
          <p:nvPr/>
        </p:nvCxnSpPr>
        <p:spPr>
          <a:xfrm>
            <a:off x="4871262" y="4218039"/>
            <a:ext cx="4763" cy="14287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3716356" y="3814848"/>
            <a:ext cx="6985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811481" y="3556086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65488" y="3547354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14" name="Straight Connector 13"/>
          <p:cNvCxnSpPr>
            <a:stCxn id="12" idx="1"/>
            <a:endCxn id="13" idx="3"/>
          </p:cNvCxnSpPr>
          <p:nvPr/>
        </p:nvCxnSpPr>
        <p:spPr>
          <a:xfrm flipH="1" flipV="1">
            <a:off x="2305288" y="3752142"/>
            <a:ext cx="506193" cy="64294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56672" y="1513324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580955" y="2035612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35388" y="2035612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243972" y="2452418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04793" y="3150256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990398" y="3150257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405331" y="262955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2" r="2018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0" dirty="0" smtClean="0"/>
              <a:t>Create a Data Platform to enable the efficient, robust and flexible processing and storage of current and future data. 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2468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5: Manage Detection Type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4405331" y="3552911"/>
            <a:ext cx="931862" cy="6651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3425843" y="4599073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414856" y="6767598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 flipH="1">
            <a:off x="3887012" y="4218039"/>
            <a:ext cx="984250" cy="3810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414856" y="5646823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" name="Straight Arrow Connector 7"/>
          <p:cNvCxnSpPr>
            <a:stCxn id="7" idx="2"/>
            <a:endCxn id="5" idx="1"/>
          </p:cNvCxnSpPr>
          <p:nvPr/>
        </p:nvCxnSpPr>
        <p:spPr>
          <a:xfrm flipH="1">
            <a:off x="4872056" y="6169111"/>
            <a:ext cx="4762" cy="5984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7" idx="0"/>
          </p:cNvCxnSpPr>
          <p:nvPr/>
        </p:nvCxnSpPr>
        <p:spPr>
          <a:xfrm>
            <a:off x="4871262" y="4218039"/>
            <a:ext cx="4763" cy="14287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3716356" y="3814848"/>
            <a:ext cx="6985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6180157" y="3537359"/>
            <a:ext cx="922337" cy="6806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811481" y="3556086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65488" y="3547354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14" name="Straight Connector 13"/>
          <p:cNvCxnSpPr>
            <a:stCxn id="12" idx="1"/>
            <a:endCxn id="13" idx="3"/>
          </p:cNvCxnSpPr>
          <p:nvPr/>
        </p:nvCxnSpPr>
        <p:spPr>
          <a:xfrm flipH="1" flipV="1">
            <a:off x="2305288" y="3752142"/>
            <a:ext cx="506193" cy="64294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56672" y="1513324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Admin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580955" y="2035612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35388" y="2035612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243972" y="2452418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04793" y="3150256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990398" y="3150257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405331" y="262955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87556" y="3150256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773161" y="3150257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6188094" y="262955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>
            <a:stCxn id="21" idx="3"/>
            <a:endCxn id="24" idx="1"/>
          </p:cNvCxnSpPr>
          <p:nvPr/>
        </p:nvCxnSpPr>
        <p:spPr>
          <a:xfrm>
            <a:off x="5319731" y="2889906"/>
            <a:ext cx="868363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423236"/>
            <a:ext cx="13898880" cy="674044"/>
          </a:xfrm>
        </p:spPr>
        <p:txBody>
          <a:bodyPr/>
          <a:lstStyle/>
          <a:p>
            <a:r>
              <a:rPr lang="en-US" dirty="0" smtClean="0"/>
              <a:t>6: Manage Client, Feed, Notification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4343625" y="3507143"/>
            <a:ext cx="1039536" cy="6666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cxnSp>
        <p:nvCxnSpPr>
          <p:cNvPr id="4" name="Straight Arrow Connector 3"/>
          <p:cNvCxnSpPr>
            <a:stCxn id="3" idx="1"/>
            <a:endCxn id="5" idx="3"/>
          </p:cNvCxnSpPr>
          <p:nvPr/>
        </p:nvCxnSpPr>
        <p:spPr>
          <a:xfrm flipH="1">
            <a:off x="3654650" y="3840469"/>
            <a:ext cx="688975" cy="39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749775" y="3584058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1244" y="3453009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7" name="Straight Connector 6"/>
          <p:cNvCxnSpPr>
            <a:stCxn id="5" idx="1"/>
            <a:endCxn id="6" idx="3"/>
          </p:cNvCxnSpPr>
          <p:nvPr/>
        </p:nvCxnSpPr>
        <p:spPr>
          <a:xfrm flipH="1" flipV="1">
            <a:off x="2261044" y="3657797"/>
            <a:ext cx="488731" cy="18661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3364137" y="4553305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397394" y="672183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10" name="Straight Arrow Connector 9"/>
          <p:cNvCxnSpPr>
            <a:stCxn id="3" idx="2"/>
            <a:endCxn id="8" idx="0"/>
          </p:cNvCxnSpPr>
          <p:nvPr/>
        </p:nvCxnSpPr>
        <p:spPr>
          <a:xfrm flipH="1">
            <a:off x="3825306" y="4173794"/>
            <a:ext cx="1038087" cy="379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397394" y="5601055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2" name="Straight Arrow Connector 11"/>
          <p:cNvCxnSpPr>
            <a:stCxn id="11" idx="2"/>
            <a:endCxn id="9" idx="1"/>
          </p:cNvCxnSpPr>
          <p:nvPr/>
        </p:nvCxnSpPr>
        <p:spPr>
          <a:xfrm flipH="1">
            <a:off x="4853007" y="6123343"/>
            <a:ext cx="5556" cy="5984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11" idx="0"/>
          </p:cNvCxnSpPr>
          <p:nvPr/>
        </p:nvCxnSpPr>
        <p:spPr>
          <a:xfrm flipH="1">
            <a:off x="4858563" y="4173794"/>
            <a:ext cx="4830" cy="1427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12428" y="1483828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Admin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536711" y="2006116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791144" y="2006116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199728" y="242292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660549" y="3120760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46154" y="3120761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4361087" y="260006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7: Manage Workflows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4107657" y="3580883"/>
            <a:ext cx="931862" cy="66665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cxnSp>
        <p:nvCxnSpPr>
          <p:cNvPr id="4" name="Straight Arrow Connector 3"/>
          <p:cNvCxnSpPr>
            <a:stCxn id="3" idx="1"/>
            <a:endCxn id="5" idx="3"/>
          </p:cNvCxnSpPr>
          <p:nvPr/>
        </p:nvCxnSpPr>
        <p:spPr>
          <a:xfrm flipH="1">
            <a:off x="3418682" y="3914209"/>
            <a:ext cx="688975" cy="39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13807" y="3657798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5276" y="3526749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7" name="Straight Connector 6"/>
          <p:cNvCxnSpPr>
            <a:stCxn id="5" idx="1"/>
            <a:endCxn id="6" idx="3"/>
          </p:cNvCxnSpPr>
          <p:nvPr/>
        </p:nvCxnSpPr>
        <p:spPr>
          <a:xfrm flipH="1" flipV="1">
            <a:off x="2025076" y="3731537"/>
            <a:ext cx="488731" cy="18661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2513807" y="4810499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117182" y="642687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10" name="Straight Arrow Connector 9"/>
          <p:cNvCxnSpPr>
            <a:stCxn id="3" idx="2"/>
            <a:endCxn id="8" idx="0"/>
          </p:cNvCxnSpPr>
          <p:nvPr/>
        </p:nvCxnSpPr>
        <p:spPr>
          <a:xfrm flipH="1">
            <a:off x="2974976" y="4247535"/>
            <a:ext cx="1598612" cy="5629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117182" y="5365087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2" name="Straight Arrow Connector 11"/>
          <p:cNvCxnSpPr>
            <a:stCxn id="11" idx="2"/>
            <a:endCxn id="9" idx="1"/>
          </p:cNvCxnSpPr>
          <p:nvPr/>
        </p:nvCxnSpPr>
        <p:spPr>
          <a:xfrm flipH="1">
            <a:off x="4572795" y="5887375"/>
            <a:ext cx="5556" cy="5394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11" idx="0"/>
          </p:cNvCxnSpPr>
          <p:nvPr/>
        </p:nvCxnSpPr>
        <p:spPr>
          <a:xfrm>
            <a:off x="4573588" y="4247535"/>
            <a:ext cx="4763" cy="11175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6460" y="1557568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Admin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300743" y="2079856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555176" y="2079856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963760" y="249666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24581" y="3194500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710186" y="3194501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4125119" y="267380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8: Querying Analytics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4586455" y="3129448"/>
            <a:ext cx="922338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3757081" y="4169260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 flipH="1">
            <a:off x="4218250" y="3651735"/>
            <a:ext cx="829374" cy="517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47369" y="4170848"/>
            <a:ext cx="906462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cxnSp>
        <p:nvCxnSpPr>
          <p:cNvPr id="7" name="Straight Arrow Connector 6"/>
          <p:cNvCxnSpPr>
            <a:stCxn id="4" idx="1"/>
            <a:endCxn id="6" idx="3"/>
          </p:cNvCxnSpPr>
          <p:nvPr/>
        </p:nvCxnSpPr>
        <p:spPr>
          <a:xfrm flipH="1">
            <a:off x="3153831" y="4431198"/>
            <a:ext cx="6032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04344" y="3677135"/>
            <a:ext cx="1055687" cy="511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Filter setup </a:t>
            </a:r>
          </a:p>
        </p:txBody>
      </p:sp>
      <p:cxnSp>
        <p:nvCxnSpPr>
          <p:cNvPr id="9" name="Straight Connector 8"/>
          <p:cNvCxnSpPr>
            <a:stCxn id="6" idx="1"/>
            <a:endCxn id="8" idx="2"/>
          </p:cNvCxnSpPr>
          <p:nvPr/>
        </p:nvCxnSpPr>
        <p:spPr>
          <a:xfrm flipH="1" flipV="1">
            <a:off x="1431394" y="4188310"/>
            <a:ext cx="815975" cy="242888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5016519" y="5175107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Report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16519" y="4178157"/>
            <a:ext cx="920750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Report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108719" y="4184507"/>
            <a:ext cx="923925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Statistical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6111894" y="5179869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Statistical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cxnSp>
        <p:nvCxnSpPr>
          <p:cNvPr id="14" name="Straight Arrow Connector 13"/>
          <p:cNvCxnSpPr>
            <a:stCxn id="3" idx="2"/>
            <a:endCxn id="11" idx="0"/>
          </p:cNvCxnSpPr>
          <p:nvPr/>
        </p:nvCxnSpPr>
        <p:spPr>
          <a:xfrm>
            <a:off x="5047624" y="3651735"/>
            <a:ext cx="429270" cy="5264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12" idx="0"/>
          </p:cNvCxnSpPr>
          <p:nvPr/>
        </p:nvCxnSpPr>
        <p:spPr>
          <a:xfrm>
            <a:off x="5047624" y="3651735"/>
            <a:ext cx="1523058" cy="532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0" idx="0"/>
          </p:cNvCxnSpPr>
          <p:nvPr/>
        </p:nvCxnSpPr>
        <p:spPr>
          <a:xfrm flipH="1">
            <a:off x="5476894" y="4700444"/>
            <a:ext cx="0" cy="4746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/>
        </p:nvCxnSpPr>
        <p:spPr>
          <a:xfrm>
            <a:off x="6570681" y="4706794"/>
            <a:ext cx="1588" cy="4730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98581" y="4169260"/>
            <a:ext cx="6592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98581" y="5179869"/>
            <a:ext cx="6592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68184" y="161656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492467" y="213884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746900" y="213884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1155484" y="255565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893855" y="2732792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179460" y="2732793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4594393" y="221209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Subscribe/Produce Feeds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3237264" y="3158944"/>
            <a:ext cx="922338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5091464" y="3158944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Pub/Sub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Service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3237264" y="4331183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6" name="Straight Arrow Connector 5"/>
          <p:cNvCxnSpPr>
            <a:stCxn id="3" idx="2"/>
            <a:endCxn id="5" idx="0"/>
          </p:cNvCxnSpPr>
          <p:nvPr/>
        </p:nvCxnSpPr>
        <p:spPr>
          <a:xfrm>
            <a:off x="3698433" y="3681231"/>
            <a:ext cx="0" cy="6499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748189" y="4323910"/>
            <a:ext cx="904875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cxnSp>
        <p:nvCxnSpPr>
          <p:cNvPr id="8" name="Straight Arrow Connector 7"/>
          <p:cNvCxnSpPr>
            <a:stCxn id="5" idx="1"/>
            <a:endCxn id="7" idx="3"/>
          </p:cNvCxnSpPr>
          <p:nvPr/>
        </p:nvCxnSpPr>
        <p:spPr>
          <a:xfrm flipH="1" flipV="1">
            <a:off x="2653064" y="4585054"/>
            <a:ext cx="584200" cy="72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98864" y="3509398"/>
            <a:ext cx="1055687" cy="511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Filter setup </a:t>
            </a:r>
          </a:p>
        </p:txBody>
      </p:sp>
      <p:cxnSp>
        <p:nvCxnSpPr>
          <p:cNvPr id="10" name="Straight Connector 9"/>
          <p:cNvCxnSpPr>
            <a:stCxn id="7" idx="1"/>
            <a:endCxn id="9" idx="2"/>
          </p:cNvCxnSpPr>
          <p:nvPr/>
        </p:nvCxnSpPr>
        <p:spPr>
          <a:xfrm flipH="1" flipV="1">
            <a:off x="1326708" y="4020573"/>
            <a:ext cx="421481" cy="56448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2" idx="3"/>
            <a:endCxn id="4" idx="3"/>
          </p:cNvCxnSpPr>
          <p:nvPr/>
        </p:nvCxnSpPr>
        <p:spPr>
          <a:xfrm flipH="1" flipV="1">
            <a:off x="5996339" y="3419294"/>
            <a:ext cx="1674586" cy="15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6750175" y="3158944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&lt;Public&gt;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cxnSp>
        <p:nvCxnSpPr>
          <p:cNvPr id="13" name="Straight Arrow Connector 12"/>
          <p:cNvCxnSpPr>
            <a:stCxn id="4" idx="1"/>
            <a:endCxn id="3" idx="3"/>
          </p:cNvCxnSpPr>
          <p:nvPr/>
        </p:nvCxnSpPr>
        <p:spPr>
          <a:xfrm flipH="1">
            <a:off x="4159602" y="3419294"/>
            <a:ext cx="931862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41924" y="164605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566207" y="2168344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20640" y="2168344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229224" y="258515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81401" y="2762289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667006" y="2762290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5081939" y="224158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4" r="2213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Assemblies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282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Assemblies</a:t>
            </a:r>
            <a:endParaRPr lang="en-US" dirty="0"/>
          </a:p>
        </p:txBody>
      </p:sp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734952" y="2644931"/>
            <a:ext cx="1683783" cy="8645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2564996" y="1695861"/>
            <a:ext cx="1712036" cy="79607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4424484" y="4544509"/>
            <a:ext cx="1666601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6219771" y="4545451"/>
            <a:ext cx="1670617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Historical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2554364" y="2648255"/>
            <a:ext cx="1722668" cy="86127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734952" y="6586079"/>
            <a:ext cx="1683783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Reporting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2564995" y="6582994"/>
            <a:ext cx="171203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Statistical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4424482" y="6582992"/>
            <a:ext cx="1666601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&lt;…&gt;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760333" y="1695861"/>
            <a:ext cx="1658402" cy="79607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Detection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4424484" y="1695861"/>
            <a:ext cx="1666601" cy="79607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Admin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734951" y="4544509"/>
            <a:ext cx="1683784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Detection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2554362" y="4533010"/>
            <a:ext cx="1722669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Admin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4424483" y="2648255"/>
            <a:ext cx="1666601" cy="86127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Real-Time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6219771" y="1695861"/>
            <a:ext cx="1670617" cy="79607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Real-Time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6219770" y="2648255"/>
            <a:ext cx="1670617" cy="86127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Batch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8008320" y="1695861"/>
            <a:ext cx="1651874" cy="79607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008320" y="4545451"/>
            <a:ext cx="1651874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10023254" y="1689949"/>
            <a:ext cx="2630862" cy="60043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Server-side (Host, Provision, 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Configuration, Scheduler etc.)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Assemblies(DLL, JAR)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0023256" y="4127519"/>
            <a:ext cx="2630859" cy="50347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Pub/Sub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10023256" y="3547972"/>
            <a:ext cx="2630859" cy="50783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Cache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Assemblies(DLL, JAR)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10023256" y="4721814"/>
            <a:ext cx="2630859" cy="54403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10023256" y="2968426"/>
            <a:ext cx="2630859" cy="49744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023256" y="5963687"/>
            <a:ext cx="2630859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Common (Exception, Security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Instrumentation, etc.)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Assemblies(DLL, JAR)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0023257" y="2364127"/>
            <a:ext cx="2630859" cy="51180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Logger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Assemblies(DLL, JAR)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0028176" y="5346150"/>
            <a:ext cx="2630859" cy="54403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Service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10023253" y="6745407"/>
            <a:ext cx="2630861" cy="526661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</a:rPr>
              <a:t>Client Proxy  (SDK, API, etc.)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Assemblies(DLL, JAR)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3809782"/>
            <a:ext cx="7711874" cy="1123950"/>
          </a:xfrm>
        </p:spPr>
        <p:txBody>
          <a:bodyPr/>
          <a:lstStyle/>
          <a:p>
            <a:r>
              <a:rPr lang="en-US" sz="6000" dirty="0" smtClean="0"/>
              <a:t>Services</a:t>
            </a:r>
            <a:endParaRPr lang="en-US" sz="6000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2" r="230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4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62"/>
          <p:cNvSpPr>
            <a:spLocks noChangeArrowheads="1"/>
          </p:cNvSpPr>
          <p:nvPr/>
        </p:nvSpPr>
        <p:spPr bwMode="auto">
          <a:xfrm>
            <a:off x="2334565" y="2686050"/>
            <a:ext cx="1614487" cy="952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2502840" y="2843212"/>
            <a:ext cx="1279525" cy="6397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&lt;All&gt;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2502046" y="4110037"/>
            <a:ext cx="1279525" cy="6397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&lt;ALL&gt;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Utility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6" name="Rectangle 62"/>
          <p:cNvSpPr>
            <a:spLocks noChangeArrowheads="1"/>
          </p:cNvSpPr>
          <p:nvPr/>
        </p:nvSpPr>
        <p:spPr bwMode="auto">
          <a:xfrm>
            <a:off x="2334564" y="3952875"/>
            <a:ext cx="1614487" cy="952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62"/>
          <p:cNvSpPr>
            <a:spLocks noChangeArrowheads="1"/>
          </p:cNvSpPr>
          <p:nvPr/>
        </p:nvSpPr>
        <p:spPr bwMode="auto">
          <a:xfrm>
            <a:off x="8414938" y="2686050"/>
            <a:ext cx="1614487" cy="952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tangle 62"/>
          <p:cNvSpPr>
            <a:spLocks noChangeArrowheads="1"/>
          </p:cNvSpPr>
          <p:nvPr/>
        </p:nvSpPr>
        <p:spPr bwMode="auto">
          <a:xfrm>
            <a:off x="8414938" y="3770313"/>
            <a:ext cx="1592262" cy="9747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8581625" y="2843213"/>
            <a:ext cx="1281113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&lt;All&gt;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8581625" y="3938588"/>
            <a:ext cx="1281113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&lt;All&gt;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3" name="Rectangle 62"/>
          <p:cNvSpPr>
            <a:spLocks noChangeArrowheads="1"/>
          </p:cNvSpPr>
          <p:nvPr/>
        </p:nvSpPr>
        <p:spPr bwMode="auto">
          <a:xfrm>
            <a:off x="8414938" y="4905375"/>
            <a:ext cx="1592262" cy="9747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8581625" y="5073650"/>
            <a:ext cx="1281113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&lt;All&gt;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179574" y="1656740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2028030" y="1622323"/>
            <a:ext cx="20885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u="sng" dirty="0" smtClean="0">
                <a:solidFill>
                  <a:srgbClr val="000000"/>
                </a:solidFill>
              </a:rPr>
              <a:t>Public Services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7989841" y="1656740"/>
            <a:ext cx="24815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u="sng" dirty="0" smtClean="0">
                <a:solidFill>
                  <a:srgbClr val="000000"/>
                </a:solidFill>
              </a:rPr>
              <a:t>In-Process Services</a:t>
            </a:r>
          </a:p>
        </p:txBody>
      </p:sp>
    </p:spTree>
    <p:extLst>
      <p:ext uri="{BB962C8B-B14F-4D97-AF65-F5344CB8AC3E}">
        <p14:creationId xmlns:p14="http://schemas.microsoft.com/office/powerpoint/2010/main" val="23542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Services</a:t>
            </a:r>
            <a:endParaRPr lang="en-US" dirty="0"/>
          </a:p>
        </p:txBody>
      </p:sp>
      <p:sp>
        <p:nvSpPr>
          <p:cNvPr id="3" name="Rectangle 62"/>
          <p:cNvSpPr>
            <a:spLocks noChangeArrowheads="1"/>
          </p:cNvSpPr>
          <p:nvPr/>
        </p:nvSpPr>
        <p:spPr bwMode="auto">
          <a:xfrm>
            <a:off x="250716" y="2153230"/>
            <a:ext cx="1819275" cy="361589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484079" y="3274974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484079" y="2288166"/>
            <a:ext cx="1279525" cy="781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Detection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484079" y="4951762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Detection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474251" y="4120530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8" name="Rectangle 62"/>
          <p:cNvSpPr>
            <a:spLocks noChangeArrowheads="1"/>
          </p:cNvSpPr>
          <p:nvPr/>
        </p:nvSpPr>
        <p:spPr bwMode="auto">
          <a:xfrm>
            <a:off x="4491169" y="2135981"/>
            <a:ext cx="1819275" cy="43997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4724532" y="3257726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4724532" y="2270918"/>
            <a:ext cx="1279525" cy="781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4724532" y="4934514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Detection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714704" y="4128294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24" name="Rectangle 62"/>
          <p:cNvSpPr>
            <a:spLocks noChangeArrowheads="1"/>
          </p:cNvSpPr>
          <p:nvPr/>
        </p:nvSpPr>
        <p:spPr bwMode="auto">
          <a:xfrm>
            <a:off x="2372486" y="2140902"/>
            <a:ext cx="1819275" cy="212138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2605849" y="3262646"/>
            <a:ext cx="1269697" cy="84063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Real-Time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2605849" y="2275838"/>
            <a:ext cx="1279525" cy="781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Real-Time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29" name="Rectangle 62"/>
          <p:cNvSpPr>
            <a:spLocks noChangeArrowheads="1"/>
          </p:cNvSpPr>
          <p:nvPr/>
        </p:nvSpPr>
        <p:spPr bwMode="auto">
          <a:xfrm>
            <a:off x="8955006" y="2194975"/>
            <a:ext cx="1819275" cy="361589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9188369" y="3183986"/>
            <a:ext cx="1279525" cy="77249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188369" y="2329912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9188369" y="4093879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4" name="Rectangle 62"/>
          <p:cNvSpPr>
            <a:spLocks noChangeArrowheads="1"/>
          </p:cNvSpPr>
          <p:nvPr/>
        </p:nvSpPr>
        <p:spPr bwMode="auto">
          <a:xfrm>
            <a:off x="11152512" y="2167731"/>
            <a:ext cx="3084513" cy="43679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11385875" y="3124994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11385875" y="2302669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11385875" y="3953669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11385875" y="4777581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Historical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12817800" y="3124994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12817800" y="3953669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Report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12817800" y="4777581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Statistical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2" name="Rectangle 22"/>
          <p:cNvSpPr>
            <a:spLocks noChangeArrowheads="1"/>
          </p:cNvSpPr>
          <p:nvPr/>
        </p:nvSpPr>
        <p:spPr bwMode="auto">
          <a:xfrm>
            <a:off x="12817799" y="5663627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&lt;…&gt;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4701441" y="5731645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4" name="Rectangle 62"/>
          <p:cNvSpPr>
            <a:spLocks noChangeArrowheads="1"/>
          </p:cNvSpPr>
          <p:nvPr/>
        </p:nvSpPr>
        <p:spPr bwMode="auto">
          <a:xfrm>
            <a:off x="6718165" y="2151728"/>
            <a:ext cx="1819275" cy="361589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auto">
          <a:xfrm>
            <a:off x="6951528" y="3140739"/>
            <a:ext cx="1279525" cy="77249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Batch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951528" y="2286665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6951528" y="4050632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6951528" y="4842794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Historical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2210256" y="1467465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36315" y="1467465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04030" y="1524008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35898" y="1528928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933462" y="1556906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 Box 35"/>
          <p:cNvSpPr txBox="1">
            <a:spLocks noChangeArrowheads="1"/>
          </p:cNvSpPr>
          <p:nvPr/>
        </p:nvSpPr>
        <p:spPr bwMode="auto">
          <a:xfrm>
            <a:off x="213019" y="1499432"/>
            <a:ext cx="18569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000000"/>
                </a:solidFill>
              </a:rPr>
              <a:t>Manage Detection</a:t>
            </a: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2341651" y="1504352"/>
            <a:ext cx="18569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000000"/>
                </a:solidFill>
              </a:rPr>
              <a:t>Matching Analytics</a:t>
            </a: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4472320" y="1489615"/>
            <a:ext cx="18569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000000"/>
                </a:solidFill>
              </a:rPr>
              <a:t>Admin</a:t>
            </a:r>
          </a:p>
        </p:txBody>
      </p:sp>
      <p:sp>
        <p:nvSpPr>
          <p:cNvPr id="58" name="Text Box 35"/>
          <p:cNvSpPr txBox="1">
            <a:spLocks noChangeArrowheads="1"/>
          </p:cNvSpPr>
          <p:nvPr/>
        </p:nvSpPr>
        <p:spPr bwMode="auto">
          <a:xfrm>
            <a:off x="6662804" y="1535735"/>
            <a:ext cx="18569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000000"/>
                </a:solidFill>
              </a:rPr>
              <a:t>Process Analytics</a:t>
            </a:r>
          </a:p>
        </p:txBody>
      </p: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8955006" y="1561850"/>
            <a:ext cx="18569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000000"/>
                </a:solidFill>
              </a:rPr>
              <a:t>Feedback</a:t>
            </a:r>
          </a:p>
        </p:txBody>
      </p:sp>
      <p:sp>
        <p:nvSpPr>
          <p:cNvPr id="60" name="Text Box 35"/>
          <p:cNvSpPr txBox="1">
            <a:spLocks noChangeArrowheads="1"/>
          </p:cNvSpPr>
          <p:nvPr/>
        </p:nvSpPr>
        <p:spPr bwMode="auto">
          <a:xfrm>
            <a:off x="11152512" y="1553522"/>
            <a:ext cx="18569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000000"/>
                </a:solidFill>
              </a:rPr>
              <a:t>Subscribe/Feed</a:t>
            </a:r>
          </a:p>
        </p:txBody>
      </p:sp>
    </p:spTree>
    <p:extLst>
      <p:ext uri="{BB962C8B-B14F-4D97-AF65-F5344CB8AC3E}">
        <p14:creationId xmlns:p14="http://schemas.microsoft.com/office/powerpoint/2010/main" val="26839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421006"/>
            <a:ext cx="13898880" cy="676274"/>
          </a:xfrm>
        </p:spPr>
        <p:txBody>
          <a:bodyPr/>
          <a:lstStyle/>
          <a:p>
            <a:r>
              <a:rPr lang="en-US" dirty="0" smtClean="0"/>
              <a:t>Objectives - 1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10"/>
          </p:nvPr>
        </p:nvSpPr>
        <p:spPr>
          <a:xfrm>
            <a:off x="517645" y="1712063"/>
            <a:ext cx="14112755" cy="58949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Flexibility</a:t>
            </a:r>
          </a:p>
          <a:p>
            <a:pPr lvl="1"/>
            <a:r>
              <a:rPr lang="en-US" dirty="0"/>
              <a:t>Adding new clusters and modules such as analytics modules easily (e.g. using tooling)</a:t>
            </a:r>
          </a:p>
          <a:p>
            <a:pPr lvl="1"/>
            <a:r>
              <a:rPr lang="en-US" dirty="0"/>
              <a:t>Changing data flow within </a:t>
            </a:r>
            <a:r>
              <a:rPr lang="en-US" dirty="0" smtClean="0"/>
              <a:t>data processing </a:t>
            </a:r>
            <a:r>
              <a:rPr lang="en-US" dirty="0"/>
              <a:t>platform (between clusters) through configuration</a:t>
            </a:r>
          </a:p>
          <a:p>
            <a:pPr lvl="1"/>
            <a:r>
              <a:rPr lang="en-US" dirty="0"/>
              <a:t>Should support processing and storage of Big-Data (Volume, Variety &amp; Velocity) + Data not classified as Big-data</a:t>
            </a:r>
          </a:p>
          <a:p>
            <a:r>
              <a:rPr lang="en-US" dirty="0" smtClean="0"/>
              <a:t>Independent Evolvement and scalability</a:t>
            </a:r>
          </a:p>
          <a:p>
            <a:pPr lvl="1"/>
            <a:r>
              <a:rPr lang="en-US" dirty="0" smtClean="0"/>
              <a:t>Data Processing and storage infrastructure should evolve and scale independently </a:t>
            </a:r>
          </a:p>
          <a:p>
            <a:r>
              <a:rPr lang="en-US" dirty="0" smtClean="0"/>
              <a:t>Sharing and abstracting Data storage Infrastructure</a:t>
            </a:r>
          </a:p>
          <a:p>
            <a:pPr lvl="1"/>
            <a:r>
              <a:rPr lang="en-US" dirty="0" smtClean="0"/>
              <a:t>Shared data storage to reduce latency and avoid data duplication</a:t>
            </a:r>
          </a:p>
          <a:p>
            <a:pPr lvl="1"/>
            <a:r>
              <a:rPr lang="en-US" dirty="0" smtClean="0"/>
              <a:t>Abstracting data storage infrastructure from data producer/consumer and accessing data through respective technology dependent APIs with standard interfaces.</a:t>
            </a:r>
          </a:p>
          <a:p>
            <a:pPr lvl="1"/>
            <a:r>
              <a:rPr lang="en-US" dirty="0" smtClean="0"/>
              <a:t>Supporting multiple data storage technologies within data storage infrastructure based on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9" r="1808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Process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9" name="Rectangle 128"/>
          <p:cNvSpPr>
            <a:spLocks noChangeArrowheads="1"/>
          </p:cNvSpPr>
          <p:nvPr/>
        </p:nvSpPr>
        <p:spPr bwMode="auto">
          <a:xfrm>
            <a:off x="289081" y="1572408"/>
            <a:ext cx="1819950" cy="34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818" y="1756558"/>
            <a:ext cx="1486729" cy="63976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Client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App/System</a:t>
            </a:r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474818" y="2580470"/>
            <a:ext cx="148673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API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4818" y="3554373"/>
            <a:ext cx="1486729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Common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74818" y="4306812"/>
            <a:ext cx="1486730" cy="526661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</a:rPr>
              <a:t>Client Proxy  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4614736" y="1732597"/>
            <a:ext cx="148673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Log Service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5" name="Rectangle 128"/>
          <p:cNvSpPr>
            <a:spLocks noChangeArrowheads="1"/>
          </p:cNvSpPr>
          <p:nvPr/>
        </p:nvSpPr>
        <p:spPr bwMode="auto">
          <a:xfrm>
            <a:off x="4448126" y="1592076"/>
            <a:ext cx="1819950" cy="10897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Rectangle 128"/>
          <p:cNvSpPr>
            <a:spLocks noChangeArrowheads="1"/>
          </p:cNvSpPr>
          <p:nvPr/>
        </p:nvSpPr>
        <p:spPr bwMode="auto">
          <a:xfrm>
            <a:off x="2299729" y="1592076"/>
            <a:ext cx="1819950" cy="34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485466" y="1776226"/>
            <a:ext cx="1486729" cy="63976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Admin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2485466" y="2600138"/>
            <a:ext cx="148673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SDK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485466" y="3574041"/>
            <a:ext cx="1486729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Common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485466" y="4326480"/>
            <a:ext cx="1486730" cy="526661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</a:rPr>
              <a:t>Client Proxy  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4614736" y="2999570"/>
            <a:ext cx="148673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22" name="Rectangle 128"/>
          <p:cNvSpPr>
            <a:spLocks noChangeArrowheads="1"/>
          </p:cNvSpPr>
          <p:nvPr/>
        </p:nvSpPr>
        <p:spPr bwMode="auto">
          <a:xfrm>
            <a:off x="4448126" y="2859049"/>
            <a:ext cx="1819950" cy="10897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4614736" y="4213803"/>
            <a:ext cx="148673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Pub/Sub Service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24" name="Rectangle 128"/>
          <p:cNvSpPr>
            <a:spLocks noChangeArrowheads="1"/>
          </p:cNvSpPr>
          <p:nvPr/>
        </p:nvSpPr>
        <p:spPr bwMode="auto">
          <a:xfrm>
            <a:off x="4448126" y="4073282"/>
            <a:ext cx="1819950" cy="10897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4644777" y="5485438"/>
            <a:ext cx="148673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Cache Service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26" name="Rectangle 128"/>
          <p:cNvSpPr>
            <a:spLocks noChangeArrowheads="1"/>
          </p:cNvSpPr>
          <p:nvPr/>
        </p:nvSpPr>
        <p:spPr bwMode="auto">
          <a:xfrm>
            <a:off x="4478167" y="5344917"/>
            <a:ext cx="1819950" cy="10897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128"/>
          <p:cNvSpPr>
            <a:spLocks noChangeArrowheads="1"/>
          </p:cNvSpPr>
          <p:nvPr/>
        </p:nvSpPr>
        <p:spPr bwMode="auto">
          <a:xfrm>
            <a:off x="6567905" y="1571073"/>
            <a:ext cx="5319302" cy="328206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Rectangle 128"/>
          <p:cNvSpPr>
            <a:spLocks noChangeArrowheads="1"/>
          </p:cNvSpPr>
          <p:nvPr/>
        </p:nvSpPr>
        <p:spPr bwMode="auto">
          <a:xfrm>
            <a:off x="8156233" y="1732597"/>
            <a:ext cx="1852612" cy="290124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  Each </a:t>
            </a: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Logical Service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Should be hosted 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Separately.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6723565" y="3311416"/>
            <a:ext cx="1299563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&lt;…&gt;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6694905" y="1728078"/>
            <a:ext cx="1299563" cy="60043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Server-side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694905" y="2526553"/>
            <a:ext cx="129956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Common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0185505" y="3495516"/>
            <a:ext cx="1524730" cy="50347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Pub/Sub API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10185505" y="2915969"/>
            <a:ext cx="1524730" cy="50783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Cache API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10185505" y="4089811"/>
            <a:ext cx="1524730" cy="54403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 API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4" name="Rectangle 25"/>
          <p:cNvSpPr>
            <a:spLocks noChangeArrowheads="1"/>
          </p:cNvSpPr>
          <p:nvPr/>
        </p:nvSpPr>
        <p:spPr bwMode="auto">
          <a:xfrm>
            <a:off x="10185505" y="2336423"/>
            <a:ext cx="1524730" cy="49744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10185506" y="1732124"/>
            <a:ext cx="1524730" cy="51180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Logger API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6723564" y="4081106"/>
            <a:ext cx="1299563" cy="54403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Service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7" name="AutoShape 3"/>
          <p:cNvSpPr>
            <a:spLocks noChangeArrowheads="1"/>
          </p:cNvSpPr>
          <p:nvPr/>
        </p:nvSpPr>
        <p:spPr bwMode="auto">
          <a:xfrm>
            <a:off x="12596256" y="2990519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12142231" y="2799449"/>
            <a:ext cx="1819275" cy="94780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AutoShape 3"/>
          <p:cNvSpPr>
            <a:spLocks noChangeArrowheads="1"/>
          </p:cNvSpPr>
          <p:nvPr/>
        </p:nvSpPr>
        <p:spPr bwMode="auto">
          <a:xfrm>
            <a:off x="12596256" y="1946392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0" name="Rectangle 62"/>
          <p:cNvSpPr>
            <a:spLocks noChangeArrowheads="1"/>
          </p:cNvSpPr>
          <p:nvPr/>
        </p:nvSpPr>
        <p:spPr bwMode="auto">
          <a:xfrm>
            <a:off x="12142231" y="1665247"/>
            <a:ext cx="1819275" cy="101656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" name="AutoShape 3"/>
          <p:cNvSpPr>
            <a:spLocks noChangeArrowheads="1"/>
          </p:cNvSpPr>
          <p:nvPr/>
        </p:nvSpPr>
        <p:spPr bwMode="auto">
          <a:xfrm>
            <a:off x="12596256" y="4030186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12142231" y="3843115"/>
            <a:ext cx="1819275" cy="99035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AutoShape 3"/>
          <p:cNvSpPr>
            <a:spLocks noChangeArrowheads="1"/>
          </p:cNvSpPr>
          <p:nvPr/>
        </p:nvSpPr>
        <p:spPr bwMode="auto">
          <a:xfrm>
            <a:off x="12628841" y="6031538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4" name="Rectangle 62"/>
          <p:cNvSpPr>
            <a:spLocks noChangeArrowheads="1"/>
          </p:cNvSpPr>
          <p:nvPr/>
        </p:nvSpPr>
        <p:spPr bwMode="auto">
          <a:xfrm>
            <a:off x="12156978" y="5865635"/>
            <a:ext cx="1819275" cy="87437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AutoShape 3"/>
          <p:cNvSpPr>
            <a:spLocks noChangeArrowheads="1"/>
          </p:cNvSpPr>
          <p:nvPr/>
        </p:nvSpPr>
        <p:spPr bwMode="auto">
          <a:xfrm>
            <a:off x="12628841" y="5052817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6" name="Rectangle 62"/>
          <p:cNvSpPr>
            <a:spLocks noChangeArrowheads="1"/>
          </p:cNvSpPr>
          <p:nvPr/>
        </p:nvSpPr>
        <p:spPr bwMode="auto">
          <a:xfrm>
            <a:off x="12156979" y="4975084"/>
            <a:ext cx="1819275" cy="74019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9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9" b="820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Identity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2079" y="1700952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16362" y="2223240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970795" y="2223241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92079" y="2701921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821951" y="270890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39" idx="2"/>
            <a:endCxn id="9" idx="0"/>
          </p:cNvCxnSpPr>
          <p:nvPr/>
        </p:nvCxnSpPr>
        <p:spPr>
          <a:xfrm>
            <a:off x="5115691" y="4344579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5047889" y="473927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39" idx="2"/>
            <a:endCxn id="17" idx="0"/>
          </p:cNvCxnSpPr>
          <p:nvPr/>
        </p:nvCxnSpPr>
        <p:spPr>
          <a:xfrm flipH="1">
            <a:off x="4314741" y="4344579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13" idx="0"/>
          </p:cNvCxnSpPr>
          <p:nvPr/>
        </p:nvCxnSpPr>
        <p:spPr>
          <a:xfrm>
            <a:off x="5505089" y="5260484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665118" y="2709215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047889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4" name="Straight Arrow Connector 13"/>
          <p:cNvCxnSpPr>
            <a:stCxn id="13" idx="2"/>
            <a:endCxn id="15" idx="0"/>
          </p:cNvCxnSpPr>
          <p:nvPr/>
        </p:nvCxnSpPr>
        <p:spPr>
          <a:xfrm>
            <a:off x="5505089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047889" y="6361852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3857541" y="6361852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857541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4314741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31680" y="2738732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sp>
        <p:nvSpPr>
          <p:cNvPr id="20" name="Rectangle 62"/>
          <p:cNvSpPr>
            <a:spLocks noChangeArrowheads="1"/>
          </p:cNvSpPr>
          <p:nvPr/>
        </p:nvSpPr>
        <p:spPr bwMode="auto">
          <a:xfrm>
            <a:off x="248280" y="1548552"/>
            <a:ext cx="1227859" cy="83016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Rectangle 62"/>
          <p:cNvSpPr>
            <a:spLocks noChangeArrowheads="1"/>
          </p:cNvSpPr>
          <p:nvPr/>
        </p:nvSpPr>
        <p:spPr bwMode="auto">
          <a:xfrm>
            <a:off x="806006" y="3625373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3570725" y="3625373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Rectangle 62"/>
          <p:cNvSpPr>
            <a:spLocks noChangeArrowheads="1"/>
          </p:cNvSpPr>
          <p:nvPr/>
        </p:nvSpPr>
        <p:spPr bwMode="auto">
          <a:xfrm>
            <a:off x="248280" y="2547191"/>
            <a:ext cx="5879705" cy="83016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25" idx="2"/>
            <a:endCxn id="26" idx="0"/>
          </p:cNvCxnSpPr>
          <p:nvPr/>
        </p:nvCxnSpPr>
        <p:spPr>
          <a:xfrm>
            <a:off x="2279151" y="4344579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1821951" y="382337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2211349" y="473927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>
            <a:stCxn id="25" idx="2"/>
            <a:endCxn id="33" idx="0"/>
          </p:cNvCxnSpPr>
          <p:nvPr/>
        </p:nvCxnSpPr>
        <p:spPr>
          <a:xfrm flipH="1">
            <a:off x="1478201" y="4344579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2"/>
            <a:endCxn id="29" idx="0"/>
          </p:cNvCxnSpPr>
          <p:nvPr/>
        </p:nvCxnSpPr>
        <p:spPr>
          <a:xfrm>
            <a:off x="2668549" y="5260484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211349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30" name="Straight Arrow Connector 29"/>
          <p:cNvCxnSpPr>
            <a:stCxn id="29" idx="2"/>
            <a:endCxn id="31" idx="0"/>
          </p:cNvCxnSpPr>
          <p:nvPr/>
        </p:nvCxnSpPr>
        <p:spPr>
          <a:xfrm>
            <a:off x="2668549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2211349" y="6361852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1021001" y="6361852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1021001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34" name="Straight Arrow Connector 33"/>
          <p:cNvCxnSpPr>
            <a:stCxn id="33" idx="2"/>
            <a:endCxn id="32" idx="1"/>
          </p:cNvCxnSpPr>
          <p:nvPr/>
        </p:nvCxnSpPr>
        <p:spPr>
          <a:xfrm>
            <a:off x="1478201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21413" y="3229602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407018" y="3229603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014834" y="3245829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300439" y="3245830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4658491" y="382337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7020020" y="3821738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344303" y="3222067"/>
            <a:ext cx="2" cy="59967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598736" y="3222069"/>
            <a:ext cx="0" cy="6169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7020020" y="2701368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9231536" y="270834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>
            <a:stCxn id="74" idx="2"/>
            <a:endCxn id="47" idx="0"/>
          </p:cNvCxnSpPr>
          <p:nvPr/>
        </p:nvCxnSpPr>
        <p:spPr>
          <a:xfrm>
            <a:off x="13056204" y="4344026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12988402" y="4738723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>
            <a:stCxn id="74" idx="2"/>
            <a:endCxn id="55" idx="0"/>
          </p:cNvCxnSpPr>
          <p:nvPr/>
        </p:nvCxnSpPr>
        <p:spPr>
          <a:xfrm flipH="1">
            <a:off x="12255254" y="4344026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2"/>
            <a:endCxn id="51" idx="0"/>
          </p:cNvCxnSpPr>
          <p:nvPr/>
        </p:nvCxnSpPr>
        <p:spPr>
          <a:xfrm>
            <a:off x="13445602" y="5259931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12605631" y="270866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12988402" y="5593593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52" name="Straight Arrow Connector 51"/>
          <p:cNvCxnSpPr>
            <a:stCxn id="51" idx="2"/>
            <a:endCxn id="53" idx="0"/>
          </p:cNvCxnSpPr>
          <p:nvPr/>
        </p:nvCxnSpPr>
        <p:spPr>
          <a:xfrm>
            <a:off x="13445602" y="6114293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2988402" y="6361299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54" name="AutoShape 3"/>
          <p:cNvSpPr>
            <a:spLocks noChangeArrowheads="1"/>
          </p:cNvSpPr>
          <p:nvPr/>
        </p:nvSpPr>
        <p:spPr bwMode="auto">
          <a:xfrm>
            <a:off x="11798054" y="6361299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11798054" y="5593593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56" name="Straight Arrow Connector 55"/>
          <p:cNvCxnSpPr>
            <a:stCxn id="55" idx="2"/>
            <a:endCxn id="54" idx="1"/>
          </p:cNvCxnSpPr>
          <p:nvPr/>
        </p:nvCxnSpPr>
        <p:spPr>
          <a:xfrm>
            <a:off x="12255254" y="6114293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172193" y="2738179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sp>
        <p:nvSpPr>
          <p:cNvPr id="58" name="Rectangle 62"/>
          <p:cNvSpPr>
            <a:spLocks noChangeArrowheads="1"/>
          </p:cNvSpPr>
          <p:nvPr/>
        </p:nvSpPr>
        <p:spPr bwMode="auto">
          <a:xfrm>
            <a:off x="6884880" y="3624820"/>
            <a:ext cx="7183618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9" name="Straight Arrow Connector 58"/>
          <p:cNvCxnSpPr>
            <a:stCxn id="60" idx="2"/>
            <a:endCxn id="61" idx="0"/>
          </p:cNvCxnSpPr>
          <p:nvPr/>
        </p:nvCxnSpPr>
        <p:spPr>
          <a:xfrm>
            <a:off x="9688736" y="4344026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4"/>
          <p:cNvSpPr>
            <a:spLocks noChangeArrowheads="1"/>
          </p:cNvSpPr>
          <p:nvPr/>
        </p:nvSpPr>
        <p:spPr bwMode="auto">
          <a:xfrm>
            <a:off x="9231536" y="3822818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37"/>
          <p:cNvSpPr>
            <a:spLocks noChangeArrowheads="1"/>
          </p:cNvSpPr>
          <p:nvPr/>
        </p:nvSpPr>
        <p:spPr bwMode="auto">
          <a:xfrm>
            <a:off x="9620934" y="4738723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60" idx="2"/>
            <a:endCxn id="68" idx="0"/>
          </p:cNvCxnSpPr>
          <p:nvPr/>
        </p:nvCxnSpPr>
        <p:spPr>
          <a:xfrm flipH="1">
            <a:off x="8887786" y="4344026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2"/>
            <a:endCxn id="64" idx="0"/>
          </p:cNvCxnSpPr>
          <p:nvPr/>
        </p:nvCxnSpPr>
        <p:spPr>
          <a:xfrm>
            <a:off x="10078134" y="5259931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9620934" y="5593593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65" name="Straight Arrow Connector 64"/>
          <p:cNvCxnSpPr>
            <a:stCxn id="64" idx="2"/>
            <a:endCxn id="66" idx="0"/>
          </p:cNvCxnSpPr>
          <p:nvPr/>
        </p:nvCxnSpPr>
        <p:spPr>
          <a:xfrm>
            <a:off x="10078134" y="6114293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9620934" y="6361299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67" name="AutoShape 3"/>
          <p:cNvSpPr>
            <a:spLocks noChangeArrowheads="1"/>
          </p:cNvSpPr>
          <p:nvPr/>
        </p:nvSpPr>
        <p:spPr bwMode="auto">
          <a:xfrm>
            <a:off x="8430586" y="6361299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8430586" y="5593593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69" name="Straight Arrow Connector 68"/>
          <p:cNvCxnSpPr>
            <a:stCxn id="68" idx="2"/>
            <a:endCxn id="67" idx="1"/>
          </p:cNvCxnSpPr>
          <p:nvPr/>
        </p:nvCxnSpPr>
        <p:spPr>
          <a:xfrm>
            <a:off x="8887786" y="6114293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9530998" y="3229049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9816603" y="3229050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2955347" y="3245276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3240952" y="3245277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34"/>
          <p:cNvSpPr>
            <a:spLocks noChangeArrowheads="1"/>
          </p:cNvSpPr>
          <p:nvPr/>
        </p:nvSpPr>
        <p:spPr bwMode="auto">
          <a:xfrm>
            <a:off x="12599004" y="3822818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502036" y="1590936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 Box 35"/>
          <p:cNvSpPr txBox="1">
            <a:spLocks noChangeArrowheads="1"/>
          </p:cNvSpPr>
          <p:nvPr/>
        </p:nvSpPr>
        <p:spPr bwMode="auto">
          <a:xfrm>
            <a:off x="2279151" y="1607513"/>
            <a:ext cx="3848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u="sng" dirty="0" smtClean="0">
                <a:solidFill>
                  <a:srgbClr val="000000"/>
                </a:solidFill>
              </a:rPr>
              <a:t>Connectivity Identity Pattern</a:t>
            </a: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7020020" y="1620088"/>
            <a:ext cx="3848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u="sng" dirty="0" smtClean="0">
                <a:solidFill>
                  <a:srgbClr val="000000"/>
                </a:solidFill>
              </a:rPr>
              <a:t>Application Identity Pattern</a:t>
            </a:r>
          </a:p>
        </p:txBody>
      </p:sp>
    </p:spTree>
    <p:extLst>
      <p:ext uri="{BB962C8B-B14F-4D97-AF65-F5344CB8AC3E}">
        <p14:creationId xmlns:p14="http://schemas.microsoft.com/office/powerpoint/2010/main" val="1231453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4" r="730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Authentication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53848" y="15092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78133" y="2031488"/>
            <a:ext cx="0" cy="5671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832564" y="2031490"/>
            <a:ext cx="0" cy="56716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253848" y="2598657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465364" y="262038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35" idx="2"/>
            <a:endCxn id="9" idx="0"/>
          </p:cNvCxnSpPr>
          <p:nvPr/>
        </p:nvCxnSpPr>
        <p:spPr>
          <a:xfrm>
            <a:off x="7290032" y="4256063"/>
            <a:ext cx="389398" cy="66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7222230" y="49162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35" idx="2"/>
            <a:endCxn id="17" idx="0"/>
          </p:cNvCxnSpPr>
          <p:nvPr/>
        </p:nvCxnSpPr>
        <p:spPr>
          <a:xfrm flipH="1">
            <a:off x="6489082" y="4256063"/>
            <a:ext cx="800950" cy="16920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13" idx="0"/>
          </p:cNvCxnSpPr>
          <p:nvPr/>
        </p:nvCxnSpPr>
        <p:spPr>
          <a:xfrm>
            <a:off x="7679430" y="5437432"/>
            <a:ext cx="0" cy="5106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839459" y="262069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222230" y="594807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4" name="Straight Arrow Connector 13"/>
          <p:cNvCxnSpPr>
            <a:stCxn id="13" idx="2"/>
            <a:endCxn id="15" idx="0"/>
          </p:cNvCxnSpPr>
          <p:nvPr/>
        </p:nvCxnSpPr>
        <p:spPr>
          <a:xfrm>
            <a:off x="7679430" y="6468770"/>
            <a:ext cx="0" cy="453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7222230" y="6922248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6031882" y="6922248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6031882" y="594807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6489082" y="6468770"/>
            <a:ext cx="0" cy="453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6021" y="2650216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cxnSp>
        <p:nvCxnSpPr>
          <p:cNvPr id="20" name="Straight Arrow Connector 19"/>
          <p:cNvCxnSpPr>
            <a:stCxn id="21" idx="2"/>
            <a:endCxn id="22" idx="0"/>
          </p:cNvCxnSpPr>
          <p:nvPr/>
        </p:nvCxnSpPr>
        <p:spPr>
          <a:xfrm>
            <a:off x="3922564" y="4256063"/>
            <a:ext cx="389398" cy="66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3465364" y="373485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3854762" y="49162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>
            <a:stCxn id="21" idx="2"/>
            <a:endCxn id="29" idx="0"/>
          </p:cNvCxnSpPr>
          <p:nvPr/>
        </p:nvCxnSpPr>
        <p:spPr>
          <a:xfrm flipH="1">
            <a:off x="3121614" y="4256063"/>
            <a:ext cx="800950" cy="16920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5" idx="0"/>
          </p:cNvCxnSpPr>
          <p:nvPr/>
        </p:nvCxnSpPr>
        <p:spPr>
          <a:xfrm>
            <a:off x="4311962" y="5437432"/>
            <a:ext cx="0" cy="5106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854762" y="594807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4311962" y="6468770"/>
            <a:ext cx="0" cy="453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3854762" y="6922248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2664414" y="6922248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664414" y="594807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30" name="Straight Arrow Connector 29"/>
          <p:cNvCxnSpPr>
            <a:stCxn id="29" idx="2"/>
            <a:endCxn id="28" idx="1"/>
          </p:cNvCxnSpPr>
          <p:nvPr/>
        </p:nvCxnSpPr>
        <p:spPr>
          <a:xfrm>
            <a:off x="3121614" y="6468770"/>
            <a:ext cx="0" cy="453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64826" y="3141086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050431" y="3141087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89175" y="3157313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474780" y="3157314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832832" y="373485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299930" y="3361770"/>
            <a:ext cx="110966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149866" y="2257267"/>
            <a:ext cx="110966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741827" y="3361771"/>
            <a:ext cx="110966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314552" y="4517865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961348" y="4517864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17608" y="6604561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007956" y="5616551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007956" y="6604561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649863" y="4514322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296659" y="4514321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52919" y="6601018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343267" y="5613008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343267" y="6601018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 rot="5400000">
            <a:off x="5411564" y="2888319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9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r="1019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Authorization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81999" y="1479732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306282" y="2002020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60715" y="2002021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981999" y="2480701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3515" y="248768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35" idx="2"/>
            <a:endCxn id="9" idx="0"/>
          </p:cNvCxnSpPr>
          <p:nvPr/>
        </p:nvCxnSpPr>
        <p:spPr>
          <a:xfrm>
            <a:off x="7018183" y="4123359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6950381" y="451805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35" idx="2"/>
            <a:endCxn id="17" idx="0"/>
          </p:cNvCxnSpPr>
          <p:nvPr/>
        </p:nvCxnSpPr>
        <p:spPr>
          <a:xfrm flipH="1">
            <a:off x="6217233" y="4123359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13" idx="0"/>
          </p:cNvCxnSpPr>
          <p:nvPr/>
        </p:nvCxnSpPr>
        <p:spPr>
          <a:xfrm>
            <a:off x="7407581" y="5039264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67610" y="2487995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950381" y="537292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4" name="Straight Arrow Connector 13"/>
          <p:cNvCxnSpPr>
            <a:stCxn id="13" idx="2"/>
            <a:endCxn id="15" idx="0"/>
          </p:cNvCxnSpPr>
          <p:nvPr/>
        </p:nvCxnSpPr>
        <p:spPr>
          <a:xfrm>
            <a:off x="7407581" y="5893626"/>
            <a:ext cx="0" cy="4977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6950381" y="6391348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5760033" y="6391348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760033" y="537292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6217233" y="5893626"/>
            <a:ext cx="0" cy="4977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4172" y="2517512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cxnSp>
        <p:nvCxnSpPr>
          <p:cNvPr id="20" name="Straight Arrow Connector 19"/>
          <p:cNvCxnSpPr>
            <a:stCxn id="21" idx="2"/>
            <a:endCxn id="22" idx="0"/>
          </p:cNvCxnSpPr>
          <p:nvPr/>
        </p:nvCxnSpPr>
        <p:spPr>
          <a:xfrm>
            <a:off x="3650715" y="4123359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3193515" y="360215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3582913" y="451805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>
            <a:stCxn id="21" idx="2"/>
            <a:endCxn id="29" idx="0"/>
          </p:cNvCxnSpPr>
          <p:nvPr/>
        </p:nvCxnSpPr>
        <p:spPr>
          <a:xfrm flipH="1">
            <a:off x="2849765" y="4123359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5" idx="0"/>
          </p:cNvCxnSpPr>
          <p:nvPr/>
        </p:nvCxnSpPr>
        <p:spPr>
          <a:xfrm>
            <a:off x="4040113" y="5039264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582913" y="537292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4040113" y="5893626"/>
            <a:ext cx="0" cy="4977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3582913" y="6391348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2392565" y="6391348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392565" y="537292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30" name="Straight Arrow Connector 29"/>
          <p:cNvCxnSpPr>
            <a:stCxn id="29" idx="2"/>
            <a:endCxn id="28" idx="1"/>
          </p:cNvCxnSpPr>
          <p:nvPr/>
        </p:nvCxnSpPr>
        <p:spPr>
          <a:xfrm>
            <a:off x="2849765" y="5893626"/>
            <a:ext cx="0" cy="4977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92977" y="3008382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78582" y="3008383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17326" y="3024609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202931" y="3024610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560983" y="360215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028081" y="3229066"/>
            <a:ext cx="1109663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878017" y="2168807"/>
            <a:ext cx="1109663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469978" y="3229067"/>
            <a:ext cx="1109663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545759" y="6088409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736107" y="6088409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881070" y="6084866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071418" y="6084866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 rot="5400000">
            <a:off x="5169211" y="2755615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79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r="1019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Transaction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81999" y="1700952"/>
            <a:ext cx="9144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306282" y="2223240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60715" y="2223241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981999" y="2701921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3515" y="270890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35" idx="2"/>
            <a:endCxn id="9" idx="0"/>
          </p:cNvCxnSpPr>
          <p:nvPr/>
        </p:nvCxnSpPr>
        <p:spPr>
          <a:xfrm>
            <a:off x="7018183" y="4344579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6950381" y="473927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35" idx="2"/>
            <a:endCxn id="17" idx="0"/>
          </p:cNvCxnSpPr>
          <p:nvPr/>
        </p:nvCxnSpPr>
        <p:spPr>
          <a:xfrm flipH="1">
            <a:off x="6217233" y="4344579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13" idx="0"/>
          </p:cNvCxnSpPr>
          <p:nvPr/>
        </p:nvCxnSpPr>
        <p:spPr>
          <a:xfrm>
            <a:off x="7407581" y="5260484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67610" y="2709215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950381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4" name="Straight Arrow Connector 13"/>
          <p:cNvCxnSpPr>
            <a:stCxn id="13" idx="2"/>
            <a:endCxn id="15" idx="0"/>
          </p:cNvCxnSpPr>
          <p:nvPr/>
        </p:nvCxnSpPr>
        <p:spPr>
          <a:xfrm>
            <a:off x="7407581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6950381" y="6361852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5760033" y="6361852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760033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6217233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4172" y="2738732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cxnSp>
        <p:nvCxnSpPr>
          <p:cNvPr id="20" name="Straight Arrow Connector 19"/>
          <p:cNvCxnSpPr>
            <a:stCxn id="21" idx="2"/>
            <a:endCxn id="22" idx="0"/>
          </p:cNvCxnSpPr>
          <p:nvPr/>
        </p:nvCxnSpPr>
        <p:spPr>
          <a:xfrm>
            <a:off x="3650715" y="4344579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3193515" y="382337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3582913" y="473927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>
            <a:stCxn id="21" idx="2"/>
            <a:endCxn id="29" idx="0"/>
          </p:cNvCxnSpPr>
          <p:nvPr/>
        </p:nvCxnSpPr>
        <p:spPr>
          <a:xfrm flipH="1">
            <a:off x="2849765" y="4344579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5" idx="0"/>
          </p:cNvCxnSpPr>
          <p:nvPr/>
        </p:nvCxnSpPr>
        <p:spPr>
          <a:xfrm>
            <a:off x="4040113" y="5260484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582913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4040113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3582913" y="6361852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2392565" y="6361852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392565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30" name="Straight Arrow Connector 29"/>
          <p:cNvCxnSpPr>
            <a:stCxn id="29" idx="2"/>
            <a:endCxn id="28" idx="1"/>
          </p:cNvCxnSpPr>
          <p:nvPr/>
        </p:nvCxnSpPr>
        <p:spPr>
          <a:xfrm>
            <a:off x="2849765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92977" y="3229602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78582" y="3229603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17326" y="3245829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202931" y="3245830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560983" y="382337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2177570" y="3625373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" name="Rectangle 62"/>
          <p:cNvSpPr>
            <a:spLocks noChangeArrowheads="1"/>
          </p:cNvSpPr>
          <p:nvPr/>
        </p:nvSpPr>
        <p:spPr bwMode="auto">
          <a:xfrm>
            <a:off x="838200" y="1548552"/>
            <a:ext cx="1227859" cy="83016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" name="Rectangle 62"/>
          <p:cNvSpPr>
            <a:spLocks noChangeArrowheads="1"/>
          </p:cNvSpPr>
          <p:nvPr/>
        </p:nvSpPr>
        <p:spPr bwMode="auto">
          <a:xfrm>
            <a:off x="5473217" y="3625373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7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421006"/>
            <a:ext cx="13898880" cy="676274"/>
          </a:xfrm>
        </p:spPr>
        <p:txBody>
          <a:bodyPr/>
          <a:lstStyle/>
          <a:p>
            <a:r>
              <a:rPr lang="en-US" dirty="0" smtClean="0"/>
              <a:t>Objectives - 2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10"/>
          </p:nvPr>
        </p:nvSpPr>
        <p:spPr>
          <a:xfrm>
            <a:off x="517645" y="1624339"/>
            <a:ext cx="14112755" cy="598268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Supporting future Cloud Infrastructure (e.g. Bay-Bridge cloud)</a:t>
            </a:r>
          </a:p>
          <a:p>
            <a:pPr lvl="1"/>
            <a:r>
              <a:rPr lang="en-US" dirty="0" smtClean="0"/>
              <a:t>On demand processing resource allocation based on need/load</a:t>
            </a:r>
          </a:p>
          <a:p>
            <a:pPr lvl="1"/>
            <a:r>
              <a:rPr lang="en-US" dirty="0" smtClean="0"/>
              <a:t>Supporting Monitoring and runtime configuration of data processing infrastructure</a:t>
            </a:r>
          </a:p>
          <a:p>
            <a:pPr lvl="1"/>
            <a:r>
              <a:rPr lang="en-US" dirty="0" smtClean="0"/>
              <a:t>Adding/configuring new data processing cluster flexibly with necessary tooling</a:t>
            </a:r>
          </a:p>
          <a:p>
            <a:pPr lvl="1"/>
            <a:r>
              <a:rPr lang="en-US" dirty="0" smtClean="0"/>
              <a:t>Support for on-demand provisioning/de-provisioning cluster(s)</a:t>
            </a:r>
          </a:p>
          <a:p>
            <a:pPr lvl="1"/>
            <a:r>
              <a:rPr lang="en-US" dirty="0" smtClean="0"/>
              <a:t>Tooling support in capturing non functional operational data and statistics such as performance counters.</a:t>
            </a:r>
          </a:p>
          <a:p>
            <a:r>
              <a:rPr lang="en-US" dirty="0" smtClean="0"/>
              <a:t>Compos-ability</a:t>
            </a:r>
          </a:p>
          <a:p>
            <a:pPr lvl="1"/>
            <a:r>
              <a:rPr lang="en-US" dirty="0" smtClean="0"/>
              <a:t>Allowing to compose multiple modules (e.g. analytics modules) flexibly (e.g. though configuration and tooling) using workflow mechanism in support of business use-case needs.</a:t>
            </a:r>
          </a:p>
          <a:p>
            <a:pPr lvl="1"/>
            <a:r>
              <a:rPr lang="en-US" dirty="0" smtClean="0"/>
              <a:t>Support of Hierarchical grouping of modules in support of business use-case needs using workflow</a:t>
            </a:r>
          </a:p>
        </p:txBody>
      </p:sp>
    </p:spTree>
    <p:extLst>
      <p:ext uri="{BB962C8B-B14F-4D97-AF65-F5344CB8AC3E}">
        <p14:creationId xmlns:p14="http://schemas.microsoft.com/office/powerpoint/2010/main" val="8149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7378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Threads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Threads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81999" y="167145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981999" y="267475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193515" y="267940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6950381" y="4709780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567610" y="267971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950381" y="556465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950381" y="6332356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5760033" y="6332356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760033" y="556465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34172" y="2709236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3193515" y="379387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3582913" y="4709780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582913" y="556465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3582913" y="6332356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2392565" y="6332356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392565" y="556465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560983" y="379387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1639887" y="2281056"/>
            <a:ext cx="265113" cy="463550"/>
          </a:xfrm>
          <a:custGeom>
            <a:avLst/>
            <a:gdLst>
              <a:gd name="T0" fmla="*/ 0 w 264974"/>
              <a:gd name="T1" fmla="*/ 463218 h 463218"/>
              <a:gd name="T2" fmla="*/ 47625 w 264974"/>
              <a:gd name="T3" fmla="*/ 53643 h 463218"/>
              <a:gd name="T4" fmla="*/ 257175 w 264974"/>
              <a:gd name="T5" fmla="*/ 44118 h 463218"/>
              <a:gd name="T6" fmla="*/ 200025 w 264974"/>
              <a:gd name="T7" fmla="*/ 415593 h 463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974" h="463218">
                <a:moveTo>
                  <a:pt x="0" y="463218"/>
                </a:moveTo>
                <a:cubicBezTo>
                  <a:pt x="2381" y="293355"/>
                  <a:pt x="4762" y="123493"/>
                  <a:pt x="47625" y="53643"/>
                </a:cubicBezTo>
                <a:cubicBezTo>
                  <a:pt x="90488" y="-16207"/>
                  <a:pt x="231775" y="-16207"/>
                  <a:pt x="257175" y="44118"/>
                </a:cubicBezTo>
                <a:cubicBezTo>
                  <a:pt x="282575" y="104443"/>
                  <a:pt x="241300" y="260018"/>
                  <a:pt x="200025" y="41559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981999" y="2071506"/>
            <a:ext cx="269875" cy="514350"/>
          </a:xfrm>
          <a:custGeom>
            <a:avLst/>
            <a:gdLst>
              <a:gd name="T0" fmla="*/ 89191 w 270166"/>
              <a:gd name="T1" fmla="*/ 0 h 514496"/>
              <a:gd name="T2" fmla="*/ 3466 w 270166"/>
              <a:gd name="T3" fmla="*/ 466725 h 514496"/>
              <a:gd name="T4" fmla="*/ 193966 w 270166"/>
              <a:gd name="T5" fmla="*/ 457200 h 514496"/>
              <a:gd name="T6" fmla="*/ 270166 w 270166"/>
              <a:gd name="T7" fmla="*/ 95250 h 5144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0166" h="514496">
                <a:moveTo>
                  <a:pt x="89191" y="0"/>
                </a:moveTo>
                <a:cubicBezTo>
                  <a:pt x="37597" y="195262"/>
                  <a:pt x="-13997" y="390525"/>
                  <a:pt x="3466" y="466725"/>
                </a:cubicBezTo>
                <a:cubicBezTo>
                  <a:pt x="20928" y="542925"/>
                  <a:pt x="149516" y="519113"/>
                  <a:pt x="193966" y="457200"/>
                </a:cubicBezTo>
                <a:cubicBezTo>
                  <a:pt x="238416" y="395287"/>
                  <a:pt x="254291" y="245268"/>
                  <a:pt x="270166" y="9525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3842802" y="2281056"/>
            <a:ext cx="265113" cy="463550"/>
          </a:xfrm>
          <a:custGeom>
            <a:avLst/>
            <a:gdLst>
              <a:gd name="T0" fmla="*/ 0 w 264974"/>
              <a:gd name="T1" fmla="*/ 463218 h 463218"/>
              <a:gd name="T2" fmla="*/ 47625 w 264974"/>
              <a:gd name="T3" fmla="*/ 53643 h 463218"/>
              <a:gd name="T4" fmla="*/ 257175 w 264974"/>
              <a:gd name="T5" fmla="*/ 44118 h 463218"/>
              <a:gd name="T6" fmla="*/ 200025 w 264974"/>
              <a:gd name="T7" fmla="*/ 415593 h 463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974" h="463218">
                <a:moveTo>
                  <a:pt x="0" y="463218"/>
                </a:moveTo>
                <a:cubicBezTo>
                  <a:pt x="2381" y="293355"/>
                  <a:pt x="4762" y="123493"/>
                  <a:pt x="47625" y="53643"/>
                </a:cubicBezTo>
                <a:cubicBezTo>
                  <a:pt x="90488" y="-16207"/>
                  <a:pt x="231775" y="-16207"/>
                  <a:pt x="257175" y="44118"/>
                </a:cubicBezTo>
                <a:cubicBezTo>
                  <a:pt x="282575" y="104443"/>
                  <a:pt x="241300" y="260018"/>
                  <a:pt x="200025" y="41559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7142468" y="2281056"/>
            <a:ext cx="265113" cy="463550"/>
          </a:xfrm>
          <a:custGeom>
            <a:avLst/>
            <a:gdLst>
              <a:gd name="T0" fmla="*/ 0 w 264974"/>
              <a:gd name="T1" fmla="*/ 463218 h 463218"/>
              <a:gd name="T2" fmla="*/ 47625 w 264974"/>
              <a:gd name="T3" fmla="*/ 53643 h 463218"/>
              <a:gd name="T4" fmla="*/ 257175 w 264974"/>
              <a:gd name="T5" fmla="*/ 44118 h 463218"/>
              <a:gd name="T6" fmla="*/ 200025 w 264974"/>
              <a:gd name="T7" fmla="*/ 415593 h 463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974" h="463218">
                <a:moveTo>
                  <a:pt x="0" y="463218"/>
                </a:moveTo>
                <a:cubicBezTo>
                  <a:pt x="2381" y="293355"/>
                  <a:pt x="4762" y="123493"/>
                  <a:pt x="47625" y="53643"/>
                </a:cubicBezTo>
                <a:cubicBezTo>
                  <a:pt x="90488" y="-16207"/>
                  <a:pt x="231775" y="-16207"/>
                  <a:pt x="257175" y="44118"/>
                </a:cubicBezTo>
                <a:cubicBezTo>
                  <a:pt x="282575" y="104443"/>
                  <a:pt x="241300" y="260018"/>
                  <a:pt x="200025" y="41559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748938" y="4078990"/>
            <a:ext cx="1670662" cy="2697866"/>
          </a:xfrm>
          <a:custGeom>
            <a:avLst/>
            <a:gdLst>
              <a:gd name="connsiteX0" fmla="*/ 680819 w 1670662"/>
              <a:gd name="connsiteY0" fmla="*/ 166526 h 2697866"/>
              <a:gd name="connsiteX1" fmla="*/ 32233 w 1670662"/>
              <a:gd name="connsiteY1" fmla="*/ 1942163 h 2697866"/>
              <a:gd name="connsiteX2" fmla="*/ 138559 w 1670662"/>
              <a:gd name="connsiteY2" fmla="*/ 2633279 h 2697866"/>
              <a:gd name="connsiteX3" fmla="*/ 489433 w 1670662"/>
              <a:gd name="connsiteY3" fmla="*/ 1633819 h 2697866"/>
              <a:gd name="connsiteX4" fmla="*/ 936001 w 1670662"/>
              <a:gd name="connsiteY4" fmla="*/ 123995 h 2697866"/>
              <a:gd name="connsiteX5" fmla="*/ 1095489 w 1670662"/>
              <a:gd name="connsiteY5" fmla="*/ 1017130 h 2697866"/>
              <a:gd name="connsiteX6" fmla="*/ 1106122 w 1670662"/>
              <a:gd name="connsiteY6" fmla="*/ 1878367 h 2697866"/>
              <a:gd name="connsiteX7" fmla="*/ 1329405 w 1670662"/>
              <a:gd name="connsiteY7" fmla="*/ 2697074 h 2697866"/>
              <a:gd name="connsiteX8" fmla="*/ 1637749 w 1670662"/>
              <a:gd name="connsiteY8" fmla="*/ 1729512 h 2697866"/>
              <a:gd name="connsiteX9" fmla="*/ 1627117 w 1670662"/>
              <a:gd name="connsiteY9" fmla="*/ 857642 h 2697866"/>
              <a:gd name="connsiteX10" fmla="*/ 1329405 w 1670662"/>
              <a:gd name="connsiteY10" fmla="*/ 123995 h 2697866"/>
              <a:gd name="connsiteX11" fmla="*/ 1286875 w 1670662"/>
              <a:gd name="connsiteY11" fmla="*/ 7037 h 26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0662" h="2697866">
                <a:moveTo>
                  <a:pt x="680819" y="166526"/>
                </a:moveTo>
                <a:cubicBezTo>
                  <a:pt x="401714" y="848782"/>
                  <a:pt x="122610" y="1531038"/>
                  <a:pt x="32233" y="1942163"/>
                </a:cubicBezTo>
                <a:cubicBezTo>
                  <a:pt x="-58144" y="2353289"/>
                  <a:pt x="62359" y="2684670"/>
                  <a:pt x="138559" y="2633279"/>
                </a:cubicBezTo>
                <a:cubicBezTo>
                  <a:pt x="214759" y="2581888"/>
                  <a:pt x="356526" y="2052033"/>
                  <a:pt x="489433" y="1633819"/>
                </a:cubicBezTo>
                <a:cubicBezTo>
                  <a:pt x="622340" y="1215605"/>
                  <a:pt x="834992" y="226776"/>
                  <a:pt x="936001" y="123995"/>
                </a:cubicBezTo>
                <a:cubicBezTo>
                  <a:pt x="1037010" y="21214"/>
                  <a:pt x="1067136" y="724735"/>
                  <a:pt x="1095489" y="1017130"/>
                </a:cubicBezTo>
                <a:cubicBezTo>
                  <a:pt x="1123842" y="1309525"/>
                  <a:pt x="1067136" y="1598376"/>
                  <a:pt x="1106122" y="1878367"/>
                </a:cubicBezTo>
                <a:cubicBezTo>
                  <a:pt x="1145108" y="2158358"/>
                  <a:pt x="1240801" y="2721883"/>
                  <a:pt x="1329405" y="2697074"/>
                </a:cubicBezTo>
                <a:cubicBezTo>
                  <a:pt x="1418009" y="2672265"/>
                  <a:pt x="1588130" y="2036084"/>
                  <a:pt x="1637749" y="1729512"/>
                </a:cubicBezTo>
                <a:cubicBezTo>
                  <a:pt x="1687368" y="1422940"/>
                  <a:pt x="1678508" y="1125228"/>
                  <a:pt x="1627117" y="857642"/>
                </a:cubicBezTo>
                <a:cubicBezTo>
                  <a:pt x="1575726" y="590056"/>
                  <a:pt x="1386112" y="265763"/>
                  <a:pt x="1329405" y="123995"/>
                </a:cubicBezTo>
                <a:cubicBezTo>
                  <a:pt x="1272698" y="-17773"/>
                  <a:pt x="1279786" y="-5368"/>
                  <a:pt x="1286875" y="703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6115050" y="4059795"/>
            <a:ext cx="1670662" cy="2697866"/>
          </a:xfrm>
          <a:custGeom>
            <a:avLst/>
            <a:gdLst>
              <a:gd name="connsiteX0" fmla="*/ 680819 w 1670662"/>
              <a:gd name="connsiteY0" fmla="*/ 166526 h 2697866"/>
              <a:gd name="connsiteX1" fmla="*/ 32233 w 1670662"/>
              <a:gd name="connsiteY1" fmla="*/ 1942163 h 2697866"/>
              <a:gd name="connsiteX2" fmla="*/ 138559 w 1670662"/>
              <a:gd name="connsiteY2" fmla="*/ 2633279 h 2697866"/>
              <a:gd name="connsiteX3" fmla="*/ 489433 w 1670662"/>
              <a:gd name="connsiteY3" fmla="*/ 1633819 h 2697866"/>
              <a:gd name="connsiteX4" fmla="*/ 936001 w 1670662"/>
              <a:gd name="connsiteY4" fmla="*/ 123995 h 2697866"/>
              <a:gd name="connsiteX5" fmla="*/ 1095489 w 1670662"/>
              <a:gd name="connsiteY5" fmla="*/ 1017130 h 2697866"/>
              <a:gd name="connsiteX6" fmla="*/ 1106122 w 1670662"/>
              <a:gd name="connsiteY6" fmla="*/ 1878367 h 2697866"/>
              <a:gd name="connsiteX7" fmla="*/ 1329405 w 1670662"/>
              <a:gd name="connsiteY7" fmla="*/ 2697074 h 2697866"/>
              <a:gd name="connsiteX8" fmla="*/ 1637749 w 1670662"/>
              <a:gd name="connsiteY8" fmla="*/ 1729512 h 2697866"/>
              <a:gd name="connsiteX9" fmla="*/ 1627117 w 1670662"/>
              <a:gd name="connsiteY9" fmla="*/ 857642 h 2697866"/>
              <a:gd name="connsiteX10" fmla="*/ 1329405 w 1670662"/>
              <a:gd name="connsiteY10" fmla="*/ 123995 h 2697866"/>
              <a:gd name="connsiteX11" fmla="*/ 1286875 w 1670662"/>
              <a:gd name="connsiteY11" fmla="*/ 7037 h 26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0662" h="2697866">
                <a:moveTo>
                  <a:pt x="680819" y="166526"/>
                </a:moveTo>
                <a:cubicBezTo>
                  <a:pt x="401714" y="848782"/>
                  <a:pt x="122610" y="1531038"/>
                  <a:pt x="32233" y="1942163"/>
                </a:cubicBezTo>
                <a:cubicBezTo>
                  <a:pt x="-58144" y="2353289"/>
                  <a:pt x="62359" y="2684670"/>
                  <a:pt x="138559" y="2633279"/>
                </a:cubicBezTo>
                <a:cubicBezTo>
                  <a:pt x="214759" y="2581888"/>
                  <a:pt x="356526" y="2052033"/>
                  <a:pt x="489433" y="1633819"/>
                </a:cubicBezTo>
                <a:cubicBezTo>
                  <a:pt x="622340" y="1215605"/>
                  <a:pt x="834992" y="226776"/>
                  <a:pt x="936001" y="123995"/>
                </a:cubicBezTo>
                <a:cubicBezTo>
                  <a:pt x="1037010" y="21214"/>
                  <a:pt x="1067136" y="724735"/>
                  <a:pt x="1095489" y="1017130"/>
                </a:cubicBezTo>
                <a:cubicBezTo>
                  <a:pt x="1123842" y="1309525"/>
                  <a:pt x="1067136" y="1598376"/>
                  <a:pt x="1106122" y="1878367"/>
                </a:cubicBezTo>
                <a:cubicBezTo>
                  <a:pt x="1145108" y="2158358"/>
                  <a:pt x="1240801" y="2721883"/>
                  <a:pt x="1329405" y="2697074"/>
                </a:cubicBezTo>
                <a:cubicBezTo>
                  <a:pt x="1418009" y="2672265"/>
                  <a:pt x="1588130" y="2036084"/>
                  <a:pt x="1637749" y="1729512"/>
                </a:cubicBezTo>
                <a:cubicBezTo>
                  <a:pt x="1687368" y="1422940"/>
                  <a:pt x="1678508" y="1125228"/>
                  <a:pt x="1627117" y="857642"/>
                </a:cubicBezTo>
                <a:cubicBezTo>
                  <a:pt x="1575726" y="590056"/>
                  <a:pt x="1386112" y="265763"/>
                  <a:pt x="1329405" y="123995"/>
                </a:cubicBezTo>
                <a:cubicBezTo>
                  <a:pt x="1272698" y="-17773"/>
                  <a:pt x="1279786" y="-5368"/>
                  <a:pt x="1286875" y="703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37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" b="290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API Access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693108" y="1607484"/>
            <a:ext cx="840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Internet</a:t>
            </a:r>
          </a:p>
        </p:txBody>
      </p:sp>
      <p:cxnSp>
        <p:nvCxnSpPr>
          <p:cNvPr id="4" name="Straight Arrow Connector 3"/>
          <p:cNvCxnSpPr>
            <a:stCxn id="11" idx="2"/>
            <a:endCxn id="19" idx="0"/>
          </p:cNvCxnSpPr>
          <p:nvPr/>
        </p:nvCxnSpPr>
        <p:spPr>
          <a:xfrm flipH="1">
            <a:off x="4678322" y="3938612"/>
            <a:ext cx="2007598" cy="11470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693108" y="2415521"/>
            <a:ext cx="573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DMZ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51845" y="2393296"/>
            <a:ext cx="70770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2"/>
            <a:endCxn id="19" idx="0"/>
          </p:cNvCxnSpPr>
          <p:nvPr/>
        </p:nvCxnSpPr>
        <p:spPr>
          <a:xfrm flipH="1">
            <a:off x="4678322" y="3069707"/>
            <a:ext cx="149225" cy="201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9" idx="0"/>
          </p:cNvCxnSpPr>
          <p:nvPr/>
        </p:nvCxnSpPr>
        <p:spPr>
          <a:xfrm>
            <a:off x="2877075" y="3069707"/>
            <a:ext cx="1801247" cy="201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5001537" y="1740462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Browser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4370347" y="2548499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Web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228720" y="3417404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Internal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12" name="Straight Arrow Connector 11"/>
          <p:cNvCxnSpPr>
            <a:stCxn id="9" idx="2"/>
            <a:endCxn id="10" idx="0"/>
          </p:cNvCxnSpPr>
          <p:nvPr/>
        </p:nvCxnSpPr>
        <p:spPr>
          <a:xfrm flipH="1">
            <a:off x="4827547" y="2261670"/>
            <a:ext cx="631190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434162" y="1740462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sz="1200" baseline="30000" dirty="0" smtClean="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 Party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14" name="Straight Arrow Connector 13"/>
          <p:cNvCxnSpPr>
            <a:stCxn id="13" idx="2"/>
            <a:endCxn id="15" idx="0"/>
          </p:cNvCxnSpPr>
          <p:nvPr/>
        </p:nvCxnSpPr>
        <p:spPr>
          <a:xfrm flipH="1">
            <a:off x="2877075" y="2261670"/>
            <a:ext cx="14287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2419875" y="2548499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932669" y="1740461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Native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17" name="Straight Arrow Connector 16"/>
          <p:cNvCxnSpPr>
            <a:stCxn id="16" idx="2"/>
            <a:endCxn id="10" idx="0"/>
          </p:cNvCxnSpPr>
          <p:nvPr/>
        </p:nvCxnSpPr>
        <p:spPr>
          <a:xfrm>
            <a:off x="4389869" y="2261669"/>
            <a:ext cx="437678" cy="286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221122" y="7001809"/>
            <a:ext cx="914400" cy="52120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221122" y="508569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21122" y="591437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>
            <a:off x="4678322" y="5606904"/>
            <a:ext cx="0" cy="307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2"/>
            <a:endCxn id="18" idx="0"/>
          </p:cNvCxnSpPr>
          <p:nvPr/>
        </p:nvCxnSpPr>
        <p:spPr>
          <a:xfrm>
            <a:off x="4678322" y="6435579"/>
            <a:ext cx="0" cy="5662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6608" y="3252332"/>
            <a:ext cx="70770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702972" y="3253919"/>
            <a:ext cx="553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LAN</a:t>
            </a:r>
          </a:p>
        </p:txBody>
      </p:sp>
      <p:sp>
        <p:nvSpPr>
          <p:cNvPr id="25" name="Rectangle 62"/>
          <p:cNvSpPr>
            <a:spLocks noChangeArrowheads="1"/>
          </p:cNvSpPr>
          <p:nvPr/>
        </p:nvSpPr>
        <p:spPr bwMode="auto">
          <a:xfrm>
            <a:off x="2271082" y="1627377"/>
            <a:ext cx="1227859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Rectangle 62"/>
          <p:cNvSpPr>
            <a:spLocks noChangeArrowheads="1"/>
          </p:cNvSpPr>
          <p:nvPr/>
        </p:nvSpPr>
        <p:spPr bwMode="auto">
          <a:xfrm>
            <a:off x="3790320" y="1630552"/>
            <a:ext cx="2330883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62"/>
          <p:cNvSpPr>
            <a:spLocks noChangeArrowheads="1"/>
          </p:cNvSpPr>
          <p:nvPr/>
        </p:nvSpPr>
        <p:spPr bwMode="auto">
          <a:xfrm>
            <a:off x="6065640" y="3320024"/>
            <a:ext cx="1227859" cy="77507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15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663612" y="1607484"/>
            <a:ext cx="840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663612" y="2415521"/>
            <a:ext cx="573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DMZ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22349" y="2393296"/>
            <a:ext cx="70770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4972041" y="1740462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Browser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4340851" y="2548499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Web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199224" y="3417404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Internal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4798051" y="2261670"/>
            <a:ext cx="631190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2404666" y="1740462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sz="1200" baseline="30000" dirty="0" smtClean="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 Party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11" name="Straight Arrow Connector 10"/>
          <p:cNvCxnSpPr>
            <a:stCxn id="10" idx="2"/>
            <a:endCxn id="12" idx="0"/>
          </p:cNvCxnSpPr>
          <p:nvPr/>
        </p:nvCxnSpPr>
        <p:spPr>
          <a:xfrm flipH="1">
            <a:off x="2847579" y="2261670"/>
            <a:ext cx="14287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2390379" y="2548499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3903173" y="1740461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Native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14" name="Straight Arrow Connector 13"/>
          <p:cNvCxnSpPr>
            <a:stCxn id="13" idx="2"/>
            <a:endCxn id="7" idx="0"/>
          </p:cNvCxnSpPr>
          <p:nvPr/>
        </p:nvCxnSpPr>
        <p:spPr>
          <a:xfrm>
            <a:off x="4360373" y="2261669"/>
            <a:ext cx="437678" cy="286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307018" y="6963015"/>
            <a:ext cx="914400" cy="52120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4294224" y="532868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294224" y="615735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18" name="Straight Arrow Connector 17"/>
          <p:cNvCxnSpPr>
            <a:stCxn id="16" idx="2"/>
            <a:endCxn id="17" idx="0"/>
          </p:cNvCxnSpPr>
          <p:nvPr/>
        </p:nvCxnSpPr>
        <p:spPr>
          <a:xfrm>
            <a:off x="4751424" y="5849892"/>
            <a:ext cx="0" cy="307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5" idx="0"/>
          </p:cNvCxnSpPr>
          <p:nvPr/>
        </p:nvCxnSpPr>
        <p:spPr>
          <a:xfrm>
            <a:off x="4751424" y="6678567"/>
            <a:ext cx="12794" cy="284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7112" y="3252332"/>
            <a:ext cx="70770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673476" y="3253919"/>
            <a:ext cx="553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LAN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241586" y="1627377"/>
            <a:ext cx="1227859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Rectangle 62"/>
          <p:cNvSpPr>
            <a:spLocks noChangeArrowheads="1"/>
          </p:cNvSpPr>
          <p:nvPr/>
        </p:nvSpPr>
        <p:spPr bwMode="auto">
          <a:xfrm>
            <a:off x="3760824" y="1630552"/>
            <a:ext cx="2330883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Rectangle 62"/>
          <p:cNvSpPr>
            <a:spLocks noChangeArrowheads="1"/>
          </p:cNvSpPr>
          <p:nvPr/>
        </p:nvSpPr>
        <p:spPr bwMode="auto">
          <a:xfrm>
            <a:off x="6036144" y="3320024"/>
            <a:ext cx="1227859" cy="77507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728949" y="3070035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983382" y="3070036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2404666" y="3548716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678306" y="3070035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932739" y="3070036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4354023" y="3548716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523507" y="3943375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777940" y="3943376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6199224" y="4422056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4295792" y="4429350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606076" y="4950049"/>
            <a:ext cx="2" cy="3870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860509" y="4950050"/>
            <a:ext cx="0" cy="38702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94624" y="2655272"/>
            <a:ext cx="2065517" cy="3076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Synchronizing Compensation</a:t>
            </a:r>
            <a:endParaRPr lang="en-US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Connector 37"/>
          <p:cNvCxnSpPr>
            <a:endCxn id="37" idx="1"/>
          </p:cNvCxnSpPr>
          <p:nvPr/>
        </p:nvCxnSpPr>
        <p:spPr>
          <a:xfrm>
            <a:off x="6650073" y="2809103"/>
            <a:ext cx="844551" cy="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26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678360" y="1445256"/>
            <a:ext cx="840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678360" y="2282789"/>
            <a:ext cx="573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DMZ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37097" y="2260564"/>
            <a:ext cx="70770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4986789" y="1578234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Browser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4159045" y="2415767"/>
            <a:ext cx="1284944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Web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213972" y="3284672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Internal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419414" y="1578234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sz="1200" baseline="30000" dirty="0" smtClean="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 Party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405127" y="2415767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3917921" y="1578233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Native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21766" y="6830283"/>
            <a:ext cx="914400" cy="52120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4308972" y="5195952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4308972" y="6024627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4766172" y="5717160"/>
            <a:ext cx="0" cy="307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  <a:endCxn id="12" idx="0"/>
          </p:cNvCxnSpPr>
          <p:nvPr/>
        </p:nvCxnSpPr>
        <p:spPr>
          <a:xfrm>
            <a:off x="4766172" y="6545835"/>
            <a:ext cx="12794" cy="284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41860" y="3119600"/>
            <a:ext cx="70770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688224" y="3121187"/>
            <a:ext cx="553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LAN</a:t>
            </a:r>
          </a:p>
        </p:txBody>
      </p:sp>
      <p:sp>
        <p:nvSpPr>
          <p:cNvPr id="19" name="Rectangle 62"/>
          <p:cNvSpPr>
            <a:spLocks noChangeArrowheads="1"/>
          </p:cNvSpPr>
          <p:nvPr/>
        </p:nvSpPr>
        <p:spPr bwMode="auto">
          <a:xfrm>
            <a:off x="2256334" y="1465149"/>
            <a:ext cx="1227859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62"/>
          <p:cNvSpPr>
            <a:spLocks noChangeArrowheads="1"/>
          </p:cNvSpPr>
          <p:nvPr/>
        </p:nvSpPr>
        <p:spPr bwMode="auto">
          <a:xfrm>
            <a:off x="3775572" y="1468324"/>
            <a:ext cx="2330883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Rectangle 62"/>
          <p:cNvSpPr>
            <a:spLocks noChangeArrowheads="1"/>
          </p:cNvSpPr>
          <p:nvPr/>
        </p:nvSpPr>
        <p:spPr bwMode="auto">
          <a:xfrm>
            <a:off x="6050892" y="3187292"/>
            <a:ext cx="1227859" cy="77507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743697" y="2937303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998130" y="2937304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2419414" y="3415984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693054" y="2937303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47487" y="2937304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368771" y="3415984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538255" y="3810643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792688" y="3810644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6213972" y="4289324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4310540" y="4296618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620824" y="4817317"/>
            <a:ext cx="2" cy="3870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75257" y="4817318"/>
            <a:ext cx="0" cy="38702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743699" y="2099441"/>
            <a:ext cx="23546" cy="2868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021676" y="2099442"/>
            <a:ext cx="0" cy="28682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15079" y="2120450"/>
            <a:ext cx="23546" cy="2868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693056" y="2120451"/>
            <a:ext cx="0" cy="28682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005194" y="2109877"/>
            <a:ext cx="23546" cy="2868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83171" y="2109878"/>
            <a:ext cx="0" cy="28682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09372" y="2522540"/>
            <a:ext cx="2057400" cy="3076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WebSockets API, not WCF</a:t>
            </a:r>
            <a:endParaRPr lang="en-US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40" idx="1"/>
          </p:cNvCxnSpPr>
          <p:nvPr/>
        </p:nvCxnSpPr>
        <p:spPr>
          <a:xfrm>
            <a:off x="6664820" y="2676371"/>
            <a:ext cx="844552" cy="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62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echnical_img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tretch>
            <a:fillRect/>
          </a:stretch>
        </p:blipFill>
        <p:spPr>
          <a:xfrm>
            <a:off x="360683" y="2486972"/>
            <a:ext cx="4531358" cy="3298335"/>
          </a:xfrm>
          <a:ln w="15875" cmpd="dbl">
            <a:solidFill>
              <a:schemeClr val="bg2">
                <a:lumMod val="50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5726621" y="4136139"/>
            <a:ext cx="7559040" cy="767714"/>
          </a:xfrm>
        </p:spPr>
        <p:txBody>
          <a:bodyPr/>
          <a:lstStyle/>
          <a:p>
            <a:r>
              <a:rPr lang="en-US" sz="6000" dirty="0" smtClean="0"/>
              <a:t>Project &amp; Process Design</a:t>
            </a:r>
            <a:endParaRPr lang="en-US" sz="6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gray">
          <a:xfrm>
            <a:off x="5879021" y="3135086"/>
            <a:ext cx="7559040" cy="1921167"/>
          </a:xfrm>
          <a:prstGeom prst="rect">
            <a:avLst/>
          </a:prstGeom>
        </p:spPr>
        <p:txBody>
          <a:bodyPr vert="horz" lIns="130622" tIns="65311" rIns="130622" bIns="65311" rtlCol="0" anchor="b"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Clr>
                <a:schemeClr val="accent1"/>
              </a:buClr>
              <a:buFont typeface="Arial" pitchFamily="34" charset="0"/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 algn="l" defTabSz="1306220" rtl="0" eaLnBrk="1" latinLnBrk="0" hangingPunct="1">
              <a:lnSpc>
                <a:spcPct val="100000"/>
              </a:lnSpc>
              <a:spcBef>
                <a:spcPts val="857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tabLst>
                <a:tab pos="1798322" algn="l"/>
              </a:tabLst>
              <a:defRPr sz="29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306220" indent="0" algn="l" defTabSz="1306220" rtl="0" eaLnBrk="1" latinLnBrk="0" hangingPunct="1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 sz="2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959331" indent="0" algn="l" defTabSz="1306220" rtl="0" eaLnBrk="1" latinLnBrk="0" hangingPunct="1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 sz="23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612441" indent="0" algn="l" defTabSz="1306220" rtl="0" eaLnBrk="1" latinLnBrk="0" hangingPunct="1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 sz="23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3265551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sz="2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sz="2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sz="2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sz="2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smtClean="0">
                <a:solidFill>
                  <a:srgbClr val="002060"/>
                </a:solidFill>
              </a:rPr>
              <a:t>Project &amp; Process Design</a:t>
            </a:r>
            <a:endParaRPr lang="en-US" sz="6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– Dependency Graph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69823"/>
              </p:ext>
            </p:extLst>
          </p:nvPr>
        </p:nvGraphicFramePr>
        <p:xfrm>
          <a:off x="457199" y="1371652"/>
          <a:ext cx="3810001" cy="6086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1"/>
                <a:gridCol w="3200400"/>
              </a:tblGrid>
              <a:tr h="320357">
                <a:tc>
                  <a:txBody>
                    <a:bodyPr/>
                    <a:lstStyle/>
                    <a:p>
                      <a:pPr marL="0" algn="l" defTabSz="130622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0622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 Proxy (SDK, API, Etc.)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DAL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Logger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Pub/Sub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Cache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Provision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Exception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Scheduler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Configuration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Message Bus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Service Bus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Instrumentation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Detection DB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Workflow  DB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Admin DB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Historical DB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Analytics DB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02572"/>
              </p:ext>
            </p:extLst>
          </p:nvPr>
        </p:nvGraphicFramePr>
        <p:xfrm>
          <a:off x="4775184" y="1423395"/>
          <a:ext cx="4809112" cy="5694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310"/>
                <a:gridCol w="4129802"/>
              </a:tblGrid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0622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Statistical API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Detection Data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Workflow Data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Admin Data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Historical Data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Analytics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Data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Report API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Statistical API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Detection Workflow 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Real-Time Workflow 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Feed 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Admin Workflow 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Analytics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Validation Engine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Real-Time  Analytics Engine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smtClean="0">
                          <a:solidFill>
                            <a:schemeClr val="tx1"/>
                          </a:solidFill>
                        </a:rPr>
                        <a:t>Filter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Engine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Batch Analytics Engine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3" name="Oval 52"/>
          <p:cNvSpPr/>
          <p:nvPr/>
        </p:nvSpPr>
        <p:spPr>
          <a:xfrm>
            <a:off x="10143538" y="3070398"/>
            <a:ext cx="728630" cy="6095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I1</a:t>
            </a:r>
            <a:endParaRPr lang="en-US" sz="1600" b="1" dirty="0"/>
          </a:p>
        </p:txBody>
      </p:sp>
      <p:sp>
        <p:nvSpPr>
          <p:cNvPr id="54" name="Oval 53"/>
          <p:cNvSpPr/>
          <p:nvPr/>
        </p:nvSpPr>
        <p:spPr>
          <a:xfrm>
            <a:off x="10143538" y="3844072"/>
            <a:ext cx="728630" cy="6095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I2</a:t>
            </a:r>
            <a:endParaRPr lang="en-US" sz="1600" b="1" dirty="0"/>
          </a:p>
        </p:txBody>
      </p:sp>
      <p:sp>
        <p:nvSpPr>
          <p:cNvPr id="55" name="Oval 54"/>
          <p:cNvSpPr/>
          <p:nvPr/>
        </p:nvSpPr>
        <p:spPr>
          <a:xfrm>
            <a:off x="10161638" y="4702412"/>
            <a:ext cx="728630" cy="6095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I3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941204" y="3186490"/>
            <a:ext cx="3632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Infrastructure Integration Point-1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935339" y="3942842"/>
            <a:ext cx="3632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Infrastructure Integration Point-2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35339" y="4819059"/>
            <a:ext cx="1886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Final Integration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46383"/>
              </p:ext>
            </p:extLst>
          </p:nvPr>
        </p:nvGraphicFramePr>
        <p:xfrm>
          <a:off x="10177404" y="1466130"/>
          <a:ext cx="4215929" cy="1265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310"/>
                <a:gridCol w="3536619"/>
              </a:tblGrid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Analytics Client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Public Client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Mobile Client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</a:tr>
            </a:tbl>
          </a:graphicData>
        </a:graphic>
      </p:graphicFrame>
      <p:sp>
        <p:nvSpPr>
          <p:cNvPr id="60" name="Oval 59"/>
          <p:cNvSpPr/>
          <p:nvPr/>
        </p:nvSpPr>
        <p:spPr>
          <a:xfrm>
            <a:off x="10173494" y="5554671"/>
            <a:ext cx="728630" cy="6095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0259673" y="5633984"/>
            <a:ext cx="562388" cy="450918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930079" y="5639305"/>
            <a:ext cx="141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Critical Path</a:t>
            </a:r>
          </a:p>
        </p:txBody>
      </p:sp>
      <p:sp>
        <p:nvSpPr>
          <p:cNvPr id="63" name="Isosceles Triangle 62"/>
          <p:cNvSpPr/>
          <p:nvPr/>
        </p:nvSpPr>
        <p:spPr>
          <a:xfrm>
            <a:off x="10347425" y="6384494"/>
            <a:ext cx="357056" cy="315528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924819" y="6390813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3159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272" idx="5"/>
            <a:endCxn id="116" idx="1"/>
          </p:cNvCxnSpPr>
          <p:nvPr/>
        </p:nvCxnSpPr>
        <p:spPr>
          <a:xfrm>
            <a:off x="8450928" y="3469947"/>
            <a:ext cx="4144619" cy="14863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2466665" y="4839804"/>
            <a:ext cx="880058" cy="7952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67363" y="2241061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65524" y="3546285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44395" y="3518855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07132" y="7014589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33669" y="198635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78457" y="553938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39763" y="3362822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7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8051" y="231069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8867" y="5734267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23708" y="5724204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669" y="4848763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90096" y="3341710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253" y="3389168"/>
            <a:ext cx="609599" cy="481654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7" idx="1"/>
            <a:endCxn id="12" idx="5"/>
          </p:cNvCxnSpPr>
          <p:nvPr/>
        </p:nvCxnSpPr>
        <p:spPr>
          <a:xfrm flipH="1" flipV="1">
            <a:off x="1449192" y="6167872"/>
            <a:ext cx="1347214" cy="921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  <a:endCxn id="58" idx="5"/>
          </p:cNvCxnSpPr>
          <p:nvPr/>
        </p:nvCxnSpPr>
        <p:spPr>
          <a:xfrm flipH="1" flipV="1">
            <a:off x="2272760" y="4937268"/>
            <a:ext cx="1032909" cy="1654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0"/>
            <a:endCxn id="13" idx="4"/>
          </p:cNvCxnSpPr>
          <p:nvPr/>
        </p:nvCxnSpPr>
        <p:spPr>
          <a:xfrm flipH="1" flipV="1">
            <a:off x="2328508" y="6232204"/>
            <a:ext cx="683424" cy="7823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0"/>
            <a:endCxn id="14" idx="3"/>
          </p:cNvCxnSpPr>
          <p:nvPr/>
        </p:nvCxnSpPr>
        <p:spPr>
          <a:xfrm flipV="1">
            <a:off x="3011932" y="5282368"/>
            <a:ext cx="383011" cy="17322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50835" y="4416987"/>
            <a:ext cx="728630" cy="6095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I1</a:t>
            </a:r>
            <a:endParaRPr lang="en-US" sz="1600" b="1" dirty="0"/>
          </a:p>
        </p:txBody>
      </p:sp>
      <p:cxnSp>
        <p:nvCxnSpPr>
          <p:cNvPr id="61" name="Straight Arrow Connector 60"/>
          <p:cNvCxnSpPr>
            <a:stCxn id="12" idx="0"/>
            <a:endCxn id="58" idx="3"/>
          </p:cNvCxnSpPr>
          <p:nvPr/>
        </p:nvCxnSpPr>
        <p:spPr>
          <a:xfrm flipV="1">
            <a:off x="1233667" y="4937268"/>
            <a:ext cx="523873" cy="7969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0"/>
            <a:endCxn id="5" idx="3"/>
          </p:cNvCxnSpPr>
          <p:nvPr/>
        </p:nvCxnSpPr>
        <p:spPr>
          <a:xfrm flipV="1">
            <a:off x="1233667" y="3979890"/>
            <a:ext cx="3521131" cy="17543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6"/>
            <a:endCxn id="13" idx="2"/>
          </p:cNvCxnSpPr>
          <p:nvPr/>
        </p:nvCxnSpPr>
        <p:spPr>
          <a:xfrm flipV="1">
            <a:off x="1538466" y="5978204"/>
            <a:ext cx="485242" cy="100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7" idx="2"/>
            <a:endCxn id="58" idx="2"/>
          </p:cNvCxnSpPr>
          <p:nvPr/>
        </p:nvCxnSpPr>
        <p:spPr>
          <a:xfrm rot="10800000">
            <a:off x="1650836" y="4721761"/>
            <a:ext cx="1056297" cy="2546828"/>
          </a:xfrm>
          <a:prstGeom prst="curvedConnector3">
            <a:avLst>
              <a:gd name="adj1" fmla="val 209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77" idx="7"/>
            <a:endCxn id="276" idx="1"/>
          </p:cNvCxnSpPr>
          <p:nvPr/>
        </p:nvCxnSpPr>
        <p:spPr>
          <a:xfrm rot="16200000" flipH="1">
            <a:off x="8380481" y="1759484"/>
            <a:ext cx="501499" cy="2474336"/>
          </a:xfrm>
          <a:prstGeom prst="curvedConnector3">
            <a:avLst>
              <a:gd name="adj1" fmla="val -460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3" idx="0"/>
            <a:endCxn id="58" idx="4"/>
          </p:cNvCxnSpPr>
          <p:nvPr/>
        </p:nvCxnSpPr>
        <p:spPr>
          <a:xfrm flipH="1" flipV="1">
            <a:off x="2015150" y="5026534"/>
            <a:ext cx="313358" cy="6976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037511" y="3434852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>
            <a:stCxn id="7" idx="7"/>
            <a:endCxn id="9" idx="4"/>
          </p:cNvCxnSpPr>
          <p:nvPr/>
        </p:nvCxnSpPr>
        <p:spPr>
          <a:xfrm flipV="1">
            <a:off x="3227457" y="6047388"/>
            <a:ext cx="455800" cy="10415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9" idx="1"/>
            <a:endCxn id="58" idx="5"/>
          </p:cNvCxnSpPr>
          <p:nvPr/>
        </p:nvCxnSpPr>
        <p:spPr>
          <a:xfrm flipH="1" flipV="1">
            <a:off x="2272760" y="4937268"/>
            <a:ext cx="1194971" cy="676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58" idx="6"/>
            <a:endCxn id="10" idx="3"/>
          </p:cNvCxnSpPr>
          <p:nvPr/>
        </p:nvCxnSpPr>
        <p:spPr>
          <a:xfrm flipV="1">
            <a:off x="2379465" y="3796427"/>
            <a:ext cx="1349572" cy="9253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58" idx="0"/>
            <a:endCxn id="112" idx="4"/>
          </p:cNvCxnSpPr>
          <p:nvPr/>
        </p:nvCxnSpPr>
        <p:spPr>
          <a:xfrm flipV="1">
            <a:off x="2015150" y="3942852"/>
            <a:ext cx="327161" cy="474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58" idx="0"/>
            <a:endCxn id="16" idx="4"/>
          </p:cNvCxnSpPr>
          <p:nvPr/>
        </p:nvCxnSpPr>
        <p:spPr>
          <a:xfrm flipH="1" flipV="1">
            <a:off x="1394896" y="3849710"/>
            <a:ext cx="620254" cy="5672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58" idx="1"/>
            <a:endCxn id="17" idx="5"/>
          </p:cNvCxnSpPr>
          <p:nvPr/>
        </p:nvCxnSpPr>
        <p:spPr>
          <a:xfrm flipH="1" flipV="1">
            <a:off x="842578" y="3800285"/>
            <a:ext cx="914962" cy="7059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5" idx="2"/>
            <a:endCxn id="10" idx="6"/>
          </p:cNvCxnSpPr>
          <p:nvPr/>
        </p:nvCxnSpPr>
        <p:spPr>
          <a:xfrm flipH="1" flipV="1">
            <a:off x="4249362" y="3616822"/>
            <a:ext cx="416162" cy="1834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58" idx="7"/>
            <a:endCxn id="6" idx="3"/>
          </p:cNvCxnSpPr>
          <p:nvPr/>
        </p:nvCxnSpPr>
        <p:spPr>
          <a:xfrm flipV="1">
            <a:off x="2272760" y="3952460"/>
            <a:ext cx="660909" cy="553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6" idx="0"/>
            <a:endCxn id="11" idx="6"/>
          </p:cNvCxnSpPr>
          <p:nvPr/>
        </p:nvCxnSpPr>
        <p:spPr>
          <a:xfrm flipH="1" flipV="1">
            <a:off x="1427650" y="2564698"/>
            <a:ext cx="1721545" cy="954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12" idx="0"/>
            <a:endCxn id="8" idx="4"/>
          </p:cNvCxnSpPr>
          <p:nvPr/>
        </p:nvCxnSpPr>
        <p:spPr>
          <a:xfrm flipV="1">
            <a:off x="2342311" y="2494358"/>
            <a:ext cx="896158" cy="9404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6" idx="0"/>
            <a:endCxn id="8" idx="3"/>
          </p:cNvCxnSpPr>
          <p:nvPr/>
        </p:nvCxnSpPr>
        <p:spPr>
          <a:xfrm flipV="1">
            <a:off x="1394896" y="2419963"/>
            <a:ext cx="1628047" cy="92174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1586214" y="1376811"/>
            <a:ext cx="728630" cy="6095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I2</a:t>
            </a:r>
            <a:endParaRPr lang="en-US" sz="1800" b="1" dirty="0"/>
          </a:p>
        </p:txBody>
      </p:sp>
      <p:cxnSp>
        <p:nvCxnSpPr>
          <p:cNvPr id="212" name="Straight Arrow Connector 211"/>
          <p:cNvCxnSpPr>
            <a:stCxn id="16" idx="0"/>
            <a:endCxn id="211" idx="4"/>
          </p:cNvCxnSpPr>
          <p:nvPr/>
        </p:nvCxnSpPr>
        <p:spPr>
          <a:xfrm flipV="1">
            <a:off x="1394896" y="1986358"/>
            <a:ext cx="555633" cy="13553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12" idx="0"/>
            <a:endCxn id="211" idx="4"/>
          </p:cNvCxnSpPr>
          <p:nvPr/>
        </p:nvCxnSpPr>
        <p:spPr>
          <a:xfrm flipH="1" flipV="1">
            <a:off x="1950529" y="1986358"/>
            <a:ext cx="391782" cy="14484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6" idx="0"/>
            <a:endCxn id="211" idx="5"/>
          </p:cNvCxnSpPr>
          <p:nvPr/>
        </p:nvCxnSpPr>
        <p:spPr>
          <a:xfrm flipH="1" flipV="1">
            <a:off x="2208139" y="1897092"/>
            <a:ext cx="941056" cy="16217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1" idx="7"/>
            <a:endCxn id="211" idx="3"/>
          </p:cNvCxnSpPr>
          <p:nvPr/>
        </p:nvCxnSpPr>
        <p:spPr>
          <a:xfrm flipV="1">
            <a:off x="1338376" y="1897092"/>
            <a:ext cx="354543" cy="488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8" idx="2"/>
            <a:endCxn id="211" idx="5"/>
          </p:cNvCxnSpPr>
          <p:nvPr/>
        </p:nvCxnSpPr>
        <p:spPr>
          <a:xfrm flipH="1" flipV="1">
            <a:off x="2208139" y="1897092"/>
            <a:ext cx="725530" cy="343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>
            <a:stCxn id="17" idx="1"/>
            <a:endCxn id="211" idx="2"/>
          </p:cNvCxnSpPr>
          <p:nvPr/>
        </p:nvCxnSpPr>
        <p:spPr>
          <a:xfrm rot="5400000" flipH="1" flipV="1">
            <a:off x="109810" y="1983302"/>
            <a:ext cx="1778120" cy="117468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6" idx="7"/>
            <a:endCxn id="4" idx="2"/>
          </p:cNvCxnSpPr>
          <p:nvPr/>
        </p:nvCxnSpPr>
        <p:spPr>
          <a:xfrm flipV="1">
            <a:off x="1610421" y="2495061"/>
            <a:ext cx="2956942" cy="921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12" idx="7"/>
            <a:endCxn id="4" idx="3"/>
          </p:cNvCxnSpPr>
          <p:nvPr/>
        </p:nvCxnSpPr>
        <p:spPr>
          <a:xfrm flipV="1">
            <a:off x="2557836" y="2674666"/>
            <a:ext cx="2098801" cy="8345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/>
          <p:cNvCxnSpPr>
            <a:stCxn id="58" idx="6"/>
            <a:endCxn id="4" idx="4"/>
          </p:cNvCxnSpPr>
          <p:nvPr/>
        </p:nvCxnSpPr>
        <p:spPr>
          <a:xfrm flipV="1">
            <a:off x="2379465" y="2749061"/>
            <a:ext cx="2492698" cy="19727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10828320" y="3163267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37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4180492" y="6976340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9" name="Oval 258"/>
          <p:cNvSpPr/>
          <p:nvPr/>
        </p:nvSpPr>
        <p:spPr>
          <a:xfrm>
            <a:off x="4909686" y="6976340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17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5671685" y="69965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1" name="Oval 260"/>
          <p:cNvSpPr/>
          <p:nvPr/>
        </p:nvSpPr>
        <p:spPr>
          <a:xfrm>
            <a:off x="6446336" y="69965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7234034" y="6997004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3" name="Oval 262"/>
          <p:cNvSpPr/>
          <p:nvPr/>
        </p:nvSpPr>
        <p:spPr>
          <a:xfrm>
            <a:off x="9022232" y="7010697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8008642" y="7010697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4180182" y="5784951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4909686" y="576162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24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671685" y="573714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6446336" y="5736626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9" name="Oval 268"/>
          <p:cNvSpPr/>
          <p:nvPr/>
        </p:nvSpPr>
        <p:spPr>
          <a:xfrm>
            <a:off x="7231292" y="5736626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9005111" y="5672182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8001898" y="5678018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27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2" name="Oval 271"/>
          <p:cNvSpPr/>
          <p:nvPr/>
        </p:nvSpPr>
        <p:spPr>
          <a:xfrm>
            <a:off x="7930603" y="303634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11823141" y="318085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4" name="Oval 273"/>
          <p:cNvSpPr/>
          <p:nvPr/>
        </p:nvSpPr>
        <p:spPr>
          <a:xfrm>
            <a:off x="13811508" y="3186913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5838274" y="2599448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9779125" y="3173007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6873738" y="2671508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34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12890497" y="318085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8946264" y="3137837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36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0" name="Straight Arrow Connector 279"/>
          <p:cNvCxnSpPr>
            <a:stCxn id="258" idx="0"/>
            <a:endCxn id="265" idx="4"/>
          </p:cNvCxnSpPr>
          <p:nvPr/>
        </p:nvCxnSpPr>
        <p:spPr>
          <a:xfrm flipH="1" flipV="1">
            <a:off x="4484982" y="6292951"/>
            <a:ext cx="310" cy="6833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59" idx="0"/>
            <a:endCxn id="266" idx="4"/>
          </p:cNvCxnSpPr>
          <p:nvPr/>
        </p:nvCxnSpPr>
        <p:spPr>
          <a:xfrm flipV="1">
            <a:off x="5214486" y="6269627"/>
            <a:ext cx="0" cy="706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60" idx="0"/>
            <a:endCxn id="267" idx="4"/>
          </p:cNvCxnSpPr>
          <p:nvPr/>
        </p:nvCxnSpPr>
        <p:spPr>
          <a:xfrm flipV="1">
            <a:off x="5976485" y="6245147"/>
            <a:ext cx="0" cy="7514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61" idx="0"/>
            <a:endCxn id="268" idx="4"/>
          </p:cNvCxnSpPr>
          <p:nvPr/>
        </p:nvCxnSpPr>
        <p:spPr>
          <a:xfrm flipV="1">
            <a:off x="6751136" y="6244626"/>
            <a:ext cx="0" cy="7519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262" idx="0"/>
            <a:endCxn id="269" idx="4"/>
          </p:cNvCxnSpPr>
          <p:nvPr/>
        </p:nvCxnSpPr>
        <p:spPr>
          <a:xfrm flipH="1" flipV="1">
            <a:off x="7536092" y="6244626"/>
            <a:ext cx="2742" cy="7523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264" idx="0"/>
            <a:endCxn id="271" idx="4"/>
          </p:cNvCxnSpPr>
          <p:nvPr/>
        </p:nvCxnSpPr>
        <p:spPr>
          <a:xfrm flipH="1" flipV="1">
            <a:off x="8306698" y="6186018"/>
            <a:ext cx="6744" cy="8246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63" idx="0"/>
            <a:endCxn id="270" idx="4"/>
          </p:cNvCxnSpPr>
          <p:nvPr/>
        </p:nvCxnSpPr>
        <p:spPr>
          <a:xfrm flipH="1" flipV="1">
            <a:off x="9309911" y="6180182"/>
            <a:ext cx="17121" cy="830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5" idx="1"/>
            <a:endCxn id="8" idx="5"/>
          </p:cNvCxnSpPr>
          <p:nvPr/>
        </p:nvCxnSpPr>
        <p:spPr>
          <a:xfrm flipH="1" flipV="1">
            <a:off x="3453994" y="2419963"/>
            <a:ext cx="1300804" cy="12007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>
            <a:stCxn id="5" idx="5"/>
            <a:endCxn id="265" idx="0"/>
          </p:cNvCxnSpPr>
          <p:nvPr/>
        </p:nvCxnSpPr>
        <p:spPr>
          <a:xfrm flipH="1">
            <a:off x="4484982" y="3979890"/>
            <a:ext cx="700867" cy="18050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stCxn id="5" idx="5"/>
            <a:endCxn id="266" idx="0"/>
          </p:cNvCxnSpPr>
          <p:nvPr/>
        </p:nvCxnSpPr>
        <p:spPr>
          <a:xfrm>
            <a:off x="5185849" y="3979890"/>
            <a:ext cx="28637" cy="17817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5" idx="5"/>
            <a:endCxn id="267" idx="1"/>
          </p:cNvCxnSpPr>
          <p:nvPr/>
        </p:nvCxnSpPr>
        <p:spPr>
          <a:xfrm>
            <a:off x="5185849" y="3979890"/>
            <a:ext cx="575110" cy="18316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>
            <a:stCxn id="5" idx="5"/>
            <a:endCxn id="268" idx="0"/>
          </p:cNvCxnSpPr>
          <p:nvPr/>
        </p:nvCxnSpPr>
        <p:spPr>
          <a:xfrm>
            <a:off x="5185849" y="3979890"/>
            <a:ext cx="1565287" cy="17567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>
            <a:stCxn id="5" idx="5"/>
            <a:endCxn id="269" idx="1"/>
          </p:cNvCxnSpPr>
          <p:nvPr/>
        </p:nvCxnSpPr>
        <p:spPr>
          <a:xfrm>
            <a:off x="5185849" y="3979890"/>
            <a:ext cx="2134717" cy="18311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>
            <a:stCxn id="5" idx="5"/>
            <a:endCxn id="271" idx="1"/>
          </p:cNvCxnSpPr>
          <p:nvPr/>
        </p:nvCxnSpPr>
        <p:spPr>
          <a:xfrm>
            <a:off x="5185849" y="3979890"/>
            <a:ext cx="2905323" cy="17725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>
            <a:stCxn id="5" idx="5"/>
            <a:endCxn id="270" idx="1"/>
          </p:cNvCxnSpPr>
          <p:nvPr/>
        </p:nvCxnSpPr>
        <p:spPr>
          <a:xfrm>
            <a:off x="5185849" y="3979890"/>
            <a:ext cx="3908536" cy="17666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>
            <a:stCxn id="12" idx="7"/>
            <a:endCxn id="14" idx="3"/>
          </p:cNvCxnSpPr>
          <p:nvPr/>
        </p:nvCxnSpPr>
        <p:spPr>
          <a:xfrm flipV="1">
            <a:off x="1449192" y="5282368"/>
            <a:ext cx="1945751" cy="5262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/>
          <p:cNvCxnSpPr>
            <a:stCxn id="7" idx="6"/>
            <a:endCxn id="5" idx="4"/>
          </p:cNvCxnSpPr>
          <p:nvPr/>
        </p:nvCxnSpPr>
        <p:spPr>
          <a:xfrm flipV="1">
            <a:off x="3316731" y="4054285"/>
            <a:ext cx="1653593" cy="32143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stCxn id="277" idx="2"/>
            <a:endCxn id="275" idx="6"/>
          </p:cNvCxnSpPr>
          <p:nvPr/>
        </p:nvCxnSpPr>
        <p:spPr>
          <a:xfrm flipH="1" flipV="1">
            <a:off x="6447873" y="2853448"/>
            <a:ext cx="425865" cy="720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265" idx="7"/>
            <a:endCxn id="275" idx="3"/>
          </p:cNvCxnSpPr>
          <p:nvPr/>
        </p:nvCxnSpPr>
        <p:spPr>
          <a:xfrm flipV="1">
            <a:off x="4700507" y="3033053"/>
            <a:ext cx="1227041" cy="28262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urved Connector 547"/>
          <p:cNvCxnSpPr>
            <a:stCxn id="211" idx="6"/>
            <a:endCxn id="275" idx="0"/>
          </p:cNvCxnSpPr>
          <p:nvPr/>
        </p:nvCxnSpPr>
        <p:spPr>
          <a:xfrm>
            <a:off x="2314844" y="1681585"/>
            <a:ext cx="3828230" cy="917863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/>
          <p:cNvCxnSpPr>
            <a:stCxn id="266" idx="7"/>
            <a:endCxn id="275" idx="4"/>
          </p:cNvCxnSpPr>
          <p:nvPr/>
        </p:nvCxnSpPr>
        <p:spPr>
          <a:xfrm flipV="1">
            <a:off x="5430011" y="3107448"/>
            <a:ext cx="713063" cy="27285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/>
          <p:cNvCxnSpPr>
            <a:stCxn id="267" idx="0"/>
            <a:endCxn id="275" idx="4"/>
          </p:cNvCxnSpPr>
          <p:nvPr/>
        </p:nvCxnSpPr>
        <p:spPr>
          <a:xfrm flipV="1">
            <a:off x="5976485" y="3107448"/>
            <a:ext cx="166589" cy="26296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>
            <a:stCxn id="277" idx="6"/>
            <a:endCxn id="272" idx="1"/>
          </p:cNvCxnSpPr>
          <p:nvPr/>
        </p:nvCxnSpPr>
        <p:spPr>
          <a:xfrm>
            <a:off x="7483337" y="2925508"/>
            <a:ext cx="536540" cy="1852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/>
          <p:cNvCxnSpPr>
            <a:stCxn id="279" idx="2"/>
            <a:endCxn id="272" idx="6"/>
          </p:cNvCxnSpPr>
          <p:nvPr/>
        </p:nvCxnSpPr>
        <p:spPr>
          <a:xfrm flipH="1" flipV="1">
            <a:off x="8540202" y="3290342"/>
            <a:ext cx="406062" cy="1014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/>
          <p:cNvCxnSpPr>
            <a:stCxn id="267" idx="7"/>
            <a:endCxn id="272" idx="3"/>
          </p:cNvCxnSpPr>
          <p:nvPr/>
        </p:nvCxnSpPr>
        <p:spPr>
          <a:xfrm flipV="1">
            <a:off x="6192010" y="3469947"/>
            <a:ext cx="1827867" cy="23415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/>
          <p:cNvCxnSpPr>
            <a:stCxn id="257" idx="2"/>
            <a:endCxn id="276" idx="6"/>
          </p:cNvCxnSpPr>
          <p:nvPr/>
        </p:nvCxnSpPr>
        <p:spPr>
          <a:xfrm flipH="1">
            <a:off x="10388724" y="3417267"/>
            <a:ext cx="439596" cy="97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>
            <a:stCxn id="268" idx="7"/>
            <a:endCxn id="276" idx="3"/>
          </p:cNvCxnSpPr>
          <p:nvPr/>
        </p:nvCxnSpPr>
        <p:spPr>
          <a:xfrm flipV="1">
            <a:off x="6966661" y="3606612"/>
            <a:ext cx="2901738" cy="22044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>
            <a:stCxn id="269" idx="0"/>
            <a:endCxn id="276" idx="4"/>
          </p:cNvCxnSpPr>
          <p:nvPr/>
        </p:nvCxnSpPr>
        <p:spPr>
          <a:xfrm flipV="1">
            <a:off x="7536092" y="3681007"/>
            <a:ext cx="2547833" cy="20556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stCxn id="278" idx="2"/>
            <a:endCxn id="273" idx="6"/>
          </p:cNvCxnSpPr>
          <p:nvPr/>
        </p:nvCxnSpPr>
        <p:spPr>
          <a:xfrm flipH="1">
            <a:off x="12432740" y="3434852"/>
            <a:ext cx="4577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urved Connector 608"/>
          <p:cNvCxnSpPr>
            <a:stCxn id="277" idx="7"/>
            <a:endCxn id="274" idx="1"/>
          </p:cNvCxnSpPr>
          <p:nvPr/>
        </p:nvCxnSpPr>
        <p:spPr>
          <a:xfrm rot="16200000" flipH="1">
            <a:off x="10389719" y="-249754"/>
            <a:ext cx="515405" cy="6506719"/>
          </a:xfrm>
          <a:prstGeom prst="curvedConnector3">
            <a:avLst>
              <a:gd name="adj1" fmla="val -10223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urved Connector 612"/>
          <p:cNvCxnSpPr>
            <a:stCxn id="279" idx="7"/>
            <a:endCxn id="274" idx="1"/>
          </p:cNvCxnSpPr>
          <p:nvPr/>
        </p:nvCxnSpPr>
        <p:spPr>
          <a:xfrm rot="16200000" flipH="1">
            <a:off x="11659147" y="1019674"/>
            <a:ext cx="49076" cy="4434193"/>
          </a:xfrm>
          <a:prstGeom prst="curvedConnector3">
            <a:avLst>
              <a:gd name="adj1" fmla="val -140569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>
            <a:stCxn id="271" idx="7"/>
            <a:endCxn id="274" idx="3"/>
          </p:cNvCxnSpPr>
          <p:nvPr/>
        </p:nvCxnSpPr>
        <p:spPr>
          <a:xfrm flipV="1">
            <a:off x="8522223" y="3620518"/>
            <a:ext cx="5378559" cy="21318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/>
          <p:cNvCxnSpPr>
            <a:stCxn id="270" idx="7"/>
            <a:endCxn id="274" idx="3"/>
          </p:cNvCxnSpPr>
          <p:nvPr/>
        </p:nvCxnSpPr>
        <p:spPr>
          <a:xfrm flipV="1">
            <a:off x="9525436" y="3620518"/>
            <a:ext cx="4375346" cy="2126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urved Connector 624"/>
          <p:cNvCxnSpPr>
            <a:stCxn id="211" idx="6"/>
            <a:endCxn id="277" idx="0"/>
          </p:cNvCxnSpPr>
          <p:nvPr/>
        </p:nvCxnSpPr>
        <p:spPr>
          <a:xfrm>
            <a:off x="2314844" y="1681585"/>
            <a:ext cx="4863694" cy="989923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urved Connector 629"/>
          <p:cNvCxnSpPr>
            <a:stCxn id="211" idx="6"/>
            <a:endCxn id="272" idx="0"/>
          </p:cNvCxnSpPr>
          <p:nvPr/>
        </p:nvCxnSpPr>
        <p:spPr>
          <a:xfrm>
            <a:off x="2314844" y="1681585"/>
            <a:ext cx="5920559" cy="135475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urved Connector 632"/>
          <p:cNvCxnSpPr>
            <a:stCxn id="211" idx="6"/>
            <a:endCxn id="279" idx="0"/>
          </p:cNvCxnSpPr>
          <p:nvPr/>
        </p:nvCxnSpPr>
        <p:spPr>
          <a:xfrm>
            <a:off x="2314844" y="1681585"/>
            <a:ext cx="6936220" cy="145625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urved Connector 635"/>
          <p:cNvCxnSpPr>
            <a:stCxn id="211" idx="6"/>
            <a:endCxn id="276" idx="0"/>
          </p:cNvCxnSpPr>
          <p:nvPr/>
        </p:nvCxnSpPr>
        <p:spPr>
          <a:xfrm>
            <a:off x="2314844" y="1681585"/>
            <a:ext cx="7769081" cy="149142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Curved Connector 638"/>
          <p:cNvCxnSpPr>
            <a:stCxn id="211" idx="6"/>
            <a:endCxn id="257" idx="0"/>
          </p:cNvCxnSpPr>
          <p:nvPr/>
        </p:nvCxnSpPr>
        <p:spPr>
          <a:xfrm>
            <a:off x="2314844" y="1681585"/>
            <a:ext cx="8818276" cy="148168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urved Connector 641"/>
          <p:cNvCxnSpPr>
            <a:stCxn id="211" idx="7"/>
            <a:endCxn id="273" idx="0"/>
          </p:cNvCxnSpPr>
          <p:nvPr/>
        </p:nvCxnSpPr>
        <p:spPr>
          <a:xfrm rot="16200000" flipH="1">
            <a:off x="6310652" y="-2636437"/>
            <a:ext cx="1714775" cy="9919802"/>
          </a:xfrm>
          <a:prstGeom prst="curvedConnector3">
            <a:avLst>
              <a:gd name="adj1" fmla="val -484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urved Connector 644"/>
          <p:cNvCxnSpPr>
            <a:stCxn id="211" idx="7"/>
            <a:endCxn id="278" idx="0"/>
          </p:cNvCxnSpPr>
          <p:nvPr/>
        </p:nvCxnSpPr>
        <p:spPr>
          <a:xfrm rot="16200000" flipH="1">
            <a:off x="6844330" y="-3170115"/>
            <a:ext cx="1714775" cy="10987158"/>
          </a:xfrm>
          <a:prstGeom prst="curvedConnector3">
            <a:avLst>
              <a:gd name="adj1" fmla="val -538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urved Connector 647"/>
          <p:cNvCxnSpPr>
            <a:stCxn id="211" idx="7"/>
            <a:endCxn id="274" idx="0"/>
          </p:cNvCxnSpPr>
          <p:nvPr/>
        </p:nvCxnSpPr>
        <p:spPr>
          <a:xfrm rot="16200000" flipH="1">
            <a:off x="7301805" y="-3627589"/>
            <a:ext cx="1720836" cy="11908169"/>
          </a:xfrm>
          <a:prstGeom prst="curvedConnector3">
            <a:avLst>
              <a:gd name="adj1" fmla="val -578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Arrow Connector 686"/>
          <p:cNvCxnSpPr>
            <a:stCxn id="276" idx="5"/>
            <a:endCxn id="116" idx="1"/>
          </p:cNvCxnSpPr>
          <p:nvPr/>
        </p:nvCxnSpPr>
        <p:spPr>
          <a:xfrm>
            <a:off x="10299450" y="3606612"/>
            <a:ext cx="2296097" cy="13496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Arrow Connector 689"/>
          <p:cNvCxnSpPr>
            <a:stCxn id="274" idx="4"/>
            <a:endCxn id="116" idx="7"/>
          </p:cNvCxnSpPr>
          <p:nvPr/>
        </p:nvCxnSpPr>
        <p:spPr>
          <a:xfrm flipH="1">
            <a:off x="13217841" y="3694913"/>
            <a:ext cx="898467" cy="1261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>
            <a:stCxn id="273" idx="4"/>
            <a:endCxn id="116" idx="0"/>
          </p:cNvCxnSpPr>
          <p:nvPr/>
        </p:nvCxnSpPr>
        <p:spPr>
          <a:xfrm>
            <a:off x="12127941" y="3688852"/>
            <a:ext cx="778753" cy="11509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Oval 716"/>
          <p:cNvSpPr/>
          <p:nvPr/>
        </p:nvSpPr>
        <p:spPr>
          <a:xfrm>
            <a:off x="10071487" y="5623155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18" name="Oval 717"/>
          <p:cNvSpPr/>
          <p:nvPr/>
        </p:nvSpPr>
        <p:spPr>
          <a:xfrm>
            <a:off x="10656975" y="6250794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19" name="Oval 718"/>
          <p:cNvSpPr/>
          <p:nvPr/>
        </p:nvSpPr>
        <p:spPr>
          <a:xfrm>
            <a:off x="11447498" y="6686767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0" name="Oval 719"/>
          <p:cNvSpPr/>
          <p:nvPr/>
        </p:nvSpPr>
        <p:spPr>
          <a:xfrm>
            <a:off x="12702888" y="6834984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21" name="Straight Arrow Connector 720"/>
          <p:cNvCxnSpPr>
            <a:stCxn id="717" idx="6"/>
            <a:endCxn id="116" idx="2"/>
          </p:cNvCxnSpPr>
          <p:nvPr/>
        </p:nvCxnSpPr>
        <p:spPr>
          <a:xfrm flipV="1">
            <a:off x="10681086" y="5237447"/>
            <a:ext cx="1785579" cy="6397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Arrow Connector 723"/>
          <p:cNvCxnSpPr>
            <a:stCxn id="718" idx="6"/>
            <a:endCxn id="116" idx="3"/>
          </p:cNvCxnSpPr>
          <p:nvPr/>
        </p:nvCxnSpPr>
        <p:spPr>
          <a:xfrm flipV="1">
            <a:off x="11266574" y="5518623"/>
            <a:ext cx="1328973" cy="9861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Arrow Connector 727"/>
          <p:cNvCxnSpPr>
            <a:stCxn id="719" idx="7"/>
            <a:endCxn id="116" idx="3"/>
          </p:cNvCxnSpPr>
          <p:nvPr/>
        </p:nvCxnSpPr>
        <p:spPr>
          <a:xfrm flipV="1">
            <a:off x="11967823" y="5518623"/>
            <a:ext cx="627724" cy="1242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720" idx="0"/>
            <a:endCxn id="116" idx="4"/>
          </p:cNvCxnSpPr>
          <p:nvPr/>
        </p:nvCxnSpPr>
        <p:spPr>
          <a:xfrm flipH="1" flipV="1">
            <a:off x="12906694" y="5635090"/>
            <a:ext cx="100994" cy="11998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" idx="5"/>
            <a:endCxn id="720" idx="1"/>
          </p:cNvCxnSpPr>
          <p:nvPr/>
        </p:nvCxnSpPr>
        <p:spPr>
          <a:xfrm rot="16200000" flipH="1">
            <a:off x="6822569" y="939785"/>
            <a:ext cx="4234713" cy="7704474"/>
          </a:xfrm>
          <a:prstGeom prst="curvedConnector3">
            <a:avLst>
              <a:gd name="adj1" fmla="val 4383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275" idx="5"/>
            <a:endCxn id="116" idx="2"/>
          </p:cNvCxnSpPr>
          <p:nvPr/>
        </p:nvCxnSpPr>
        <p:spPr>
          <a:xfrm>
            <a:off x="6358599" y="3033053"/>
            <a:ext cx="6108066" cy="22043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4" idx="5"/>
            <a:endCxn id="719" idx="0"/>
          </p:cNvCxnSpPr>
          <p:nvPr/>
        </p:nvCxnSpPr>
        <p:spPr>
          <a:xfrm rot="16200000" flipH="1">
            <a:off x="6413943" y="1348411"/>
            <a:ext cx="4012101" cy="6664610"/>
          </a:xfrm>
          <a:prstGeom prst="curvedConnector3">
            <a:avLst>
              <a:gd name="adj1" fmla="val 476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>
            <a:stCxn id="4" idx="5"/>
            <a:endCxn id="718" idx="7"/>
          </p:cNvCxnSpPr>
          <p:nvPr/>
        </p:nvCxnSpPr>
        <p:spPr>
          <a:xfrm rot="16200000" flipH="1">
            <a:off x="6307233" y="1455121"/>
            <a:ext cx="3650523" cy="6089612"/>
          </a:xfrm>
          <a:prstGeom prst="curvedConnector3">
            <a:avLst>
              <a:gd name="adj1" fmla="val 5409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4" idx="5"/>
            <a:endCxn id="717" idx="0"/>
          </p:cNvCxnSpPr>
          <p:nvPr/>
        </p:nvCxnSpPr>
        <p:spPr>
          <a:xfrm rot="16200000" flipH="1">
            <a:off x="6257743" y="1504610"/>
            <a:ext cx="2948489" cy="5288599"/>
          </a:xfrm>
          <a:prstGeom prst="curvedConnector3">
            <a:avLst>
              <a:gd name="adj1" fmla="val 696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urved Connector 243"/>
          <p:cNvCxnSpPr>
            <a:stCxn id="58" idx="1"/>
            <a:endCxn id="211" idx="2"/>
          </p:cNvCxnSpPr>
          <p:nvPr/>
        </p:nvCxnSpPr>
        <p:spPr>
          <a:xfrm rot="16200000" flipV="1">
            <a:off x="259543" y="3008256"/>
            <a:ext cx="2824668" cy="171326"/>
          </a:xfrm>
          <a:prstGeom prst="curvedConnector4">
            <a:avLst>
              <a:gd name="adj1" fmla="val 2401"/>
              <a:gd name="adj2" fmla="val 9555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stCxn id="4" idx="7"/>
            <a:endCxn id="276" idx="0"/>
          </p:cNvCxnSpPr>
          <p:nvPr/>
        </p:nvCxnSpPr>
        <p:spPr>
          <a:xfrm rot="16200000" flipH="1">
            <a:off x="7157030" y="246113"/>
            <a:ext cx="857551" cy="4996237"/>
          </a:xfrm>
          <a:prstGeom prst="curvedConnector3">
            <a:avLst>
              <a:gd name="adj1" fmla="val -9178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136"/>
          <p:cNvCxnSpPr>
            <a:stCxn id="4" idx="7"/>
            <a:endCxn id="272" idx="0"/>
          </p:cNvCxnSpPr>
          <p:nvPr/>
        </p:nvCxnSpPr>
        <p:spPr>
          <a:xfrm rot="16200000" flipH="1">
            <a:off x="6301102" y="1102042"/>
            <a:ext cx="720886" cy="3147715"/>
          </a:xfrm>
          <a:prstGeom prst="curvedConnector3">
            <a:avLst>
              <a:gd name="adj1" fmla="val -868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>
            <a:stCxn id="4" idx="7"/>
            <a:endCxn id="273" idx="0"/>
          </p:cNvCxnSpPr>
          <p:nvPr/>
        </p:nvCxnSpPr>
        <p:spPr>
          <a:xfrm rot="16200000" flipH="1">
            <a:off x="8175116" y="-771972"/>
            <a:ext cx="865396" cy="7040253"/>
          </a:xfrm>
          <a:prstGeom prst="curvedConnector3">
            <a:avLst>
              <a:gd name="adj1" fmla="val -6194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/>
          <p:cNvCxnSpPr>
            <a:stCxn id="4" idx="7"/>
            <a:endCxn id="274" idx="0"/>
          </p:cNvCxnSpPr>
          <p:nvPr/>
        </p:nvCxnSpPr>
        <p:spPr>
          <a:xfrm rot="16200000" flipH="1">
            <a:off x="9166269" y="-1763126"/>
            <a:ext cx="871457" cy="9028620"/>
          </a:xfrm>
          <a:prstGeom prst="curvedConnector3">
            <a:avLst>
              <a:gd name="adj1" fmla="val -6357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4" idx="6"/>
            <a:endCxn id="275" idx="1"/>
          </p:cNvCxnSpPr>
          <p:nvPr/>
        </p:nvCxnSpPr>
        <p:spPr>
          <a:xfrm>
            <a:off x="5176962" y="2495061"/>
            <a:ext cx="750586" cy="178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208139" y="1897092"/>
            <a:ext cx="1520898" cy="1540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 – Critical Path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272" idx="5"/>
            <a:endCxn id="116" idx="1"/>
          </p:cNvCxnSpPr>
          <p:nvPr/>
        </p:nvCxnSpPr>
        <p:spPr>
          <a:xfrm>
            <a:off x="8450928" y="3384694"/>
            <a:ext cx="4144619" cy="15715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2466665" y="4839804"/>
            <a:ext cx="880058" cy="79528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567363" y="2241061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712555" y="3637023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44395" y="3518855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07132" y="7014589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21649" y="1963720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78457" y="553938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39763" y="3362822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0122" y="231069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8867" y="5734267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23708" y="5724204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669" y="4848763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69386" y="3341710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3969" y="3389168"/>
            <a:ext cx="609599" cy="481654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14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7" idx="1"/>
            <a:endCxn id="12" idx="5"/>
          </p:cNvCxnSpPr>
          <p:nvPr/>
        </p:nvCxnSpPr>
        <p:spPr>
          <a:xfrm flipH="1" flipV="1">
            <a:off x="1449192" y="6167872"/>
            <a:ext cx="1347214" cy="921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  <a:endCxn id="58" idx="5"/>
          </p:cNvCxnSpPr>
          <p:nvPr/>
        </p:nvCxnSpPr>
        <p:spPr>
          <a:xfrm flipH="1" flipV="1">
            <a:off x="2272760" y="4937268"/>
            <a:ext cx="1032909" cy="1654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0"/>
            <a:endCxn id="13" idx="4"/>
          </p:cNvCxnSpPr>
          <p:nvPr/>
        </p:nvCxnSpPr>
        <p:spPr>
          <a:xfrm flipH="1" flipV="1">
            <a:off x="2328508" y="6232204"/>
            <a:ext cx="683424" cy="7823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0"/>
            <a:endCxn id="14" idx="3"/>
          </p:cNvCxnSpPr>
          <p:nvPr/>
        </p:nvCxnSpPr>
        <p:spPr>
          <a:xfrm flipV="1">
            <a:off x="3011932" y="5282368"/>
            <a:ext cx="383011" cy="17322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50835" y="4416987"/>
            <a:ext cx="728630" cy="60954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I1 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0"/>
            <a:endCxn id="58" idx="3"/>
          </p:cNvCxnSpPr>
          <p:nvPr/>
        </p:nvCxnSpPr>
        <p:spPr>
          <a:xfrm flipV="1">
            <a:off x="1233667" y="4937268"/>
            <a:ext cx="523873" cy="7969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0"/>
            <a:endCxn id="5" idx="3"/>
          </p:cNvCxnSpPr>
          <p:nvPr/>
        </p:nvCxnSpPr>
        <p:spPr>
          <a:xfrm flipV="1">
            <a:off x="1233667" y="4070628"/>
            <a:ext cx="3568162" cy="16636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6"/>
            <a:endCxn id="13" idx="2"/>
          </p:cNvCxnSpPr>
          <p:nvPr/>
        </p:nvCxnSpPr>
        <p:spPr>
          <a:xfrm flipV="1">
            <a:off x="1538466" y="5978204"/>
            <a:ext cx="485242" cy="100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7" idx="2"/>
            <a:endCxn id="58" idx="2"/>
          </p:cNvCxnSpPr>
          <p:nvPr/>
        </p:nvCxnSpPr>
        <p:spPr>
          <a:xfrm rot="10800000">
            <a:off x="1650836" y="4721761"/>
            <a:ext cx="1056297" cy="2546828"/>
          </a:xfrm>
          <a:prstGeom prst="curvedConnector3">
            <a:avLst>
              <a:gd name="adj1" fmla="val 209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77" idx="7"/>
            <a:endCxn id="276" idx="1"/>
          </p:cNvCxnSpPr>
          <p:nvPr/>
        </p:nvCxnSpPr>
        <p:spPr>
          <a:xfrm rot="16200000" flipH="1">
            <a:off x="8372068" y="1751071"/>
            <a:ext cx="518325" cy="2474336"/>
          </a:xfrm>
          <a:prstGeom prst="curvedConnector3">
            <a:avLst>
              <a:gd name="adj1" fmla="val -2732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3" idx="0"/>
            <a:endCxn id="58" idx="4"/>
          </p:cNvCxnSpPr>
          <p:nvPr/>
        </p:nvCxnSpPr>
        <p:spPr>
          <a:xfrm flipH="1" flipV="1">
            <a:off x="2015150" y="5026534"/>
            <a:ext cx="313358" cy="6976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037511" y="3434852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12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>
            <a:stCxn id="7" idx="7"/>
            <a:endCxn id="9" idx="4"/>
          </p:cNvCxnSpPr>
          <p:nvPr/>
        </p:nvCxnSpPr>
        <p:spPr>
          <a:xfrm flipV="1">
            <a:off x="3227457" y="6047388"/>
            <a:ext cx="455800" cy="10415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9" idx="1"/>
            <a:endCxn id="58" idx="5"/>
          </p:cNvCxnSpPr>
          <p:nvPr/>
        </p:nvCxnSpPr>
        <p:spPr>
          <a:xfrm flipH="1" flipV="1">
            <a:off x="2272760" y="4937268"/>
            <a:ext cx="1194971" cy="676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58" idx="6"/>
            <a:endCxn id="10" idx="3"/>
          </p:cNvCxnSpPr>
          <p:nvPr/>
        </p:nvCxnSpPr>
        <p:spPr>
          <a:xfrm flipV="1">
            <a:off x="2379465" y="3796427"/>
            <a:ext cx="1349572" cy="9253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58" idx="0"/>
            <a:endCxn id="112" idx="4"/>
          </p:cNvCxnSpPr>
          <p:nvPr/>
        </p:nvCxnSpPr>
        <p:spPr>
          <a:xfrm flipV="1">
            <a:off x="2015150" y="3942852"/>
            <a:ext cx="327161" cy="474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58" idx="0"/>
            <a:endCxn id="16" idx="4"/>
          </p:cNvCxnSpPr>
          <p:nvPr/>
        </p:nvCxnSpPr>
        <p:spPr>
          <a:xfrm flipH="1" flipV="1">
            <a:off x="1574186" y="3849710"/>
            <a:ext cx="440964" cy="5672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58" idx="1"/>
            <a:endCxn id="17" idx="5"/>
          </p:cNvCxnSpPr>
          <p:nvPr/>
        </p:nvCxnSpPr>
        <p:spPr>
          <a:xfrm flipH="1" flipV="1">
            <a:off x="914294" y="3800285"/>
            <a:ext cx="843246" cy="7059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5" idx="2"/>
            <a:endCxn id="10" idx="6"/>
          </p:cNvCxnSpPr>
          <p:nvPr/>
        </p:nvCxnSpPr>
        <p:spPr>
          <a:xfrm flipH="1" flipV="1">
            <a:off x="4249362" y="3616822"/>
            <a:ext cx="463193" cy="2742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58" idx="7"/>
            <a:endCxn id="6" idx="3"/>
          </p:cNvCxnSpPr>
          <p:nvPr/>
        </p:nvCxnSpPr>
        <p:spPr>
          <a:xfrm flipV="1">
            <a:off x="2272760" y="3952460"/>
            <a:ext cx="660909" cy="553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6" idx="0"/>
            <a:endCxn id="11" idx="6"/>
          </p:cNvCxnSpPr>
          <p:nvPr/>
        </p:nvCxnSpPr>
        <p:spPr>
          <a:xfrm flipH="1" flipV="1">
            <a:off x="1409721" y="2564698"/>
            <a:ext cx="1739474" cy="954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12" idx="0"/>
            <a:endCxn id="8" idx="4"/>
          </p:cNvCxnSpPr>
          <p:nvPr/>
        </p:nvCxnSpPr>
        <p:spPr>
          <a:xfrm flipV="1">
            <a:off x="2342311" y="2471720"/>
            <a:ext cx="784138" cy="963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6" idx="0"/>
            <a:endCxn id="8" idx="3"/>
          </p:cNvCxnSpPr>
          <p:nvPr/>
        </p:nvCxnSpPr>
        <p:spPr>
          <a:xfrm flipV="1">
            <a:off x="1574186" y="2397325"/>
            <a:ext cx="1336737" cy="9443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1586214" y="1376811"/>
            <a:ext cx="728630" cy="60954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2" name="Straight Arrow Connector 211"/>
          <p:cNvCxnSpPr>
            <a:stCxn id="16" idx="0"/>
            <a:endCxn id="211" idx="4"/>
          </p:cNvCxnSpPr>
          <p:nvPr/>
        </p:nvCxnSpPr>
        <p:spPr>
          <a:xfrm flipV="1">
            <a:off x="1574186" y="1986358"/>
            <a:ext cx="376343" cy="13553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12" idx="0"/>
            <a:endCxn id="211" idx="4"/>
          </p:cNvCxnSpPr>
          <p:nvPr/>
        </p:nvCxnSpPr>
        <p:spPr>
          <a:xfrm flipH="1" flipV="1">
            <a:off x="1950529" y="1986358"/>
            <a:ext cx="391782" cy="14484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6" idx="0"/>
            <a:endCxn id="211" idx="5"/>
          </p:cNvCxnSpPr>
          <p:nvPr/>
        </p:nvCxnSpPr>
        <p:spPr>
          <a:xfrm flipH="1" flipV="1">
            <a:off x="2208139" y="1897092"/>
            <a:ext cx="941056" cy="16217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1" idx="7"/>
            <a:endCxn id="211" idx="3"/>
          </p:cNvCxnSpPr>
          <p:nvPr/>
        </p:nvCxnSpPr>
        <p:spPr>
          <a:xfrm flipV="1">
            <a:off x="1320447" y="1897092"/>
            <a:ext cx="372472" cy="488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8" idx="2"/>
            <a:endCxn id="211" idx="5"/>
          </p:cNvCxnSpPr>
          <p:nvPr/>
        </p:nvCxnSpPr>
        <p:spPr>
          <a:xfrm flipH="1" flipV="1">
            <a:off x="2208139" y="1897092"/>
            <a:ext cx="613510" cy="3206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>
            <a:stCxn id="17" idx="1"/>
            <a:endCxn id="211" idx="2"/>
          </p:cNvCxnSpPr>
          <p:nvPr/>
        </p:nvCxnSpPr>
        <p:spPr>
          <a:xfrm rot="5400000" flipH="1" flipV="1">
            <a:off x="145668" y="2019160"/>
            <a:ext cx="1778120" cy="1102971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6" idx="7"/>
            <a:endCxn id="4" idx="2"/>
          </p:cNvCxnSpPr>
          <p:nvPr/>
        </p:nvCxnSpPr>
        <p:spPr>
          <a:xfrm flipV="1">
            <a:off x="1789711" y="2495061"/>
            <a:ext cx="2777652" cy="921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12" idx="7"/>
            <a:endCxn id="4" idx="3"/>
          </p:cNvCxnSpPr>
          <p:nvPr/>
        </p:nvCxnSpPr>
        <p:spPr>
          <a:xfrm flipV="1">
            <a:off x="2557836" y="2674666"/>
            <a:ext cx="2098801" cy="8345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/>
          <p:cNvCxnSpPr>
            <a:stCxn id="58" idx="6"/>
            <a:endCxn id="4" idx="4"/>
          </p:cNvCxnSpPr>
          <p:nvPr/>
        </p:nvCxnSpPr>
        <p:spPr>
          <a:xfrm flipV="1">
            <a:off x="2379465" y="2749061"/>
            <a:ext cx="2492698" cy="19727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10828320" y="3163267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4180492" y="6976340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9" name="Oval 258"/>
          <p:cNvSpPr/>
          <p:nvPr/>
        </p:nvSpPr>
        <p:spPr>
          <a:xfrm>
            <a:off x="4909686" y="6976340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5671685" y="69965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1" name="Oval 260"/>
          <p:cNvSpPr/>
          <p:nvPr/>
        </p:nvSpPr>
        <p:spPr>
          <a:xfrm>
            <a:off x="6446336" y="69965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7234034" y="6997004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3" name="Oval 262"/>
          <p:cNvSpPr/>
          <p:nvPr/>
        </p:nvSpPr>
        <p:spPr>
          <a:xfrm>
            <a:off x="9022232" y="7010697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8008642" y="7010697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4180182" y="5784951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4909686" y="576162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671685" y="573714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6446336" y="5736626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9" name="Oval 268"/>
          <p:cNvSpPr/>
          <p:nvPr/>
        </p:nvSpPr>
        <p:spPr>
          <a:xfrm>
            <a:off x="7231292" y="5736626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9005111" y="5672182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8001898" y="5678018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2" name="Oval 271"/>
          <p:cNvSpPr/>
          <p:nvPr/>
        </p:nvSpPr>
        <p:spPr>
          <a:xfrm>
            <a:off x="7930603" y="2951089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11823141" y="318085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4" name="Oval 273"/>
          <p:cNvSpPr/>
          <p:nvPr/>
        </p:nvSpPr>
        <p:spPr>
          <a:xfrm>
            <a:off x="13811508" y="3186913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5892061" y="2598716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9779125" y="3173007"/>
            <a:ext cx="609599" cy="508000"/>
          </a:xfrm>
          <a:prstGeom prst="ellipse">
            <a:avLst/>
          </a:prstGeom>
          <a:solidFill>
            <a:srgbClr val="FFFF00"/>
          </a:solidFill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6873738" y="265468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12890497" y="318085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8946264" y="3066121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36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80" name="Straight Arrow Connector 279"/>
          <p:cNvCxnSpPr>
            <a:stCxn id="258" idx="0"/>
            <a:endCxn id="265" idx="4"/>
          </p:cNvCxnSpPr>
          <p:nvPr/>
        </p:nvCxnSpPr>
        <p:spPr>
          <a:xfrm flipH="1" flipV="1">
            <a:off x="4484982" y="6292951"/>
            <a:ext cx="310" cy="6833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59" idx="0"/>
            <a:endCxn id="266" idx="4"/>
          </p:cNvCxnSpPr>
          <p:nvPr/>
        </p:nvCxnSpPr>
        <p:spPr>
          <a:xfrm flipV="1">
            <a:off x="5214486" y="6269627"/>
            <a:ext cx="0" cy="706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60" idx="0"/>
            <a:endCxn id="267" idx="4"/>
          </p:cNvCxnSpPr>
          <p:nvPr/>
        </p:nvCxnSpPr>
        <p:spPr>
          <a:xfrm flipV="1">
            <a:off x="5976485" y="6245147"/>
            <a:ext cx="0" cy="7514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61" idx="0"/>
            <a:endCxn id="268" idx="4"/>
          </p:cNvCxnSpPr>
          <p:nvPr/>
        </p:nvCxnSpPr>
        <p:spPr>
          <a:xfrm flipV="1">
            <a:off x="6751136" y="6244626"/>
            <a:ext cx="0" cy="7519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262" idx="0"/>
            <a:endCxn id="269" idx="4"/>
          </p:cNvCxnSpPr>
          <p:nvPr/>
        </p:nvCxnSpPr>
        <p:spPr>
          <a:xfrm flipH="1" flipV="1">
            <a:off x="7536092" y="6244626"/>
            <a:ext cx="2742" cy="7523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264" idx="0"/>
            <a:endCxn id="271" idx="4"/>
          </p:cNvCxnSpPr>
          <p:nvPr/>
        </p:nvCxnSpPr>
        <p:spPr>
          <a:xfrm flipH="1" flipV="1">
            <a:off x="8306698" y="6186018"/>
            <a:ext cx="6744" cy="8246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63" idx="0"/>
            <a:endCxn id="270" idx="4"/>
          </p:cNvCxnSpPr>
          <p:nvPr/>
        </p:nvCxnSpPr>
        <p:spPr>
          <a:xfrm flipH="1" flipV="1">
            <a:off x="9309911" y="6180182"/>
            <a:ext cx="17121" cy="830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5" idx="1"/>
            <a:endCxn id="8" idx="5"/>
          </p:cNvCxnSpPr>
          <p:nvPr/>
        </p:nvCxnSpPr>
        <p:spPr>
          <a:xfrm flipH="1" flipV="1">
            <a:off x="3341974" y="2397325"/>
            <a:ext cx="1459855" cy="13140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>
            <a:stCxn id="5" idx="5"/>
            <a:endCxn id="265" idx="0"/>
          </p:cNvCxnSpPr>
          <p:nvPr/>
        </p:nvCxnSpPr>
        <p:spPr>
          <a:xfrm flipH="1">
            <a:off x="4484982" y="4070628"/>
            <a:ext cx="747898" cy="17143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stCxn id="5" idx="5"/>
            <a:endCxn id="266" idx="0"/>
          </p:cNvCxnSpPr>
          <p:nvPr/>
        </p:nvCxnSpPr>
        <p:spPr>
          <a:xfrm flipH="1">
            <a:off x="5214486" y="4070628"/>
            <a:ext cx="18394" cy="16909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5" idx="5"/>
            <a:endCxn id="267" idx="1"/>
          </p:cNvCxnSpPr>
          <p:nvPr/>
        </p:nvCxnSpPr>
        <p:spPr>
          <a:xfrm>
            <a:off x="5232880" y="4070628"/>
            <a:ext cx="528079" cy="1740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>
            <a:stCxn id="5" idx="5"/>
            <a:endCxn id="268" idx="0"/>
          </p:cNvCxnSpPr>
          <p:nvPr/>
        </p:nvCxnSpPr>
        <p:spPr>
          <a:xfrm>
            <a:off x="5232880" y="4070628"/>
            <a:ext cx="1518256" cy="16659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>
            <a:stCxn id="5" idx="5"/>
            <a:endCxn id="269" idx="1"/>
          </p:cNvCxnSpPr>
          <p:nvPr/>
        </p:nvCxnSpPr>
        <p:spPr>
          <a:xfrm>
            <a:off x="5232880" y="4070628"/>
            <a:ext cx="2087686" cy="17403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>
            <a:stCxn id="5" idx="5"/>
            <a:endCxn id="271" idx="1"/>
          </p:cNvCxnSpPr>
          <p:nvPr/>
        </p:nvCxnSpPr>
        <p:spPr>
          <a:xfrm>
            <a:off x="5232880" y="4070628"/>
            <a:ext cx="2858292" cy="16817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>
            <a:stCxn id="5" idx="5"/>
            <a:endCxn id="270" idx="1"/>
          </p:cNvCxnSpPr>
          <p:nvPr/>
        </p:nvCxnSpPr>
        <p:spPr>
          <a:xfrm>
            <a:off x="5232880" y="4070628"/>
            <a:ext cx="3861505" cy="16759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>
            <a:stCxn id="12" idx="7"/>
            <a:endCxn id="14" idx="3"/>
          </p:cNvCxnSpPr>
          <p:nvPr/>
        </p:nvCxnSpPr>
        <p:spPr>
          <a:xfrm flipV="1">
            <a:off x="1449192" y="5282368"/>
            <a:ext cx="1945751" cy="5262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/>
          <p:cNvCxnSpPr>
            <a:stCxn id="7" idx="6"/>
            <a:endCxn id="5" idx="4"/>
          </p:cNvCxnSpPr>
          <p:nvPr/>
        </p:nvCxnSpPr>
        <p:spPr>
          <a:xfrm flipV="1">
            <a:off x="3316731" y="4145023"/>
            <a:ext cx="1700624" cy="31235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stCxn id="277" idx="2"/>
            <a:endCxn id="275" idx="6"/>
          </p:cNvCxnSpPr>
          <p:nvPr/>
        </p:nvCxnSpPr>
        <p:spPr>
          <a:xfrm flipH="1" flipV="1">
            <a:off x="6501660" y="2852716"/>
            <a:ext cx="372078" cy="559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265" idx="7"/>
            <a:endCxn id="275" idx="3"/>
          </p:cNvCxnSpPr>
          <p:nvPr/>
        </p:nvCxnSpPr>
        <p:spPr>
          <a:xfrm flipV="1">
            <a:off x="4700507" y="3032321"/>
            <a:ext cx="1280828" cy="28270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urved Connector 547"/>
          <p:cNvCxnSpPr>
            <a:stCxn id="211" idx="6"/>
            <a:endCxn id="275" idx="0"/>
          </p:cNvCxnSpPr>
          <p:nvPr/>
        </p:nvCxnSpPr>
        <p:spPr>
          <a:xfrm>
            <a:off x="2314844" y="1681585"/>
            <a:ext cx="3882017" cy="917131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/>
          <p:cNvCxnSpPr>
            <a:stCxn id="266" idx="7"/>
            <a:endCxn id="275" idx="4"/>
          </p:cNvCxnSpPr>
          <p:nvPr/>
        </p:nvCxnSpPr>
        <p:spPr>
          <a:xfrm flipV="1">
            <a:off x="5430011" y="3106716"/>
            <a:ext cx="766850" cy="27293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/>
          <p:cNvCxnSpPr>
            <a:stCxn id="267" idx="0"/>
            <a:endCxn id="275" idx="4"/>
          </p:cNvCxnSpPr>
          <p:nvPr/>
        </p:nvCxnSpPr>
        <p:spPr>
          <a:xfrm flipV="1">
            <a:off x="5976485" y="3106716"/>
            <a:ext cx="220376" cy="26304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>
            <a:stCxn id="277" idx="6"/>
            <a:endCxn id="272" idx="2"/>
          </p:cNvCxnSpPr>
          <p:nvPr/>
        </p:nvCxnSpPr>
        <p:spPr>
          <a:xfrm>
            <a:off x="7483337" y="2908682"/>
            <a:ext cx="447266" cy="2964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/>
          <p:cNvCxnSpPr>
            <a:stCxn id="279" idx="2"/>
            <a:endCxn id="272" idx="6"/>
          </p:cNvCxnSpPr>
          <p:nvPr/>
        </p:nvCxnSpPr>
        <p:spPr>
          <a:xfrm flipH="1" flipV="1">
            <a:off x="8540202" y="3205089"/>
            <a:ext cx="406062" cy="115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/>
          <p:cNvCxnSpPr>
            <a:stCxn id="267" idx="7"/>
            <a:endCxn id="272" idx="3"/>
          </p:cNvCxnSpPr>
          <p:nvPr/>
        </p:nvCxnSpPr>
        <p:spPr>
          <a:xfrm flipV="1">
            <a:off x="6192010" y="3384694"/>
            <a:ext cx="1827867" cy="24268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/>
          <p:cNvCxnSpPr>
            <a:stCxn id="257" idx="2"/>
            <a:endCxn id="276" idx="6"/>
          </p:cNvCxnSpPr>
          <p:nvPr/>
        </p:nvCxnSpPr>
        <p:spPr>
          <a:xfrm flipH="1">
            <a:off x="10388724" y="3417267"/>
            <a:ext cx="439596" cy="97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>
            <a:stCxn id="268" idx="7"/>
            <a:endCxn id="276" idx="3"/>
          </p:cNvCxnSpPr>
          <p:nvPr/>
        </p:nvCxnSpPr>
        <p:spPr>
          <a:xfrm flipV="1">
            <a:off x="6966661" y="3606612"/>
            <a:ext cx="2901738" cy="22044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>
            <a:stCxn id="269" idx="0"/>
            <a:endCxn id="276" idx="4"/>
          </p:cNvCxnSpPr>
          <p:nvPr/>
        </p:nvCxnSpPr>
        <p:spPr>
          <a:xfrm flipV="1">
            <a:off x="7536092" y="3681007"/>
            <a:ext cx="2547833" cy="20556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stCxn id="278" idx="2"/>
            <a:endCxn id="273" idx="6"/>
          </p:cNvCxnSpPr>
          <p:nvPr/>
        </p:nvCxnSpPr>
        <p:spPr>
          <a:xfrm flipH="1">
            <a:off x="12432740" y="3434852"/>
            <a:ext cx="4577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urved Connector 608"/>
          <p:cNvCxnSpPr>
            <a:stCxn id="277" idx="7"/>
            <a:endCxn id="274" idx="1"/>
          </p:cNvCxnSpPr>
          <p:nvPr/>
        </p:nvCxnSpPr>
        <p:spPr>
          <a:xfrm rot="16200000" flipH="1">
            <a:off x="10381306" y="-258167"/>
            <a:ext cx="532231" cy="6506719"/>
          </a:xfrm>
          <a:prstGeom prst="curvedConnector3">
            <a:avLst>
              <a:gd name="adj1" fmla="val -14114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urved Connector 612"/>
          <p:cNvCxnSpPr>
            <a:stCxn id="279" idx="7"/>
            <a:endCxn id="274" idx="1"/>
          </p:cNvCxnSpPr>
          <p:nvPr/>
        </p:nvCxnSpPr>
        <p:spPr>
          <a:xfrm rot="16200000" flipH="1">
            <a:off x="11623289" y="983816"/>
            <a:ext cx="120792" cy="4434193"/>
          </a:xfrm>
          <a:prstGeom prst="curvedConnector3">
            <a:avLst>
              <a:gd name="adj1" fmla="val -54770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>
            <a:stCxn id="271" idx="7"/>
            <a:endCxn id="274" idx="3"/>
          </p:cNvCxnSpPr>
          <p:nvPr/>
        </p:nvCxnSpPr>
        <p:spPr>
          <a:xfrm flipV="1">
            <a:off x="8522223" y="3620518"/>
            <a:ext cx="5378559" cy="21318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urved Connector 624"/>
          <p:cNvCxnSpPr>
            <a:stCxn id="211" idx="6"/>
            <a:endCxn id="277" idx="0"/>
          </p:cNvCxnSpPr>
          <p:nvPr/>
        </p:nvCxnSpPr>
        <p:spPr>
          <a:xfrm>
            <a:off x="2314844" y="1681585"/>
            <a:ext cx="4863694" cy="97309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urved Connector 629"/>
          <p:cNvCxnSpPr>
            <a:stCxn id="211" idx="6"/>
            <a:endCxn id="272" idx="0"/>
          </p:cNvCxnSpPr>
          <p:nvPr/>
        </p:nvCxnSpPr>
        <p:spPr>
          <a:xfrm>
            <a:off x="2314844" y="1681585"/>
            <a:ext cx="5920559" cy="1269504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urved Connector 632"/>
          <p:cNvCxnSpPr>
            <a:stCxn id="211" idx="6"/>
            <a:endCxn id="279" idx="0"/>
          </p:cNvCxnSpPr>
          <p:nvPr/>
        </p:nvCxnSpPr>
        <p:spPr>
          <a:xfrm>
            <a:off x="2314844" y="1681585"/>
            <a:ext cx="6936220" cy="1384536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urved Connector 635"/>
          <p:cNvCxnSpPr>
            <a:stCxn id="211" idx="6"/>
            <a:endCxn id="276" idx="0"/>
          </p:cNvCxnSpPr>
          <p:nvPr/>
        </p:nvCxnSpPr>
        <p:spPr>
          <a:xfrm>
            <a:off x="2314844" y="1681585"/>
            <a:ext cx="7769081" cy="149142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Curved Connector 638"/>
          <p:cNvCxnSpPr>
            <a:stCxn id="211" idx="6"/>
            <a:endCxn id="257" idx="0"/>
          </p:cNvCxnSpPr>
          <p:nvPr/>
        </p:nvCxnSpPr>
        <p:spPr>
          <a:xfrm>
            <a:off x="2314844" y="1681585"/>
            <a:ext cx="8818276" cy="148168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urved Connector 641"/>
          <p:cNvCxnSpPr>
            <a:stCxn id="211" idx="7"/>
            <a:endCxn id="273" idx="0"/>
          </p:cNvCxnSpPr>
          <p:nvPr/>
        </p:nvCxnSpPr>
        <p:spPr>
          <a:xfrm rot="16200000" flipH="1">
            <a:off x="6310652" y="-2636437"/>
            <a:ext cx="1714775" cy="9919802"/>
          </a:xfrm>
          <a:prstGeom prst="curvedConnector3">
            <a:avLst>
              <a:gd name="adj1" fmla="val -764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urved Connector 644"/>
          <p:cNvCxnSpPr>
            <a:stCxn id="211" idx="7"/>
            <a:endCxn id="278" idx="0"/>
          </p:cNvCxnSpPr>
          <p:nvPr/>
        </p:nvCxnSpPr>
        <p:spPr>
          <a:xfrm rot="16200000" flipH="1">
            <a:off x="6844330" y="-3170115"/>
            <a:ext cx="1714775" cy="10987158"/>
          </a:xfrm>
          <a:prstGeom prst="curvedConnector3">
            <a:avLst>
              <a:gd name="adj1" fmla="val -643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urved Connector 647"/>
          <p:cNvCxnSpPr>
            <a:stCxn id="211" idx="7"/>
            <a:endCxn id="274" idx="0"/>
          </p:cNvCxnSpPr>
          <p:nvPr/>
        </p:nvCxnSpPr>
        <p:spPr>
          <a:xfrm rot="16200000" flipH="1">
            <a:off x="7301805" y="-3627589"/>
            <a:ext cx="1720836" cy="11908169"/>
          </a:xfrm>
          <a:prstGeom prst="curvedConnector3">
            <a:avLst>
              <a:gd name="adj1" fmla="val -621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Arrow Connector 686"/>
          <p:cNvCxnSpPr>
            <a:stCxn id="276" idx="5"/>
            <a:endCxn id="116" idx="1"/>
          </p:cNvCxnSpPr>
          <p:nvPr/>
        </p:nvCxnSpPr>
        <p:spPr>
          <a:xfrm>
            <a:off x="10299450" y="3606612"/>
            <a:ext cx="2296097" cy="13496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Arrow Connector 689"/>
          <p:cNvCxnSpPr>
            <a:stCxn id="274" idx="4"/>
            <a:endCxn id="116" idx="7"/>
          </p:cNvCxnSpPr>
          <p:nvPr/>
        </p:nvCxnSpPr>
        <p:spPr>
          <a:xfrm flipH="1">
            <a:off x="13217841" y="3694913"/>
            <a:ext cx="898467" cy="1261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>
            <a:stCxn id="273" idx="4"/>
            <a:endCxn id="116" idx="0"/>
          </p:cNvCxnSpPr>
          <p:nvPr/>
        </p:nvCxnSpPr>
        <p:spPr>
          <a:xfrm>
            <a:off x="12127941" y="3688852"/>
            <a:ext cx="778753" cy="11509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9850658" y="3263137"/>
            <a:ext cx="464784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900726" y="3247159"/>
            <a:ext cx="464784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672393" y="1494550"/>
            <a:ext cx="562388" cy="409925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731739" y="4514063"/>
            <a:ext cx="562388" cy="372659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2109527" y="3518758"/>
            <a:ext cx="464784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399643" y="4940505"/>
            <a:ext cx="422531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026661" y="5819258"/>
            <a:ext cx="422531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2804926" y="7095306"/>
            <a:ext cx="422531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2566449" y="4963422"/>
            <a:ext cx="680490" cy="54561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>
            <a:stCxn id="275" idx="5"/>
            <a:endCxn id="116" idx="2"/>
          </p:cNvCxnSpPr>
          <p:nvPr/>
        </p:nvCxnSpPr>
        <p:spPr>
          <a:xfrm>
            <a:off x="6412386" y="3032321"/>
            <a:ext cx="6054279" cy="22051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10071487" y="5623155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10656975" y="6250794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11447498" y="6686767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2702888" y="6834984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/>
          <p:cNvCxnSpPr>
            <a:stCxn id="150" idx="6"/>
          </p:cNvCxnSpPr>
          <p:nvPr/>
        </p:nvCxnSpPr>
        <p:spPr>
          <a:xfrm flipV="1">
            <a:off x="10681086" y="5237447"/>
            <a:ext cx="1785579" cy="6397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1" idx="6"/>
          </p:cNvCxnSpPr>
          <p:nvPr/>
        </p:nvCxnSpPr>
        <p:spPr>
          <a:xfrm flipV="1">
            <a:off x="11266574" y="5518623"/>
            <a:ext cx="1328973" cy="9861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2" idx="7"/>
          </p:cNvCxnSpPr>
          <p:nvPr/>
        </p:nvCxnSpPr>
        <p:spPr>
          <a:xfrm flipV="1">
            <a:off x="11967823" y="5518623"/>
            <a:ext cx="627724" cy="1242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0"/>
          </p:cNvCxnSpPr>
          <p:nvPr/>
        </p:nvCxnSpPr>
        <p:spPr>
          <a:xfrm flipH="1" flipV="1">
            <a:off x="12906694" y="5635090"/>
            <a:ext cx="100994" cy="11998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59"/>
          <p:cNvCxnSpPr>
            <a:endCxn id="153" idx="1"/>
          </p:cNvCxnSpPr>
          <p:nvPr/>
        </p:nvCxnSpPr>
        <p:spPr>
          <a:xfrm rot="16200000" flipH="1">
            <a:off x="6822569" y="939785"/>
            <a:ext cx="4234713" cy="7704474"/>
          </a:xfrm>
          <a:prstGeom prst="curvedConnector3">
            <a:avLst>
              <a:gd name="adj1" fmla="val 4383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>
            <a:endCxn id="152" idx="0"/>
          </p:cNvCxnSpPr>
          <p:nvPr/>
        </p:nvCxnSpPr>
        <p:spPr>
          <a:xfrm rot="16200000" flipH="1">
            <a:off x="6413943" y="1348411"/>
            <a:ext cx="4012101" cy="6664610"/>
          </a:xfrm>
          <a:prstGeom prst="curvedConnector3">
            <a:avLst>
              <a:gd name="adj1" fmla="val 476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endCxn id="151" idx="7"/>
          </p:cNvCxnSpPr>
          <p:nvPr/>
        </p:nvCxnSpPr>
        <p:spPr>
          <a:xfrm rot="16200000" flipH="1">
            <a:off x="6307233" y="1455121"/>
            <a:ext cx="3650523" cy="6089612"/>
          </a:xfrm>
          <a:prstGeom prst="curvedConnector3">
            <a:avLst>
              <a:gd name="adj1" fmla="val 5409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endCxn id="150" idx="0"/>
          </p:cNvCxnSpPr>
          <p:nvPr/>
        </p:nvCxnSpPr>
        <p:spPr>
          <a:xfrm rot="16200000" flipH="1">
            <a:off x="6257743" y="1504610"/>
            <a:ext cx="2948489" cy="5288599"/>
          </a:xfrm>
          <a:prstGeom prst="curvedConnector3">
            <a:avLst>
              <a:gd name="adj1" fmla="val 696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/>
          <p:nvPr/>
        </p:nvCxnSpPr>
        <p:spPr>
          <a:xfrm rot="16200000" flipV="1">
            <a:off x="259543" y="3008256"/>
            <a:ext cx="2824668" cy="171326"/>
          </a:xfrm>
          <a:prstGeom prst="curvedConnector4">
            <a:avLst>
              <a:gd name="adj1" fmla="val 2401"/>
              <a:gd name="adj2" fmla="val 9555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/>
          <p:nvPr/>
        </p:nvCxnSpPr>
        <p:spPr>
          <a:xfrm rot="16200000" flipH="1">
            <a:off x="7157030" y="246113"/>
            <a:ext cx="857551" cy="4996237"/>
          </a:xfrm>
          <a:prstGeom prst="curvedConnector3">
            <a:avLst>
              <a:gd name="adj1" fmla="val -9178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 rot="16200000" flipH="1">
            <a:off x="6301102" y="1102042"/>
            <a:ext cx="720886" cy="3147715"/>
          </a:xfrm>
          <a:prstGeom prst="curvedConnector3">
            <a:avLst>
              <a:gd name="adj1" fmla="val -868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/>
          <p:nvPr/>
        </p:nvCxnSpPr>
        <p:spPr>
          <a:xfrm rot="16200000" flipH="1">
            <a:off x="8175116" y="-771972"/>
            <a:ext cx="865396" cy="7040253"/>
          </a:xfrm>
          <a:prstGeom prst="curvedConnector3">
            <a:avLst>
              <a:gd name="adj1" fmla="val -6194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rot="16200000" flipH="1">
            <a:off x="9166269" y="-1763126"/>
            <a:ext cx="871457" cy="9028620"/>
          </a:xfrm>
          <a:prstGeom prst="curvedConnector3">
            <a:avLst>
              <a:gd name="adj1" fmla="val -6357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endCxn id="275" idx="1"/>
          </p:cNvCxnSpPr>
          <p:nvPr/>
        </p:nvCxnSpPr>
        <p:spPr>
          <a:xfrm>
            <a:off x="5176962" y="2495061"/>
            <a:ext cx="804373" cy="1780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2924239" y="2046312"/>
            <a:ext cx="422531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6770" y="7237206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5.4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3298423" y="5339326"/>
            <a:ext cx="667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47.9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0071487" y="619666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42.2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4375565" y="419437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15.9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783108" y="4848763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17..4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023408" y="6250794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10.9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017738" y="445961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17.4</a:t>
            </a:r>
          </a:p>
        </p:txBody>
      </p:sp>
      <p:cxnSp>
        <p:nvCxnSpPr>
          <p:cNvPr id="177" name="Straight Arrow Connector 176"/>
          <p:cNvCxnSpPr>
            <a:stCxn id="10" idx="1"/>
            <a:endCxn id="211" idx="5"/>
          </p:cNvCxnSpPr>
          <p:nvPr/>
        </p:nvCxnSpPr>
        <p:spPr>
          <a:xfrm flipH="1" flipV="1">
            <a:off x="2208139" y="1897092"/>
            <a:ext cx="1520898" cy="1540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708433" y="389466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24.9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394943" y="216097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33.4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142660" y="1327576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33.4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212570" y="2096854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31.2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899982" y="632576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22.9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6688414" y="245207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39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1170858" y="2913621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41.4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9987788" y="3690481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47.9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1683685" y="3728247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46.1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5354966" y="2712855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44.6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8672864" y="2892232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38.9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404624" y="6295783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20.9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7421980" y="314513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44.1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12566449" y="2909914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39.5</a:t>
            </a:r>
          </a:p>
        </p:txBody>
      </p:sp>
    </p:spTree>
    <p:extLst>
      <p:ext uri="{BB962C8B-B14F-4D97-AF65-F5344CB8AC3E}">
        <p14:creationId xmlns:p14="http://schemas.microsoft.com/office/powerpoint/2010/main" val="13881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“Classic Enterprise” Operational Concepts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31520" y="1576041"/>
            <a:ext cx="12978115" cy="58558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Separate volatility concerns to facilitate flexible scaling options and improve business agility.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Workflows are extensible, managed through the admin portion of the system and can even be maintained externally.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/>
              <a:t>Consumers are </a:t>
            </a:r>
            <a:r>
              <a:rPr lang="en-US" sz="2400" b="0" dirty="0"/>
              <a:t>expected to be different form factors and succinct workflows are crafted for each.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Caching is used to improve responsiveness of certain key subsystems.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Queuing between subsystems (i.e. Managers) ensures lossless data flow.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Feeds to </a:t>
            </a:r>
            <a:r>
              <a:rPr lang="en-US" sz="2400" b="0" dirty="0" smtClean="0"/>
              <a:t>other systems are </a:t>
            </a:r>
            <a:r>
              <a:rPr lang="en-US" sz="2400" b="0" dirty="0"/>
              <a:t>transient, as stale feed data has little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Integrate </a:t>
            </a:r>
            <a:r>
              <a:rPr lang="en-US" sz="2400" b="0" dirty="0" smtClean="0"/>
              <a:t>other system’s feeds </a:t>
            </a:r>
            <a:r>
              <a:rPr lang="en-US" sz="2400" b="0" dirty="0"/>
              <a:t>into the Feeds subsystem to reduce complexity and simplify administration.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 – Milestone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272" idx="5"/>
            <a:endCxn id="116" idx="1"/>
          </p:cNvCxnSpPr>
          <p:nvPr/>
        </p:nvCxnSpPr>
        <p:spPr>
          <a:xfrm>
            <a:off x="8450928" y="3366765"/>
            <a:ext cx="4144619" cy="1589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2466665" y="4839804"/>
            <a:ext cx="880058" cy="79528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567363" y="2241061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40839" y="3672881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44395" y="3518855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07132" y="7014589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98637" y="1975756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78457" y="553938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39763" y="3362822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0122" y="231069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8867" y="5734267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23708" y="5724204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669" y="4848763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33528" y="3341710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13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3969" y="3389168"/>
            <a:ext cx="609599" cy="481654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14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7" idx="1"/>
            <a:endCxn id="12" idx="5"/>
          </p:cNvCxnSpPr>
          <p:nvPr/>
        </p:nvCxnSpPr>
        <p:spPr>
          <a:xfrm flipH="1" flipV="1">
            <a:off x="1449192" y="6167872"/>
            <a:ext cx="1347214" cy="921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  <a:endCxn id="58" idx="5"/>
          </p:cNvCxnSpPr>
          <p:nvPr/>
        </p:nvCxnSpPr>
        <p:spPr>
          <a:xfrm flipH="1" flipV="1">
            <a:off x="2272760" y="4937268"/>
            <a:ext cx="1032909" cy="1654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0"/>
            <a:endCxn id="13" idx="4"/>
          </p:cNvCxnSpPr>
          <p:nvPr/>
        </p:nvCxnSpPr>
        <p:spPr>
          <a:xfrm flipH="1" flipV="1">
            <a:off x="2328508" y="6232204"/>
            <a:ext cx="683424" cy="7823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0"/>
            <a:endCxn id="14" idx="3"/>
          </p:cNvCxnSpPr>
          <p:nvPr/>
        </p:nvCxnSpPr>
        <p:spPr>
          <a:xfrm flipV="1">
            <a:off x="3011932" y="5282368"/>
            <a:ext cx="383011" cy="17322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50835" y="4416987"/>
            <a:ext cx="728630" cy="60954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I1 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0"/>
            <a:endCxn id="58" idx="3"/>
          </p:cNvCxnSpPr>
          <p:nvPr/>
        </p:nvCxnSpPr>
        <p:spPr>
          <a:xfrm flipV="1">
            <a:off x="1233667" y="4937268"/>
            <a:ext cx="523873" cy="7969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0"/>
            <a:endCxn id="5" idx="3"/>
          </p:cNvCxnSpPr>
          <p:nvPr/>
        </p:nvCxnSpPr>
        <p:spPr>
          <a:xfrm flipV="1">
            <a:off x="1233667" y="4106486"/>
            <a:ext cx="3496446" cy="1627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6"/>
            <a:endCxn id="13" idx="2"/>
          </p:cNvCxnSpPr>
          <p:nvPr/>
        </p:nvCxnSpPr>
        <p:spPr>
          <a:xfrm flipV="1">
            <a:off x="1538466" y="5978204"/>
            <a:ext cx="485242" cy="100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7" idx="2"/>
            <a:endCxn id="58" idx="2"/>
          </p:cNvCxnSpPr>
          <p:nvPr/>
        </p:nvCxnSpPr>
        <p:spPr>
          <a:xfrm rot="10800000">
            <a:off x="1650836" y="4721761"/>
            <a:ext cx="1056297" cy="2546828"/>
          </a:xfrm>
          <a:prstGeom prst="curvedConnector3">
            <a:avLst>
              <a:gd name="adj1" fmla="val 209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77" idx="7"/>
            <a:endCxn id="276" idx="1"/>
          </p:cNvCxnSpPr>
          <p:nvPr/>
        </p:nvCxnSpPr>
        <p:spPr>
          <a:xfrm rot="16200000" flipH="1">
            <a:off x="8372068" y="1751071"/>
            <a:ext cx="518325" cy="2474336"/>
          </a:xfrm>
          <a:prstGeom prst="curvedConnector3">
            <a:avLst>
              <a:gd name="adj1" fmla="val -2040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3" idx="0"/>
            <a:endCxn id="58" idx="4"/>
          </p:cNvCxnSpPr>
          <p:nvPr/>
        </p:nvCxnSpPr>
        <p:spPr>
          <a:xfrm flipH="1" flipV="1">
            <a:off x="2015150" y="5026534"/>
            <a:ext cx="313358" cy="6976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037511" y="3434852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12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>
            <a:stCxn id="7" idx="7"/>
            <a:endCxn id="9" idx="4"/>
          </p:cNvCxnSpPr>
          <p:nvPr/>
        </p:nvCxnSpPr>
        <p:spPr>
          <a:xfrm flipV="1">
            <a:off x="3227457" y="6047388"/>
            <a:ext cx="455800" cy="10415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9" idx="1"/>
            <a:endCxn id="58" idx="5"/>
          </p:cNvCxnSpPr>
          <p:nvPr/>
        </p:nvCxnSpPr>
        <p:spPr>
          <a:xfrm flipH="1" flipV="1">
            <a:off x="2272760" y="4937268"/>
            <a:ext cx="1194971" cy="676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58" idx="6"/>
            <a:endCxn id="10" idx="3"/>
          </p:cNvCxnSpPr>
          <p:nvPr/>
        </p:nvCxnSpPr>
        <p:spPr>
          <a:xfrm flipV="1">
            <a:off x="2379465" y="3796427"/>
            <a:ext cx="1349572" cy="9253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58" idx="0"/>
            <a:endCxn id="112" idx="4"/>
          </p:cNvCxnSpPr>
          <p:nvPr/>
        </p:nvCxnSpPr>
        <p:spPr>
          <a:xfrm flipV="1">
            <a:off x="2015150" y="3942852"/>
            <a:ext cx="327161" cy="474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58" idx="0"/>
            <a:endCxn id="16" idx="4"/>
          </p:cNvCxnSpPr>
          <p:nvPr/>
        </p:nvCxnSpPr>
        <p:spPr>
          <a:xfrm flipH="1" flipV="1">
            <a:off x="1538328" y="3849710"/>
            <a:ext cx="476822" cy="5672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58" idx="1"/>
            <a:endCxn id="17" idx="5"/>
          </p:cNvCxnSpPr>
          <p:nvPr/>
        </p:nvCxnSpPr>
        <p:spPr>
          <a:xfrm flipH="1" flipV="1">
            <a:off x="914294" y="3800285"/>
            <a:ext cx="843246" cy="7059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5" idx="2"/>
            <a:endCxn id="10" idx="6"/>
          </p:cNvCxnSpPr>
          <p:nvPr/>
        </p:nvCxnSpPr>
        <p:spPr>
          <a:xfrm flipH="1" flipV="1">
            <a:off x="4249362" y="3616822"/>
            <a:ext cx="391477" cy="310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58" idx="7"/>
            <a:endCxn id="6" idx="3"/>
          </p:cNvCxnSpPr>
          <p:nvPr/>
        </p:nvCxnSpPr>
        <p:spPr>
          <a:xfrm flipV="1">
            <a:off x="2272760" y="3952460"/>
            <a:ext cx="660909" cy="553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6" idx="0"/>
            <a:endCxn id="11" idx="6"/>
          </p:cNvCxnSpPr>
          <p:nvPr/>
        </p:nvCxnSpPr>
        <p:spPr>
          <a:xfrm flipH="1" flipV="1">
            <a:off x="1409721" y="2564698"/>
            <a:ext cx="1739474" cy="954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12" idx="0"/>
            <a:endCxn id="8" idx="4"/>
          </p:cNvCxnSpPr>
          <p:nvPr/>
        </p:nvCxnSpPr>
        <p:spPr>
          <a:xfrm flipV="1">
            <a:off x="2342311" y="2483756"/>
            <a:ext cx="861126" cy="951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6" idx="0"/>
            <a:endCxn id="8" idx="3"/>
          </p:cNvCxnSpPr>
          <p:nvPr/>
        </p:nvCxnSpPr>
        <p:spPr>
          <a:xfrm flipV="1">
            <a:off x="1538328" y="2409361"/>
            <a:ext cx="1449583" cy="9323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1586214" y="1376811"/>
            <a:ext cx="728630" cy="60954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I2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2" name="Straight Arrow Connector 211"/>
          <p:cNvCxnSpPr>
            <a:stCxn id="16" idx="0"/>
            <a:endCxn id="211" idx="4"/>
          </p:cNvCxnSpPr>
          <p:nvPr/>
        </p:nvCxnSpPr>
        <p:spPr>
          <a:xfrm flipV="1">
            <a:off x="1538328" y="1986358"/>
            <a:ext cx="412201" cy="13553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12" idx="0"/>
            <a:endCxn id="211" idx="4"/>
          </p:cNvCxnSpPr>
          <p:nvPr/>
        </p:nvCxnSpPr>
        <p:spPr>
          <a:xfrm flipH="1" flipV="1">
            <a:off x="1950529" y="1986358"/>
            <a:ext cx="391782" cy="14484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6" idx="0"/>
            <a:endCxn id="211" idx="5"/>
          </p:cNvCxnSpPr>
          <p:nvPr/>
        </p:nvCxnSpPr>
        <p:spPr>
          <a:xfrm flipH="1" flipV="1">
            <a:off x="2208139" y="1897092"/>
            <a:ext cx="941056" cy="16217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1" idx="7"/>
            <a:endCxn id="211" idx="3"/>
          </p:cNvCxnSpPr>
          <p:nvPr/>
        </p:nvCxnSpPr>
        <p:spPr>
          <a:xfrm flipV="1">
            <a:off x="1320447" y="1897092"/>
            <a:ext cx="372472" cy="488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8" idx="2"/>
            <a:endCxn id="211" idx="5"/>
          </p:cNvCxnSpPr>
          <p:nvPr/>
        </p:nvCxnSpPr>
        <p:spPr>
          <a:xfrm flipH="1" flipV="1">
            <a:off x="2208139" y="1897092"/>
            <a:ext cx="690498" cy="3326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>
            <a:stCxn id="17" idx="1"/>
            <a:endCxn id="211" idx="2"/>
          </p:cNvCxnSpPr>
          <p:nvPr/>
        </p:nvCxnSpPr>
        <p:spPr>
          <a:xfrm rot="5400000" flipH="1" flipV="1">
            <a:off x="145668" y="2019160"/>
            <a:ext cx="1778120" cy="1102971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6" idx="7"/>
            <a:endCxn id="4" idx="2"/>
          </p:cNvCxnSpPr>
          <p:nvPr/>
        </p:nvCxnSpPr>
        <p:spPr>
          <a:xfrm flipV="1">
            <a:off x="1753853" y="2495061"/>
            <a:ext cx="2813510" cy="921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12" idx="7"/>
            <a:endCxn id="4" idx="3"/>
          </p:cNvCxnSpPr>
          <p:nvPr/>
        </p:nvCxnSpPr>
        <p:spPr>
          <a:xfrm flipV="1">
            <a:off x="2557836" y="2674666"/>
            <a:ext cx="2098801" cy="8345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/>
          <p:cNvCxnSpPr>
            <a:stCxn id="58" idx="6"/>
            <a:endCxn id="4" idx="4"/>
          </p:cNvCxnSpPr>
          <p:nvPr/>
        </p:nvCxnSpPr>
        <p:spPr>
          <a:xfrm flipV="1">
            <a:off x="2379465" y="2749061"/>
            <a:ext cx="2492698" cy="19727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10828320" y="3163267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4180492" y="6976340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9" name="Oval 258"/>
          <p:cNvSpPr/>
          <p:nvPr/>
        </p:nvSpPr>
        <p:spPr>
          <a:xfrm>
            <a:off x="4909686" y="6976340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5671685" y="69965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1" name="Oval 260"/>
          <p:cNvSpPr/>
          <p:nvPr/>
        </p:nvSpPr>
        <p:spPr>
          <a:xfrm>
            <a:off x="6446336" y="69965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7234034" y="6997004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3" name="Oval 262"/>
          <p:cNvSpPr/>
          <p:nvPr/>
        </p:nvSpPr>
        <p:spPr>
          <a:xfrm>
            <a:off x="9022232" y="7010697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8008642" y="7010697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4180182" y="5784951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4909686" y="576162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671685" y="573714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6446336" y="5736626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9" name="Oval 268"/>
          <p:cNvSpPr/>
          <p:nvPr/>
        </p:nvSpPr>
        <p:spPr>
          <a:xfrm>
            <a:off x="7231292" y="5736626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9005111" y="5672182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8001898" y="5678018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2" name="Oval 271"/>
          <p:cNvSpPr/>
          <p:nvPr/>
        </p:nvSpPr>
        <p:spPr>
          <a:xfrm>
            <a:off x="7930603" y="2933160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29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11823141" y="318085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30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4" name="Oval 273"/>
          <p:cNvSpPr/>
          <p:nvPr/>
        </p:nvSpPr>
        <p:spPr>
          <a:xfrm>
            <a:off x="13811508" y="3186913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31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5838274" y="267043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32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9779125" y="3173007"/>
            <a:ext cx="609599" cy="508000"/>
          </a:xfrm>
          <a:prstGeom prst="ellipse">
            <a:avLst/>
          </a:prstGeom>
          <a:solidFill>
            <a:srgbClr val="FFFF00"/>
          </a:solidFill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33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6873738" y="265468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12890497" y="318085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8946264" y="304819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36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80" name="Straight Arrow Connector 279"/>
          <p:cNvCxnSpPr>
            <a:stCxn id="258" idx="0"/>
            <a:endCxn id="265" idx="4"/>
          </p:cNvCxnSpPr>
          <p:nvPr/>
        </p:nvCxnSpPr>
        <p:spPr>
          <a:xfrm flipH="1" flipV="1">
            <a:off x="4484982" y="6292951"/>
            <a:ext cx="310" cy="6833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59" idx="0"/>
            <a:endCxn id="266" idx="4"/>
          </p:cNvCxnSpPr>
          <p:nvPr/>
        </p:nvCxnSpPr>
        <p:spPr>
          <a:xfrm flipV="1">
            <a:off x="5214486" y="6269627"/>
            <a:ext cx="0" cy="706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60" idx="0"/>
            <a:endCxn id="267" idx="4"/>
          </p:cNvCxnSpPr>
          <p:nvPr/>
        </p:nvCxnSpPr>
        <p:spPr>
          <a:xfrm flipV="1">
            <a:off x="5976485" y="6245147"/>
            <a:ext cx="0" cy="7514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61" idx="0"/>
            <a:endCxn id="268" idx="4"/>
          </p:cNvCxnSpPr>
          <p:nvPr/>
        </p:nvCxnSpPr>
        <p:spPr>
          <a:xfrm flipV="1">
            <a:off x="6751136" y="6244626"/>
            <a:ext cx="0" cy="7519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262" idx="0"/>
            <a:endCxn id="269" idx="4"/>
          </p:cNvCxnSpPr>
          <p:nvPr/>
        </p:nvCxnSpPr>
        <p:spPr>
          <a:xfrm flipH="1" flipV="1">
            <a:off x="7536092" y="6244626"/>
            <a:ext cx="2742" cy="7523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264" idx="0"/>
            <a:endCxn id="271" idx="4"/>
          </p:cNvCxnSpPr>
          <p:nvPr/>
        </p:nvCxnSpPr>
        <p:spPr>
          <a:xfrm flipH="1" flipV="1">
            <a:off x="8306698" y="6186018"/>
            <a:ext cx="6744" cy="8246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63" idx="0"/>
            <a:endCxn id="270" idx="4"/>
          </p:cNvCxnSpPr>
          <p:nvPr/>
        </p:nvCxnSpPr>
        <p:spPr>
          <a:xfrm flipH="1" flipV="1">
            <a:off x="9309911" y="6180182"/>
            <a:ext cx="17121" cy="830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5" idx="1"/>
            <a:endCxn id="8" idx="5"/>
          </p:cNvCxnSpPr>
          <p:nvPr/>
        </p:nvCxnSpPr>
        <p:spPr>
          <a:xfrm flipH="1" flipV="1">
            <a:off x="3418962" y="2409361"/>
            <a:ext cx="1311151" cy="13379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>
            <a:stCxn id="5" idx="5"/>
            <a:endCxn id="265" idx="0"/>
          </p:cNvCxnSpPr>
          <p:nvPr/>
        </p:nvCxnSpPr>
        <p:spPr>
          <a:xfrm flipH="1">
            <a:off x="4484982" y="4106486"/>
            <a:ext cx="676182" cy="16784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stCxn id="5" idx="5"/>
            <a:endCxn id="266" idx="0"/>
          </p:cNvCxnSpPr>
          <p:nvPr/>
        </p:nvCxnSpPr>
        <p:spPr>
          <a:xfrm>
            <a:off x="5161164" y="4106486"/>
            <a:ext cx="53322" cy="16551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5" idx="5"/>
            <a:endCxn id="267" idx="1"/>
          </p:cNvCxnSpPr>
          <p:nvPr/>
        </p:nvCxnSpPr>
        <p:spPr>
          <a:xfrm>
            <a:off x="5161164" y="4106486"/>
            <a:ext cx="599795" cy="1705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>
            <a:stCxn id="5" idx="5"/>
            <a:endCxn id="268" idx="0"/>
          </p:cNvCxnSpPr>
          <p:nvPr/>
        </p:nvCxnSpPr>
        <p:spPr>
          <a:xfrm>
            <a:off x="5161164" y="4106486"/>
            <a:ext cx="1589972" cy="16301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>
            <a:stCxn id="5" idx="5"/>
            <a:endCxn id="269" idx="1"/>
          </p:cNvCxnSpPr>
          <p:nvPr/>
        </p:nvCxnSpPr>
        <p:spPr>
          <a:xfrm>
            <a:off x="5161164" y="4106486"/>
            <a:ext cx="2159402" cy="17045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>
            <a:stCxn id="5" idx="5"/>
            <a:endCxn id="271" idx="1"/>
          </p:cNvCxnSpPr>
          <p:nvPr/>
        </p:nvCxnSpPr>
        <p:spPr>
          <a:xfrm>
            <a:off x="5161164" y="4106486"/>
            <a:ext cx="2930008" cy="16459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>
            <a:stCxn id="5" idx="5"/>
            <a:endCxn id="270" idx="1"/>
          </p:cNvCxnSpPr>
          <p:nvPr/>
        </p:nvCxnSpPr>
        <p:spPr>
          <a:xfrm>
            <a:off x="5161164" y="4106486"/>
            <a:ext cx="3933221" cy="16400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>
            <a:stCxn id="12" idx="7"/>
            <a:endCxn id="14" idx="3"/>
          </p:cNvCxnSpPr>
          <p:nvPr/>
        </p:nvCxnSpPr>
        <p:spPr>
          <a:xfrm flipV="1">
            <a:off x="1449192" y="5282368"/>
            <a:ext cx="1945751" cy="5262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/>
          <p:cNvCxnSpPr>
            <a:stCxn id="7" idx="6"/>
            <a:endCxn id="5" idx="4"/>
          </p:cNvCxnSpPr>
          <p:nvPr/>
        </p:nvCxnSpPr>
        <p:spPr>
          <a:xfrm flipV="1">
            <a:off x="3316731" y="4180881"/>
            <a:ext cx="1628908" cy="30877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stCxn id="277" idx="2"/>
            <a:endCxn id="275" idx="6"/>
          </p:cNvCxnSpPr>
          <p:nvPr/>
        </p:nvCxnSpPr>
        <p:spPr>
          <a:xfrm flipH="1">
            <a:off x="6447873" y="2908682"/>
            <a:ext cx="425865" cy="15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265" idx="7"/>
            <a:endCxn id="275" idx="3"/>
          </p:cNvCxnSpPr>
          <p:nvPr/>
        </p:nvCxnSpPr>
        <p:spPr>
          <a:xfrm flipV="1">
            <a:off x="4700507" y="3104037"/>
            <a:ext cx="1227041" cy="27553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urved Connector 547"/>
          <p:cNvCxnSpPr>
            <a:stCxn id="211" idx="6"/>
            <a:endCxn id="275" idx="0"/>
          </p:cNvCxnSpPr>
          <p:nvPr/>
        </p:nvCxnSpPr>
        <p:spPr>
          <a:xfrm>
            <a:off x="2314844" y="1681585"/>
            <a:ext cx="3828230" cy="98884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/>
          <p:cNvCxnSpPr>
            <a:stCxn id="266" idx="7"/>
            <a:endCxn id="275" idx="4"/>
          </p:cNvCxnSpPr>
          <p:nvPr/>
        </p:nvCxnSpPr>
        <p:spPr>
          <a:xfrm flipV="1">
            <a:off x="5430011" y="3178432"/>
            <a:ext cx="713063" cy="26575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/>
          <p:cNvCxnSpPr>
            <a:stCxn id="267" idx="0"/>
            <a:endCxn id="275" idx="4"/>
          </p:cNvCxnSpPr>
          <p:nvPr/>
        </p:nvCxnSpPr>
        <p:spPr>
          <a:xfrm flipV="1">
            <a:off x="5976485" y="3178432"/>
            <a:ext cx="166589" cy="25587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>
            <a:stCxn id="277" idx="6"/>
            <a:endCxn id="272" idx="2"/>
          </p:cNvCxnSpPr>
          <p:nvPr/>
        </p:nvCxnSpPr>
        <p:spPr>
          <a:xfrm>
            <a:off x="7483337" y="2908682"/>
            <a:ext cx="447266" cy="2784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/>
          <p:cNvCxnSpPr>
            <a:stCxn id="279" idx="2"/>
            <a:endCxn id="272" idx="6"/>
          </p:cNvCxnSpPr>
          <p:nvPr/>
        </p:nvCxnSpPr>
        <p:spPr>
          <a:xfrm flipH="1" flipV="1">
            <a:off x="8540202" y="3187160"/>
            <a:ext cx="406062" cy="115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/>
          <p:cNvCxnSpPr>
            <a:stCxn id="267" idx="7"/>
            <a:endCxn id="272" idx="3"/>
          </p:cNvCxnSpPr>
          <p:nvPr/>
        </p:nvCxnSpPr>
        <p:spPr>
          <a:xfrm flipV="1">
            <a:off x="6192010" y="3366765"/>
            <a:ext cx="1827867" cy="24447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/>
          <p:cNvCxnSpPr>
            <a:stCxn id="257" idx="2"/>
            <a:endCxn id="276" idx="6"/>
          </p:cNvCxnSpPr>
          <p:nvPr/>
        </p:nvCxnSpPr>
        <p:spPr>
          <a:xfrm flipH="1">
            <a:off x="10388724" y="3417267"/>
            <a:ext cx="439596" cy="97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>
            <a:stCxn id="268" idx="7"/>
            <a:endCxn id="276" idx="3"/>
          </p:cNvCxnSpPr>
          <p:nvPr/>
        </p:nvCxnSpPr>
        <p:spPr>
          <a:xfrm flipV="1">
            <a:off x="6966661" y="3606612"/>
            <a:ext cx="2901738" cy="22044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>
            <a:stCxn id="269" idx="0"/>
            <a:endCxn id="276" idx="4"/>
          </p:cNvCxnSpPr>
          <p:nvPr/>
        </p:nvCxnSpPr>
        <p:spPr>
          <a:xfrm flipV="1">
            <a:off x="7536092" y="3681007"/>
            <a:ext cx="2547833" cy="20556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stCxn id="278" idx="2"/>
            <a:endCxn id="273" idx="6"/>
          </p:cNvCxnSpPr>
          <p:nvPr/>
        </p:nvCxnSpPr>
        <p:spPr>
          <a:xfrm flipH="1">
            <a:off x="12432740" y="3434852"/>
            <a:ext cx="4577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urved Connector 608"/>
          <p:cNvCxnSpPr>
            <a:stCxn id="277" idx="7"/>
            <a:endCxn id="274" idx="0"/>
          </p:cNvCxnSpPr>
          <p:nvPr/>
        </p:nvCxnSpPr>
        <p:spPr>
          <a:xfrm rot="16200000" flipH="1">
            <a:off x="10526267" y="-403127"/>
            <a:ext cx="457836" cy="6722245"/>
          </a:xfrm>
          <a:prstGeom prst="curvedConnector3">
            <a:avLst>
              <a:gd name="adj1" fmla="val -14841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urved Connector 612"/>
          <p:cNvCxnSpPr>
            <a:stCxn id="279" idx="7"/>
            <a:endCxn id="274" idx="1"/>
          </p:cNvCxnSpPr>
          <p:nvPr/>
        </p:nvCxnSpPr>
        <p:spPr>
          <a:xfrm rot="16200000" flipH="1">
            <a:off x="11614324" y="974851"/>
            <a:ext cx="138721" cy="4434193"/>
          </a:xfrm>
          <a:prstGeom prst="curvedConnector3">
            <a:avLst>
              <a:gd name="adj1" fmla="val -2184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>
            <a:stCxn id="271" idx="7"/>
            <a:endCxn id="274" idx="3"/>
          </p:cNvCxnSpPr>
          <p:nvPr/>
        </p:nvCxnSpPr>
        <p:spPr>
          <a:xfrm flipV="1">
            <a:off x="8522223" y="3620518"/>
            <a:ext cx="5378559" cy="21318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/>
          <p:cNvCxnSpPr>
            <a:stCxn id="270" idx="7"/>
            <a:endCxn id="274" idx="3"/>
          </p:cNvCxnSpPr>
          <p:nvPr/>
        </p:nvCxnSpPr>
        <p:spPr>
          <a:xfrm flipV="1">
            <a:off x="9525436" y="3620518"/>
            <a:ext cx="4375346" cy="2126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urved Connector 624"/>
          <p:cNvCxnSpPr>
            <a:stCxn id="211" idx="6"/>
            <a:endCxn id="277" idx="0"/>
          </p:cNvCxnSpPr>
          <p:nvPr/>
        </p:nvCxnSpPr>
        <p:spPr>
          <a:xfrm>
            <a:off x="2314844" y="1681585"/>
            <a:ext cx="4863694" cy="97309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urved Connector 629"/>
          <p:cNvCxnSpPr>
            <a:stCxn id="211" idx="6"/>
            <a:endCxn id="272" idx="0"/>
          </p:cNvCxnSpPr>
          <p:nvPr/>
        </p:nvCxnSpPr>
        <p:spPr>
          <a:xfrm>
            <a:off x="2314844" y="1681585"/>
            <a:ext cx="5920559" cy="1251575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urved Connector 632"/>
          <p:cNvCxnSpPr>
            <a:stCxn id="211" idx="6"/>
            <a:endCxn id="279" idx="0"/>
          </p:cNvCxnSpPr>
          <p:nvPr/>
        </p:nvCxnSpPr>
        <p:spPr>
          <a:xfrm>
            <a:off x="2314844" y="1681585"/>
            <a:ext cx="6936220" cy="136660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urved Connector 635"/>
          <p:cNvCxnSpPr>
            <a:stCxn id="211" idx="6"/>
            <a:endCxn id="276" idx="0"/>
          </p:cNvCxnSpPr>
          <p:nvPr/>
        </p:nvCxnSpPr>
        <p:spPr>
          <a:xfrm>
            <a:off x="2314844" y="1681585"/>
            <a:ext cx="7769081" cy="149142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Curved Connector 638"/>
          <p:cNvCxnSpPr>
            <a:stCxn id="211" idx="6"/>
            <a:endCxn id="257" idx="0"/>
          </p:cNvCxnSpPr>
          <p:nvPr/>
        </p:nvCxnSpPr>
        <p:spPr>
          <a:xfrm>
            <a:off x="2314844" y="1681585"/>
            <a:ext cx="8818276" cy="148168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urved Connector 641"/>
          <p:cNvCxnSpPr>
            <a:stCxn id="211" idx="7"/>
            <a:endCxn id="273" idx="0"/>
          </p:cNvCxnSpPr>
          <p:nvPr/>
        </p:nvCxnSpPr>
        <p:spPr>
          <a:xfrm rot="16200000" flipH="1">
            <a:off x="6310652" y="-2636437"/>
            <a:ext cx="1714775" cy="9919802"/>
          </a:xfrm>
          <a:prstGeom prst="curvedConnector3">
            <a:avLst>
              <a:gd name="adj1" fmla="val -659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urved Connector 644"/>
          <p:cNvCxnSpPr>
            <a:stCxn id="211" idx="7"/>
            <a:endCxn id="278" idx="0"/>
          </p:cNvCxnSpPr>
          <p:nvPr/>
        </p:nvCxnSpPr>
        <p:spPr>
          <a:xfrm rot="16200000" flipH="1">
            <a:off x="6844330" y="-3170115"/>
            <a:ext cx="1714775" cy="10987158"/>
          </a:xfrm>
          <a:prstGeom prst="curvedConnector3">
            <a:avLst>
              <a:gd name="adj1" fmla="val -643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urved Connector 647"/>
          <p:cNvCxnSpPr>
            <a:stCxn id="211" idx="7"/>
            <a:endCxn id="274" idx="0"/>
          </p:cNvCxnSpPr>
          <p:nvPr/>
        </p:nvCxnSpPr>
        <p:spPr>
          <a:xfrm rot="16200000" flipH="1">
            <a:off x="7301805" y="-3627589"/>
            <a:ext cx="1720836" cy="11908169"/>
          </a:xfrm>
          <a:prstGeom prst="curvedConnector3">
            <a:avLst>
              <a:gd name="adj1" fmla="val -725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Arrow Connector 686"/>
          <p:cNvCxnSpPr>
            <a:stCxn id="276" idx="5"/>
            <a:endCxn id="116" idx="1"/>
          </p:cNvCxnSpPr>
          <p:nvPr/>
        </p:nvCxnSpPr>
        <p:spPr>
          <a:xfrm>
            <a:off x="10299450" y="3606612"/>
            <a:ext cx="2296097" cy="13496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Arrow Connector 689"/>
          <p:cNvCxnSpPr>
            <a:stCxn id="274" idx="4"/>
            <a:endCxn id="116" idx="7"/>
          </p:cNvCxnSpPr>
          <p:nvPr/>
        </p:nvCxnSpPr>
        <p:spPr>
          <a:xfrm flipH="1">
            <a:off x="13217841" y="3694913"/>
            <a:ext cx="898467" cy="1261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>
            <a:stCxn id="273" idx="4"/>
            <a:endCxn id="116" idx="0"/>
          </p:cNvCxnSpPr>
          <p:nvPr/>
        </p:nvCxnSpPr>
        <p:spPr>
          <a:xfrm>
            <a:off x="12127941" y="3688852"/>
            <a:ext cx="778753" cy="11509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Isosceles Triangle 139"/>
          <p:cNvSpPr/>
          <p:nvPr/>
        </p:nvSpPr>
        <p:spPr>
          <a:xfrm>
            <a:off x="2102239" y="4640803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140"/>
          <p:cNvSpPr/>
          <p:nvPr/>
        </p:nvSpPr>
        <p:spPr>
          <a:xfrm>
            <a:off x="2422176" y="3598190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/>
          <p:cNvSpPr/>
          <p:nvPr/>
        </p:nvSpPr>
        <p:spPr>
          <a:xfrm>
            <a:off x="1634091" y="3504333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143"/>
          <p:cNvSpPr/>
          <p:nvPr/>
        </p:nvSpPr>
        <p:spPr>
          <a:xfrm>
            <a:off x="2012933" y="1600629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/>
          <p:cNvSpPr/>
          <p:nvPr/>
        </p:nvSpPr>
        <p:spPr>
          <a:xfrm>
            <a:off x="4910905" y="2404995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/>
          <p:cNvSpPr/>
          <p:nvPr/>
        </p:nvSpPr>
        <p:spPr>
          <a:xfrm>
            <a:off x="6222939" y="2845437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>
            <a:off x="10186736" y="3333677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>
            <a:off x="8341817" y="3100763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/>
        </p:nvSpPr>
        <p:spPr>
          <a:xfrm>
            <a:off x="12206771" y="3332473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/>
          <p:cNvSpPr/>
          <p:nvPr/>
        </p:nvSpPr>
        <p:spPr>
          <a:xfrm>
            <a:off x="14238149" y="3332473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Isosceles Triangle 151"/>
          <p:cNvSpPr/>
          <p:nvPr/>
        </p:nvSpPr>
        <p:spPr>
          <a:xfrm>
            <a:off x="13066415" y="5152763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/>
          <p:cNvCxnSpPr>
            <a:stCxn id="275" idx="5"/>
            <a:endCxn id="116" idx="2"/>
          </p:cNvCxnSpPr>
          <p:nvPr/>
        </p:nvCxnSpPr>
        <p:spPr>
          <a:xfrm>
            <a:off x="6358599" y="3104037"/>
            <a:ext cx="6108066" cy="21334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10071487" y="5623155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0656975" y="6250794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11447498" y="6686767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2702888" y="6834984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0" name="Straight Arrow Connector 159"/>
          <p:cNvCxnSpPr>
            <a:stCxn id="154" idx="6"/>
          </p:cNvCxnSpPr>
          <p:nvPr/>
        </p:nvCxnSpPr>
        <p:spPr>
          <a:xfrm flipV="1">
            <a:off x="10681086" y="5237447"/>
            <a:ext cx="1785579" cy="6397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5" idx="6"/>
          </p:cNvCxnSpPr>
          <p:nvPr/>
        </p:nvCxnSpPr>
        <p:spPr>
          <a:xfrm flipV="1">
            <a:off x="11266574" y="5518623"/>
            <a:ext cx="1328973" cy="9861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7" idx="7"/>
          </p:cNvCxnSpPr>
          <p:nvPr/>
        </p:nvCxnSpPr>
        <p:spPr>
          <a:xfrm flipV="1">
            <a:off x="11967823" y="5518623"/>
            <a:ext cx="627724" cy="1242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8" idx="0"/>
          </p:cNvCxnSpPr>
          <p:nvPr/>
        </p:nvCxnSpPr>
        <p:spPr>
          <a:xfrm flipH="1" flipV="1">
            <a:off x="12906694" y="5635090"/>
            <a:ext cx="100994" cy="11998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endCxn id="158" idx="1"/>
          </p:cNvCxnSpPr>
          <p:nvPr/>
        </p:nvCxnSpPr>
        <p:spPr>
          <a:xfrm rot="16200000" flipH="1">
            <a:off x="6822569" y="939785"/>
            <a:ext cx="4234713" cy="7704474"/>
          </a:xfrm>
          <a:prstGeom prst="curvedConnector3">
            <a:avLst>
              <a:gd name="adj1" fmla="val 4383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>
            <a:endCxn id="157" idx="0"/>
          </p:cNvCxnSpPr>
          <p:nvPr/>
        </p:nvCxnSpPr>
        <p:spPr>
          <a:xfrm rot="16200000" flipH="1">
            <a:off x="6413943" y="1348411"/>
            <a:ext cx="4012101" cy="6664610"/>
          </a:xfrm>
          <a:prstGeom prst="curvedConnector3">
            <a:avLst>
              <a:gd name="adj1" fmla="val 476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/>
          <p:cNvCxnSpPr>
            <a:endCxn id="155" idx="7"/>
          </p:cNvCxnSpPr>
          <p:nvPr/>
        </p:nvCxnSpPr>
        <p:spPr>
          <a:xfrm rot="16200000" flipH="1">
            <a:off x="6307233" y="1455121"/>
            <a:ext cx="3650523" cy="6089612"/>
          </a:xfrm>
          <a:prstGeom prst="curvedConnector3">
            <a:avLst>
              <a:gd name="adj1" fmla="val 5409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endCxn id="154" idx="0"/>
          </p:cNvCxnSpPr>
          <p:nvPr/>
        </p:nvCxnSpPr>
        <p:spPr>
          <a:xfrm rot="16200000" flipH="1">
            <a:off x="6257743" y="1504610"/>
            <a:ext cx="2948489" cy="5288599"/>
          </a:xfrm>
          <a:prstGeom prst="curvedConnector3">
            <a:avLst>
              <a:gd name="adj1" fmla="val 696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70"/>
          <p:cNvCxnSpPr/>
          <p:nvPr/>
        </p:nvCxnSpPr>
        <p:spPr>
          <a:xfrm rot="16200000" flipV="1">
            <a:off x="259543" y="3008256"/>
            <a:ext cx="2824668" cy="171326"/>
          </a:xfrm>
          <a:prstGeom prst="curvedConnector4">
            <a:avLst>
              <a:gd name="adj1" fmla="val 2401"/>
              <a:gd name="adj2" fmla="val 9555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/>
          <p:cNvCxnSpPr/>
          <p:nvPr/>
        </p:nvCxnSpPr>
        <p:spPr>
          <a:xfrm rot="16200000" flipH="1">
            <a:off x="7157030" y="246113"/>
            <a:ext cx="857551" cy="4996237"/>
          </a:xfrm>
          <a:prstGeom prst="curvedConnector3">
            <a:avLst>
              <a:gd name="adj1" fmla="val -9178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/>
          <p:nvPr/>
        </p:nvCxnSpPr>
        <p:spPr>
          <a:xfrm rot="16200000" flipH="1">
            <a:off x="6301102" y="1102042"/>
            <a:ext cx="720886" cy="3147715"/>
          </a:xfrm>
          <a:prstGeom prst="curvedConnector3">
            <a:avLst>
              <a:gd name="adj1" fmla="val -868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/>
          <p:nvPr/>
        </p:nvCxnSpPr>
        <p:spPr>
          <a:xfrm rot="16200000" flipH="1">
            <a:off x="8175116" y="-771972"/>
            <a:ext cx="865396" cy="7040253"/>
          </a:xfrm>
          <a:prstGeom prst="curvedConnector3">
            <a:avLst>
              <a:gd name="adj1" fmla="val -6194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/>
          <p:cNvCxnSpPr/>
          <p:nvPr/>
        </p:nvCxnSpPr>
        <p:spPr>
          <a:xfrm rot="16200000" flipH="1">
            <a:off x="9166269" y="-1763126"/>
            <a:ext cx="871457" cy="9028620"/>
          </a:xfrm>
          <a:prstGeom prst="curvedConnector3">
            <a:avLst>
              <a:gd name="adj1" fmla="val -6357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176962" y="2495061"/>
            <a:ext cx="750586" cy="1787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 flipV="1">
            <a:off x="2208139" y="1897092"/>
            <a:ext cx="1520898" cy="1540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32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&amp; Release Points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27001" y="1962365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4" name="Oval 3"/>
          <p:cNvSpPr/>
          <p:nvPr/>
        </p:nvSpPr>
        <p:spPr>
          <a:xfrm>
            <a:off x="904692" y="1328376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28102" y="227731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56615" y="1246020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69025" y="1215500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14333" y="1223096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83973" y="2059684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20</a:t>
            </a:r>
            <a:endParaRPr lang="en-US" sz="1200" b="1" dirty="0"/>
          </a:p>
        </p:txBody>
      </p:sp>
      <p:sp>
        <p:nvSpPr>
          <p:cNvPr id="10" name="Oval 9"/>
          <p:cNvSpPr/>
          <p:nvPr/>
        </p:nvSpPr>
        <p:spPr>
          <a:xfrm>
            <a:off x="11675553" y="207417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16</a:t>
            </a:r>
            <a:endParaRPr lang="en-US" sz="1200" b="1" dirty="0"/>
          </a:p>
        </p:txBody>
      </p:sp>
      <p:sp>
        <p:nvSpPr>
          <p:cNvPr id="11" name="Oval 10"/>
          <p:cNvSpPr/>
          <p:nvPr/>
        </p:nvSpPr>
        <p:spPr>
          <a:xfrm>
            <a:off x="13479011" y="2313041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13</a:t>
            </a:r>
            <a:endParaRPr lang="en-US" sz="1200" b="1" dirty="0"/>
          </a:p>
        </p:txBody>
      </p:sp>
      <p:sp>
        <p:nvSpPr>
          <p:cNvPr id="12" name="Oval 11"/>
          <p:cNvSpPr/>
          <p:nvPr/>
        </p:nvSpPr>
        <p:spPr>
          <a:xfrm>
            <a:off x="4366433" y="1975116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13" name="Oval 12"/>
          <p:cNvSpPr/>
          <p:nvPr/>
        </p:nvSpPr>
        <p:spPr>
          <a:xfrm>
            <a:off x="3430356" y="1964913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14" name="Oval 13"/>
          <p:cNvSpPr/>
          <p:nvPr/>
        </p:nvSpPr>
        <p:spPr>
          <a:xfrm>
            <a:off x="2588277" y="1959036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13764552" y="1252131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188600" y="4147745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178455" y="4277542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175898" y="4187373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274823" y="129500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970724" y="12657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15728" y="125126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872910" y="129411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83801" y="3523843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473085" y="425733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732702" y="3505072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23326" y="1295008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312814" y="1246020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279413" y="1251938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27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587" idx="0"/>
            <a:endCxn id="341" idx="4"/>
          </p:cNvCxnSpPr>
          <p:nvPr/>
        </p:nvCxnSpPr>
        <p:spPr>
          <a:xfrm flipV="1">
            <a:off x="13773360" y="6099763"/>
            <a:ext cx="822" cy="3552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4"/>
            <a:endCxn id="11" idx="0"/>
          </p:cNvCxnSpPr>
          <p:nvPr/>
        </p:nvCxnSpPr>
        <p:spPr>
          <a:xfrm>
            <a:off x="13177710" y="1802117"/>
            <a:ext cx="596472" cy="5109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4"/>
            <a:endCxn id="11" idx="0"/>
          </p:cNvCxnSpPr>
          <p:nvPr/>
        </p:nvCxnSpPr>
        <p:spPr>
          <a:xfrm flipH="1">
            <a:off x="13774182" y="1760131"/>
            <a:ext cx="295170" cy="5529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4"/>
            <a:endCxn id="10" idx="0"/>
          </p:cNvCxnSpPr>
          <p:nvPr/>
        </p:nvCxnSpPr>
        <p:spPr>
          <a:xfrm>
            <a:off x="11617614" y="1754020"/>
            <a:ext cx="353110" cy="3201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0" idx="0"/>
          </p:cNvCxnSpPr>
          <p:nvPr/>
        </p:nvCxnSpPr>
        <p:spPr>
          <a:xfrm flipH="1">
            <a:off x="11970724" y="1719961"/>
            <a:ext cx="304800" cy="3542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8" idx="4"/>
          </p:cNvCxnSpPr>
          <p:nvPr/>
        </p:nvCxnSpPr>
        <p:spPr>
          <a:xfrm>
            <a:off x="9584213" y="1759938"/>
            <a:ext cx="441144" cy="2997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1" idx="4"/>
          </p:cNvCxnSpPr>
          <p:nvPr/>
        </p:nvCxnSpPr>
        <p:spPr>
          <a:xfrm flipH="1">
            <a:off x="10025357" y="1759268"/>
            <a:ext cx="295171" cy="3004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8025139" y="2053576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24</a:t>
            </a:r>
            <a:endParaRPr lang="en-US" sz="1200" b="1" dirty="0"/>
          </a:p>
        </p:txBody>
      </p:sp>
      <p:cxnSp>
        <p:nvCxnSpPr>
          <p:cNvPr id="80" name="Straight Arrow Connector 79"/>
          <p:cNvCxnSpPr>
            <a:stCxn id="26" idx="4"/>
          </p:cNvCxnSpPr>
          <p:nvPr/>
        </p:nvCxnSpPr>
        <p:spPr>
          <a:xfrm>
            <a:off x="7928126" y="1803008"/>
            <a:ext cx="338397" cy="2505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9" idx="4"/>
          </p:cNvCxnSpPr>
          <p:nvPr/>
        </p:nvCxnSpPr>
        <p:spPr>
          <a:xfrm flipH="1">
            <a:off x="8266523" y="1803008"/>
            <a:ext cx="313100" cy="2505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2740031" y="348460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14</a:t>
            </a:r>
            <a:endParaRPr lang="en-US" sz="1200" b="1" dirty="0"/>
          </a:p>
        </p:txBody>
      </p:sp>
      <p:cxnSp>
        <p:nvCxnSpPr>
          <p:cNvPr id="89" name="Straight Arrow Connector 88"/>
          <p:cNvCxnSpPr>
            <a:stCxn id="25" idx="6"/>
            <a:endCxn id="88" idx="2"/>
          </p:cNvCxnSpPr>
          <p:nvPr/>
        </p:nvCxnSpPr>
        <p:spPr>
          <a:xfrm flipV="1">
            <a:off x="12342301" y="3723471"/>
            <a:ext cx="397730" cy="356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8" idx="7"/>
            <a:endCxn id="88" idx="4"/>
          </p:cNvCxnSpPr>
          <p:nvPr/>
        </p:nvCxnSpPr>
        <p:spPr>
          <a:xfrm flipV="1">
            <a:off x="12696223" y="3962342"/>
            <a:ext cx="338979" cy="2994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0727934" y="3481761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18</a:t>
            </a:r>
            <a:endParaRPr lang="en-US" sz="1200" b="1" dirty="0"/>
          </a:p>
        </p:txBody>
      </p:sp>
      <p:cxnSp>
        <p:nvCxnSpPr>
          <p:cNvPr id="97" name="Straight Arrow Connector 96"/>
          <p:cNvCxnSpPr>
            <a:stCxn id="24" idx="0"/>
            <a:endCxn id="96" idx="4"/>
          </p:cNvCxnSpPr>
          <p:nvPr/>
        </p:nvCxnSpPr>
        <p:spPr>
          <a:xfrm flipV="1">
            <a:off x="10777885" y="3959503"/>
            <a:ext cx="245220" cy="2978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7" idx="0"/>
            <a:endCxn id="96" idx="4"/>
          </p:cNvCxnSpPr>
          <p:nvPr/>
        </p:nvCxnSpPr>
        <p:spPr>
          <a:xfrm flipH="1" flipV="1">
            <a:off x="11023105" y="3959503"/>
            <a:ext cx="460150" cy="3180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8940569" y="3499082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22</a:t>
            </a:r>
            <a:endParaRPr lang="en-US" sz="1200" b="1" dirty="0"/>
          </a:p>
        </p:txBody>
      </p:sp>
      <p:cxnSp>
        <p:nvCxnSpPr>
          <p:cNvPr id="104" name="Straight Arrow Connector 103"/>
          <p:cNvCxnSpPr>
            <a:stCxn id="23" idx="6"/>
            <a:endCxn id="103" idx="2"/>
          </p:cNvCxnSpPr>
          <p:nvPr/>
        </p:nvCxnSpPr>
        <p:spPr>
          <a:xfrm flipV="1">
            <a:off x="8493400" y="3737953"/>
            <a:ext cx="447169" cy="398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6" idx="7"/>
            <a:endCxn id="103" idx="3"/>
          </p:cNvCxnSpPr>
          <p:nvPr/>
        </p:nvCxnSpPr>
        <p:spPr>
          <a:xfrm flipV="1">
            <a:off x="8708925" y="3906860"/>
            <a:ext cx="318097" cy="3152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2677098" y="2681516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15</a:t>
            </a:r>
            <a:endParaRPr lang="en-US" sz="1200" b="1" dirty="0"/>
          </a:p>
        </p:txBody>
      </p:sp>
      <p:sp>
        <p:nvSpPr>
          <p:cNvPr id="111" name="Oval 110"/>
          <p:cNvSpPr/>
          <p:nvPr/>
        </p:nvSpPr>
        <p:spPr>
          <a:xfrm>
            <a:off x="11694647" y="275371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17</a:t>
            </a:r>
            <a:endParaRPr lang="en-US" sz="1200" b="1" dirty="0"/>
          </a:p>
        </p:txBody>
      </p:sp>
      <p:sp>
        <p:nvSpPr>
          <p:cNvPr id="112" name="Oval 111"/>
          <p:cNvSpPr/>
          <p:nvPr/>
        </p:nvSpPr>
        <p:spPr>
          <a:xfrm>
            <a:off x="10722473" y="275371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19</a:t>
            </a:r>
            <a:endParaRPr lang="en-US" sz="1200" b="1" dirty="0"/>
          </a:p>
        </p:txBody>
      </p:sp>
      <p:sp>
        <p:nvSpPr>
          <p:cNvPr id="113" name="Oval 112"/>
          <p:cNvSpPr/>
          <p:nvPr/>
        </p:nvSpPr>
        <p:spPr>
          <a:xfrm>
            <a:off x="9794601" y="275390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21</a:t>
            </a:r>
            <a:endParaRPr lang="en-US" sz="1200" b="1" dirty="0"/>
          </a:p>
        </p:txBody>
      </p:sp>
      <p:sp>
        <p:nvSpPr>
          <p:cNvPr id="114" name="Oval 113"/>
          <p:cNvSpPr/>
          <p:nvPr/>
        </p:nvSpPr>
        <p:spPr>
          <a:xfrm>
            <a:off x="8930900" y="275390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23</a:t>
            </a:r>
            <a:endParaRPr lang="en-US" sz="1200" b="1" dirty="0"/>
          </a:p>
        </p:txBody>
      </p:sp>
      <p:sp>
        <p:nvSpPr>
          <p:cNvPr id="115" name="Oval 114"/>
          <p:cNvSpPr/>
          <p:nvPr/>
        </p:nvSpPr>
        <p:spPr>
          <a:xfrm>
            <a:off x="8016832" y="2774439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25</a:t>
            </a:r>
            <a:endParaRPr lang="en-US" sz="1200" b="1" dirty="0"/>
          </a:p>
        </p:txBody>
      </p:sp>
      <p:cxnSp>
        <p:nvCxnSpPr>
          <p:cNvPr id="117" name="Straight Arrow Connector 116"/>
          <p:cNvCxnSpPr>
            <a:stCxn id="11" idx="3"/>
            <a:endCxn id="110" idx="6"/>
          </p:cNvCxnSpPr>
          <p:nvPr/>
        </p:nvCxnSpPr>
        <p:spPr>
          <a:xfrm flipH="1">
            <a:off x="13267439" y="2720819"/>
            <a:ext cx="298025" cy="1995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8" idx="0"/>
            <a:endCxn id="110" idx="4"/>
          </p:cNvCxnSpPr>
          <p:nvPr/>
        </p:nvCxnSpPr>
        <p:spPr>
          <a:xfrm flipH="1" flipV="1">
            <a:off x="12972269" y="3159258"/>
            <a:ext cx="62933" cy="325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" idx="4"/>
            <a:endCxn id="111" idx="0"/>
          </p:cNvCxnSpPr>
          <p:nvPr/>
        </p:nvCxnSpPr>
        <p:spPr>
          <a:xfrm>
            <a:off x="11970724" y="2551912"/>
            <a:ext cx="19094" cy="2017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" idx="4"/>
            <a:endCxn id="113" idx="0"/>
          </p:cNvCxnSpPr>
          <p:nvPr/>
        </p:nvCxnSpPr>
        <p:spPr>
          <a:xfrm>
            <a:off x="10079144" y="2537426"/>
            <a:ext cx="10628" cy="216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79" idx="4"/>
            <a:endCxn id="115" idx="0"/>
          </p:cNvCxnSpPr>
          <p:nvPr/>
        </p:nvCxnSpPr>
        <p:spPr>
          <a:xfrm flipH="1">
            <a:off x="8312003" y="2531318"/>
            <a:ext cx="8307" cy="2431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96" idx="0"/>
            <a:endCxn id="112" idx="4"/>
          </p:cNvCxnSpPr>
          <p:nvPr/>
        </p:nvCxnSpPr>
        <p:spPr>
          <a:xfrm flipH="1" flipV="1">
            <a:off x="11017644" y="3231452"/>
            <a:ext cx="5461" cy="2503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3" idx="0"/>
            <a:endCxn id="114" idx="4"/>
          </p:cNvCxnSpPr>
          <p:nvPr/>
        </p:nvCxnSpPr>
        <p:spPr>
          <a:xfrm flipH="1" flipV="1">
            <a:off x="9226071" y="3231642"/>
            <a:ext cx="9669" cy="2674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0" idx="2"/>
            <a:endCxn id="111" idx="6"/>
          </p:cNvCxnSpPr>
          <p:nvPr/>
        </p:nvCxnSpPr>
        <p:spPr>
          <a:xfrm flipH="1">
            <a:off x="12284988" y="2920387"/>
            <a:ext cx="392110" cy="72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11" idx="2"/>
            <a:endCxn id="112" idx="6"/>
          </p:cNvCxnSpPr>
          <p:nvPr/>
        </p:nvCxnSpPr>
        <p:spPr>
          <a:xfrm flipH="1">
            <a:off x="11312814" y="2992581"/>
            <a:ext cx="38183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2" idx="2"/>
            <a:endCxn id="113" idx="6"/>
          </p:cNvCxnSpPr>
          <p:nvPr/>
        </p:nvCxnSpPr>
        <p:spPr>
          <a:xfrm flipH="1">
            <a:off x="10384942" y="2992581"/>
            <a:ext cx="337531" cy="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3" idx="2"/>
            <a:endCxn id="114" idx="6"/>
          </p:cNvCxnSpPr>
          <p:nvPr/>
        </p:nvCxnSpPr>
        <p:spPr>
          <a:xfrm flipH="1">
            <a:off x="9521241" y="2992771"/>
            <a:ext cx="2733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14" idx="2"/>
            <a:endCxn id="115" idx="6"/>
          </p:cNvCxnSpPr>
          <p:nvPr/>
        </p:nvCxnSpPr>
        <p:spPr>
          <a:xfrm flipH="1">
            <a:off x="8607173" y="2992771"/>
            <a:ext cx="323727" cy="20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5396842" y="1234334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5416100" y="197673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158" name="Oval 157"/>
          <p:cNvSpPr/>
          <p:nvPr/>
        </p:nvSpPr>
        <p:spPr>
          <a:xfrm>
            <a:off x="6603670" y="2341533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26</a:t>
            </a:r>
            <a:endParaRPr lang="en-US" sz="1200" b="1" dirty="0"/>
          </a:p>
        </p:txBody>
      </p:sp>
      <p:sp>
        <p:nvSpPr>
          <p:cNvPr id="159" name="Oval 158"/>
          <p:cNvSpPr/>
          <p:nvPr/>
        </p:nvSpPr>
        <p:spPr>
          <a:xfrm>
            <a:off x="2344433" y="4881617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3243820" y="4861875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1993630" y="2509247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13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415861" y="4876754"/>
            <a:ext cx="609599" cy="481654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1406426" y="4881733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12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415861" y="3908258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7</a:t>
            </a:r>
            <a:endParaRPr lang="en-US" sz="1200" b="1" dirty="0"/>
          </a:p>
        </p:txBody>
      </p:sp>
      <p:sp>
        <p:nvSpPr>
          <p:cNvPr id="165" name="Oval 164"/>
          <p:cNvSpPr/>
          <p:nvPr/>
        </p:nvSpPr>
        <p:spPr>
          <a:xfrm>
            <a:off x="1403289" y="3901679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8</a:t>
            </a:r>
            <a:endParaRPr lang="en-US" sz="1200" b="1" dirty="0"/>
          </a:p>
        </p:txBody>
      </p:sp>
      <p:sp>
        <p:nvSpPr>
          <p:cNvPr id="166" name="Oval 165"/>
          <p:cNvSpPr/>
          <p:nvPr/>
        </p:nvSpPr>
        <p:spPr>
          <a:xfrm>
            <a:off x="2353905" y="3900205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9</a:t>
            </a:r>
            <a:endParaRPr lang="en-US" sz="1200" b="1" dirty="0"/>
          </a:p>
        </p:txBody>
      </p:sp>
      <p:sp>
        <p:nvSpPr>
          <p:cNvPr id="167" name="Oval 166"/>
          <p:cNvSpPr/>
          <p:nvPr/>
        </p:nvSpPr>
        <p:spPr>
          <a:xfrm>
            <a:off x="3236549" y="3899446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10</a:t>
            </a:r>
            <a:endParaRPr lang="en-US" sz="1200" b="1" dirty="0"/>
          </a:p>
        </p:txBody>
      </p:sp>
      <p:sp>
        <p:nvSpPr>
          <p:cNvPr id="168" name="Oval 167"/>
          <p:cNvSpPr/>
          <p:nvPr/>
        </p:nvSpPr>
        <p:spPr>
          <a:xfrm>
            <a:off x="4446175" y="318030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141375" y="4878964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133195" y="3898248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11</a:t>
            </a:r>
            <a:endParaRPr lang="en-US" sz="1200" b="1" dirty="0"/>
          </a:p>
        </p:txBody>
      </p:sp>
      <p:sp>
        <p:nvSpPr>
          <p:cNvPr id="171" name="Oval 170"/>
          <p:cNvSpPr/>
          <p:nvPr/>
        </p:nvSpPr>
        <p:spPr>
          <a:xfrm>
            <a:off x="5105935" y="3900454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12</a:t>
            </a:r>
            <a:endParaRPr lang="en-US" sz="1200" b="1" dirty="0"/>
          </a:p>
        </p:txBody>
      </p:sp>
      <p:sp>
        <p:nvSpPr>
          <p:cNvPr id="172" name="Oval 171"/>
          <p:cNvSpPr/>
          <p:nvPr/>
        </p:nvSpPr>
        <p:spPr>
          <a:xfrm>
            <a:off x="6610489" y="3360675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27</a:t>
            </a:r>
            <a:endParaRPr lang="en-US" sz="1200" b="1" dirty="0"/>
          </a:p>
        </p:txBody>
      </p:sp>
      <p:sp>
        <p:nvSpPr>
          <p:cNvPr id="173" name="Oval 172"/>
          <p:cNvSpPr/>
          <p:nvPr/>
        </p:nvSpPr>
        <p:spPr>
          <a:xfrm>
            <a:off x="3487504" y="5523613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7326357" y="4657763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2640011" y="6378985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497958" y="5226155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6603669" y="4148157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28</a:t>
            </a:r>
            <a:endParaRPr lang="en-US" sz="1200" b="1" dirty="0"/>
          </a:p>
        </p:txBody>
      </p:sp>
      <p:sp>
        <p:nvSpPr>
          <p:cNvPr id="178" name="Oval 177"/>
          <p:cNvSpPr/>
          <p:nvPr/>
        </p:nvSpPr>
        <p:spPr>
          <a:xfrm>
            <a:off x="5545577" y="5090914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29</a:t>
            </a:r>
            <a:endParaRPr lang="en-US" sz="1200" b="1" dirty="0"/>
          </a:p>
        </p:txBody>
      </p:sp>
      <p:sp>
        <p:nvSpPr>
          <p:cNvPr id="179" name="Oval 178"/>
          <p:cNvSpPr/>
          <p:nvPr/>
        </p:nvSpPr>
        <p:spPr>
          <a:xfrm>
            <a:off x="4626766" y="5621653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30</a:t>
            </a:r>
            <a:endParaRPr lang="en-US" sz="1200" b="1" dirty="0"/>
          </a:p>
        </p:txBody>
      </p:sp>
      <p:sp>
        <p:nvSpPr>
          <p:cNvPr id="180" name="Oval 179"/>
          <p:cNvSpPr/>
          <p:nvPr/>
        </p:nvSpPr>
        <p:spPr>
          <a:xfrm>
            <a:off x="3634275" y="6404661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31</a:t>
            </a:r>
            <a:endParaRPr lang="en-US" sz="1200" b="1" dirty="0"/>
          </a:p>
        </p:txBody>
      </p:sp>
      <p:sp>
        <p:nvSpPr>
          <p:cNvPr id="186" name="Oval 185"/>
          <p:cNvSpPr/>
          <p:nvPr/>
        </p:nvSpPr>
        <p:spPr>
          <a:xfrm>
            <a:off x="5104497" y="7023994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32</a:t>
            </a:r>
          </a:p>
        </p:txBody>
      </p:sp>
      <p:sp>
        <p:nvSpPr>
          <p:cNvPr id="187" name="Oval 186"/>
          <p:cNvSpPr/>
          <p:nvPr/>
        </p:nvSpPr>
        <p:spPr>
          <a:xfrm>
            <a:off x="6016266" y="7024429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33</a:t>
            </a:r>
            <a:endParaRPr lang="en-US" sz="1200" b="1" dirty="0"/>
          </a:p>
        </p:txBody>
      </p:sp>
      <p:sp>
        <p:nvSpPr>
          <p:cNvPr id="188" name="Oval 187"/>
          <p:cNvSpPr/>
          <p:nvPr/>
        </p:nvSpPr>
        <p:spPr>
          <a:xfrm>
            <a:off x="6960264" y="7024429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34</a:t>
            </a:r>
            <a:endParaRPr lang="en-US" sz="1200" b="1" dirty="0"/>
          </a:p>
        </p:txBody>
      </p:sp>
      <p:sp>
        <p:nvSpPr>
          <p:cNvPr id="189" name="Oval 188"/>
          <p:cNvSpPr/>
          <p:nvPr/>
        </p:nvSpPr>
        <p:spPr>
          <a:xfrm>
            <a:off x="7904303" y="7020736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35</a:t>
            </a:r>
            <a:endParaRPr lang="en-US" sz="1200" b="1" dirty="0"/>
          </a:p>
        </p:txBody>
      </p:sp>
      <p:cxnSp>
        <p:nvCxnSpPr>
          <p:cNvPr id="190" name="Straight Arrow Connector 189"/>
          <p:cNvCxnSpPr>
            <a:stCxn id="342" idx="6"/>
            <a:endCxn id="341" idx="2"/>
          </p:cNvCxnSpPr>
          <p:nvPr/>
        </p:nvCxnSpPr>
        <p:spPr>
          <a:xfrm>
            <a:off x="12592148" y="5517306"/>
            <a:ext cx="561525" cy="6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4" idx="5"/>
            <a:endCxn id="3" idx="1"/>
          </p:cNvCxnSpPr>
          <p:nvPr/>
        </p:nvCxnSpPr>
        <p:spPr>
          <a:xfrm>
            <a:off x="1425017" y="1761981"/>
            <a:ext cx="388437" cy="2703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5" idx="6"/>
            <a:endCxn id="3" idx="3"/>
          </p:cNvCxnSpPr>
          <p:nvPr/>
        </p:nvCxnSpPr>
        <p:spPr>
          <a:xfrm flipV="1">
            <a:off x="1537701" y="2370143"/>
            <a:ext cx="275753" cy="161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3" idx="6"/>
            <a:endCxn id="14" idx="2"/>
          </p:cNvCxnSpPr>
          <p:nvPr/>
        </p:nvCxnSpPr>
        <p:spPr>
          <a:xfrm flipV="1">
            <a:off x="2317342" y="2197907"/>
            <a:ext cx="270935" cy="3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7" idx="4"/>
            <a:endCxn id="14" idx="0"/>
          </p:cNvCxnSpPr>
          <p:nvPr/>
        </p:nvCxnSpPr>
        <p:spPr>
          <a:xfrm>
            <a:off x="2873825" y="1723500"/>
            <a:ext cx="9623" cy="2355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4" idx="6"/>
            <a:endCxn id="13" idx="2"/>
          </p:cNvCxnSpPr>
          <p:nvPr/>
        </p:nvCxnSpPr>
        <p:spPr>
          <a:xfrm>
            <a:off x="3178618" y="2197907"/>
            <a:ext cx="251738" cy="58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3" idx="6"/>
            <a:endCxn id="12" idx="2"/>
          </p:cNvCxnSpPr>
          <p:nvPr/>
        </p:nvCxnSpPr>
        <p:spPr>
          <a:xfrm>
            <a:off x="4020697" y="2203784"/>
            <a:ext cx="345736" cy="102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12" idx="6"/>
            <a:endCxn id="157" idx="2"/>
          </p:cNvCxnSpPr>
          <p:nvPr/>
        </p:nvCxnSpPr>
        <p:spPr>
          <a:xfrm>
            <a:off x="4956774" y="2213987"/>
            <a:ext cx="459326" cy="16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8" idx="4"/>
            <a:endCxn id="13" idx="0"/>
          </p:cNvCxnSpPr>
          <p:nvPr/>
        </p:nvCxnSpPr>
        <p:spPr>
          <a:xfrm>
            <a:off x="3719133" y="1731096"/>
            <a:ext cx="6394" cy="233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6" idx="4"/>
            <a:endCxn id="12" idx="0"/>
          </p:cNvCxnSpPr>
          <p:nvPr/>
        </p:nvCxnSpPr>
        <p:spPr>
          <a:xfrm>
            <a:off x="4661415" y="1754020"/>
            <a:ext cx="189" cy="221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56" idx="4"/>
            <a:endCxn id="157" idx="0"/>
          </p:cNvCxnSpPr>
          <p:nvPr/>
        </p:nvCxnSpPr>
        <p:spPr>
          <a:xfrm>
            <a:off x="5701642" y="1742334"/>
            <a:ext cx="9629" cy="2343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57" idx="6"/>
            <a:endCxn id="158" idx="2"/>
          </p:cNvCxnSpPr>
          <p:nvPr/>
        </p:nvCxnSpPr>
        <p:spPr>
          <a:xfrm>
            <a:off x="6006441" y="2215601"/>
            <a:ext cx="597229" cy="3648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15" idx="2"/>
            <a:endCxn id="158" idx="6"/>
          </p:cNvCxnSpPr>
          <p:nvPr/>
        </p:nvCxnSpPr>
        <p:spPr>
          <a:xfrm flipH="1" flipV="1">
            <a:off x="7194011" y="2580404"/>
            <a:ext cx="822821" cy="4329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58" idx="4"/>
            <a:endCxn id="172" idx="0"/>
          </p:cNvCxnSpPr>
          <p:nvPr/>
        </p:nvCxnSpPr>
        <p:spPr>
          <a:xfrm>
            <a:off x="6898841" y="2819275"/>
            <a:ext cx="6819" cy="541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162" idx="0"/>
            <a:endCxn id="164" idx="4"/>
          </p:cNvCxnSpPr>
          <p:nvPr/>
        </p:nvCxnSpPr>
        <p:spPr>
          <a:xfrm flipH="1" flipV="1">
            <a:off x="711032" y="4386000"/>
            <a:ext cx="9629" cy="4907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161" idx="5"/>
            <a:endCxn id="193" idx="1"/>
          </p:cNvCxnSpPr>
          <p:nvPr/>
        </p:nvCxnSpPr>
        <p:spPr>
          <a:xfrm>
            <a:off x="2513955" y="2942852"/>
            <a:ext cx="221573" cy="217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164" idx="6"/>
            <a:endCxn id="165" idx="2"/>
          </p:cNvCxnSpPr>
          <p:nvPr/>
        </p:nvCxnSpPr>
        <p:spPr>
          <a:xfrm flipV="1">
            <a:off x="1006202" y="4140550"/>
            <a:ext cx="397087" cy="65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65" idx="6"/>
            <a:endCxn id="166" idx="2"/>
          </p:cNvCxnSpPr>
          <p:nvPr/>
        </p:nvCxnSpPr>
        <p:spPr>
          <a:xfrm flipV="1">
            <a:off x="1993630" y="4139076"/>
            <a:ext cx="360275" cy="1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166" idx="6"/>
            <a:endCxn id="167" idx="2"/>
          </p:cNvCxnSpPr>
          <p:nvPr/>
        </p:nvCxnSpPr>
        <p:spPr>
          <a:xfrm flipV="1">
            <a:off x="2944246" y="4138317"/>
            <a:ext cx="292303" cy="7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167" idx="6"/>
            <a:endCxn id="170" idx="2"/>
          </p:cNvCxnSpPr>
          <p:nvPr/>
        </p:nvCxnSpPr>
        <p:spPr>
          <a:xfrm flipV="1">
            <a:off x="3826890" y="4137119"/>
            <a:ext cx="306305" cy="11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170" idx="6"/>
            <a:endCxn id="171" idx="2"/>
          </p:cNvCxnSpPr>
          <p:nvPr/>
        </p:nvCxnSpPr>
        <p:spPr>
          <a:xfrm>
            <a:off x="4723536" y="4137119"/>
            <a:ext cx="382399" cy="22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171" idx="6"/>
            <a:endCxn id="172" idx="2"/>
          </p:cNvCxnSpPr>
          <p:nvPr/>
        </p:nvCxnSpPr>
        <p:spPr>
          <a:xfrm flipV="1">
            <a:off x="5696276" y="3599546"/>
            <a:ext cx="914213" cy="5397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163" idx="0"/>
            <a:endCxn id="165" idx="4"/>
          </p:cNvCxnSpPr>
          <p:nvPr/>
        </p:nvCxnSpPr>
        <p:spPr>
          <a:xfrm flipH="1" flipV="1">
            <a:off x="1698460" y="4379421"/>
            <a:ext cx="12766" cy="5023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159" idx="0"/>
            <a:endCxn id="166" idx="4"/>
          </p:cNvCxnSpPr>
          <p:nvPr/>
        </p:nvCxnSpPr>
        <p:spPr>
          <a:xfrm flipH="1" flipV="1">
            <a:off x="2649076" y="4377947"/>
            <a:ext cx="157" cy="5036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160" idx="0"/>
            <a:endCxn id="167" idx="4"/>
          </p:cNvCxnSpPr>
          <p:nvPr/>
        </p:nvCxnSpPr>
        <p:spPr>
          <a:xfrm flipH="1" flipV="1">
            <a:off x="3531720" y="4377188"/>
            <a:ext cx="16900" cy="4846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169" idx="0"/>
            <a:endCxn id="170" idx="4"/>
          </p:cNvCxnSpPr>
          <p:nvPr/>
        </p:nvCxnSpPr>
        <p:spPr>
          <a:xfrm flipH="1" flipV="1">
            <a:off x="4428366" y="4375990"/>
            <a:ext cx="17809" cy="5029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168" idx="5"/>
            <a:endCxn id="171" idx="1"/>
          </p:cNvCxnSpPr>
          <p:nvPr/>
        </p:nvCxnSpPr>
        <p:spPr>
          <a:xfrm>
            <a:off x="4966500" y="3613913"/>
            <a:ext cx="225888" cy="35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stCxn id="172" idx="4"/>
            <a:endCxn id="177" idx="0"/>
          </p:cNvCxnSpPr>
          <p:nvPr/>
        </p:nvCxnSpPr>
        <p:spPr>
          <a:xfrm flipH="1">
            <a:off x="6898840" y="3838417"/>
            <a:ext cx="6820" cy="3097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5" name="Oval 324"/>
          <p:cNvSpPr/>
          <p:nvPr/>
        </p:nvSpPr>
        <p:spPr>
          <a:xfrm>
            <a:off x="8807803" y="7015211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36</a:t>
            </a:r>
            <a:endParaRPr lang="en-US" sz="1200" b="1" dirty="0"/>
          </a:p>
        </p:txBody>
      </p:sp>
      <p:sp>
        <p:nvSpPr>
          <p:cNvPr id="326" name="Oval 325"/>
          <p:cNvSpPr/>
          <p:nvPr/>
        </p:nvSpPr>
        <p:spPr>
          <a:xfrm>
            <a:off x="9788126" y="7011311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37</a:t>
            </a:r>
          </a:p>
        </p:txBody>
      </p:sp>
      <p:sp>
        <p:nvSpPr>
          <p:cNvPr id="327" name="Oval 326"/>
          <p:cNvSpPr/>
          <p:nvPr/>
        </p:nvSpPr>
        <p:spPr>
          <a:xfrm>
            <a:off x="10605324" y="6437066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38</a:t>
            </a:r>
            <a:endParaRPr lang="en-US" sz="1200" b="1" dirty="0"/>
          </a:p>
        </p:txBody>
      </p:sp>
      <p:sp>
        <p:nvSpPr>
          <p:cNvPr id="328" name="Oval 327"/>
          <p:cNvSpPr/>
          <p:nvPr/>
        </p:nvSpPr>
        <p:spPr>
          <a:xfrm>
            <a:off x="11290737" y="5871657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39</a:t>
            </a:r>
            <a:endParaRPr lang="en-US" sz="1200" b="1" dirty="0"/>
          </a:p>
        </p:txBody>
      </p:sp>
      <p:sp>
        <p:nvSpPr>
          <p:cNvPr id="341" name="Oval 340"/>
          <p:cNvSpPr/>
          <p:nvPr/>
        </p:nvSpPr>
        <p:spPr>
          <a:xfrm>
            <a:off x="13153673" y="4947463"/>
            <a:ext cx="1241018" cy="11523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System</a:t>
            </a:r>
            <a:endParaRPr lang="en-US" sz="1200" b="1" dirty="0"/>
          </a:p>
        </p:txBody>
      </p:sp>
      <p:sp>
        <p:nvSpPr>
          <p:cNvPr id="342" name="Oval 341"/>
          <p:cNvSpPr/>
          <p:nvPr/>
        </p:nvSpPr>
        <p:spPr>
          <a:xfrm>
            <a:off x="12001807" y="5278435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40</a:t>
            </a:r>
            <a:endParaRPr lang="en-US" sz="1200" b="1" dirty="0"/>
          </a:p>
        </p:txBody>
      </p:sp>
      <p:cxnSp>
        <p:nvCxnSpPr>
          <p:cNvPr id="343" name="Straight Arrow Connector 342"/>
          <p:cNvCxnSpPr>
            <a:stCxn id="174" idx="1"/>
            <a:endCxn id="177" idx="5"/>
          </p:cNvCxnSpPr>
          <p:nvPr/>
        </p:nvCxnSpPr>
        <p:spPr>
          <a:xfrm flipH="1" flipV="1">
            <a:off x="7107557" y="4555935"/>
            <a:ext cx="308074" cy="17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176" idx="2"/>
            <a:endCxn id="178" idx="6"/>
          </p:cNvCxnSpPr>
          <p:nvPr/>
        </p:nvCxnSpPr>
        <p:spPr>
          <a:xfrm flipH="1" flipV="1">
            <a:off x="6135918" y="5329785"/>
            <a:ext cx="362040" cy="1503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173" idx="6"/>
            <a:endCxn id="179" idx="2"/>
          </p:cNvCxnSpPr>
          <p:nvPr/>
        </p:nvCxnSpPr>
        <p:spPr>
          <a:xfrm>
            <a:off x="4097103" y="5777613"/>
            <a:ext cx="529663" cy="829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stCxn id="175" idx="6"/>
            <a:endCxn id="180" idx="2"/>
          </p:cNvCxnSpPr>
          <p:nvPr/>
        </p:nvCxnSpPr>
        <p:spPr>
          <a:xfrm>
            <a:off x="3249610" y="6632985"/>
            <a:ext cx="384665" cy="1054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>
            <a:stCxn id="177" idx="3"/>
            <a:endCxn id="178" idx="7"/>
          </p:cNvCxnSpPr>
          <p:nvPr/>
        </p:nvCxnSpPr>
        <p:spPr>
          <a:xfrm flipH="1">
            <a:off x="6049465" y="4555935"/>
            <a:ext cx="640657" cy="6049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178" idx="3"/>
            <a:endCxn id="179" idx="7"/>
          </p:cNvCxnSpPr>
          <p:nvPr/>
        </p:nvCxnSpPr>
        <p:spPr>
          <a:xfrm flipH="1">
            <a:off x="5130654" y="5498692"/>
            <a:ext cx="501376" cy="1929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474"/>
          <p:cNvCxnSpPr>
            <a:stCxn id="179" idx="3"/>
            <a:endCxn id="180" idx="7"/>
          </p:cNvCxnSpPr>
          <p:nvPr/>
        </p:nvCxnSpPr>
        <p:spPr>
          <a:xfrm flipH="1">
            <a:off x="4138163" y="6029431"/>
            <a:ext cx="575056" cy="4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8" name="Straight Arrow Connector 497"/>
          <p:cNvCxnSpPr>
            <a:stCxn id="180" idx="6"/>
            <a:endCxn id="186" idx="2"/>
          </p:cNvCxnSpPr>
          <p:nvPr/>
        </p:nvCxnSpPr>
        <p:spPr>
          <a:xfrm>
            <a:off x="4224616" y="6643532"/>
            <a:ext cx="879881" cy="619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1" name="Straight Arrow Connector 500"/>
          <p:cNvCxnSpPr>
            <a:stCxn id="577" idx="4"/>
            <a:endCxn id="186" idx="0"/>
          </p:cNvCxnSpPr>
          <p:nvPr/>
        </p:nvCxnSpPr>
        <p:spPr>
          <a:xfrm>
            <a:off x="5392806" y="6695591"/>
            <a:ext cx="6862" cy="32840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Arrow Connector 533"/>
          <p:cNvCxnSpPr>
            <a:endCxn id="187" idx="0"/>
          </p:cNvCxnSpPr>
          <p:nvPr/>
        </p:nvCxnSpPr>
        <p:spPr>
          <a:xfrm>
            <a:off x="6308792" y="6656118"/>
            <a:ext cx="2645" cy="3683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stCxn id="209" idx="4"/>
            <a:endCxn id="188" idx="0"/>
          </p:cNvCxnSpPr>
          <p:nvPr/>
        </p:nvCxnSpPr>
        <p:spPr>
          <a:xfrm>
            <a:off x="7239824" y="6620657"/>
            <a:ext cx="15611" cy="4037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/>
          <p:cNvCxnSpPr>
            <a:stCxn id="213" idx="4"/>
            <a:endCxn id="189" idx="0"/>
          </p:cNvCxnSpPr>
          <p:nvPr/>
        </p:nvCxnSpPr>
        <p:spPr>
          <a:xfrm>
            <a:off x="8176838" y="6593749"/>
            <a:ext cx="22636" cy="4269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208" idx="4"/>
            <a:endCxn id="325" idx="0"/>
          </p:cNvCxnSpPr>
          <p:nvPr/>
        </p:nvCxnSpPr>
        <p:spPr>
          <a:xfrm>
            <a:off x="9094647" y="6580498"/>
            <a:ext cx="8327" cy="434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>
            <a:stCxn id="210" idx="4"/>
          </p:cNvCxnSpPr>
          <p:nvPr/>
        </p:nvCxnSpPr>
        <p:spPr>
          <a:xfrm flipH="1">
            <a:off x="6311437" y="6640476"/>
            <a:ext cx="10963" cy="3480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/>
          <p:cNvCxnSpPr>
            <a:stCxn id="186" idx="6"/>
            <a:endCxn id="187" idx="2"/>
          </p:cNvCxnSpPr>
          <p:nvPr/>
        </p:nvCxnSpPr>
        <p:spPr>
          <a:xfrm>
            <a:off x="5694838" y="7262865"/>
            <a:ext cx="321428" cy="4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0" name="Straight Arrow Connector 549"/>
          <p:cNvCxnSpPr>
            <a:stCxn id="187" idx="6"/>
            <a:endCxn id="188" idx="2"/>
          </p:cNvCxnSpPr>
          <p:nvPr/>
        </p:nvCxnSpPr>
        <p:spPr>
          <a:xfrm>
            <a:off x="6606607" y="7263300"/>
            <a:ext cx="353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3" name="Straight Arrow Connector 552"/>
          <p:cNvCxnSpPr>
            <a:stCxn id="188" idx="6"/>
            <a:endCxn id="189" idx="2"/>
          </p:cNvCxnSpPr>
          <p:nvPr/>
        </p:nvCxnSpPr>
        <p:spPr>
          <a:xfrm flipV="1">
            <a:off x="7550605" y="7259607"/>
            <a:ext cx="353698" cy="36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6" name="Straight Arrow Connector 555"/>
          <p:cNvCxnSpPr>
            <a:stCxn id="189" idx="6"/>
            <a:endCxn id="325" idx="2"/>
          </p:cNvCxnSpPr>
          <p:nvPr/>
        </p:nvCxnSpPr>
        <p:spPr>
          <a:xfrm flipV="1">
            <a:off x="8494644" y="7254082"/>
            <a:ext cx="313159" cy="5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>
            <a:stCxn id="325" idx="6"/>
            <a:endCxn id="326" idx="2"/>
          </p:cNvCxnSpPr>
          <p:nvPr/>
        </p:nvCxnSpPr>
        <p:spPr>
          <a:xfrm flipV="1">
            <a:off x="9398144" y="7250182"/>
            <a:ext cx="389982" cy="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3" name="Straight Arrow Connector 562"/>
          <p:cNvCxnSpPr>
            <a:stCxn id="326" idx="7"/>
            <a:endCxn id="327" idx="3"/>
          </p:cNvCxnSpPr>
          <p:nvPr/>
        </p:nvCxnSpPr>
        <p:spPr>
          <a:xfrm flipV="1">
            <a:off x="10292014" y="6844844"/>
            <a:ext cx="399763" cy="2364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7" name="Straight Arrow Connector 566"/>
          <p:cNvCxnSpPr>
            <a:stCxn id="327" idx="7"/>
            <a:endCxn id="328" idx="3"/>
          </p:cNvCxnSpPr>
          <p:nvPr/>
        </p:nvCxnSpPr>
        <p:spPr>
          <a:xfrm flipV="1">
            <a:off x="11109212" y="6279435"/>
            <a:ext cx="267978" cy="2275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2" name="Straight Arrow Connector 571"/>
          <p:cNvCxnSpPr>
            <a:stCxn id="328" idx="7"/>
            <a:endCxn id="342" idx="3"/>
          </p:cNvCxnSpPr>
          <p:nvPr/>
        </p:nvCxnSpPr>
        <p:spPr>
          <a:xfrm flipV="1">
            <a:off x="11794625" y="5686213"/>
            <a:ext cx="293635" cy="2554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7" name="Oval 576"/>
          <p:cNvSpPr/>
          <p:nvPr/>
        </p:nvSpPr>
        <p:spPr>
          <a:xfrm>
            <a:off x="5088006" y="6187591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78" name="Straight Arrow Connector 577"/>
          <p:cNvCxnSpPr>
            <a:stCxn id="212" idx="4"/>
            <a:endCxn id="326" idx="0"/>
          </p:cNvCxnSpPr>
          <p:nvPr/>
        </p:nvCxnSpPr>
        <p:spPr>
          <a:xfrm flipH="1">
            <a:off x="10083297" y="6593749"/>
            <a:ext cx="2766" cy="4175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Oval 583"/>
          <p:cNvSpPr/>
          <p:nvPr/>
        </p:nvSpPr>
        <p:spPr>
          <a:xfrm>
            <a:off x="11338257" y="7004453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85" name="Oval 584"/>
          <p:cNvSpPr/>
          <p:nvPr/>
        </p:nvSpPr>
        <p:spPr>
          <a:xfrm>
            <a:off x="12051761" y="6436169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86" name="Oval 585"/>
          <p:cNvSpPr/>
          <p:nvPr/>
        </p:nvSpPr>
        <p:spPr>
          <a:xfrm>
            <a:off x="10873656" y="5256410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87" name="Oval 586"/>
          <p:cNvSpPr/>
          <p:nvPr/>
        </p:nvSpPr>
        <p:spPr>
          <a:xfrm>
            <a:off x="13468560" y="6454995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88" name="Straight Arrow Connector 587"/>
          <p:cNvCxnSpPr>
            <a:stCxn id="584" idx="1"/>
            <a:endCxn id="327" idx="5"/>
          </p:cNvCxnSpPr>
          <p:nvPr/>
        </p:nvCxnSpPr>
        <p:spPr>
          <a:xfrm flipH="1" flipV="1">
            <a:off x="11109212" y="6844844"/>
            <a:ext cx="318319" cy="2340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>
            <a:stCxn id="585" idx="1"/>
            <a:endCxn id="328" idx="5"/>
          </p:cNvCxnSpPr>
          <p:nvPr/>
        </p:nvCxnSpPr>
        <p:spPr>
          <a:xfrm flipH="1" flipV="1">
            <a:off x="11794625" y="6279435"/>
            <a:ext cx="346410" cy="231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>
            <a:stCxn id="586" idx="6"/>
            <a:endCxn id="342" idx="2"/>
          </p:cNvCxnSpPr>
          <p:nvPr/>
        </p:nvCxnSpPr>
        <p:spPr>
          <a:xfrm>
            <a:off x="11483255" y="5510410"/>
            <a:ext cx="518552" cy="68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TextBox 609"/>
          <p:cNvSpPr txBox="1"/>
          <p:nvPr/>
        </p:nvSpPr>
        <p:spPr>
          <a:xfrm>
            <a:off x="262415" y="5890381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bg2"/>
                </a:solidFill>
              </a:rPr>
              <a:t>Index</a:t>
            </a:r>
          </a:p>
        </p:txBody>
      </p:sp>
      <p:sp>
        <p:nvSpPr>
          <p:cNvPr id="611" name="Oval 610"/>
          <p:cNvSpPr/>
          <p:nvPr/>
        </p:nvSpPr>
        <p:spPr>
          <a:xfrm>
            <a:off x="328287" y="6327788"/>
            <a:ext cx="324986" cy="3074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612" name="TextBox 611"/>
          <p:cNvSpPr txBox="1"/>
          <p:nvPr/>
        </p:nvSpPr>
        <p:spPr>
          <a:xfrm>
            <a:off x="665084" y="6325208"/>
            <a:ext cx="1698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Integration Point</a:t>
            </a:r>
          </a:p>
        </p:txBody>
      </p:sp>
      <p:sp>
        <p:nvSpPr>
          <p:cNvPr id="613" name="TextBox 612"/>
          <p:cNvSpPr txBox="1"/>
          <p:nvPr/>
        </p:nvSpPr>
        <p:spPr>
          <a:xfrm>
            <a:off x="674052" y="6782401"/>
            <a:ext cx="877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Release</a:t>
            </a:r>
          </a:p>
        </p:txBody>
      </p:sp>
      <p:sp>
        <p:nvSpPr>
          <p:cNvPr id="614" name="Oval 613"/>
          <p:cNvSpPr/>
          <p:nvPr/>
        </p:nvSpPr>
        <p:spPr>
          <a:xfrm>
            <a:off x="355184" y="6802910"/>
            <a:ext cx="324986" cy="30741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cxnSp>
        <p:nvCxnSpPr>
          <p:cNvPr id="192" name="Straight Arrow Connector 191"/>
          <p:cNvCxnSpPr>
            <a:stCxn id="157" idx="3"/>
            <a:endCxn id="193" idx="7"/>
          </p:cNvCxnSpPr>
          <p:nvPr/>
        </p:nvCxnSpPr>
        <p:spPr>
          <a:xfrm flipH="1">
            <a:off x="3152963" y="2384508"/>
            <a:ext cx="2349590" cy="7754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2649075" y="3089975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6</a:t>
            </a:r>
            <a:endParaRPr lang="en-US" sz="1200" b="1" dirty="0"/>
          </a:p>
        </p:txBody>
      </p:sp>
      <p:cxnSp>
        <p:nvCxnSpPr>
          <p:cNvPr id="195" name="Straight Arrow Connector 194"/>
          <p:cNvCxnSpPr>
            <a:stCxn id="193" idx="3"/>
            <a:endCxn id="164" idx="7"/>
          </p:cNvCxnSpPr>
          <p:nvPr/>
        </p:nvCxnSpPr>
        <p:spPr>
          <a:xfrm flipH="1">
            <a:off x="919749" y="3497753"/>
            <a:ext cx="1815779" cy="4804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Oval 207"/>
          <p:cNvSpPr/>
          <p:nvPr/>
        </p:nvSpPr>
        <p:spPr>
          <a:xfrm>
            <a:off x="8789847" y="6072498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6935024" y="6112657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6017600" y="6132476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9781263" y="6085749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7872038" y="6085749"/>
            <a:ext cx="609599" cy="508000"/>
          </a:xfrm>
          <a:prstGeom prst="ellipse">
            <a:avLst/>
          </a:prstGeom>
          <a:solidFill>
            <a:srgbClr val="FFFF00"/>
          </a:solidFill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33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68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path to richer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31520" y="1546670"/>
            <a:ext cx="12978115" cy="5840248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Loosely coupled design such as using layered design pattern</a:t>
            </a:r>
          </a:p>
          <a:p>
            <a:pPr marL="1187413" lvl="1" indent="-457200"/>
            <a:r>
              <a:rPr lang="en-US" dirty="0" smtClean="0"/>
              <a:t>The cloud platform infrastructure layers can be changed in future with the properly evaluated </a:t>
            </a:r>
            <a:r>
              <a:rPr lang="en-US" dirty="0"/>
              <a:t>platform infrastructure layers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Encapsulating the volatile areas of the design in support of future use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Interface base communication</a:t>
            </a:r>
          </a:p>
          <a:p>
            <a:pPr marL="1187413" lvl="1" indent="-457200"/>
            <a:r>
              <a:rPr lang="en-US" dirty="0" smtClean="0"/>
              <a:t>Different implementation in future without making any changes to other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Following SOA patterns in support of future scalability and performance requirement currently not known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Using Message Bus Queue and workflow are key in support of future extensibility, </a:t>
            </a:r>
            <a:r>
              <a:rPr lang="en-US" dirty="0" err="1" smtClean="0"/>
              <a:t>composibility</a:t>
            </a:r>
            <a:r>
              <a:rPr lang="en-US" dirty="0" smtClean="0"/>
              <a:t> and scalability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67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Solution Deployment View</a:t>
            </a:r>
            <a:endParaRPr lang="en-US" dirty="0"/>
          </a:p>
        </p:txBody>
      </p:sp>
      <p:sp>
        <p:nvSpPr>
          <p:cNvPr id="165" name="Cloud Callout 164"/>
          <p:cNvSpPr/>
          <p:nvPr/>
        </p:nvSpPr>
        <p:spPr>
          <a:xfrm>
            <a:off x="0" y="1463040"/>
            <a:ext cx="12997181" cy="6183630"/>
          </a:xfrm>
          <a:prstGeom prst="cloudCallout">
            <a:avLst>
              <a:gd name="adj1" fmla="val -35584"/>
              <a:gd name="adj2" fmla="val -14777"/>
            </a:avLst>
          </a:prstGeom>
          <a:gradFill>
            <a:gsLst>
              <a:gs pos="0">
                <a:srgbClr val="00B0F0"/>
              </a:gs>
              <a:gs pos="35000">
                <a:schemeClr val="accent3">
                  <a:lumMod val="60000"/>
                  <a:lumOff val="40000"/>
                </a:schemeClr>
              </a:gs>
              <a:gs pos="100000">
                <a:srgbClr val="00B0F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3783273" y="3234690"/>
            <a:ext cx="5120697" cy="3036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4237641" y="3779620"/>
            <a:ext cx="1128753" cy="1070401"/>
            <a:chOff x="3897630" y="3394710"/>
            <a:chExt cx="1177290" cy="1268730"/>
          </a:xfrm>
        </p:grpSpPr>
        <p:sp>
          <p:nvSpPr>
            <p:cNvPr id="168" name="Rounded Rectangle 167"/>
            <p:cNvSpPr/>
            <p:nvPr/>
          </p:nvSpPr>
          <p:spPr>
            <a:xfrm>
              <a:off x="3897630" y="339471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981450" y="347853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4057650" y="355473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4137660" y="362331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5978259" y="5177891"/>
            <a:ext cx="1128753" cy="1070401"/>
            <a:chOff x="5440680" y="4892040"/>
            <a:chExt cx="1177290" cy="1268730"/>
          </a:xfrm>
        </p:grpSpPr>
        <p:sp>
          <p:nvSpPr>
            <p:cNvPr id="173" name="Rounded Rectangle 172"/>
            <p:cNvSpPr/>
            <p:nvPr/>
          </p:nvSpPr>
          <p:spPr>
            <a:xfrm>
              <a:off x="5440680" y="489204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5524500" y="497586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5600700" y="505206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5680710" y="512064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Storm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01548" y="3792477"/>
            <a:ext cx="1128753" cy="1070401"/>
            <a:chOff x="7490460" y="3402330"/>
            <a:chExt cx="1177290" cy="1268730"/>
          </a:xfrm>
        </p:grpSpPr>
        <p:sp>
          <p:nvSpPr>
            <p:cNvPr id="178" name="Rounded Rectangle 177"/>
            <p:cNvSpPr/>
            <p:nvPr/>
          </p:nvSpPr>
          <p:spPr>
            <a:xfrm>
              <a:off x="7490460" y="340233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7574280" y="348615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7650480" y="356235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Kafka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7730490" y="3630930"/>
              <a:ext cx="937260" cy="104013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bg1"/>
                  </a:solidFill>
                </a:rPr>
                <a:t>Hadoop</a:t>
              </a:r>
              <a:r>
                <a:rPr lang="en-US" sz="1200" dirty="0" smtClean="0">
                  <a:solidFill>
                    <a:schemeClr val="bg1"/>
                  </a:solidFill>
                </a:rPr>
                <a:t> Cluster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2" name="Flowchart: Magnetic Disk 181"/>
          <p:cNvSpPr/>
          <p:nvPr/>
        </p:nvSpPr>
        <p:spPr>
          <a:xfrm>
            <a:off x="7469529" y="3985342"/>
            <a:ext cx="1063000" cy="864679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No-SQL</a:t>
            </a:r>
          </a:p>
          <a:p>
            <a:pPr algn="ctr"/>
            <a:r>
              <a:rPr lang="en-US" sz="1200" dirty="0" smtClean="0"/>
              <a:t>(e.g. </a:t>
            </a:r>
            <a:r>
              <a:rPr lang="en-US" sz="1200" dirty="0" err="1" smtClean="0"/>
              <a:t>Redis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83" name="Rounded Rectangular Callout 182"/>
          <p:cNvSpPr/>
          <p:nvPr/>
        </p:nvSpPr>
        <p:spPr>
          <a:xfrm>
            <a:off x="3879654" y="3432232"/>
            <a:ext cx="1336970" cy="202508"/>
          </a:xfrm>
          <a:prstGeom prst="wedgeRoundRectCallout">
            <a:avLst>
              <a:gd name="adj1" fmla="val 16360"/>
              <a:gd name="adj2" fmla="val 16235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 a Cloud VM</a:t>
            </a:r>
            <a:endParaRPr lang="en-US" sz="1200" dirty="0"/>
          </a:p>
        </p:txBody>
      </p:sp>
      <p:sp>
        <p:nvSpPr>
          <p:cNvPr id="184" name="Rounded Rectangular Callout 183"/>
          <p:cNvSpPr/>
          <p:nvPr/>
        </p:nvSpPr>
        <p:spPr>
          <a:xfrm>
            <a:off x="5693331" y="3432232"/>
            <a:ext cx="1336970" cy="202508"/>
          </a:xfrm>
          <a:prstGeom prst="wedgeRoundRectCallout">
            <a:avLst>
              <a:gd name="adj1" fmla="val -20013"/>
              <a:gd name="adj2" fmla="val 145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 a Cloud VM</a:t>
            </a:r>
            <a:endParaRPr lang="en-US" sz="1200" dirty="0"/>
          </a:p>
        </p:txBody>
      </p:sp>
      <p:sp>
        <p:nvSpPr>
          <p:cNvPr id="185" name="Rounded Rectangular Callout 184"/>
          <p:cNvSpPr/>
          <p:nvPr/>
        </p:nvSpPr>
        <p:spPr>
          <a:xfrm>
            <a:off x="7315229" y="5923636"/>
            <a:ext cx="1336970" cy="202508"/>
          </a:xfrm>
          <a:prstGeom prst="wedgeRoundRectCallout">
            <a:avLst>
              <a:gd name="adj1" fmla="val -75759"/>
              <a:gd name="adj2" fmla="val 2868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 a Cloud VM</a:t>
            </a:r>
            <a:endParaRPr lang="en-US" sz="1200" dirty="0"/>
          </a:p>
        </p:txBody>
      </p:sp>
      <p:sp>
        <p:nvSpPr>
          <p:cNvPr id="186" name="Rounded Rectangular Callout 185"/>
          <p:cNvSpPr/>
          <p:nvPr/>
        </p:nvSpPr>
        <p:spPr>
          <a:xfrm>
            <a:off x="7332544" y="3432232"/>
            <a:ext cx="1336970" cy="202508"/>
          </a:xfrm>
          <a:prstGeom prst="wedgeRoundRectCallout">
            <a:avLst>
              <a:gd name="adj1" fmla="val 26797"/>
              <a:gd name="adj2" fmla="val 26607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 a Cloud VM</a:t>
            </a:r>
            <a:endParaRPr lang="en-US" sz="1200" dirty="0"/>
          </a:p>
        </p:txBody>
      </p:sp>
      <p:cxnSp>
        <p:nvCxnSpPr>
          <p:cNvPr id="187" name="Straight Arrow Connector 186"/>
          <p:cNvCxnSpPr>
            <a:stCxn id="171" idx="3"/>
            <a:endCxn id="181" idx="1"/>
          </p:cNvCxnSpPr>
          <p:nvPr/>
        </p:nvCxnSpPr>
        <p:spPr>
          <a:xfrm>
            <a:off x="5366394" y="4411253"/>
            <a:ext cx="765288" cy="12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71" idx="2"/>
            <a:endCxn id="174" idx="1"/>
          </p:cNvCxnSpPr>
          <p:nvPr/>
        </p:nvCxnSpPr>
        <p:spPr>
          <a:xfrm>
            <a:off x="4917085" y="4850021"/>
            <a:ext cx="1141538" cy="837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81" idx="3"/>
            <a:endCxn id="182" idx="2"/>
          </p:cNvCxnSpPr>
          <p:nvPr/>
        </p:nvCxnSpPr>
        <p:spPr>
          <a:xfrm flipV="1">
            <a:off x="7030301" y="4417682"/>
            <a:ext cx="439228" cy="64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76" idx="3"/>
            <a:endCxn id="182" idx="3"/>
          </p:cNvCxnSpPr>
          <p:nvPr/>
        </p:nvCxnSpPr>
        <p:spPr>
          <a:xfrm flipV="1">
            <a:off x="7107012" y="4850021"/>
            <a:ext cx="894017" cy="959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3872348" y="5809524"/>
            <a:ext cx="187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</a:rPr>
              <a:t>Big-Data Analytics Engine in Cloud</a:t>
            </a:r>
          </a:p>
        </p:txBody>
      </p:sp>
      <p:sp>
        <p:nvSpPr>
          <p:cNvPr id="192" name="Rounded Rectangle 191"/>
          <p:cNvSpPr/>
          <p:nvPr/>
        </p:nvSpPr>
        <p:spPr>
          <a:xfrm>
            <a:off x="2496249" y="3908582"/>
            <a:ext cx="1058099" cy="8321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Detection Service </a:t>
            </a:r>
            <a:r>
              <a:rPr lang="en-US" sz="1200" b="1" dirty="0" smtClean="0"/>
              <a:t>(Cloud Service)</a:t>
            </a:r>
            <a:endParaRPr lang="en-US" sz="1200" b="1" dirty="0"/>
          </a:p>
        </p:txBody>
      </p:sp>
      <p:sp>
        <p:nvSpPr>
          <p:cNvPr id="193" name="Rounded Rectangle 192"/>
          <p:cNvSpPr/>
          <p:nvPr/>
        </p:nvSpPr>
        <p:spPr>
          <a:xfrm>
            <a:off x="9042865" y="4535373"/>
            <a:ext cx="1277426" cy="124260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Visualization Data Service (Cloud Service)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11223857" y="4150029"/>
            <a:ext cx="1158754" cy="71284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Web Application (Backend)</a:t>
            </a:r>
            <a:endParaRPr lang="en-US" sz="1200" dirty="0"/>
          </a:p>
        </p:txBody>
      </p:sp>
      <p:sp>
        <p:nvSpPr>
          <p:cNvPr id="195" name="Rounded Rectangle 194"/>
          <p:cNvSpPr/>
          <p:nvPr/>
        </p:nvSpPr>
        <p:spPr>
          <a:xfrm>
            <a:off x="13128208" y="4069973"/>
            <a:ext cx="1230061" cy="930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Web Browser (frontend)</a:t>
            </a:r>
            <a:endParaRPr lang="en-US" sz="1200" b="1" dirty="0"/>
          </a:p>
        </p:txBody>
      </p:sp>
      <p:sp>
        <p:nvSpPr>
          <p:cNvPr id="196" name="Rounded Rectangle 195"/>
          <p:cNvSpPr/>
          <p:nvPr/>
        </p:nvSpPr>
        <p:spPr>
          <a:xfrm>
            <a:off x="9042865" y="3179168"/>
            <a:ext cx="1277426" cy="122661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Anomaly Traffic Detection Service </a:t>
            </a:r>
            <a:r>
              <a:rPr lang="en-US" sz="1200" b="1" dirty="0" smtClean="0"/>
              <a:t>(Cloud Service)</a:t>
            </a:r>
            <a:endParaRPr lang="en-US" sz="1200" b="1" dirty="0"/>
          </a:p>
        </p:txBody>
      </p:sp>
      <p:cxnSp>
        <p:nvCxnSpPr>
          <p:cNvPr id="197" name="Straight Arrow Connector 196"/>
          <p:cNvCxnSpPr/>
          <p:nvPr/>
        </p:nvCxnSpPr>
        <p:spPr>
          <a:xfrm flipH="1">
            <a:off x="7017738" y="4805019"/>
            <a:ext cx="777522" cy="872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Down Arrow 197"/>
          <p:cNvSpPr/>
          <p:nvPr/>
        </p:nvSpPr>
        <p:spPr>
          <a:xfrm rot="16200000">
            <a:off x="1489928" y="3614129"/>
            <a:ext cx="329944" cy="1023793"/>
          </a:xfrm>
          <a:prstGeom prst="downArrow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75000">
                <a:schemeClr val="accent2">
                  <a:shade val="93000"/>
                  <a:satMod val="130000"/>
                </a:schemeClr>
              </a:gs>
              <a:gs pos="58000">
                <a:schemeClr val="accent2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1602101" y="3673877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LPR Detections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581150" y="4716226"/>
            <a:ext cx="249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Video </a:t>
            </a:r>
          </a:p>
          <a:p>
            <a:r>
              <a:rPr lang="en-US" sz="1200" b="1" dirty="0" smtClean="0">
                <a:solidFill>
                  <a:schemeClr val="bg2"/>
                </a:solidFill>
              </a:rPr>
              <a:t>Analytics Measurements</a:t>
            </a:r>
          </a:p>
        </p:txBody>
      </p:sp>
      <p:pic>
        <p:nvPicPr>
          <p:cNvPr id="201" name="Picture 2" descr="F:\Joy\Work\AGT\Analytics\Architecture\Interf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228183" y="3958246"/>
            <a:ext cx="240969" cy="295162"/>
          </a:xfrm>
          <a:prstGeom prst="rect">
            <a:avLst/>
          </a:prstGeom>
          <a:noFill/>
        </p:spPr>
      </p:pic>
      <p:grpSp>
        <p:nvGrpSpPr>
          <p:cNvPr id="202" name="Group 201"/>
          <p:cNvGrpSpPr/>
          <p:nvPr/>
        </p:nvGrpSpPr>
        <p:grpSpPr>
          <a:xfrm>
            <a:off x="3611066" y="4150029"/>
            <a:ext cx="626575" cy="296583"/>
            <a:chOff x="3417570" y="4150029"/>
            <a:chExt cx="777240" cy="296583"/>
          </a:xfrm>
        </p:grpSpPr>
        <p:cxnSp>
          <p:nvCxnSpPr>
            <p:cNvPr id="203" name="Straight Arrow Connector 202"/>
            <p:cNvCxnSpPr/>
            <p:nvPr/>
          </p:nvCxnSpPr>
          <p:spPr>
            <a:xfrm>
              <a:off x="3417570" y="4150029"/>
              <a:ext cx="777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>
              <a:off x="3417570" y="4302429"/>
              <a:ext cx="777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3417570" y="4446612"/>
              <a:ext cx="777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6" name="Picture 2" descr="F:\Joy\Work\AGT\Analytics\Architecture\Interf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228182" y="4419516"/>
            <a:ext cx="240969" cy="295162"/>
          </a:xfrm>
          <a:prstGeom prst="rect">
            <a:avLst/>
          </a:prstGeom>
          <a:noFill/>
        </p:spPr>
      </p:pic>
      <p:sp>
        <p:nvSpPr>
          <p:cNvPr id="207" name="Down Arrow 206"/>
          <p:cNvSpPr/>
          <p:nvPr/>
        </p:nvSpPr>
        <p:spPr>
          <a:xfrm rot="16200000">
            <a:off x="1489929" y="4063861"/>
            <a:ext cx="329944" cy="1023793"/>
          </a:xfrm>
          <a:prstGeom prst="downArrow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75000">
                <a:schemeClr val="accent2">
                  <a:shade val="93000"/>
                  <a:satMod val="130000"/>
                </a:schemeClr>
              </a:gs>
              <a:gs pos="58000">
                <a:schemeClr val="accent2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8" name="Picture 2" descr="F:\Joy\Work\AGT\Analytics\Architecture\Interf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 flipV="1">
            <a:off x="10347388" y="3607644"/>
            <a:ext cx="240971" cy="295164"/>
          </a:xfrm>
          <a:prstGeom prst="rect">
            <a:avLst/>
          </a:prstGeom>
          <a:noFill/>
        </p:spPr>
      </p:pic>
      <p:pic>
        <p:nvPicPr>
          <p:cNvPr id="209" name="Picture 2" descr="F:\Joy\Work\AGT\Analytics\Architecture\Interf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 flipV="1">
            <a:off x="10347389" y="5044830"/>
            <a:ext cx="240971" cy="295164"/>
          </a:xfrm>
          <a:prstGeom prst="rect">
            <a:avLst/>
          </a:prstGeom>
          <a:noFill/>
        </p:spPr>
      </p:pic>
      <p:cxnSp>
        <p:nvCxnSpPr>
          <p:cNvPr id="212" name="Straight Arrow Connector 211"/>
          <p:cNvCxnSpPr>
            <a:stCxn id="182" idx="4"/>
            <a:endCxn id="196" idx="1"/>
          </p:cNvCxnSpPr>
          <p:nvPr/>
        </p:nvCxnSpPr>
        <p:spPr>
          <a:xfrm flipV="1">
            <a:off x="8532529" y="3792477"/>
            <a:ext cx="510336" cy="625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2" idx="4"/>
            <a:endCxn id="193" idx="1"/>
          </p:cNvCxnSpPr>
          <p:nvPr/>
        </p:nvCxnSpPr>
        <p:spPr>
          <a:xfrm>
            <a:off x="8532529" y="4417682"/>
            <a:ext cx="510336" cy="738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hape 218"/>
          <p:cNvCxnSpPr>
            <a:stCxn id="208" idx="2"/>
            <a:endCxn id="194" idx="0"/>
          </p:cNvCxnSpPr>
          <p:nvPr/>
        </p:nvCxnSpPr>
        <p:spPr>
          <a:xfrm>
            <a:off x="10615456" y="3755227"/>
            <a:ext cx="1187778" cy="39480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hape 219"/>
          <p:cNvCxnSpPr>
            <a:stCxn id="209" idx="2"/>
            <a:endCxn id="194" idx="2"/>
          </p:cNvCxnSpPr>
          <p:nvPr/>
        </p:nvCxnSpPr>
        <p:spPr>
          <a:xfrm flipV="1">
            <a:off x="10615457" y="4862878"/>
            <a:ext cx="1187777" cy="32953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0780166" y="3244334"/>
            <a:ext cx="278699" cy="24430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b="1" dirty="0" smtClean="0"/>
              <a:t>Message Bus</a:t>
            </a:r>
            <a:endParaRPr lang="en-US" sz="1200" b="1" dirty="0"/>
          </a:p>
        </p:txBody>
      </p:sp>
      <p:sp>
        <p:nvSpPr>
          <p:cNvPr id="233" name="Rectangle 232"/>
          <p:cNvSpPr/>
          <p:nvPr/>
        </p:nvSpPr>
        <p:spPr>
          <a:xfrm>
            <a:off x="1345981" y="3313852"/>
            <a:ext cx="278699" cy="244304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 smtClean="0"/>
              <a:t>Message Bus</a:t>
            </a:r>
            <a:endParaRPr lang="en-US" sz="1200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11036005" y="3305438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Anomaly Traffic</a:t>
            </a:r>
          </a:p>
          <a:p>
            <a:r>
              <a:rPr lang="en-US" sz="1200" b="1" dirty="0" smtClean="0">
                <a:solidFill>
                  <a:schemeClr val="bg2"/>
                </a:solidFill>
              </a:rPr>
              <a:t>Detections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1188405" y="5248608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Visualization</a:t>
            </a:r>
          </a:p>
          <a:p>
            <a:r>
              <a:rPr lang="en-US" sz="1200" b="1" dirty="0" smtClean="0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236" name="Rounded Rectangle 235"/>
          <p:cNvSpPr/>
          <p:nvPr/>
        </p:nvSpPr>
        <p:spPr>
          <a:xfrm>
            <a:off x="131306" y="3991947"/>
            <a:ext cx="954547" cy="712849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Data Source Simulator</a:t>
            </a:r>
            <a:endParaRPr lang="en-US" sz="1100" dirty="0"/>
          </a:p>
        </p:txBody>
      </p:sp>
      <p:sp>
        <p:nvSpPr>
          <p:cNvPr id="238" name="Striped Right Arrow 237"/>
          <p:cNvSpPr/>
          <p:nvPr/>
        </p:nvSpPr>
        <p:spPr>
          <a:xfrm rot="10800000">
            <a:off x="12430212" y="4293316"/>
            <a:ext cx="306326" cy="411480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Striped Right Arrow 238"/>
          <p:cNvSpPr/>
          <p:nvPr/>
        </p:nvSpPr>
        <p:spPr>
          <a:xfrm>
            <a:off x="12790278" y="4293316"/>
            <a:ext cx="306326" cy="411480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4733367" y="2028348"/>
            <a:ext cx="24897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Public Cloud</a:t>
            </a:r>
          </a:p>
        </p:txBody>
      </p:sp>
      <p:sp>
        <p:nvSpPr>
          <p:cNvPr id="242" name="Oval Callout 241"/>
          <p:cNvSpPr/>
          <p:nvPr/>
        </p:nvSpPr>
        <p:spPr>
          <a:xfrm>
            <a:off x="12483952" y="5363754"/>
            <a:ext cx="1721068" cy="445770"/>
          </a:xfrm>
          <a:prstGeom prst="wedgeEllipseCallout">
            <a:avLst>
              <a:gd name="adj1" fmla="val -34339"/>
              <a:gd name="adj2" fmla="val -230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Over Internet</a:t>
            </a:r>
            <a:endParaRPr lang="en-US" sz="1100" dirty="0"/>
          </a:p>
        </p:txBody>
      </p:sp>
      <p:pic>
        <p:nvPicPr>
          <p:cNvPr id="243" name="Picture 2" descr="F:\Joy\Work\AGT\Analytics\Architecture\Interfa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2262126" y="6892443"/>
            <a:ext cx="240969" cy="295162"/>
          </a:xfrm>
          <a:prstGeom prst="rect">
            <a:avLst/>
          </a:prstGeom>
          <a:noFill/>
        </p:spPr>
      </p:pic>
      <p:sp>
        <p:nvSpPr>
          <p:cNvPr id="244" name="TextBox 243"/>
          <p:cNvSpPr txBox="1"/>
          <p:nvPr/>
        </p:nvSpPr>
        <p:spPr>
          <a:xfrm>
            <a:off x="12135051" y="6480810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bg2"/>
                </a:solidFill>
              </a:rPr>
              <a:t>Index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12512963" y="6880920"/>
            <a:ext cx="167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Service Interface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23198" y="1348617"/>
            <a:ext cx="13701462" cy="60694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Proposed Technology Stack for Demo:</a:t>
            </a:r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Web application -&gt; ASP .NET MVC, Node JS, Express.js, HTML5, CSS, </a:t>
            </a:r>
            <a:r>
              <a:rPr lang="en-US" dirty="0" err="1" smtClean="0"/>
              <a:t>JQuery</a:t>
            </a:r>
            <a:r>
              <a:rPr lang="en-US" dirty="0" smtClean="0"/>
              <a:t>, Knockout, </a:t>
            </a:r>
            <a:r>
              <a:rPr lang="en-US" dirty="0" err="1" smtClean="0"/>
              <a:t>AngularJS</a:t>
            </a:r>
            <a:r>
              <a:rPr lang="en-US" dirty="0" smtClean="0"/>
              <a:t>, Web API, </a:t>
            </a:r>
            <a:r>
              <a:rPr lang="en-US" dirty="0" err="1" smtClean="0"/>
              <a:t>SignalR</a:t>
            </a:r>
            <a:endParaRPr lang="en-US" dirty="0" smtClean="0"/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Backend Service and messaging -&gt; WCF supporting REST/TCP/ETC., Azure Service-Bus technologies</a:t>
            </a:r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Big Data -&gt; </a:t>
            </a:r>
            <a:r>
              <a:rPr lang="en-US" dirty="0" err="1" smtClean="0"/>
              <a:t>Hadoop</a:t>
            </a:r>
            <a:r>
              <a:rPr lang="en-US" dirty="0" smtClean="0"/>
              <a:t> (HDFS + Map-Reduce), Kafka, Storm</a:t>
            </a:r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No-</a:t>
            </a:r>
            <a:r>
              <a:rPr lang="en-US" dirty="0" err="1" smtClean="0"/>
              <a:t>Sql</a:t>
            </a:r>
            <a:r>
              <a:rPr lang="en-US" dirty="0" smtClean="0"/>
              <a:t> Data Store -&gt; Mongo DB, </a:t>
            </a:r>
            <a:r>
              <a:rPr lang="en-US" dirty="0" err="1" smtClean="0"/>
              <a:t>Redis</a:t>
            </a:r>
            <a:r>
              <a:rPr lang="en-US" dirty="0" smtClean="0"/>
              <a:t>, Blob Storage</a:t>
            </a:r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RDMS -&gt; SQL Server, </a:t>
            </a:r>
            <a:r>
              <a:rPr lang="en-US" dirty="0" err="1" smtClean="0"/>
              <a:t>MySql</a:t>
            </a:r>
            <a:endParaRPr lang="en-US" dirty="0" smtClean="0"/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Cloud -&gt; Azure (</a:t>
            </a:r>
            <a:r>
              <a:rPr lang="en-US" dirty="0" err="1" smtClean="0"/>
              <a:t>IaaS</a:t>
            </a:r>
            <a:r>
              <a:rPr lang="en-US" dirty="0" smtClean="0"/>
              <a:t>, </a:t>
            </a:r>
            <a:r>
              <a:rPr lang="en-US" dirty="0" err="1" smtClean="0"/>
              <a:t>PaaS</a:t>
            </a:r>
            <a:r>
              <a:rPr lang="en-US" dirty="0" smtClean="0"/>
              <a:t>)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The implementation technologies should be selected based on –</a:t>
            </a:r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Familiarity of the technology by the respective development team member(s)</a:t>
            </a:r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Proven at enterprise level deployment</a:t>
            </a:r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Stability</a:t>
            </a:r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productivity</a:t>
            </a:r>
          </a:p>
          <a:p>
            <a:pPr marL="1244563" lvl="1" indent="-514350">
              <a:buFont typeface="+mj-lt"/>
              <a:buAutoNum type="arabicPeriod"/>
            </a:pPr>
            <a:r>
              <a:rPr lang="en-US" dirty="0" smtClean="0"/>
              <a:t>Vendor’s or supporting open group’s reliability in supporting such technologies in the future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3198" y="421006"/>
            <a:ext cx="13907202" cy="676274"/>
          </a:xfrm>
        </p:spPr>
        <p:txBody>
          <a:bodyPr/>
          <a:lstStyle/>
          <a:p>
            <a:r>
              <a:rPr lang="en-US" smtClean="0"/>
              <a:t>Technology Discussion</a:t>
            </a:r>
            <a:endParaRPr 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  <p:sp>
        <p:nvSpPr>
          <p:cNvPr id="3" name="Title 6"/>
          <p:cNvSpPr txBox="1">
            <a:spLocks/>
          </p:cNvSpPr>
          <p:nvPr/>
        </p:nvSpPr>
        <p:spPr bwMode="gray">
          <a:xfrm>
            <a:off x="1680361" y="2818876"/>
            <a:ext cx="11273640" cy="1123950"/>
          </a:xfrm>
          <a:prstGeom prst="rect">
            <a:avLst/>
          </a:prstGeom>
        </p:spPr>
        <p:txBody>
          <a:bodyPr vert="horz" lIns="39187" tIns="65311" rIns="130622" bIns="65311" rtlCol="0" anchor="b">
            <a:noAutofit/>
          </a:bodyPr>
          <a:lstStyle>
            <a:lvl1pPr algn="l" defTabSz="130622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5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“Agile Enterprise” Operational Concepts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31520" y="1576041"/>
            <a:ext cx="12978115" cy="58558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The partitioning and deployment of the well-factored Workflow Manager contracts into separate subsystems empowers business agility.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partitioning of the Data Tier further supports subsystem autonomy.</a:t>
            </a:r>
          </a:p>
        </p:txBody>
      </p:sp>
    </p:spTree>
    <p:extLst>
      <p:ext uri="{BB962C8B-B14F-4D97-AF65-F5344CB8AC3E}">
        <p14:creationId xmlns:p14="http://schemas.microsoft.com/office/powerpoint/2010/main" val="28878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“Contemporary Enterprise” Operational Concepts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31520" y="1576041"/>
            <a:ext cx="12978115" cy="58558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The Message Bus is the fundamental extensibility point of the system, allowing the interaction of any number of subsystems to be orchestrated and organized into arbitrarily complex patterns.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Messages now become the application</a:t>
            </a:r>
            <a:r>
              <a:rPr lang="en-US" b="0" dirty="0"/>
              <a:t>, carrying relevant contextual information with them as they move through a dynamic environment.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The Message Bus is publicly available to allow direct </a:t>
            </a:r>
            <a:r>
              <a:rPr lang="en-US" b="0" dirty="0" smtClean="0"/>
              <a:t>client (e.g. other systems) </a:t>
            </a:r>
            <a:r>
              <a:rPr lang="en-US" b="0" dirty="0"/>
              <a:t>interaction modes.</a:t>
            </a:r>
          </a:p>
        </p:txBody>
      </p:sp>
    </p:spTree>
    <p:extLst>
      <p:ext uri="{BB962C8B-B14F-4D97-AF65-F5344CB8AC3E}">
        <p14:creationId xmlns:p14="http://schemas.microsoft.com/office/powerpoint/2010/main" val="28878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Process a detection Data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new detection type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View </a:t>
            </a:r>
            <a:r>
              <a:rPr lang="en-US" dirty="0" smtClean="0"/>
              <a:t>Analytics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Submit Analytics result Feedback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Subscribe to the Data Analytics </a:t>
            </a:r>
            <a:r>
              <a:rPr lang="en-US" dirty="0" smtClean="0"/>
              <a:t>Platform for </a:t>
            </a:r>
            <a:r>
              <a:rPr lang="en-US" dirty="0"/>
              <a:t>Notification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Receive Feed from </a:t>
            </a:r>
            <a:r>
              <a:rPr lang="en-US" dirty="0"/>
              <a:t>Data Analytics </a:t>
            </a:r>
            <a:r>
              <a:rPr lang="en-US" dirty="0" smtClean="0"/>
              <a:t>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echnical_img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4015" b="4015"/>
          <a:stretch>
            <a:fillRect/>
          </a:stretch>
        </p:blipFill>
        <p:spPr>
          <a:ln w="15875" cmpd="dbl">
            <a:solidFill>
              <a:schemeClr val="bg2">
                <a:lumMod val="50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5726621" y="3580813"/>
            <a:ext cx="7559040" cy="767714"/>
          </a:xfrm>
        </p:spPr>
        <p:txBody>
          <a:bodyPr/>
          <a:lstStyle/>
          <a:p>
            <a:r>
              <a:rPr lang="en-US" sz="6000" dirty="0" smtClean="0"/>
              <a:t>Technical Design</a:t>
            </a:r>
            <a:endParaRPr lang="en-US" sz="60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gray">
          <a:xfrm>
            <a:off x="5879021" y="3733213"/>
            <a:ext cx="7559040" cy="767714"/>
          </a:xfrm>
          <a:prstGeom prst="rect">
            <a:avLst/>
          </a:prstGeom>
        </p:spPr>
        <p:txBody>
          <a:bodyPr vert="horz" lIns="130622" tIns="65311" rIns="130622" bIns="65311" rtlCol="0" anchor="b"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Clr>
                <a:schemeClr val="accent1"/>
              </a:buClr>
              <a:buFont typeface="Arial" pitchFamily="34" charset="0"/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 algn="l" defTabSz="1306220" rtl="0" eaLnBrk="1" latinLnBrk="0" hangingPunct="1">
              <a:lnSpc>
                <a:spcPct val="100000"/>
              </a:lnSpc>
              <a:spcBef>
                <a:spcPts val="857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tabLst>
                <a:tab pos="1798322" algn="l"/>
              </a:tabLst>
              <a:defRPr sz="29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306220" indent="0" algn="l" defTabSz="1306220" rtl="0" eaLnBrk="1" latinLnBrk="0" hangingPunct="1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 sz="2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959331" indent="0" algn="l" defTabSz="1306220" rtl="0" eaLnBrk="1" latinLnBrk="0" hangingPunct="1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 sz="23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612441" indent="0" algn="l" defTabSz="1306220" rtl="0" eaLnBrk="1" latinLnBrk="0" hangingPunct="1">
              <a:lnSpc>
                <a:spcPct val="100000"/>
              </a:lnSpc>
              <a:spcBef>
                <a:spcPts val="571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 sz="23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3265551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sz="2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sz="2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sz="2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sz="23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smtClean="0">
                <a:solidFill>
                  <a:srgbClr val="002060"/>
                </a:solidFill>
              </a:rPr>
              <a:t>Technical Design</a:t>
            </a:r>
            <a:endParaRPr lang="en-US" sz="6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0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GT Intl.">
      <a:dk1>
        <a:srgbClr val="000000"/>
      </a:dk1>
      <a:lt1>
        <a:srgbClr val="FFFFFF"/>
      </a:lt1>
      <a:dk2>
        <a:srgbClr val="EFE9E5"/>
      </a:dk2>
      <a:lt2>
        <a:srgbClr val="464646"/>
      </a:lt2>
      <a:accent1>
        <a:srgbClr val="ED1933"/>
      </a:accent1>
      <a:accent2>
        <a:srgbClr val="B60E22"/>
      </a:accent2>
      <a:accent3>
        <a:srgbClr val="6B61A1"/>
      </a:accent3>
      <a:accent4>
        <a:srgbClr val="443D67"/>
      </a:accent4>
      <a:accent5>
        <a:srgbClr val="918AA8"/>
      </a:accent5>
      <a:accent6>
        <a:srgbClr val="7D7D7D"/>
      </a:accent6>
      <a:hlink>
        <a:srgbClr val="C00000"/>
      </a:hlink>
      <a:folHlink>
        <a:srgbClr val="FF1705"/>
      </a:folHlink>
    </a:clrScheme>
    <a:fontScheme name="AGT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667ECD6F015B4B97361B83E05B22DE" ma:contentTypeVersion="3" ma:contentTypeDescription="Create a new document." ma:contentTypeScope="" ma:versionID="47ffa1707eddc902dc8df4777d632fb0">
  <xsd:schema xmlns:xsd="http://www.w3.org/2001/XMLSchema" xmlns:xs="http://www.w3.org/2001/XMLSchema" xmlns:p="http://schemas.microsoft.com/office/2006/metadata/properties" xmlns:ns1="http://schemas.microsoft.com/sharepoint/v3" xmlns:ns2="deeb29f2-3575-41ea-aba8-97dd5db134bd" targetNamespace="http://schemas.microsoft.com/office/2006/metadata/properties" ma:root="true" ma:fieldsID="9b6902c2bdb606dc615b930e8725e833" ns1:_="" ns2:_="">
    <xsd:import namespace="http://schemas.microsoft.com/sharepoint/v3"/>
    <xsd:import namespace="deeb29f2-3575-41ea-aba8-97dd5db134b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b29f2-3575-41ea-aba8-97dd5db134b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fals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SharedContentType xmlns="Microsoft.SharePoint.Taxonomy.ContentTypeSync" SourceId="c52c23b1-ea16-497b-8061-47fc6721f3bf" ContentTypeId="0x0101" PreviousValue="false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deeb29f2-3575-41ea-aba8-97dd5db134bd">BRANDPORTAL-16-10</_dlc_DocId>
    <_dlc_DocIdUrl xmlns="deeb29f2-3575-41ea-aba8-97dd5db134bd">
      <Url>http://iagt.com/branding/_layouts/DocIdRedir.aspx?ID=BRANDPORTAL-16-10</Url>
      <Description>BRANDPORTAL-16-10</Description>
    </_dlc_DocIdUrl>
    <_dlc_DocIdPersistId xmlns="deeb29f2-3575-41ea-aba8-97dd5db134bd" xsi:nil="true"/>
  </documentManagement>
</p:properties>
</file>

<file path=customXml/itemProps1.xml><?xml version="1.0" encoding="utf-8"?>
<ds:datastoreItem xmlns:ds="http://schemas.openxmlformats.org/officeDocument/2006/customXml" ds:itemID="{9B1956F3-C70D-469D-AD7E-8E64EB1D67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C8CD7E-9552-42AC-910F-6D9B39DC7B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eeb29f2-3575-41ea-aba8-97dd5db134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72DC9B-464E-4CA6-906F-BD6F58D04D4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DDF9835-0843-45E0-8B13-7DB035A6140A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04CBF26D-1118-434B-A714-A3474FA06DEC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deeb29f2-3575-41ea-aba8-97dd5db134bd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2254</Words>
  <Application>Microsoft Office PowerPoint</Application>
  <PresentationFormat>Custom</PresentationFormat>
  <Paragraphs>1164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Lucida Grande</vt:lpstr>
      <vt:lpstr>Times New Roman</vt:lpstr>
      <vt:lpstr>Verdana</vt:lpstr>
      <vt:lpstr>Office Theme</vt:lpstr>
      <vt:lpstr>Data Analytics – System Design</vt:lpstr>
      <vt:lpstr>Mission Statement</vt:lpstr>
      <vt:lpstr>Objectives - 1</vt:lpstr>
      <vt:lpstr>Objectives - 2</vt:lpstr>
      <vt:lpstr>“Classic Enterprise” Operational Concepts </vt:lpstr>
      <vt:lpstr>“Agile Enterprise” Operational Concepts  </vt:lpstr>
      <vt:lpstr>“Contemporary Enterprise” Operational Concepts </vt:lpstr>
      <vt:lpstr>Core Use Cases</vt:lpstr>
      <vt:lpstr>PowerPoint Presentation</vt:lpstr>
      <vt:lpstr>Key</vt:lpstr>
      <vt:lpstr>Architecture</vt:lpstr>
      <vt:lpstr>Functional Static Tier View (Components or Services or Modules)</vt:lpstr>
      <vt:lpstr>Infrastructural Static Tier View</vt:lpstr>
      <vt:lpstr>Architecture</vt:lpstr>
      <vt:lpstr>Message Bus Interaction Pattern</vt:lpstr>
      <vt:lpstr>1: Manage Detection</vt:lpstr>
      <vt:lpstr>2: Real-Time Match</vt:lpstr>
      <vt:lpstr>3: Process Analytics </vt:lpstr>
      <vt:lpstr>4: Manage Analytics Result Feedback</vt:lpstr>
      <vt:lpstr>5: Manage Detection Type</vt:lpstr>
      <vt:lpstr>6: Manage Client, Feed, Notification</vt:lpstr>
      <vt:lpstr>7: Manage Workflows</vt:lpstr>
      <vt:lpstr>8: Querying Analytics</vt:lpstr>
      <vt:lpstr>9. Subscribe/Produce Feeds</vt:lpstr>
      <vt:lpstr>Assemblies</vt:lpstr>
      <vt:lpstr>Assemblies</vt:lpstr>
      <vt:lpstr>Services</vt:lpstr>
      <vt:lpstr>PowerPoint Presentation</vt:lpstr>
      <vt:lpstr>Logical Services</vt:lpstr>
      <vt:lpstr>Process</vt:lpstr>
      <vt:lpstr>Process</vt:lpstr>
      <vt:lpstr>Identity</vt:lpstr>
      <vt:lpstr>Identity</vt:lpstr>
      <vt:lpstr>Authentication</vt:lpstr>
      <vt:lpstr>Authentication</vt:lpstr>
      <vt:lpstr>Authorization</vt:lpstr>
      <vt:lpstr>Authorization</vt:lpstr>
      <vt:lpstr>Transaction</vt:lpstr>
      <vt:lpstr>Transaction</vt:lpstr>
      <vt:lpstr>Threads</vt:lpstr>
      <vt:lpstr>Logical Threads</vt:lpstr>
      <vt:lpstr>API Access</vt:lpstr>
      <vt:lpstr>PowerPoint Presentation</vt:lpstr>
      <vt:lpstr>PowerPoint Presentation</vt:lpstr>
      <vt:lpstr>PowerPoint Presentation</vt:lpstr>
      <vt:lpstr>PowerPoint Presentation</vt:lpstr>
      <vt:lpstr>Index – Dependency Graph</vt:lpstr>
      <vt:lpstr>Dependency Graph</vt:lpstr>
      <vt:lpstr>Dependency Graph – Critical Path</vt:lpstr>
      <vt:lpstr>Dependency Graph – Milestone</vt:lpstr>
      <vt:lpstr>Integration &amp; Release Points</vt:lpstr>
      <vt:lpstr>Evolution path to richer deployment</vt:lpstr>
      <vt:lpstr>Demo Solution Deployment View</vt:lpstr>
      <vt:lpstr>Technology Discussion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Mary.Orion</dc:creator>
  <cp:lastModifiedBy>Joy Chakraborty</cp:lastModifiedBy>
  <cp:revision>1367</cp:revision>
  <cp:lastPrinted>2012-11-01T16:07:02Z</cp:lastPrinted>
  <dcterms:created xsi:type="dcterms:W3CDTF">2012-10-25T00:35:28Z</dcterms:created>
  <dcterms:modified xsi:type="dcterms:W3CDTF">2016-03-18T05:13:33Z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0x01010039667ECD6F015B4B97361B83E05B22DE</vt:lpwstr>
  </property>
  <property fmtid="{D5CDD505-2E9C-101B-9397-08002B2CF9AE}" pid="3" name="_dlc_DocIdItemGuid">
    <vt:lpwstr>1feba15c-2951-446a-a144-79678828bc6b</vt:lpwstr>
  </property>
  <property fmtid="{D5CDD505-2E9C-101B-9397-08002B2CF9AE}" pid="4" name="xd_ProgID">
    <vt:lpwstr/>
  </property>
  <property fmtid="{D5CDD505-2E9C-101B-9397-08002B2CF9AE}" pid="5" name="TemplateUrl">
    <vt:lpwstr/>
  </property>
</Properties>
</file>