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2"/>
  </p:notesMasterIdLst>
  <p:sldIdLst>
    <p:sldId id="263" r:id="rId2"/>
    <p:sldId id="370" r:id="rId3"/>
    <p:sldId id="256" r:id="rId4"/>
    <p:sldId id="288" r:id="rId5"/>
    <p:sldId id="392" r:id="rId6"/>
    <p:sldId id="390" r:id="rId7"/>
    <p:sldId id="391" r:id="rId8"/>
    <p:sldId id="374" r:id="rId9"/>
    <p:sldId id="395" r:id="rId10"/>
    <p:sldId id="394" r:id="rId11"/>
    <p:sldId id="396" r:id="rId12"/>
    <p:sldId id="393" r:id="rId13"/>
    <p:sldId id="333" r:id="rId14"/>
    <p:sldId id="338" r:id="rId15"/>
    <p:sldId id="337" r:id="rId16"/>
    <p:sldId id="339" r:id="rId17"/>
    <p:sldId id="397" r:id="rId18"/>
    <p:sldId id="388" r:id="rId19"/>
    <p:sldId id="401" r:id="rId20"/>
    <p:sldId id="400" r:id="rId21"/>
    <p:sldId id="405" r:id="rId22"/>
    <p:sldId id="406" r:id="rId23"/>
    <p:sldId id="407" r:id="rId24"/>
    <p:sldId id="408" r:id="rId25"/>
    <p:sldId id="409" r:id="rId26"/>
    <p:sldId id="413" r:id="rId27"/>
    <p:sldId id="410" r:id="rId28"/>
    <p:sldId id="411" r:id="rId29"/>
    <p:sldId id="414" r:id="rId30"/>
    <p:sldId id="415" r:id="rId31"/>
    <p:sldId id="404" r:id="rId32"/>
    <p:sldId id="403" r:id="rId33"/>
    <p:sldId id="398" r:id="rId34"/>
    <p:sldId id="365" r:id="rId35"/>
    <p:sldId id="372" r:id="rId36"/>
    <p:sldId id="416" r:id="rId37"/>
    <p:sldId id="359" r:id="rId38"/>
    <p:sldId id="360" r:id="rId39"/>
    <p:sldId id="264" r:id="rId40"/>
    <p:sldId id="267" r:id="rId41"/>
  </p:sldIdLst>
  <p:sldSz cx="121618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y Chakraborty" initials="J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3"/>
    <a:srgbClr val="0066CC"/>
    <a:srgbClr val="0000FF"/>
    <a:srgbClr val="7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0" autoAdjust="0"/>
    <p:restoredTop sz="90888" autoAdjust="0"/>
  </p:normalViewPr>
  <p:slideViewPr>
    <p:cSldViewPr>
      <p:cViewPr varScale="1">
        <p:scale>
          <a:sx n="36" d="100"/>
          <a:sy n="36" d="100"/>
        </p:scale>
        <p:origin x="208" y="800"/>
      </p:cViewPr>
      <p:guideLst>
        <p:guide orient="horz" pos="2160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93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commentAuthors" Target="commentAuthors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gif"/><Relationship Id="rId3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gif"/><Relationship Id="rId3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C7F101-DD83-4568-853B-D887513C5025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90C1E8B1-51E9-4622-AD5A-7EE6C2CA5E4D}">
      <dgm:prSet phldrT="[Text]"/>
      <dgm:spPr/>
      <dgm:t>
        <a:bodyPr/>
        <a:lstStyle/>
        <a:p>
          <a:r>
            <a:rPr lang="en-US" dirty="0" smtClean="0"/>
            <a:t>Compute</a:t>
          </a:r>
          <a:endParaRPr lang="en-US" dirty="0"/>
        </a:p>
      </dgm:t>
    </dgm:pt>
    <dgm:pt modelId="{FE450A17-1431-4460-A760-347604FE6B4C}" type="parTrans" cxnId="{4482D5CE-97DB-4BF1-9E02-B4A22B916579}">
      <dgm:prSet/>
      <dgm:spPr/>
      <dgm:t>
        <a:bodyPr/>
        <a:lstStyle/>
        <a:p>
          <a:endParaRPr lang="en-US"/>
        </a:p>
      </dgm:t>
    </dgm:pt>
    <dgm:pt modelId="{462E9A29-F9E8-42CA-9C0E-860C5534B4FF}" type="sibTrans" cxnId="{4482D5CE-97DB-4BF1-9E02-B4A22B916579}">
      <dgm:prSet/>
      <dgm:spPr/>
      <dgm:t>
        <a:bodyPr/>
        <a:lstStyle/>
        <a:p>
          <a:endParaRPr lang="en-US"/>
        </a:p>
      </dgm:t>
    </dgm:pt>
    <dgm:pt modelId="{3A4530B2-6A1F-4BEF-9A46-B791A17E3566}">
      <dgm:prSet phldrT="[Text]"/>
      <dgm:spPr/>
      <dgm:t>
        <a:bodyPr/>
        <a:lstStyle/>
        <a:p>
          <a:r>
            <a:rPr lang="en-US" dirty="0" smtClean="0"/>
            <a:t>Storage</a:t>
          </a:r>
          <a:endParaRPr lang="en-US" dirty="0"/>
        </a:p>
      </dgm:t>
    </dgm:pt>
    <dgm:pt modelId="{6355DAAB-8C5E-48E2-BEA4-7F0DBA9975DA}" type="parTrans" cxnId="{DF487C69-67B2-4675-83B5-56E9797E67B7}">
      <dgm:prSet/>
      <dgm:spPr/>
      <dgm:t>
        <a:bodyPr/>
        <a:lstStyle/>
        <a:p>
          <a:endParaRPr lang="en-US"/>
        </a:p>
      </dgm:t>
    </dgm:pt>
    <dgm:pt modelId="{C55022BF-4CFF-4046-BE02-8ABC0B6F8EB1}" type="sibTrans" cxnId="{DF487C69-67B2-4675-83B5-56E9797E67B7}">
      <dgm:prSet/>
      <dgm:spPr/>
      <dgm:t>
        <a:bodyPr/>
        <a:lstStyle/>
        <a:p>
          <a:endParaRPr lang="en-US"/>
        </a:p>
      </dgm:t>
    </dgm:pt>
    <dgm:pt modelId="{ADB2812C-5FC5-4584-ABBE-297BE992D038}">
      <dgm:prSet phldrT="[Text]"/>
      <dgm:spPr/>
      <dgm:t>
        <a:bodyPr/>
        <a:lstStyle/>
        <a:p>
          <a:r>
            <a:rPr lang="en-US" dirty="0" smtClean="0"/>
            <a:t>Networking</a:t>
          </a:r>
          <a:endParaRPr lang="en-US" dirty="0"/>
        </a:p>
      </dgm:t>
    </dgm:pt>
    <dgm:pt modelId="{0E125F46-EEA3-4F55-9322-9AB5D8A7C0CE}" type="parTrans" cxnId="{EADAD62E-B3F9-415E-B9D5-9F1D9EBF477B}">
      <dgm:prSet/>
      <dgm:spPr/>
      <dgm:t>
        <a:bodyPr/>
        <a:lstStyle/>
        <a:p>
          <a:endParaRPr lang="en-US"/>
        </a:p>
      </dgm:t>
    </dgm:pt>
    <dgm:pt modelId="{58C8BCD5-461C-453A-BFC6-6597FB1D6DEE}" type="sibTrans" cxnId="{EADAD62E-B3F9-415E-B9D5-9F1D9EBF477B}">
      <dgm:prSet/>
      <dgm:spPr/>
      <dgm:t>
        <a:bodyPr/>
        <a:lstStyle/>
        <a:p>
          <a:endParaRPr lang="en-US"/>
        </a:p>
      </dgm:t>
    </dgm:pt>
    <dgm:pt modelId="{7D229A7F-2D7D-4E0A-9D0D-5750EE7F8F9F}" type="pres">
      <dgm:prSet presAssocID="{F3C7F101-DD83-4568-853B-D887513C5025}" presName="diagram" presStyleCnt="0">
        <dgm:presLayoutVars>
          <dgm:dir/>
          <dgm:animLvl val="lvl"/>
          <dgm:resizeHandles val="exact"/>
        </dgm:presLayoutVars>
      </dgm:prSet>
      <dgm:spPr/>
    </dgm:pt>
    <dgm:pt modelId="{C4BCE560-276F-48E2-85D3-AF3DBF56C8EA}" type="pres">
      <dgm:prSet presAssocID="{90C1E8B1-51E9-4622-AD5A-7EE6C2CA5E4D}" presName="compNode" presStyleCnt="0"/>
      <dgm:spPr/>
    </dgm:pt>
    <dgm:pt modelId="{9F04198B-A723-49EF-BAC3-A0D51D22DF79}" type="pres">
      <dgm:prSet presAssocID="{90C1E8B1-51E9-4622-AD5A-7EE6C2CA5E4D}" presName="childRect" presStyleLbl="bgAcc1" presStyleIdx="0" presStyleCnt="3">
        <dgm:presLayoutVars>
          <dgm:bulletEnabled val="1"/>
        </dgm:presLayoutVars>
      </dgm:prSet>
      <dgm:spPr/>
    </dgm:pt>
    <dgm:pt modelId="{02A46906-06A8-4BE6-9517-1F8C2D9E124A}" type="pres">
      <dgm:prSet presAssocID="{90C1E8B1-51E9-4622-AD5A-7EE6C2CA5E4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705AD4-2840-42A3-8A8C-FA048E752DB0}" type="pres">
      <dgm:prSet presAssocID="{90C1E8B1-51E9-4622-AD5A-7EE6C2CA5E4D}" presName="parentRect" presStyleLbl="alignNode1" presStyleIdx="0" presStyleCnt="3"/>
      <dgm:spPr/>
      <dgm:t>
        <a:bodyPr/>
        <a:lstStyle/>
        <a:p>
          <a:endParaRPr lang="en-US"/>
        </a:p>
      </dgm:t>
    </dgm:pt>
    <dgm:pt modelId="{7A390C82-61EC-451D-A927-B6EF9B517AB3}" type="pres">
      <dgm:prSet presAssocID="{90C1E8B1-51E9-4622-AD5A-7EE6C2CA5E4D}" presName="adorn" presStyleLbl="fgAccFollow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F55B4A68-4DCC-4E87-860B-4A98C7D89A82}" type="pres">
      <dgm:prSet presAssocID="{462E9A29-F9E8-42CA-9C0E-860C5534B4F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032BAC8-0389-454D-A5CE-FE3CD1472886}" type="pres">
      <dgm:prSet presAssocID="{3A4530B2-6A1F-4BEF-9A46-B791A17E3566}" presName="compNode" presStyleCnt="0"/>
      <dgm:spPr/>
    </dgm:pt>
    <dgm:pt modelId="{A2F53B55-CF16-4E55-8A04-F42656FFFA58}" type="pres">
      <dgm:prSet presAssocID="{3A4530B2-6A1F-4BEF-9A46-B791A17E3566}" presName="childRect" presStyleLbl="bgAcc1" presStyleIdx="1" presStyleCnt="3">
        <dgm:presLayoutVars>
          <dgm:bulletEnabled val="1"/>
        </dgm:presLayoutVars>
      </dgm:prSet>
      <dgm:spPr/>
    </dgm:pt>
    <dgm:pt modelId="{A576FF9A-ED36-4CDF-8DA5-A18EC548DD2D}" type="pres">
      <dgm:prSet presAssocID="{3A4530B2-6A1F-4BEF-9A46-B791A17E356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DC1C4-7A2F-4E28-A9A8-99ED673EA378}" type="pres">
      <dgm:prSet presAssocID="{3A4530B2-6A1F-4BEF-9A46-B791A17E3566}" presName="parentRect" presStyleLbl="alignNode1" presStyleIdx="1" presStyleCnt="3"/>
      <dgm:spPr/>
      <dgm:t>
        <a:bodyPr/>
        <a:lstStyle/>
        <a:p>
          <a:endParaRPr lang="en-US"/>
        </a:p>
      </dgm:t>
    </dgm:pt>
    <dgm:pt modelId="{8620CD14-208A-49A2-A810-5F94C852420B}" type="pres">
      <dgm:prSet presAssocID="{3A4530B2-6A1F-4BEF-9A46-B791A17E3566}" presName="adorn" presStyleLbl="fgAccFollow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B14E2246-CC8E-42E5-B831-432537BE80E2}" type="pres">
      <dgm:prSet presAssocID="{C55022BF-4CFF-4046-BE02-8ABC0B6F8EB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31C253F-A873-4358-A585-39B991044398}" type="pres">
      <dgm:prSet presAssocID="{ADB2812C-5FC5-4584-ABBE-297BE992D038}" presName="compNode" presStyleCnt="0"/>
      <dgm:spPr/>
    </dgm:pt>
    <dgm:pt modelId="{91207D17-EE86-4956-98EA-F7D38CA6F14F}" type="pres">
      <dgm:prSet presAssocID="{ADB2812C-5FC5-4584-ABBE-297BE992D038}" presName="childRect" presStyleLbl="bgAcc1" presStyleIdx="2" presStyleCnt="3">
        <dgm:presLayoutVars>
          <dgm:bulletEnabled val="1"/>
        </dgm:presLayoutVars>
      </dgm:prSet>
      <dgm:spPr/>
    </dgm:pt>
    <dgm:pt modelId="{6BE15034-98AF-44C2-AEF4-72364707AEFA}" type="pres">
      <dgm:prSet presAssocID="{ADB2812C-5FC5-4584-ABBE-297BE992D038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B4EACA-0795-4FC8-A723-38D222071D21}" type="pres">
      <dgm:prSet presAssocID="{ADB2812C-5FC5-4584-ABBE-297BE992D038}" presName="parentRect" presStyleLbl="alignNode1" presStyleIdx="2" presStyleCnt="3"/>
      <dgm:spPr/>
      <dgm:t>
        <a:bodyPr/>
        <a:lstStyle/>
        <a:p>
          <a:endParaRPr lang="en-US"/>
        </a:p>
      </dgm:t>
    </dgm:pt>
    <dgm:pt modelId="{BFB372C3-1635-4EBF-8165-C17E7EFEDBC9}" type="pres">
      <dgm:prSet presAssocID="{ADB2812C-5FC5-4584-ABBE-297BE992D038}" presName="adorn" presStyleLbl="fgAccFollowNod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</dgm:pt>
  </dgm:ptLst>
  <dgm:cxnLst>
    <dgm:cxn modelId="{F71E3E2D-6BCE-4158-82CE-8C882CBEC97C}" type="presOf" srcId="{F3C7F101-DD83-4568-853B-D887513C5025}" destId="{7D229A7F-2D7D-4E0A-9D0D-5750EE7F8F9F}" srcOrd="0" destOrd="0" presId="urn:microsoft.com/office/officeart/2005/8/layout/bList2"/>
    <dgm:cxn modelId="{9AD6EBA3-20B7-4670-9196-8352FB6208B4}" type="presOf" srcId="{90C1E8B1-51E9-4622-AD5A-7EE6C2CA5E4D}" destId="{02A46906-06A8-4BE6-9517-1F8C2D9E124A}" srcOrd="0" destOrd="0" presId="urn:microsoft.com/office/officeart/2005/8/layout/bList2"/>
    <dgm:cxn modelId="{E00402C9-5703-4C34-A044-BFA9BA9A87AC}" type="presOf" srcId="{ADB2812C-5FC5-4584-ABBE-297BE992D038}" destId="{81B4EACA-0795-4FC8-A723-38D222071D21}" srcOrd="1" destOrd="0" presId="urn:microsoft.com/office/officeart/2005/8/layout/bList2"/>
    <dgm:cxn modelId="{4482D5CE-97DB-4BF1-9E02-B4A22B916579}" srcId="{F3C7F101-DD83-4568-853B-D887513C5025}" destId="{90C1E8B1-51E9-4622-AD5A-7EE6C2CA5E4D}" srcOrd="0" destOrd="0" parTransId="{FE450A17-1431-4460-A760-347604FE6B4C}" sibTransId="{462E9A29-F9E8-42CA-9C0E-860C5534B4FF}"/>
    <dgm:cxn modelId="{B2707A4F-31AD-44AC-A715-820C8ABD6171}" type="presOf" srcId="{3A4530B2-6A1F-4BEF-9A46-B791A17E3566}" destId="{A576FF9A-ED36-4CDF-8DA5-A18EC548DD2D}" srcOrd="0" destOrd="0" presId="urn:microsoft.com/office/officeart/2005/8/layout/bList2"/>
    <dgm:cxn modelId="{3EE2EFDE-6648-47B9-B351-07718601C6C8}" type="presOf" srcId="{90C1E8B1-51E9-4622-AD5A-7EE6C2CA5E4D}" destId="{6B705AD4-2840-42A3-8A8C-FA048E752DB0}" srcOrd="1" destOrd="0" presId="urn:microsoft.com/office/officeart/2005/8/layout/bList2"/>
    <dgm:cxn modelId="{4F4FAA79-0421-4123-983D-6AA031A4B4C5}" type="presOf" srcId="{3A4530B2-6A1F-4BEF-9A46-B791A17E3566}" destId="{DBDDC1C4-7A2F-4E28-A9A8-99ED673EA378}" srcOrd="1" destOrd="0" presId="urn:microsoft.com/office/officeart/2005/8/layout/bList2"/>
    <dgm:cxn modelId="{B5011C75-BC3A-452D-B29B-7DE6E0559CF9}" type="presOf" srcId="{462E9A29-F9E8-42CA-9C0E-860C5534B4FF}" destId="{F55B4A68-4DCC-4E87-860B-4A98C7D89A82}" srcOrd="0" destOrd="0" presId="urn:microsoft.com/office/officeart/2005/8/layout/bList2"/>
    <dgm:cxn modelId="{EADAD62E-B3F9-415E-B9D5-9F1D9EBF477B}" srcId="{F3C7F101-DD83-4568-853B-D887513C5025}" destId="{ADB2812C-5FC5-4584-ABBE-297BE992D038}" srcOrd="2" destOrd="0" parTransId="{0E125F46-EEA3-4F55-9322-9AB5D8A7C0CE}" sibTransId="{58C8BCD5-461C-453A-BFC6-6597FB1D6DEE}"/>
    <dgm:cxn modelId="{DF487C69-67B2-4675-83B5-56E9797E67B7}" srcId="{F3C7F101-DD83-4568-853B-D887513C5025}" destId="{3A4530B2-6A1F-4BEF-9A46-B791A17E3566}" srcOrd="1" destOrd="0" parTransId="{6355DAAB-8C5E-48E2-BEA4-7F0DBA9975DA}" sibTransId="{C55022BF-4CFF-4046-BE02-8ABC0B6F8EB1}"/>
    <dgm:cxn modelId="{09CD8E5A-5884-4D20-BEA6-D048D60BC568}" type="presOf" srcId="{ADB2812C-5FC5-4584-ABBE-297BE992D038}" destId="{6BE15034-98AF-44C2-AEF4-72364707AEFA}" srcOrd="0" destOrd="0" presId="urn:microsoft.com/office/officeart/2005/8/layout/bList2"/>
    <dgm:cxn modelId="{47513A3A-8626-4693-AC24-B3143019626B}" type="presOf" srcId="{C55022BF-4CFF-4046-BE02-8ABC0B6F8EB1}" destId="{B14E2246-CC8E-42E5-B831-432537BE80E2}" srcOrd="0" destOrd="0" presId="urn:microsoft.com/office/officeart/2005/8/layout/bList2"/>
    <dgm:cxn modelId="{D02BDD28-C93D-4CFC-BC87-967E0BC25FA8}" type="presParOf" srcId="{7D229A7F-2D7D-4E0A-9D0D-5750EE7F8F9F}" destId="{C4BCE560-276F-48E2-85D3-AF3DBF56C8EA}" srcOrd="0" destOrd="0" presId="urn:microsoft.com/office/officeart/2005/8/layout/bList2"/>
    <dgm:cxn modelId="{90D72E93-2385-46D5-8812-A50B058D5C3E}" type="presParOf" srcId="{C4BCE560-276F-48E2-85D3-AF3DBF56C8EA}" destId="{9F04198B-A723-49EF-BAC3-A0D51D22DF79}" srcOrd="0" destOrd="0" presId="urn:microsoft.com/office/officeart/2005/8/layout/bList2"/>
    <dgm:cxn modelId="{428F51BB-D482-4938-9FCD-7269F78BA9F5}" type="presParOf" srcId="{C4BCE560-276F-48E2-85D3-AF3DBF56C8EA}" destId="{02A46906-06A8-4BE6-9517-1F8C2D9E124A}" srcOrd="1" destOrd="0" presId="urn:microsoft.com/office/officeart/2005/8/layout/bList2"/>
    <dgm:cxn modelId="{E96E7A83-F952-49DF-B722-758A0C388DAE}" type="presParOf" srcId="{C4BCE560-276F-48E2-85D3-AF3DBF56C8EA}" destId="{6B705AD4-2840-42A3-8A8C-FA048E752DB0}" srcOrd="2" destOrd="0" presId="urn:microsoft.com/office/officeart/2005/8/layout/bList2"/>
    <dgm:cxn modelId="{6D358C98-7400-4717-ABEA-BE400A424800}" type="presParOf" srcId="{C4BCE560-276F-48E2-85D3-AF3DBF56C8EA}" destId="{7A390C82-61EC-451D-A927-B6EF9B517AB3}" srcOrd="3" destOrd="0" presId="urn:microsoft.com/office/officeart/2005/8/layout/bList2"/>
    <dgm:cxn modelId="{45C6AAE5-3B78-432A-8F3A-ABE084B70776}" type="presParOf" srcId="{7D229A7F-2D7D-4E0A-9D0D-5750EE7F8F9F}" destId="{F55B4A68-4DCC-4E87-860B-4A98C7D89A82}" srcOrd="1" destOrd="0" presId="urn:microsoft.com/office/officeart/2005/8/layout/bList2"/>
    <dgm:cxn modelId="{5C9B50A3-3935-4A1C-B163-DE7DB14D40FC}" type="presParOf" srcId="{7D229A7F-2D7D-4E0A-9D0D-5750EE7F8F9F}" destId="{2032BAC8-0389-454D-A5CE-FE3CD1472886}" srcOrd="2" destOrd="0" presId="urn:microsoft.com/office/officeart/2005/8/layout/bList2"/>
    <dgm:cxn modelId="{A9980D8F-0542-4A35-AD39-8FD951F40AB8}" type="presParOf" srcId="{2032BAC8-0389-454D-A5CE-FE3CD1472886}" destId="{A2F53B55-CF16-4E55-8A04-F42656FFFA58}" srcOrd="0" destOrd="0" presId="urn:microsoft.com/office/officeart/2005/8/layout/bList2"/>
    <dgm:cxn modelId="{73398CD6-4709-4CD2-AF4D-BC8DD39864F9}" type="presParOf" srcId="{2032BAC8-0389-454D-A5CE-FE3CD1472886}" destId="{A576FF9A-ED36-4CDF-8DA5-A18EC548DD2D}" srcOrd="1" destOrd="0" presId="urn:microsoft.com/office/officeart/2005/8/layout/bList2"/>
    <dgm:cxn modelId="{A2AAB7C7-507A-45F8-92F0-75828736D23B}" type="presParOf" srcId="{2032BAC8-0389-454D-A5CE-FE3CD1472886}" destId="{DBDDC1C4-7A2F-4E28-A9A8-99ED673EA378}" srcOrd="2" destOrd="0" presId="urn:microsoft.com/office/officeart/2005/8/layout/bList2"/>
    <dgm:cxn modelId="{A743E9CB-ECB8-4F1D-86DC-0005D03F5131}" type="presParOf" srcId="{2032BAC8-0389-454D-A5CE-FE3CD1472886}" destId="{8620CD14-208A-49A2-A810-5F94C852420B}" srcOrd="3" destOrd="0" presId="urn:microsoft.com/office/officeart/2005/8/layout/bList2"/>
    <dgm:cxn modelId="{DC57A6DA-C6B6-4AB2-98E5-37953BB03479}" type="presParOf" srcId="{7D229A7F-2D7D-4E0A-9D0D-5750EE7F8F9F}" destId="{B14E2246-CC8E-42E5-B831-432537BE80E2}" srcOrd="3" destOrd="0" presId="urn:microsoft.com/office/officeart/2005/8/layout/bList2"/>
    <dgm:cxn modelId="{CF95730C-ECE9-4A3C-A111-F5A8A1EEBA99}" type="presParOf" srcId="{7D229A7F-2D7D-4E0A-9D0D-5750EE7F8F9F}" destId="{831C253F-A873-4358-A585-39B991044398}" srcOrd="4" destOrd="0" presId="urn:microsoft.com/office/officeart/2005/8/layout/bList2"/>
    <dgm:cxn modelId="{9AA38456-7718-4C2B-A6CB-EAB0D01F0424}" type="presParOf" srcId="{831C253F-A873-4358-A585-39B991044398}" destId="{91207D17-EE86-4956-98EA-F7D38CA6F14F}" srcOrd="0" destOrd="0" presId="urn:microsoft.com/office/officeart/2005/8/layout/bList2"/>
    <dgm:cxn modelId="{080CD50B-C7FB-44BC-8FC7-542CD491BF48}" type="presParOf" srcId="{831C253F-A873-4358-A585-39B991044398}" destId="{6BE15034-98AF-44C2-AEF4-72364707AEFA}" srcOrd="1" destOrd="0" presId="urn:microsoft.com/office/officeart/2005/8/layout/bList2"/>
    <dgm:cxn modelId="{77741AFE-79D5-4D58-A4B8-293EE7ABEA98}" type="presParOf" srcId="{831C253F-A873-4358-A585-39B991044398}" destId="{81B4EACA-0795-4FC8-A723-38D222071D21}" srcOrd="2" destOrd="0" presId="urn:microsoft.com/office/officeart/2005/8/layout/bList2"/>
    <dgm:cxn modelId="{71970B09-E265-4009-AAD5-FB6016D8F8BB}" type="presParOf" srcId="{831C253F-A873-4358-A585-39B991044398}" destId="{BFB372C3-1635-4EBF-8165-C17E7EFEDBC9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4198B-A723-49EF-BAC3-A0D51D22DF79}">
      <dsp:nvSpPr>
        <dsp:cNvPr id="0" name=""/>
        <dsp:cNvSpPr/>
      </dsp:nvSpPr>
      <dsp:spPr>
        <a:xfrm>
          <a:off x="5479" y="1344687"/>
          <a:ext cx="2366858" cy="176680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05AD4-2840-42A3-8A8C-FA048E752DB0}">
      <dsp:nvSpPr>
        <dsp:cNvPr id="0" name=""/>
        <dsp:cNvSpPr/>
      </dsp:nvSpPr>
      <dsp:spPr>
        <a:xfrm>
          <a:off x="5479" y="3111497"/>
          <a:ext cx="2366858" cy="759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31750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Compute</a:t>
          </a:r>
          <a:endParaRPr lang="en-US" sz="2500" kern="1200" dirty="0"/>
        </a:p>
      </dsp:txBody>
      <dsp:txXfrm>
        <a:off x="5479" y="3111497"/>
        <a:ext cx="1666801" cy="759728"/>
      </dsp:txXfrm>
    </dsp:sp>
    <dsp:sp modelId="{7A390C82-61EC-451D-A927-B6EF9B517AB3}">
      <dsp:nvSpPr>
        <dsp:cNvPr id="0" name=""/>
        <dsp:cNvSpPr/>
      </dsp:nvSpPr>
      <dsp:spPr>
        <a:xfrm>
          <a:off x="1739236" y="3232173"/>
          <a:ext cx="828400" cy="82840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53B55-CF16-4E55-8A04-F42656FFFA58}">
      <dsp:nvSpPr>
        <dsp:cNvPr id="0" name=""/>
        <dsp:cNvSpPr/>
      </dsp:nvSpPr>
      <dsp:spPr>
        <a:xfrm>
          <a:off x="2772867" y="1344687"/>
          <a:ext cx="2366858" cy="176680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DDC1C4-7A2F-4E28-A9A8-99ED673EA378}">
      <dsp:nvSpPr>
        <dsp:cNvPr id="0" name=""/>
        <dsp:cNvSpPr/>
      </dsp:nvSpPr>
      <dsp:spPr>
        <a:xfrm>
          <a:off x="2772867" y="3111497"/>
          <a:ext cx="2366858" cy="759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31750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Storage</a:t>
          </a:r>
          <a:endParaRPr lang="en-US" sz="2500" kern="1200" dirty="0"/>
        </a:p>
      </dsp:txBody>
      <dsp:txXfrm>
        <a:off x="2772867" y="3111497"/>
        <a:ext cx="1666801" cy="759728"/>
      </dsp:txXfrm>
    </dsp:sp>
    <dsp:sp modelId="{8620CD14-208A-49A2-A810-5F94C852420B}">
      <dsp:nvSpPr>
        <dsp:cNvPr id="0" name=""/>
        <dsp:cNvSpPr/>
      </dsp:nvSpPr>
      <dsp:spPr>
        <a:xfrm>
          <a:off x="4506623" y="3232173"/>
          <a:ext cx="828400" cy="82840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07D17-EE86-4956-98EA-F7D38CA6F14F}">
      <dsp:nvSpPr>
        <dsp:cNvPr id="0" name=""/>
        <dsp:cNvSpPr/>
      </dsp:nvSpPr>
      <dsp:spPr>
        <a:xfrm>
          <a:off x="5540255" y="1344687"/>
          <a:ext cx="2366858" cy="176680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4EACA-0795-4FC8-A723-38D222071D21}">
      <dsp:nvSpPr>
        <dsp:cNvPr id="0" name=""/>
        <dsp:cNvSpPr/>
      </dsp:nvSpPr>
      <dsp:spPr>
        <a:xfrm>
          <a:off x="5540255" y="3111497"/>
          <a:ext cx="2366858" cy="759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31750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Networking</a:t>
          </a:r>
          <a:endParaRPr lang="en-US" sz="2500" kern="1200" dirty="0"/>
        </a:p>
      </dsp:txBody>
      <dsp:txXfrm>
        <a:off x="5540255" y="3111497"/>
        <a:ext cx="1666801" cy="759728"/>
      </dsp:txXfrm>
    </dsp:sp>
    <dsp:sp modelId="{BFB372C3-1635-4EBF-8165-C17E7EFEDBC9}">
      <dsp:nvSpPr>
        <dsp:cNvPr id="0" name=""/>
        <dsp:cNvSpPr/>
      </dsp:nvSpPr>
      <dsp:spPr>
        <a:xfrm>
          <a:off x="7274011" y="3232173"/>
          <a:ext cx="828400" cy="828400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1B56B-467C-4535-AF17-29742045EC10}" type="datetimeFigureOut">
              <a:rPr lang="en-US" smtClean="0"/>
              <a:pPr/>
              <a:t>8/11/16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685800"/>
            <a:ext cx="6080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DE00F-D9FD-4FC6-BF60-8CE81A197A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4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02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Purpose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96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Purpose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73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Purpose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91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Purpose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81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Purpose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48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Purpose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74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Purpose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37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Purpose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15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76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0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44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Purpose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07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Purpose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42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Purpose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50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Purpose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05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Purpose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3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10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4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39"/>
            <a:ext cx="273641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39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4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5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1"/>
            <a:ext cx="1033756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1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05119" y="6553200"/>
            <a:ext cx="2837762" cy="365125"/>
          </a:xfrm>
        </p:spPr>
        <p:txBody>
          <a:bodyPr/>
          <a:lstStyle/>
          <a:p>
            <a:fld id="{C2475BE3-2531-4F11-84EB-58A3F97CB5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-15082" y="0"/>
            <a:ext cx="12176919" cy="6858000"/>
          </a:xfrm>
          <a:prstGeom prst="rect">
            <a:avLst/>
          </a:prstGeom>
          <a:noFill/>
          <a:ln w="920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35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3" y="273050"/>
            <a:ext cx="400116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1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3" y="1435101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9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600201"/>
            <a:ext cx="1094565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092" y="6356351"/>
            <a:ext cx="283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5295" y="6356351"/>
            <a:ext cx="3851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984" y="6356351"/>
            <a:ext cx="283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75BE3-2531-4F11-84EB-58A3F97CB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43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4" Type="http://schemas.openxmlformats.org/officeDocument/2006/relationships/image" Target="../media/image38.wmf"/><Relationship Id="rId5" Type="http://schemas.openxmlformats.org/officeDocument/2006/relationships/image" Target="../media/image39.w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75519" y="838200"/>
            <a:ext cx="10907078" cy="2667000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/>
          <a:p>
            <a:pPr algn="r" defTabSz="1218937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6000" b="1" dirty="0"/>
              <a:t>Distributed Computing using </a:t>
            </a:r>
            <a:r>
              <a:rPr lang="en-US" sz="6000" b="1" dirty="0" smtClean="0"/>
              <a:t>Hadoop </a:t>
            </a:r>
            <a:r>
              <a:rPr lang="en-US" sz="6000" b="1" dirty="0"/>
              <a:t>and Spark</a:t>
            </a:r>
            <a:endParaRPr lang="en-US" sz="6000" b="1" spc="-200" dirty="0">
              <a:ln w="3175">
                <a:noFill/>
              </a:ln>
              <a:solidFill>
                <a:schemeClr val="tx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" pitchFamily="34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23519" y="3276600"/>
            <a:ext cx="8938472" cy="2400635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indent="609493"/>
            <a:r>
              <a:rPr lang="en-US" sz="3700" dirty="0" smtClean="0">
                <a:solidFill>
                  <a:srgbClr val="FFFF93"/>
                </a:solidFill>
              </a:rPr>
              <a:t>Joy Chakraborty</a:t>
            </a:r>
          </a:p>
          <a:p>
            <a:pPr indent="609493"/>
            <a:r>
              <a:rPr lang="en-US" sz="3700" smtClean="0">
                <a:solidFill>
                  <a:srgbClr val="FFFF93"/>
                </a:solidFill>
              </a:rPr>
              <a:t>Aug 11, </a:t>
            </a:r>
            <a:r>
              <a:rPr lang="en-US" sz="3700" dirty="0" smtClean="0">
                <a:solidFill>
                  <a:srgbClr val="FFFF93"/>
                </a:solidFill>
              </a:rPr>
              <a:t>2016</a:t>
            </a:r>
          </a:p>
          <a:p>
            <a:pPr indent="609493"/>
            <a:r>
              <a:rPr lang="en-US" sz="3700" dirty="0" smtClean="0">
                <a:solidFill>
                  <a:srgbClr val="FFFF93"/>
                </a:solidFill>
              </a:rPr>
              <a:t>Philly Code Camp</a:t>
            </a:r>
          </a:p>
          <a:p>
            <a:pPr indent="609493"/>
            <a:r>
              <a:rPr lang="en-US" sz="3700" dirty="0" smtClean="0">
                <a:solidFill>
                  <a:srgbClr val="FFFF93"/>
                </a:solidFill>
              </a:rPr>
              <a:t>Email: </a:t>
            </a:r>
            <a:r>
              <a:rPr lang="en-US" sz="3700" u="sng" dirty="0" smtClean="0">
                <a:solidFill>
                  <a:srgbClr val="00B0F0"/>
                </a:solidFill>
              </a:rPr>
              <a:t>joychak1@[yahoo/</a:t>
            </a:r>
            <a:r>
              <a:rPr lang="en-US" sz="3700" u="sng" dirty="0" err="1" smtClean="0">
                <a:solidFill>
                  <a:srgbClr val="00B0F0"/>
                </a:solidFill>
              </a:rPr>
              <a:t>gmail</a:t>
            </a:r>
            <a:r>
              <a:rPr lang="en-US" sz="3700" u="sng" dirty="0" smtClean="0">
                <a:solidFill>
                  <a:srgbClr val="00B0F0"/>
                </a:solidFill>
              </a:rPr>
              <a:t>].com</a:t>
            </a:r>
            <a:r>
              <a:rPr lang="en-US" sz="3700" dirty="0" smtClean="0">
                <a:solidFill>
                  <a:schemeClr val="bg1"/>
                </a:solidFill>
              </a:rPr>
              <a:t>	</a:t>
            </a:r>
            <a:endParaRPr lang="en-US" sz="3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1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96393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400" dirty="0" smtClean="0"/>
              <a:t>MapReduce: </a:t>
            </a:r>
            <a:r>
              <a:rPr lang="en-US" sz="4400" dirty="0"/>
              <a:t>Resource Manager/Scheduler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12" y="1267386"/>
            <a:ext cx="9181015" cy="4976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2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96393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400" dirty="0" smtClean="0"/>
              <a:t>MapReduce: </a:t>
            </a:r>
            <a:r>
              <a:rPr lang="en-US" sz="4400" dirty="0"/>
              <a:t>Example – Word Count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471" y="2245429"/>
            <a:ext cx="1211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C6600"/>
                </a:solidFill>
              </a:rPr>
              <a:t>Map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614" y="2678668"/>
            <a:ext cx="121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C6600"/>
                </a:solidFill>
              </a:rPr>
              <a:t>(the, 1) (quick, 1) (brown, 1) (fox, 1) (jumps, 1) (over, 1) (the, 1) (lazy, 1) (dog, 1)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470" y="3926556"/>
            <a:ext cx="1211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Sort/Shuffle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451" y="4431268"/>
            <a:ext cx="1211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(brown, 1</a:t>
            </a:r>
            <a:r>
              <a:rPr lang="en-US" dirty="0">
                <a:solidFill>
                  <a:srgbClr val="0070C0"/>
                </a:solidFill>
              </a:rPr>
              <a:t>) (dog, 1</a:t>
            </a:r>
            <a:r>
              <a:rPr lang="en-US" dirty="0" smtClean="0">
                <a:solidFill>
                  <a:srgbClr val="0070C0"/>
                </a:solidFill>
              </a:rPr>
              <a:t>) (fox, 1) (jumps, 1</a:t>
            </a:r>
            <a:r>
              <a:rPr lang="en-US" dirty="0">
                <a:solidFill>
                  <a:srgbClr val="0070C0"/>
                </a:solidFill>
              </a:rPr>
              <a:t>) (lazy, 1</a:t>
            </a:r>
            <a:r>
              <a:rPr lang="en-US" dirty="0" smtClean="0">
                <a:solidFill>
                  <a:srgbClr val="0070C0"/>
                </a:solidFill>
              </a:rPr>
              <a:t>) (over, 1</a:t>
            </a:r>
            <a:r>
              <a:rPr lang="en-US" dirty="0">
                <a:solidFill>
                  <a:srgbClr val="0070C0"/>
                </a:solidFill>
              </a:rPr>
              <a:t>) (quick, 1) (</a:t>
            </a:r>
            <a:r>
              <a:rPr lang="en-US" dirty="0" smtClean="0">
                <a:solidFill>
                  <a:srgbClr val="0070C0"/>
                </a:solidFill>
              </a:rPr>
              <a:t>the, </a:t>
            </a:r>
            <a:r>
              <a:rPr lang="en-US" dirty="0">
                <a:solidFill>
                  <a:srgbClr val="0070C0"/>
                </a:solidFill>
              </a:rPr>
              <a:t>1) (the, 1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470" y="5574268"/>
            <a:ext cx="1199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Reduce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614" y="6144511"/>
            <a:ext cx="1200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(brown, 1</a:t>
            </a:r>
            <a:r>
              <a:rPr lang="en-US" dirty="0"/>
              <a:t>) (dog, 1</a:t>
            </a:r>
            <a:r>
              <a:rPr lang="en-US" dirty="0" smtClean="0"/>
              <a:t>) (fox, 1) (jumps, 1</a:t>
            </a:r>
            <a:r>
              <a:rPr lang="en-US" dirty="0"/>
              <a:t>) (lazy, 1</a:t>
            </a:r>
            <a:r>
              <a:rPr lang="en-US" dirty="0" smtClean="0"/>
              <a:t>) (over, 1</a:t>
            </a:r>
            <a:r>
              <a:rPr lang="en-US" dirty="0"/>
              <a:t>) (quick, 1) (</a:t>
            </a:r>
            <a:r>
              <a:rPr lang="en-US" dirty="0" smtClean="0"/>
              <a:t>the, 2)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451" y="1190962"/>
            <a:ext cx="1200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FF00"/>
                </a:solidFill>
              </a:rPr>
              <a:t>“the quick brown fox jumps over the lazy dog”</a:t>
            </a:r>
          </a:p>
        </p:txBody>
      </p:sp>
      <p:sp>
        <p:nvSpPr>
          <p:cNvPr id="4" name="Down Arrow 3"/>
          <p:cNvSpPr/>
          <p:nvPr/>
        </p:nvSpPr>
        <p:spPr>
          <a:xfrm>
            <a:off x="5810733" y="1643910"/>
            <a:ext cx="609600" cy="5658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5800354" y="3159755"/>
            <a:ext cx="609600" cy="5658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5759784" y="5008615"/>
            <a:ext cx="609600" cy="5658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9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4" grpId="0" animBg="1"/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96393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Hadoop – 1.0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Joy\Presentation\Big Data\Misc\MR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058" y="1076444"/>
            <a:ext cx="6985721" cy="55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2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18319" y="253922"/>
            <a:ext cx="11493439" cy="6762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Hadoop 2.0 (YARN)</a:t>
            </a:r>
            <a:endParaRPr lang="en-US" dirty="0"/>
          </a:p>
        </p:txBody>
      </p:sp>
      <p:pic>
        <p:nvPicPr>
          <p:cNvPr id="4" name="Picture 2" descr="C:\Joy\Presentation\Big Data\Misc\YARN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719" y="1305117"/>
            <a:ext cx="7315200" cy="521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8319" y="1131606"/>
            <a:ext cx="335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Client submits an “App” to the RM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RM instantiates APP Master on a node.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App Master asks RM for more containers.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Container reports status to </a:t>
            </a:r>
            <a:r>
              <a:rPr lang="en-US" sz="2000" dirty="0"/>
              <a:t>A</a:t>
            </a:r>
            <a:r>
              <a:rPr lang="en-US" sz="2000" dirty="0" smtClean="0"/>
              <a:t>M.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Client queries AM for status of the job.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Nodes reports status to RM.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18319" y="1143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77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8319" y="253922"/>
            <a:ext cx="11493439" cy="6762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/>
              <a:t>Coludera</a:t>
            </a:r>
            <a:r>
              <a:rPr lang="en-US" dirty="0" smtClean="0"/>
              <a:t> Hadoop Architecture (CDH v5.0)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8319" y="1143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9" y="1387764"/>
            <a:ext cx="93059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0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8319" y="253922"/>
            <a:ext cx="11493439" cy="6762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Hortonworks Hadoop Stack (HDP v2.3)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8319" y="1143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" y="1500580"/>
            <a:ext cx="10338805" cy="474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3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3519" y="1524000"/>
            <a:ext cx="4419600" cy="3581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dirty="0" smtClean="0"/>
              <a:t>Microsoft </a:t>
            </a:r>
          </a:p>
          <a:p>
            <a:pPr algn="l"/>
            <a:r>
              <a:rPr lang="en-US" sz="7200" dirty="0" smtClean="0"/>
              <a:t>Big-Data </a:t>
            </a:r>
          </a:p>
          <a:p>
            <a:pPr algn="l"/>
            <a:r>
              <a:rPr lang="en-US" sz="7200" dirty="0" smtClean="0"/>
              <a:t>in Cloud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718" y="304800"/>
            <a:ext cx="788000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452519" y="2514600"/>
            <a:ext cx="4056962" cy="2590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dirty="0" smtClean="0"/>
              <a:t>Hadoop In Action</a:t>
            </a:r>
            <a:endParaRPr lang="en-US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9" y="1371600"/>
            <a:ext cx="625574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5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8319" y="253922"/>
            <a:ext cx="11493439" cy="6762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Problem with </a:t>
            </a:r>
            <a:r>
              <a:rPr lang="en-US" dirty="0" smtClean="0"/>
              <a:t>Hadoop Map-Reduce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8319" y="1143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1754" y="1752600"/>
            <a:ext cx="105114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Lots of Disk I/O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Not taking advantage memory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In efficient networking between data nodes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Unnatural Programming Paradigm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Mostly good for batch processing not much real-time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9583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63254" y="2514600"/>
            <a:ext cx="5242719" cy="2590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dirty="0" smtClean="0"/>
              <a:t>Introducing Apache Spark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9" y="2311749"/>
            <a:ext cx="5561905" cy="279365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55698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60287" y="1752600"/>
            <a:ext cx="8938472" cy="1261862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indent="609493"/>
            <a:r>
              <a:rPr lang="en-US" sz="3700" dirty="0" smtClean="0"/>
              <a:t>Who am I ???</a:t>
            </a:r>
          </a:p>
          <a:p>
            <a:pPr indent="609493"/>
            <a:r>
              <a:rPr lang="en-US" sz="3700" dirty="0" smtClean="0"/>
              <a:t>	Or why does it important ???</a:t>
            </a:r>
            <a:r>
              <a:rPr lang="en-US" sz="3700" dirty="0" smtClean="0">
                <a:solidFill>
                  <a:schemeClr val="bg1"/>
                </a:solidFill>
              </a:rPr>
              <a:t>	</a:t>
            </a:r>
            <a:endParaRPr lang="en-US" sz="37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61319" y="3538738"/>
            <a:ext cx="8938472" cy="1831248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indent="609493"/>
            <a:r>
              <a:rPr lang="en-US" sz="3700" smtClean="0">
                <a:solidFill>
                  <a:srgbClr val="00B0F0"/>
                </a:solidFill>
              </a:rPr>
              <a:t>I learn and apply ….</a:t>
            </a:r>
          </a:p>
          <a:p>
            <a:pPr indent="609493"/>
            <a:r>
              <a:rPr lang="en-US" sz="3700">
                <a:solidFill>
                  <a:srgbClr val="00B0F0"/>
                </a:solidFill>
              </a:rPr>
              <a:t>	</a:t>
            </a:r>
            <a:r>
              <a:rPr lang="en-US" sz="3700" smtClean="0">
                <a:solidFill>
                  <a:srgbClr val="00B0F0"/>
                </a:solidFill>
              </a:rPr>
              <a:t>- Design and write software for living</a:t>
            </a:r>
          </a:p>
          <a:p>
            <a:pPr indent="609493"/>
            <a:r>
              <a:rPr lang="en-US" sz="3700">
                <a:solidFill>
                  <a:srgbClr val="00B0F0"/>
                </a:solidFill>
              </a:rPr>
              <a:t>	</a:t>
            </a:r>
            <a:r>
              <a:rPr lang="en-US" sz="3700" smtClean="0">
                <a:solidFill>
                  <a:srgbClr val="00B0F0"/>
                </a:solidFill>
              </a:rPr>
              <a:t>	- for last 16 years …</a:t>
            </a:r>
            <a:r>
              <a:rPr lang="en-US" sz="3700" dirty="0" smtClean="0">
                <a:solidFill>
                  <a:srgbClr val="00B0F0"/>
                </a:solidFill>
              </a:rPr>
              <a:t>	</a:t>
            </a:r>
            <a:endParaRPr lang="en-US" sz="37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8319" y="253922"/>
            <a:ext cx="11493439" cy="6762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What is Apache Spark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8319" y="1143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9" y="1936710"/>
            <a:ext cx="8610600" cy="420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1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8319" y="253922"/>
            <a:ext cx="11493439" cy="6762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Apache Spark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8319" y="1143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9" y="1752600"/>
            <a:ext cx="86106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8319" y="253922"/>
            <a:ext cx="11493439" cy="6762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Apache Spark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8319" y="1143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19437">
            <a:off x="916163" y="2370768"/>
            <a:ext cx="84010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5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8319" y="253922"/>
            <a:ext cx="11493439" cy="6762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Apache Spark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8319" y="1143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919" y="1319485"/>
            <a:ext cx="6324600" cy="53357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23319" y="3170198"/>
            <a:ext cx="5486400" cy="94460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2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8319" y="253922"/>
            <a:ext cx="11493439" cy="6762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Apache Spark - Architecture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8319" y="1143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55" y="1524000"/>
            <a:ext cx="8308063" cy="35946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55" y="5638800"/>
            <a:ext cx="9829801" cy="533400"/>
          </a:xfrm>
          <a:prstGeom prst="rect">
            <a:avLst/>
          </a:prstGeom>
        </p:spPr>
      </p:pic>
      <p:sp>
        <p:nvSpPr>
          <p:cNvPr id="6" name="Explosion 2 5"/>
          <p:cNvSpPr/>
          <p:nvPr/>
        </p:nvSpPr>
        <p:spPr>
          <a:xfrm>
            <a:off x="8062119" y="2349753"/>
            <a:ext cx="3733800" cy="1943100"/>
          </a:xfrm>
          <a:prstGeom prst="irregularSeal2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Spark Context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6755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8319" y="253922"/>
            <a:ext cx="11493439" cy="6762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Apache Spark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8319" y="1143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9" y="1752600"/>
            <a:ext cx="8610600" cy="44291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27919" y="2743200"/>
            <a:ext cx="2057400" cy="762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8319" y="253922"/>
            <a:ext cx="11493439" cy="6762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Spark Streaming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8319" y="1143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9" y="1771650"/>
            <a:ext cx="9198004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0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8319" y="253922"/>
            <a:ext cx="11493439" cy="6762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Spark Streaming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8319" y="1143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9" y="3124200"/>
            <a:ext cx="9285239" cy="170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4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8319" y="253922"/>
            <a:ext cx="11493439" cy="6762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Spark Streaming vs. Other Streaming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8319" y="1143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919" y="2035094"/>
            <a:ext cx="5284334" cy="3641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88" y="2019300"/>
            <a:ext cx="533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6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8319" y="253922"/>
            <a:ext cx="11493439" cy="6762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Spark Streaming vs. Other Streaming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8319" y="1143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20" y="2214874"/>
            <a:ext cx="5334000" cy="3359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719" y="2214873"/>
            <a:ext cx="5051599" cy="335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4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23119" y="76200"/>
            <a:ext cx="4762500" cy="9144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Agenda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94519" y="1143000"/>
            <a:ext cx="11491119" cy="1066800"/>
            <a:chOff x="670718" y="1143000"/>
            <a:chExt cx="11491119" cy="1066800"/>
          </a:xfrm>
        </p:grpSpPr>
        <p:grpSp>
          <p:nvGrpSpPr>
            <p:cNvPr id="52" name="Group 51"/>
            <p:cNvGrpSpPr/>
            <p:nvPr/>
          </p:nvGrpSpPr>
          <p:grpSpPr>
            <a:xfrm>
              <a:off x="670718" y="1143000"/>
              <a:ext cx="11491119" cy="1066800"/>
              <a:chOff x="670718" y="1600200"/>
              <a:chExt cx="11491119" cy="1066800"/>
            </a:xfrm>
          </p:grpSpPr>
          <p:pic>
            <p:nvPicPr>
              <p:cNvPr id="9" name="Picture 8" descr="Agenda.png"/>
              <p:cNvPicPr>
                <a:picLocks noChangeAspect="1"/>
              </p:cNvPicPr>
              <p:nvPr/>
            </p:nvPicPr>
            <p:blipFill rotWithShape="1">
              <a:blip r:embed="rId3" cstate="print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9327"/>
              <a:stretch/>
            </p:blipFill>
            <p:spPr>
              <a:xfrm>
                <a:off x="670718" y="1600200"/>
                <a:ext cx="11491119" cy="10668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2047717" y="1892808"/>
                <a:ext cx="6928802" cy="5155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ts val="3300"/>
                  </a:lnSpc>
                </a:pPr>
                <a:r>
                  <a:rPr lang="en-US" sz="2400" b="1" dirty="0" smtClean="0">
                    <a:solidFill>
                      <a:schemeClr val="tx1">
                        <a:lumMod val="8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What is Big-Data?</a:t>
                </a:r>
                <a:endParaRPr lang="en-US" sz="2400" b="1" dirty="0">
                  <a:solidFill>
                    <a:schemeClr val="tx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8" name="Group 64"/>
              <p:cNvGrpSpPr/>
              <p:nvPr/>
            </p:nvGrpSpPr>
            <p:grpSpPr>
              <a:xfrm>
                <a:off x="1045960" y="1780340"/>
                <a:ext cx="656672" cy="582295"/>
                <a:chOff x="539552" y="2381442"/>
                <a:chExt cx="576063" cy="504056"/>
              </a:xfrm>
            </p:grpSpPr>
            <p:cxnSp>
              <p:nvCxnSpPr>
                <p:cNvPr id="19" name="Straight Connector 18"/>
                <p:cNvCxnSpPr>
                  <a:stCxn id="40" idx="2"/>
                  <a:endCxn id="38" idx="0"/>
                </p:cNvCxnSpPr>
                <p:nvPr/>
              </p:nvCxnSpPr>
              <p:spPr>
                <a:xfrm>
                  <a:off x="791580" y="2495172"/>
                  <a:ext cx="0" cy="264312"/>
                </a:xfrm>
                <a:prstGeom prst="line">
                  <a:avLst/>
                </a:prstGeom>
                <a:ln w="9525" cmpd="sng">
                  <a:solidFill>
                    <a:srgbClr val="FFFFF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35" idx="6"/>
                  <a:endCxn id="33" idx="2"/>
                </p:cNvCxnSpPr>
                <p:nvPr/>
              </p:nvCxnSpPr>
              <p:spPr>
                <a:xfrm>
                  <a:off x="665566" y="2822491"/>
                  <a:ext cx="324035" cy="0"/>
                </a:xfrm>
                <a:prstGeom prst="line">
                  <a:avLst/>
                </a:prstGeom>
                <a:ln w="9525" cmpd="sng">
                  <a:solidFill>
                    <a:srgbClr val="FFFFF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endCxn id="29" idx="2"/>
                </p:cNvCxnSpPr>
                <p:nvPr/>
              </p:nvCxnSpPr>
              <p:spPr>
                <a:xfrm>
                  <a:off x="728573" y="2633470"/>
                  <a:ext cx="126014" cy="0"/>
                </a:xfrm>
                <a:prstGeom prst="line">
                  <a:avLst/>
                </a:prstGeom>
                <a:ln w="9525" cmpd="sng">
                  <a:solidFill>
                    <a:srgbClr val="FFFFF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 52"/>
                <p:cNvGrpSpPr/>
                <p:nvPr/>
              </p:nvGrpSpPr>
              <p:grpSpPr>
                <a:xfrm>
                  <a:off x="539552" y="2381442"/>
                  <a:ext cx="576063" cy="504056"/>
                  <a:chOff x="539552" y="2348880"/>
                  <a:chExt cx="658357" cy="576064"/>
                </a:xfrm>
              </p:grpSpPr>
              <p:grpSp>
                <p:nvGrpSpPr>
                  <p:cNvPr id="23" name="Group 33"/>
                  <p:cNvGrpSpPr/>
                  <p:nvPr/>
                </p:nvGrpSpPr>
                <p:grpSpPr>
                  <a:xfrm>
                    <a:off x="755576" y="2348880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39" name="Oval 38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40" name="Picture 39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4" name="Group 42"/>
                  <p:cNvGrpSpPr/>
                  <p:nvPr/>
                </p:nvGrpSpPr>
                <p:grpSpPr>
                  <a:xfrm>
                    <a:off x="755576" y="2780928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37" name="Oval 36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8" name="Picture 37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  <a:ln w="12700" cmpd="sng">
                      <a:noFill/>
                    </a:ln>
                  </p:spPr>
                </p:pic>
              </p:grpSp>
              <p:grpSp>
                <p:nvGrpSpPr>
                  <p:cNvPr id="25" name="Group 30"/>
                  <p:cNvGrpSpPr/>
                  <p:nvPr/>
                </p:nvGrpSpPr>
                <p:grpSpPr>
                  <a:xfrm>
                    <a:off x="539552" y="2780928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6" name="Picture 35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6" name="Group 39"/>
                  <p:cNvGrpSpPr/>
                  <p:nvPr/>
                </p:nvGrpSpPr>
                <p:grpSpPr>
                  <a:xfrm>
                    <a:off x="1053893" y="2780928"/>
                    <a:ext cx="144016" cy="144016"/>
                    <a:chOff x="3399300" y="1196752"/>
                    <a:chExt cx="720080" cy="720080"/>
                  </a:xfrm>
                </p:grpSpPr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3399300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4" name="Picture 33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524706" y="1196752"/>
                      <a:ext cx="426903" cy="6498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7" name="Group 29"/>
                  <p:cNvGrpSpPr/>
                  <p:nvPr/>
                </p:nvGrpSpPr>
                <p:grpSpPr>
                  <a:xfrm>
                    <a:off x="611560" y="2564904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31" name="Oval 25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2" name="Picture 31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8" name="Group 36"/>
                  <p:cNvGrpSpPr/>
                  <p:nvPr/>
                </p:nvGrpSpPr>
                <p:grpSpPr>
                  <a:xfrm>
                    <a:off x="899592" y="2564904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0" name="Picture 29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sp>
          <p:nvSpPr>
            <p:cNvPr id="3" name="Oval 2"/>
            <p:cNvSpPr/>
            <p:nvPr/>
          </p:nvSpPr>
          <p:spPr>
            <a:xfrm>
              <a:off x="987811" y="129125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/>
                <a:t>1</a:t>
              </a:r>
              <a:endParaRPr lang="en-US" sz="40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33020" y="2514597"/>
            <a:ext cx="11452618" cy="1066799"/>
            <a:chOff x="709219" y="2514597"/>
            <a:chExt cx="11415168" cy="1066799"/>
          </a:xfrm>
        </p:grpSpPr>
        <p:grpSp>
          <p:nvGrpSpPr>
            <p:cNvPr id="51" name="Group 50"/>
            <p:cNvGrpSpPr/>
            <p:nvPr/>
          </p:nvGrpSpPr>
          <p:grpSpPr>
            <a:xfrm>
              <a:off x="709219" y="2514597"/>
              <a:ext cx="11415168" cy="1066799"/>
              <a:chOff x="2365847" y="2883033"/>
              <a:chExt cx="8762173" cy="808029"/>
            </a:xfrm>
          </p:grpSpPr>
          <p:pic>
            <p:nvPicPr>
              <p:cNvPr id="16" name="Picture 15" descr="Agenda.png"/>
              <p:cNvPicPr>
                <a:picLocks noChangeAspect="1"/>
              </p:cNvPicPr>
              <p:nvPr/>
            </p:nvPicPr>
            <p:blipFill rotWithShape="1">
              <a:blip r:embed="rId3" cstate="print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9327"/>
              <a:stretch/>
            </p:blipFill>
            <p:spPr>
              <a:xfrm>
                <a:off x="2365847" y="2883033"/>
                <a:ext cx="8762173" cy="808029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3418674" y="3093120"/>
                <a:ext cx="5877976" cy="363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ts val="3300"/>
                  </a:lnSpc>
                </a:pPr>
                <a:r>
                  <a:rPr lang="en-US" sz="2400" b="1" smtClean="0">
                    <a:solidFill>
                      <a:schemeClr val="tx1">
                        <a:lumMod val="8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Why do we care?</a:t>
                </a:r>
                <a:endParaRPr lang="en-US" sz="2400" b="1" dirty="0">
                  <a:solidFill>
                    <a:schemeClr val="tx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7" name="Oval 56"/>
            <p:cNvSpPr/>
            <p:nvPr/>
          </p:nvSpPr>
          <p:spPr>
            <a:xfrm>
              <a:off x="1040055" y="2650842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/>
                <a:t>2</a:t>
              </a:r>
              <a:endParaRPr lang="en-US" sz="40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70719" y="3886200"/>
            <a:ext cx="11414919" cy="1112829"/>
            <a:chOff x="746918" y="3886200"/>
            <a:chExt cx="11414919" cy="1112829"/>
          </a:xfrm>
        </p:grpSpPr>
        <p:grpSp>
          <p:nvGrpSpPr>
            <p:cNvPr id="41" name="Group 40"/>
            <p:cNvGrpSpPr/>
            <p:nvPr/>
          </p:nvGrpSpPr>
          <p:grpSpPr>
            <a:xfrm>
              <a:off x="746918" y="3886200"/>
              <a:ext cx="11414919" cy="1112829"/>
              <a:chOff x="323528" y="3573016"/>
              <a:chExt cx="8820472" cy="808029"/>
            </a:xfrm>
          </p:grpSpPr>
          <p:pic>
            <p:nvPicPr>
              <p:cNvPr id="42" name="Picture 41" descr="Agenda.png"/>
              <p:cNvPicPr>
                <a:picLocks noChangeAspect="1"/>
              </p:cNvPicPr>
              <p:nvPr/>
            </p:nvPicPr>
            <p:blipFill rotWithShape="1">
              <a:blip r:embed="rId3" cstate="print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9327"/>
              <a:stretch/>
            </p:blipFill>
            <p:spPr>
              <a:xfrm>
                <a:off x="323528" y="3573016"/>
                <a:ext cx="8820472" cy="808029"/>
              </a:xfrm>
              <a:prstGeom prst="rect">
                <a:avLst/>
              </a:prstGeom>
            </p:spPr>
          </p:pic>
          <p:sp>
            <p:nvSpPr>
              <p:cNvPr id="44" name="Rectangle 43"/>
              <p:cNvSpPr/>
              <p:nvPr/>
            </p:nvSpPr>
            <p:spPr>
              <a:xfrm>
                <a:off x="1345542" y="3785403"/>
                <a:ext cx="7162422" cy="374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ts val="3300"/>
                  </a:lnSpc>
                </a:pPr>
                <a:r>
                  <a:rPr lang="en-US" sz="2400" b="1" dirty="0" smtClean="0">
                    <a:solidFill>
                      <a:schemeClr val="tx1">
                        <a:lumMod val="8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Big-Data Architecture, Design and Technologies</a:t>
                </a:r>
                <a:endParaRPr lang="en-US" sz="2400" b="1" dirty="0">
                  <a:solidFill>
                    <a:schemeClr val="tx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8" name="Oval 57"/>
            <p:cNvSpPr/>
            <p:nvPr/>
          </p:nvSpPr>
          <p:spPr>
            <a:xfrm>
              <a:off x="1075202" y="4055465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/>
                <a:t>3</a:t>
              </a:r>
              <a:endParaRPr lang="en-US" sz="40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0720" y="5257800"/>
            <a:ext cx="11414919" cy="1112829"/>
            <a:chOff x="746919" y="5257800"/>
            <a:chExt cx="11414919" cy="1112829"/>
          </a:xfrm>
        </p:grpSpPr>
        <p:grpSp>
          <p:nvGrpSpPr>
            <p:cNvPr id="48" name="Group 47"/>
            <p:cNvGrpSpPr/>
            <p:nvPr/>
          </p:nvGrpSpPr>
          <p:grpSpPr>
            <a:xfrm>
              <a:off x="746919" y="5257800"/>
              <a:ext cx="11414919" cy="1112829"/>
              <a:chOff x="323528" y="3517687"/>
              <a:chExt cx="8820472" cy="808029"/>
            </a:xfrm>
          </p:grpSpPr>
          <p:pic>
            <p:nvPicPr>
              <p:cNvPr id="49" name="Picture 48" descr="Agenda.png"/>
              <p:cNvPicPr>
                <a:picLocks noChangeAspect="1"/>
              </p:cNvPicPr>
              <p:nvPr/>
            </p:nvPicPr>
            <p:blipFill rotWithShape="1">
              <a:blip r:embed="rId3" cstate="print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9327"/>
              <a:stretch/>
            </p:blipFill>
            <p:spPr>
              <a:xfrm>
                <a:off x="323528" y="3517687"/>
                <a:ext cx="8820472" cy="808029"/>
              </a:xfrm>
              <a:prstGeom prst="rect">
                <a:avLst/>
              </a:prstGeom>
            </p:spPr>
          </p:pic>
          <p:sp>
            <p:nvSpPr>
              <p:cNvPr id="54" name="Rectangle 53"/>
              <p:cNvSpPr/>
              <p:nvPr/>
            </p:nvSpPr>
            <p:spPr>
              <a:xfrm>
                <a:off x="1345542" y="3739003"/>
                <a:ext cx="2389629" cy="374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ts val="3300"/>
                  </a:lnSpc>
                </a:pPr>
                <a:r>
                  <a:rPr lang="en-US" sz="2400" b="1" dirty="0" smtClean="0">
                    <a:solidFill>
                      <a:schemeClr val="tx1">
                        <a:lumMod val="8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Big-Data in </a:t>
                </a:r>
                <a:r>
                  <a:rPr lang="en-US" sz="2400" b="1" dirty="0" err="1" smtClean="0">
                    <a:solidFill>
                      <a:schemeClr val="tx1">
                        <a:lumMod val="8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Practise</a:t>
                </a:r>
                <a:endParaRPr lang="en-US" sz="2400" b="1" dirty="0">
                  <a:solidFill>
                    <a:schemeClr val="tx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9" name="Oval 58"/>
            <p:cNvSpPr/>
            <p:nvPr/>
          </p:nvSpPr>
          <p:spPr>
            <a:xfrm>
              <a:off x="1051719" y="5433214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/>
                <a:t>4</a:t>
              </a:r>
              <a:endParaRPr lang="en-US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4968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8319" y="253922"/>
            <a:ext cx="11493439" cy="6762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Spark RDDs – </a:t>
            </a:r>
            <a:r>
              <a:rPr lang="en-US" dirty="0" err="1" smtClean="0"/>
              <a:t>DataFrames</a:t>
            </a:r>
            <a:r>
              <a:rPr lang="en-US" dirty="0" smtClean="0"/>
              <a:t> - </a:t>
            </a:r>
            <a:r>
              <a:rPr lang="en-US" dirty="0" err="1" smtClean="0"/>
              <a:t>SparkSQL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8319" y="1143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9" y="1447800"/>
            <a:ext cx="1013550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2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452519" y="2514600"/>
            <a:ext cx="4056962" cy="2590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dirty="0" smtClean="0"/>
              <a:t>Spark In Action</a:t>
            </a:r>
            <a:endParaRPr lang="en-US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9" y="1371600"/>
            <a:ext cx="625574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00119" y="2286000"/>
            <a:ext cx="4705854" cy="2590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dirty="0" smtClean="0"/>
              <a:t>No SQL Data Store</a:t>
            </a:r>
            <a:endParaRPr lang="en-US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20" y="1676400"/>
            <a:ext cx="7162800" cy="37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6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9" y="1447800"/>
            <a:ext cx="11321034" cy="502158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18319" y="253922"/>
            <a:ext cx="11493439" cy="6762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What are the choices you have </a:t>
            </a:r>
            <a:r>
              <a:rPr lang="en-US" dirty="0" smtClean="0">
                <a:solidFill>
                  <a:srgbClr val="00B0F0"/>
                </a:solidFill>
              </a:rPr>
              <a:t>today</a:t>
            </a:r>
            <a:r>
              <a:rPr lang="en-US" dirty="0" smtClean="0"/>
              <a:t> ???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8319" y="1143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55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8319" y="76200"/>
            <a:ext cx="11493439" cy="6762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What you want vs What you can???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8319" y="965278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9" y="1178083"/>
            <a:ext cx="9372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53" y="1162994"/>
            <a:ext cx="9372600" cy="54864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18319" y="76200"/>
            <a:ext cx="11493439" cy="6762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What you want vs What you can???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8319" y="965278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9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99319" y="1828800"/>
            <a:ext cx="10058400" cy="2590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/>
              <a:t>Some Other Important Technologies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5535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9" y="1447800"/>
            <a:ext cx="9653587" cy="513588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18319" y="76200"/>
            <a:ext cx="11493439" cy="6762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Offline </a:t>
            </a:r>
            <a:r>
              <a:rPr lang="en-US" dirty="0" smtClean="0"/>
              <a:t>Processing - 1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8319" y="965278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3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9" y="1295400"/>
            <a:ext cx="10753725" cy="513397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18319" y="76200"/>
            <a:ext cx="11493439" cy="6762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Offline </a:t>
            </a:r>
            <a:r>
              <a:rPr lang="en-US" dirty="0" smtClean="0"/>
              <a:t>Processing - 2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18319" y="965278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4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>
          <a:xfrm>
            <a:off x="973418" y="2431707"/>
            <a:ext cx="10239883" cy="152349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1218937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2800" spc="-200" dirty="0" smtClean="0">
                <a:ln w="3175">
                  <a:noFill/>
                </a:ln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36000">
                      <a:schemeClr val="accent2">
                        <a:lumMod val="40000"/>
                        <a:lumOff val="60000"/>
                      </a:schemeClr>
                    </a:gs>
                    <a:gs pos="86000">
                      <a:schemeClr val="accent2">
                        <a:lumMod val="60000"/>
                        <a:lumOff val="4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" pitchFamily="34" charset="0"/>
                <a:cs typeface="Arial" charset="0"/>
              </a:rPr>
              <a:t>Q &amp; A </a:t>
            </a:r>
            <a:endParaRPr lang="en-US" sz="12800" spc="-200" dirty="0">
              <a:ln w="3175">
                <a:noFill/>
              </a:ln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36000">
                    <a:schemeClr val="accent2">
                      <a:lumMod val="40000"/>
                      <a:lumOff val="60000"/>
                    </a:schemeClr>
                  </a:gs>
                  <a:gs pos="86000">
                    <a:schemeClr val="accent2">
                      <a:lumMod val="60000"/>
                      <a:lumOff val="40000"/>
                    </a:schemeClr>
                  </a:gs>
                </a:gsLst>
                <a:lin ang="5400000" scaled="0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" pitchFamily="34" charset="0"/>
              <a:cs typeface="Arial" charset="0"/>
            </a:endParaRPr>
          </a:p>
        </p:txBody>
      </p:sp>
      <p:pic>
        <p:nvPicPr>
          <p:cNvPr id="5" name="Picture 4" descr="C:\Users\murkris\AppData\Local\Microsoft\Windows\Temporary Internet Files\Content.IE5\9D03MARG\MCj043440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6651" y="4191001"/>
            <a:ext cx="2323495" cy="2441931"/>
          </a:xfrm>
          <a:prstGeom prst="rect">
            <a:avLst/>
          </a:prstGeom>
          <a:noFill/>
        </p:spPr>
      </p:pic>
      <p:pic>
        <p:nvPicPr>
          <p:cNvPr id="6" name="Picture 5" descr="C:\Users\murkris\AppData\Local\Microsoft\Windows\Temporary Internet Files\Content.IE5\WJIMJLZE\MCj0434411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3854" y="3962400"/>
            <a:ext cx="2166902" cy="1828800"/>
          </a:xfrm>
          <a:prstGeom prst="rect">
            <a:avLst/>
          </a:prstGeom>
          <a:noFill/>
        </p:spPr>
      </p:pic>
      <p:pic>
        <p:nvPicPr>
          <p:cNvPr id="7" name="Picture 6" descr="C:\Users\murkris\AppData\Local\Microsoft\Windows\Temporary Internet Files\Content.IE5\9D03MARG\MCj0425790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4313" y="2514600"/>
            <a:ext cx="1672502" cy="1143000"/>
          </a:xfrm>
          <a:prstGeom prst="rect">
            <a:avLst/>
          </a:prstGeom>
          <a:noFill/>
        </p:spPr>
      </p:pic>
      <p:pic>
        <p:nvPicPr>
          <p:cNvPr id="8" name="Picture 7" descr="C:\Users\murkris\AppData\Local\Microsoft\Windows\Temporary Internet Files\Content.IE5\5QI1EJ80\MCj0424456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5428" y="1676401"/>
            <a:ext cx="1015735" cy="784568"/>
          </a:xfrm>
          <a:prstGeom prst="rect">
            <a:avLst/>
          </a:prstGeom>
          <a:noFill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39 -0.39005 C 0.1974 -0.40069 0.18334 -0.41134 0.17847 -0.41134 C 0.1474 -0.41134 0.11545 -0.24468 0.11545 -0.07801 C 0.11545 -0.16204 0.09948 -0.24468 0.08438 -0.24468 C 0.06841 -0.24468 0.0533 -0.16065 0.0533 -0.07801 C 0.0533 -0.11944 0.04532 -0.16204 0.03733 -0.16204 C 0.02934 -0.16204 0.02136 -0.1206 0.02136 -0.07801 C 0.02136 -0.09931 0.01736 -0.11944 0.01337 -0.11944 C 0.00938 -0.11944 0.00538 -0.09815 0.00538 -0.07801 C 0.00538 -0.08866 0.0033 -0.09931 0.00139 -0.09931 C 0.00035 -0.09931 -0.0026 -0.08866 -0.0026 -0.07801 C -0.0026 -0.08333 -0.00364 -0.08866 -0.00468 -0.08866 C -0.00468 -0.09005 -0.00677 -0.08333 -0.00677 -0.07801 C -0.00677 -0.08079 -0.00677 -0.08333 -0.00781 -0.08333 C -0.00781 -0.08194 -0.00885 -0.08056 -0.00885 -0.07801 C -0.00885 -0.0794 -0.00885 -0.08079 -0.00885 -0.08194 C -0.00989 -0.08194 -0.00989 -0.08056 -0.00989 -0.07917 C -0.01093 -0.07917 -0.01093 -0.08056 -0.01093 -0.08194 C -0.01198 -0.08194 -0.01198 -0.08056 -0.01198 -0.07917 " pathEditMode="relative" rAng="0" ptsTypes="fffffffffffffffffff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00" y="14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14 -0.36759 C 0.18715 -0.37824 0.17309 -0.38889 0.16823 -0.38889 C 0.13715 -0.38889 0.10521 -0.22222 0.10521 -0.05555 C 0.10521 -0.13958 0.08924 -0.22222 0.07413 -0.22222 C 0.05816 -0.22222 0.04305 -0.13819 0.04305 -0.05555 C 0.04305 -0.09699 0.03507 -0.13958 0.02708 -0.13958 C 0.0191 -0.13958 0.01111 -0.09815 0.01111 -0.05555 C 0.01111 -0.07685 0.00712 -0.09699 0.00312 -0.09699 C -0.00087 -0.09699 -0.00486 -0.07569 -0.00486 -0.05555 C -0.00486 -0.0662 -0.00695 -0.07685 -0.00886 -0.07685 C -0.0099 -0.07685 -0.01285 -0.0662 -0.01285 -0.05555 C -0.01285 -0.06088 -0.01389 -0.0662 -0.01493 -0.0662 C -0.01493 -0.06759 -0.01701 -0.06088 -0.01701 -0.05555 C -0.01701 -0.05833 -0.01701 -0.06088 -0.01806 -0.06088 C -0.01806 -0.05949 -0.0191 -0.0581 -0.0191 -0.05555 C -0.0191 -0.05694 -0.0191 -0.05833 -0.0191 -0.05949 C -0.02014 -0.05949 -0.02014 -0.0581 -0.02014 -0.05671 C -0.02118 -0.05671 -0.02118 -0.0581 -0.02118 -0.05949 C -0.02222 -0.05949 -0.02222 -0.0581 -0.02222 -0.05671 " pathEditMode="relative" rAng="0" ptsTypes="fffffffffffffffffff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00" y="14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36 -0.31088 C 0.20937 -0.32153 0.19531 -0.33218 0.19045 -0.33218 C 0.15937 -0.33218 0.12743 -0.16551 0.12743 0.00116 C 0.12743 -0.08287 0.11146 -0.16551 0.09635 -0.16551 C 0.08038 -0.16551 0.06527 -0.08148 0.06527 0.00116 C 0.06527 -0.04028 0.05729 -0.08287 0.0493 -0.08287 C 0.04132 -0.08287 0.03333 -0.04144 0.03333 0.00116 C 0.03333 -0.02014 0.02934 -0.04028 0.02534 -0.04028 C 0.02135 -0.04028 0.01736 -0.01898 0.01736 0.00116 C 0.01736 -0.00949 0.01527 -0.02014 0.01336 -0.02014 C 0.01232 -0.02014 0.00937 -0.00949 0.00937 0.00116 C 0.00937 -0.00417 0.00833 -0.00949 0.00729 -0.00949 C 0.00729 -0.01088 0.00521 -0.00417 0.00521 0.00116 C 0.00521 -0.00162 0.00521 -0.00417 0.00416 -0.00417 C 0.00416 -0.00278 0.00312 -0.00139 0.00312 0.00116 C 0.00312 -0.00023 0.00312 -0.00162 0.00312 -0.00278 C 0.00208 -0.00278 0.00208 -0.00139 0.00208 1.85185E-6 C 0.00104 1.85185E-6 0.00104 -0.00139 0.00104 -0.00278 C 3.33333E-6 -0.00278 3.33333E-6 -0.00139 3.33333E-6 1.85185E-6 " pathEditMode="relative" rAng="0" ptsTypes="fffffffffffffffffff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337 -0.31088 C -0.20938 -0.32153 -0.19531 -0.33218 -0.19045 -0.33218 C -0.15938 -0.33218 -0.12743 -0.16551 -0.12743 0.00115 C -0.12743 -0.08287 -0.11146 -0.16551 -0.09636 -0.16551 C -0.08038 -0.16551 -0.06528 -0.08149 -0.06528 0.00115 C -0.06528 -0.04028 -0.05729 -0.08287 -0.04931 -0.08287 C -0.04132 -0.08287 -0.03334 -0.04144 -0.03334 0.00115 C -0.03334 -0.02014 -0.02934 -0.04028 -0.02535 -0.04028 C -0.02136 -0.04028 -0.01736 -0.01899 -0.01736 0.00115 C -0.01736 -0.00949 -0.01528 -0.02014 -0.01337 -0.02014 C -0.01233 -0.02014 -0.00938 -0.00949 -0.00938 0.00115 C -0.00938 -0.00417 -0.00834 -0.00949 -0.00729 -0.00949 C -0.00729 -0.00811 -0.00521 -0.00417 -0.00521 0.00115 C -0.00521 -0.00162 -0.00521 -0.00417 -0.00417 -0.00417 C -0.00417 -0.00278 -0.00313 -0.00139 -0.00313 0.00115 C -0.00313 -0.00024 -0.00313 -0.00162 -0.00313 -0.00278 C -0.00209 -0.00278 -0.00209 -0.00139 -0.00209 4.07407E-6 C -0.00104 4.07407E-6 -0.00104 -0.00139 -0.00104 -0.00278 C 1.94444E-6 -0.00278 1.94444E-6 -0.00139 1.94444E-6 4.07407E-6 " pathEditMode="relative" rAng="0" ptsTypes="fffffffffffffffffff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00" y="1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68961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Computing System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54219404"/>
              </p:ext>
            </p:extLst>
          </p:nvPr>
        </p:nvGraphicFramePr>
        <p:xfrm>
          <a:off x="2026973" y="726369"/>
          <a:ext cx="8107892" cy="5405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5583" y="4648200"/>
            <a:ext cx="8750658" cy="1354195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r>
              <a:rPr lang="en-US" sz="3500" b="1" dirty="0" smtClean="0"/>
              <a:t>Email:</a:t>
            </a:r>
            <a:r>
              <a:rPr lang="en-US" sz="3500" dirty="0" smtClean="0"/>
              <a:t> </a:t>
            </a:r>
            <a:r>
              <a:rPr lang="en-US" sz="40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joychak1@[yahoo/</a:t>
            </a:r>
            <a:r>
              <a:rPr lang="en-US" sz="4000" u="sng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gmail</a:t>
            </a:r>
            <a:r>
              <a:rPr lang="en-US" sz="40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].com</a:t>
            </a:r>
            <a:r>
              <a:rPr lang="en-US" sz="4000" dirty="0" smtClean="0">
                <a:solidFill>
                  <a:schemeClr val="bg1"/>
                </a:solidFill>
              </a:rPr>
              <a:t>		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3462306" y="2133600"/>
            <a:ext cx="6657213" cy="1341884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marL="311120" indent="-391515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8800" dirty="0" smtClean="0">
                <a:solidFill>
                  <a:srgbClr val="FFC000"/>
                </a:solidFill>
              </a:rPr>
              <a:t>Thank You</a:t>
            </a:r>
            <a:endParaRPr lang="en-US" sz="8800" u="sng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3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32719" y="2438400"/>
            <a:ext cx="8915400" cy="1765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Distributed Computing System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3021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68961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Big-Data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899319" y="1853532"/>
            <a:ext cx="9372600" cy="4394868"/>
            <a:chOff x="899319" y="1853532"/>
            <a:chExt cx="9372600" cy="4394868"/>
          </a:xfrm>
        </p:grpSpPr>
        <p:sp>
          <p:nvSpPr>
            <p:cNvPr id="6" name="Rectangle 5"/>
            <p:cNvSpPr/>
            <p:nvPr/>
          </p:nvSpPr>
          <p:spPr>
            <a:xfrm>
              <a:off x="899319" y="1853532"/>
              <a:ext cx="9372600" cy="43948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13619" y="1905000"/>
              <a:ext cx="4572000" cy="426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000" b="1" dirty="0" smtClean="0"/>
                <a:t>Processing Resource</a:t>
              </a:r>
              <a:endParaRPr lang="en-US" sz="40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42769" y="1917700"/>
              <a:ext cx="4572000" cy="4254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000" b="1" dirty="0" smtClean="0"/>
                <a:t>Storage Resource</a:t>
              </a:r>
              <a:endParaRPr lang="en-US" sz="40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602" y="2819400"/>
              <a:ext cx="4188034" cy="316497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451" y="2839452"/>
              <a:ext cx="4046334" cy="3144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427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68961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Big-Data– Why?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723198" y="2125857"/>
            <a:ext cx="12978115" cy="38177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Store massive amounts of data in a cost-effective way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Process the data efficiently and fast</a:t>
            </a:r>
          </a:p>
          <a:p>
            <a:pPr marL="514350" indent="-514350">
              <a:buFont typeface="Arial" pitchFamily="34" charset="0"/>
              <a:buAutoNum type="arabicPeriod"/>
            </a:pPr>
            <a:endParaRPr lang="en-US" dirty="0" smtClean="0"/>
          </a:p>
          <a:p>
            <a:pPr marL="457200" indent="-457200"/>
            <a:r>
              <a:rPr lang="en-US" dirty="0" smtClean="0">
                <a:solidFill>
                  <a:srgbClr val="FFFF00"/>
                </a:solidFill>
              </a:rPr>
              <a:t>Constraints</a:t>
            </a:r>
          </a:p>
          <a:p>
            <a:pPr marL="1187413" lvl="1" indent="-457200"/>
            <a:r>
              <a:rPr lang="en-US" dirty="0" smtClean="0"/>
              <a:t>Limited storage capability per machine</a:t>
            </a:r>
          </a:p>
          <a:p>
            <a:pPr marL="1187413" lvl="1" indent="-457200"/>
            <a:r>
              <a:rPr lang="en-US" dirty="0" smtClean="0"/>
              <a:t>Limited processing capability per machine</a:t>
            </a:r>
            <a:endParaRPr lang="en-US" dirty="0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723199" y="1268953"/>
            <a:ext cx="12957176" cy="5265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FF00"/>
                </a:solidFill>
              </a:rPr>
              <a:t>Problems need to be solved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20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96393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Big-Data and Hadoop – How it looks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966119" y="4826001"/>
            <a:ext cx="8153400" cy="1447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Hardware Infrastructure, OS, Virtualization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1966119" y="3225801"/>
            <a:ext cx="8153400" cy="1447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Hadoop Infrastructure </a:t>
            </a:r>
            <a:endParaRPr lang="en-US" sz="3200" b="1" dirty="0"/>
          </a:p>
        </p:txBody>
      </p:sp>
      <p:sp>
        <p:nvSpPr>
          <p:cNvPr id="13" name="Rectangle 12"/>
          <p:cNvSpPr/>
          <p:nvPr/>
        </p:nvSpPr>
        <p:spPr>
          <a:xfrm>
            <a:off x="1966119" y="1600200"/>
            <a:ext cx="8153400" cy="144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Echo-System Software(s)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9914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12" grpId="1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96393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400" dirty="0" smtClean="0"/>
              <a:t>HDFS: </a:t>
            </a:r>
            <a:r>
              <a:rPr lang="en-US" sz="4400" dirty="0"/>
              <a:t>Hadoop Distributed File System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19" y="1271351"/>
            <a:ext cx="9091980" cy="4899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9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9778</TotalTime>
  <Words>564</Words>
  <Application>Microsoft Macintosh PowerPoint</Application>
  <PresentationFormat>Custom</PresentationFormat>
  <Paragraphs>162</Paragraphs>
  <Slides>40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Calibri</vt:lpstr>
      <vt:lpstr>Segoe</vt:lpstr>
      <vt:lpstr>Arial</vt:lpstr>
      <vt:lpstr>Office Theme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Joychak</dc:creator>
  <cp:lastModifiedBy>Microsoft Office User</cp:lastModifiedBy>
  <cp:revision>403</cp:revision>
  <dcterms:created xsi:type="dcterms:W3CDTF">2011-10-07T12:15:23Z</dcterms:created>
  <dcterms:modified xsi:type="dcterms:W3CDTF">2016-08-11T22:30:47Z</dcterms:modified>
</cp:coreProperties>
</file>