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76" r:id="rId2"/>
    <p:sldMasterId id="2147483668" r:id="rId3"/>
    <p:sldMasterId id="2147483672" r:id="rId4"/>
  </p:sldMasterIdLst>
  <p:notesMasterIdLst>
    <p:notesMasterId r:id="rId57"/>
  </p:notesMasterIdLst>
  <p:handoutMasterIdLst>
    <p:handoutMasterId r:id="rId58"/>
  </p:handoutMasterIdLst>
  <p:sldIdLst>
    <p:sldId id="359" r:id="rId5"/>
    <p:sldId id="360" r:id="rId6"/>
    <p:sldId id="263" r:id="rId7"/>
    <p:sldId id="264" r:id="rId8"/>
    <p:sldId id="368" r:id="rId9"/>
    <p:sldId id="265" r:id="rId10"/>
    <p:sldId id="266" r:id="rId11"/>
    <p:sldId id="369" r:id="rId12"/>
    <p:sldId id="267" r:id="rId13"/>
    <p:sldId id="293" r:id="rId14"/>
    <p:sldId id="370" r:id="rId15"/>
    <p:sldId id="288" r:id="rId16"/>
    <p:sldId id="371" r:id="rId17"/>
    <p:sldId id="289" r:id="rId18"/>
    <p:sldId id="355" r:id="rId19"/>
    <p:sldId id="354" r:id="rId20"/>
    <p:sldId id="372" r:id="rId21"/>
    <p:sldId id="361" r:id="rId22"/>
    <p:sldId id="339" r:id="rId23"/>
    <p:sldId id="344" r:id="rId24"/>
    <p:sldId id="343" r:id="rId25"/>
    <p:sldId id="342" r:id="rId26"/>
    <p:sldId id="357" r:id="rId27"/>
    <p:sldId id="335" r:id="rId28"/>
    <p:sldId id="340" r:id="rId29"/>
    <p:sldId id="362" r:id="rId30"/>
    <p:sldId id="345" r:id="rId31"/>
    <p:sldId id="346" r:id="rId32"/>
    <p:sldId id="347" r:id="rId33"/>
    <p:sldId id="337" r:id="rId34"/>
    <p:sldId id="349" r:id="rId35"/>
    <p:sldId id="321" r:id="rId36"/>
    <p:sldId id="334" r:id="rId37"/>
    <p:sldId id="333" r:id="rId38"/>
    <p:sldId id="332" r:id="rId39"/>
    <p:sldId id="331" r:id="rId40"/>
    <p:sldId id="351" r:id="rId41"/>
    <p:sldId id="366" r:id="rId42"/>
    <p:sldId id="330" r:id="rId43"/>
    <p:sldId id="328" r:id="rId44"/>
    <p:sldId id="327" r:id="rId45"/>
    <p:sldId id="324" r:id="rId46"/>
    <p:sldId id="325" r:id="rId47"/>
    <p:sldId id="323" r:id="rId48"/>
    <p:sldId id="322" r:id="rId49"/>
    <p:sldId id="353" r:id="rId50"/>
    <p:sldId id="319" r:id="rId51"/>
    <p:sldId id="350" r:id="rId52"/>
    <p:sldId id="367" r:id="rId53"/>
    <p:sldId id="358" r:id="rId54"/>
    <p:sldId id="363" r:id="rId55"/>
    <p:sldId id="36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B53"/>
    <a:srgbClr val="1F9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9"/>
    <p:restoredTop sz="87420"/>
  </p:normalViewPr>
  <p:slideViewPr>
    <p:cSldViewPr snapToGrid="0" snapToObjects="1">
      <p:cViewPr varScale="1">
        <p:scale>
          <a:sx n="76" d="100"/>
          <a:sy n="76" d="100"/>
        </p:scale>
        <p:origin x="208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20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CC87D-B655-2548-8760-1163729E9EFE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321AD-CBB4-6A43-8B21-64B386DC8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64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3B5DE-F7D7-436D-ADF8-FF885F0DFC66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3A8D3-BB88-43D9-90C8-7D5DBF41E2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the last session of Day-1.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8D3-BB88-43D9-90C8-7D5DBF41E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54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baseline="0" dirty="0"/>
              <a:t> Notebook in its plain vanilla form </a:t>
            </a:r>
            <a:r>
              <a:rPr lang="en-US" baseline="0" dirty="0" err="1"/>
              <a:t>doesn</a:t>
            </a:r>
            <a:r>
              <a:rPr lang="mr-IN" baseline="0" dirty="0"/>
              <a:t>’</a:t>
            </a:r>
            <a:r>
              <a:rPr lang="en-US" baseline="0" dirty="0"/>
              <a:t>t do much with Spark. </a:t>
            </a:r>
          </a:p>
          <a:p>
            <a:endParaRPr lang="en-US" baseline="0" dirty="0"/>
          </a:p>
          <a:p>
            <a:r>
              <a:rPr lang="en-US" baseline="0" dirty="0"/>
              <a:t>Also, since </a:t>
            </a:r>
            <a:r>
              <a:rPr lang="en-US" baseline="0" dirty="0" err="1"/>
              <a:t>Jupyter</a:t>
            </a:r>
            <a:r>
              <a:rPr lang="en-US" baseline="0" dirty="0"/>
              <a:t> is a web app, it has to submit a Spark job over Web and HTTP which is different than traditional shell job like spark-submit.</a:t>
            </a:r>
          </a:p>
          <a:p>
            <a:endParaRPr lang="en-US" baseline="0" dirty="0"/>
          </a:p>
          <a:p>
            <a:r>
              <a:rPr lang="en-US" baseline="0" dirty="0"/>
              <a:t>So, in-order to make it work, we have to introduce few more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9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lets what we get when we run </a:t>
            </a:r>
            <a:r>
              <a:rPr lang="en-US" dirty="0" err="1"/>
              <a:t>JupyterHub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SparkMagic</a:t>
            </a:r>
            <a:r>
              <a:rPr lang="en-US" baseline="0" dirty="0"/>
              <a:t> and Livy in its current state available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85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open standard for authorization, commonly used as a way for Internet users to authorize websites or applications to access their information on other websites but without giving them the passwords.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user authentication is integrated 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Winlogon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single sign-on architecture.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Kerberos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 Distribution Center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integrated with other Windows Server security services running on the domain controller.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uses the domain's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Directory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database as its account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47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the startup all the services in the </a:t>
            </a:r>
            <a:r>
              <a:rPr lang="en-US" dirty="0" err="1"/>
              <a:t>hadoop</a:t>
            </a:r>
            <a:r>
              <a:rPr lang="en-US" dirty="0"/>
              <a:t> cluster talks to KDC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last 17 years, I design</a:t>
            </a:r>
            <a:r>
              <a:rPr lang="en-US" baseline="0" dirty="0"/>
              <a:t> and write Software for living. I c</a:t>
            </a:r>
            <a:r>
              <a:rPr lang="en-US" dirty="0"/>
              <a:t>urrent</a:t>
            </a:r>
            <a:r>
              <a:rPr lang="en-US" baseline="0" dirty="0"/>
              <a:t> work in Bloomberg Data Platform team as a Distributed System Architect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8D3-BB88-43D9-90C8-7D5DBF41E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0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</a:t>
            </a:r>
            <a:r>
              <a:rPr lang="en-US" dirty="0" err="1"/>
              <a:t>kerberos</a:t>
            </a:r>
            <a:r>
              <a:rPr lang="en-US" dirty="0"/>
              <a:t> works with HDFS and Yarn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first set the context about why we need a notebook for data science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91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SPNEGO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standard specification defined in The Simple and Protected GSS-API Negotiation Mechanism (IETF RFC 2478). When WebSphere Application Server global and application security are enabled, 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SPNEGO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 authentication is enabled,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SPNEGO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initialized when processing a first inbound HTTP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9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SPNEGO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standard specification defined in The Simple and Protected GSS-API Negotiation Mechanism (IETF RFC 2478). When WebSphere Application Server global and application security are enabled, 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SPNEGO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 authentication is enabled,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SPNEGO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initialized when processing a first inbound HTTP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SPNEGO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standard specification defined in The Simple and Protected GSS-API Negotiation Mechanism (IETF RFC 2478). When WebSphere Application Server global and application security are enabled, 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SPNEGO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 authentication is enabled,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SPNEGO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initialized when processing a first inbound HTTP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Couple of years back in Bloomberg there was an initiative in</a:t>
            </a:r>
            <a:r>
              <a:rPr lang="en-US" baseline="0" dirty="0"/>
              <a:t> the data platform team and it was to create an infrastructure that can </a:t>
            </a:r>
            <a:r>
              <a:rPr lang="mr-IN" baseline="0" dirty="0"/>
              <a:t>–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1. Ingest and Store the data at its lowest level</a:t>
            </a:r>
          </a:p>
          <a:p>
            <a:r>
              <a:rPr lang="en-US" baseline="0" dirty="0"/>
              <a:t>2. Provide tooling across the organization to access the data for various purpose such as data exploration, Analysis and doing Machine Learning to provide better service and develop better products.</a:t>
            </a:r>
          </a:p>
          <a:p>
            <a:endParaRPr lang="en-US" baseline="0" dirty="0"/>
          </a:p>
          <a:p>
            <a:r>
              <a:rPr lang="en-US" baseline="0" dirty="0"/>
              <a:t>But the most important thing for the organization was not to only do these activities but to do it consistently, reliably and securely across the entire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951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put these requirements at an abstract</a:t>
            </a:r>
            <a:r>
              <a:rPr lang="en-US" baseline="0" dirty="0"/>
              <a:t> </a:t>
            </a:r>
            <a:r>
              <a:rPr lang="en-US" dirty="0"/>
              <a:t>in a pictorial view, it looks something like this where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Data coming from various sources get ingested in a distributed cluster and then process and access the stored data for various purposes and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5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tin his presentation I will talk about how</a:t>
            </a:r>
            <a:r>
              <a:rPr lang="en-US" baseline="0" dirty="0"/>
              <a:t> to provide a consistent and secured tolling to access and process the data in a cluster using Spark. Because Spark in Bloomberg is one of the major distributed processing Framework running in a Yarn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5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working on this topics and doing product</a:t>
            </a:r>
            <a:r>
              <a:rPr lang="en-US" baseline="0" dirty="0"/>
              <a:t> evaluation on available products in market, it was evident that the tool needs to be </a:t>
            </a:r>
            <a:r>
              <a:rPr lang="mr-IN" baseline="0" dirty="0"/>
              <a:t>–</a:t>
            </a:r>
            <a:endParaRPr lang="en-US" baseline="0" dirty="0"/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Very easy to use</a:t>
            </a:r>
          </a:p>
          <a:p>
            <a:pPr marL="228600" indent="-228600">
              <a:buAutoNum type="arabicPeriod"/>
            </a:pPr>
            <a:r>
              <a:rPr lang="en-US" baseline="0" dirty="0"/>
              <a:t>Customizable and extensible</a:t>
            </a:r>
          </a:p>
          <a:p>
            <a:pPr marL="228600" indent="-228600">
              <a:buAutoNum type="arabicPeriod"/>
            </a:pPr>
            <a:r>
              <a:rPr lang="en-US" baseline="0" dirty="0"/>
              <a:t>Can be used by data-scientist who having strong programming background as well as who has </a:t>
            </a:r>
            <a:r>
              <a:rPr lang="en-US" baseline="0" dirty="0" err="1"/>
              <a:t>sql</a:t>
            </a:r>
            <a:r>
              <a:rPr lang="en-US" baseline="0" dirty="0"/>
              <a:t> skills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So, we decided to use </a:t>
            </a:r>
            <a:r>
              <a:rPr lang="en-US" baseline="0" dirty="0" err="1"/>
              <a:t>Jupyter</a:t>
            </a:r>
            <a:r>
              <a:rPr lang="en-US" baseline="0" dirty="0"/>
              <a:t> Notebook as our client side tooling for data access and processing in yarn cluster running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1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have a look at what is </a:t>
            </a:r>
            <a:r>
              <a:rPr lang="en-US" dirty="0" err="1"/>
              <a:t>Jupyter</a:t>
            </a:r>
            <a:r>
              <a:rPr lang="en-US" dirty="0"/>
              <a:t> notebook for Spark Or Spark Notebook. I will use these two terms interchangeably during this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2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90"/>
            <a:ext cx="10363200" cy="1468967"/>
          </a:xfrm>
          <a:prstGeom prst="rect">
            <a:avLst/>
          </a:prstGeom>
        </p:spPr>
        <p:txBody>
          <a:bodyPr lIns="121914" tIns="60957" rIns="121914" bIns="6095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4F7F3CFD-D9DA-4851-A098-ADD621AC6F15}" type="datetime1">
              <a:rPr lang="en-US" sz="2400" smtClean="0">
                <a:solidFill>
                  <a:prstClr val="black"/>
                </a:solidFill>
              </a:rPr>
              <a:pPr defTabSz="609570"/>
              <a:t>2/12/20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215472F7-BB17-9B4F-A1B3-E359CB43FC8D}" type="slidenum">
              <a:rPr lang="en-US" sz="2400" smtClean="0">
                <a:solidFill>
                  <a:prstClr val="black"/>
                </a:solidFill>
              </a:rPr>
              <a:pPr defTabSz="609570"/>
              <a:t>‹#›</a:t>
            </a:fld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9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lIns="121914" tIns="60957" rIns="121914" bIns="6095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433"/>
          </a:xfrm>
          <a:prstGeom prst="rect">
            <a:avLst/>
          </a:prstGeom>
        </p:spPr>
        <p:txBody>
          <a:bodyPr vert="eaVert" lIns="121914" tIns="60957" rIns="121914" bIns="60957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C7EEAB3B-D675-484E-8F02-04FFD9C1C829}" type="datetime1">
              <a:rPr lang="en-US" sz="2400" smtClean="0">
                <a:solidFill>
                  <a:prstClr val="black"/>
                </a:solidFill>
              </a:rPr>
              <a:pPr defTabSz="609570"/>
              <a:t>2/12/20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215472F7-BB17-9B4F-A1B3-E359CB43FC8D}" type="slidenum">
              <a:rPr lang="en-US" sz="2400" smtClean="0">
                <a:solidFill>
                  <a:prstClr val="black"/>
                </a:solidFill>
              </a:rPr>
              <a:pPr defTabSz="609570"/>
              <a:t>‹#›</a:t>
            </a:fld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1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  <a:prstGeom prst="rect">
            <a:avLst/>
          </a:prstGeom>
        </p:spPr>
        <p:txBody>
          <a:bodyPr vert="eaVert" lIns="121914" tIns="60957" rIns="121914" bIns="6095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  <a:prstGeom prst="rect">
            <a:avLst/>
          </a:prstGeom>
        </p:spPr>
        <p:txBody>
          <a:bodyPr vert="eaVert" lIns="121914" tIns="60957" rIns="121914" bIns="60957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3BA7A407-ADEE-47F8-87DE-1D9F7CCD3D5F}" type="datetime1">
              <a:rPr lang="en-US" sz="2400" smtClean="0">
                <a:solidFill>
                  <a:prstClr val="black"/>
                </a:solidFill>
              </a:rPr>
              <a:pPr defTabSz="609570"/>
              <a:t>2/12/20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215472F7-BB17-9B4F-A1B3-E359CB43FC8D}" type="slidenum">
              <a:rPr lang="en-US" sz="2400" smtClean="0">
                <a:solidFill>
                  <a:prstClr val="black"/>
                </a:solidFill>
              </a:rPr>
              <a:pPr defTabSz="609570"/>
              <a:t>‹#›</a:t>
            </a:fld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7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1212-A51B-8443-B1D8-37683A126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5DB6A-12D6-E84B-A20E-1CE601D98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8913-1AE1-1B4A-82F0-F059FC01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6D7-B2C8-3B46-A155-9BACE6A8C8D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3089-37C9-944D-9B56-8DD7C2D8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788F-E322-644A-8864-CEDBDF7F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7CEA-7B12-E64F-B74A-4B026D97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44EE-A233-BE49-AEBC-046F27F9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CC11F-82BD-8E47-8CFE-166182B9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F3F26-A7E6-B047-AF3E-75B56CFA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6D7-B2C8-3B46-A155-9BACE6A8C8D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03245-CD9B-E742-9F99-B90BFF75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44CA-5B2E-E543-B200-46AA0929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7CEA-7B12-E64F-B74A-4B026D97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5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35E7-1270-E34A-A207-CB7B5014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1E67D-F448-B545-8EC8-ADA42BB4D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B372-830E-0649-9FBC-D2C68A9F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6D7-B2C8-3B46-A155-9BACE6A8C8D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88509-F249-B24F-BC63-3720A08D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84F0-54D9-674C-9D19-A4FE02C5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7CEA-7B12-E64F-B74A-4B026D97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4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069B-CDA4-EC46-B8CD-31871B29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5AC2-41D2-174F-9BF7-AC2AA651D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A1121-F547-404B-B7D7-032A4E444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25E36-9740-8C4C-B99A-CE75301F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6D7-B2C8-3B46-A155-9BACE6A8C8D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B6596-2139-494A-995C-C230E402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09C4-0652-254E-8D6F-63619F95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7CEA-7B12-E64F-B74A-4B026D97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7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E7BE-C81E-8E46-901F-7EB56D1F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365D-8DF8-B14D-AD78-13606E13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1777-91AC-5B49-BB59-225B3634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DD2BD-241D-5D4A-A97D-504FA0AB8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8E5B7-333C-594E-9B74-606A61645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6C002-4720-3543-80F6-3AD22E37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6D7-B2C8-3B46-A155-9BACE6A8C8D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13481-1102-7E44-A79D-CE6E32BF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426E0-9334-CD40-81AF-C90A91D6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7CEA-7B12-E64F-B74A-4B026D97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6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06F1-585D-8E46-BFFE-DB70399C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D3E45-5F90-E64F-86A2-CB3F87F5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6D7-B2C8-3B46-A155-9BACE6A8C8D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99C08-1074-9E46-8713-78FBF159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FA748-FE88-4A4B-B22C-5A5374FF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7CEA-7B12-E64F-B74A-4B026D97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1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5CBF8-19E3-5A41-90F9-CA3AFE8B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6D7-B2C8-3B46-A155-9BACE6A8C8D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16AE5-7898-A74F-AECA-F39E28E7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D426D-6938-B842-8E24-666494D6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7CEA-7B12-E64F-B74A-4B026D97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27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429D-CE96-A547-AA84-10154EF9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2233-92FA-AD47-B19D-28E0F594B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08DF8-6FED-1B46-811B-37E2D7A73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3AD2C-759A-CC44-8BEA-F87CDEA9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6D7-B2C8-3B46-A155-9BACE6A8C8D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B0852-2694-3947-8CAF-9062B5A4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4D25D-6F14-A344-B3B1-7C230DB8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7CEA-7B12-E64F-B74A-4B026D97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lIns="121914" tIns="60957" rIns="121914" bIns="6095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433"/>
          </a:xfrm>
          <a:prstGeom prst="rect">
            <a:avLst/>
          </a:prstGeom>
        </p:spPr>
        <p:txBody>
          <a:bodyPr lIns="121914" tIns="60957" rIns="121914" bIns="60957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4371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86BA8EE0-4978-46EF-A5AC-0372BA816351}" type="datetime1">
              <a:rPr lang="en-US" sz="2400" smtClean="0">
                <a:solidFill>
                  <a:prstClr val="black"/>
                </a:solidFill>
              </a:rPr>
              <a:pPr defTabSz="609570"/>
              <a:t>2/12/20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43715"/>
            <a:ext cx="3860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4371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>
            <a:lvl1pPr algn="r">
              <a:defRPr/>
            </a:lvl1pPr>
          </a:lstStyle>
          <a:p>
            <a:pPr defTabSz="609570"/>
            <a:fld id="{215472F7-BB17-9B4F-A1B3-E359CB43FC8D}" type="slidenum">
              <a:rPr lang="en-US" sz="2400" smtClean="0">
                <a:solidFill>
                  <a:prstClr val="black"/>
                </a:solidFill>
              </a:rPr>
              <a:pPr defTabSz="609570"/>
              <a:t>‹#›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91B4A-D41D-2849-BA28-373093DE6D2B}"/>
              </a:ext>
            </a:extLst>
          </p:cNvPr>
          <p:cNvSpPr txBox="1"/>
          <p:nvPr userDrawn="1"/>
        </p:nvSpPr>
        <p:spPr>
          <a:xfrm>
            <a:off x="332509" y="62107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81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6FF2-9C47-6344-BFA2-5029331A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ED012-E6D4-994A-9EB8-EAC22270B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34D2F-13A8-B14D-8ADA-C8E1D9417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6E86-BEFD-2941-A4E6-2C65719F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6D7-B2C8-3B46-A155-9BACE6A8C8D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41F4-BF51-B647-839F-E505C8BD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AA774-E4C3-874F-89F8-08313B5A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7CEA-7B12-E64F-B74A-4B026D97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04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A4C6-18D4-6F43-A1E3-708E88C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05DCF-ED12-0F4F-A1DD-E16BF6376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723A-3665-AA48-8388-A6709E69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6D7-B2C8-3B46-A155-9BACE6A8C8D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56D3-CF8D-EE4C-82FA-F874965E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2772-4F57-084F-8058-7626DDD4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7CEA-7B12-E64F-B74A-4B026D97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0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B3E20-B083-B241-8988-FE48428AF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1D270-0B9F-2441-9CD6-C21B72791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264C-F9E8-1D4C-B3B3-6DF42DB0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6D7-B2C8-3B46-A155-9BACE6A8C8D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25A7-2A88-FF4A-8477-D7DC288B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CAA3-47E2-C347-9FA6-D4D1E8ED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7CEA-7B12-E64F-B74A-4B026D97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518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537" y="1485703"/>
            <a:ext cx="9144000" cy="1655762"/>
          </a:xfrm>
          <a:prstGeom prst="rect">
            <a:avLst/>
          </a:prstGeom>
        </p:spPr>
        <p:txBody>
          <a:bodyPr lIns="0" rIns="420624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E42-F2FD-A44E-AA5D-270F6AF1B19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1FFC-0A5D-AC41-B56B-309CEB0764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613946"/>
            <a:ext cx="8153399" cy="694247"/>
          </a:xfrm>
          <a:prstGeom prst="rect">
            <a:avLst/>
          </a:prstGeom>
          <a:noFill/>
        </p:spPr>
        <p:txBody>
          <a:bodyPr lIns="457200" tIns="91440" rIns="91440"/>
          <a:lstStyle>
            <a:lvl1pPr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Event title.</a:t>
            </a:r>
          </a:p>
        </p:txBody>
      </p:sp>
    </p:spTree>
    <p:extLst>
      <p:ext uri="{BB962C8B-B14F-4D97-AF65-F5344CB8AC3E}">
        <p14:creationId xmlns:p14="http://schemas.microsoft.com/office/powerpoint/2010/main" val="3914713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613946"/>
            <a:ext cx="10098447" cy="727620"/>
          </a:xfrm>
          <a:prstGeom prst="rect">
            <a:avLst/>
          </a:prstGeom>
          <a:noFill/>
        </p:spPr>
        <p:txBody>
          <a:bodyPr lIns="457200" tIns="91440" rIns="91440"/>
          <a:lstStyle>
            <a:lvl1pPr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Event title.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E42-F2FD-A44E-AA5D-270F6AF1B19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1FFC-0A5D-AC41-B56B-309CEB0764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37732" y="1560499"/>
            <a:ext cx="8566103" cy="43513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solidFill>
                  <a:schemeClr val="bg1"/>
                </a:solidFill>
                <a:latin typeface="Avenir Next P for BBG" charset="0"/>
                <a:ea typeface="Avenir Next P for BBG" charset="0"/>
                <a:cs typeface="Avenir Next P for BBG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73290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E42-F2FD-A44E-AA5D-270F6AF1B19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1FFC-0A5D-AC41-B56B-309CEB0764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38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537" y="1485703"/>
            <a:ext cx="9144000" cy="1655762"/>
          </a:xfrm>
          <a:prstGeom prst="rect">
            <a:avLst/>
          </a:prstGeom>
        </p:spPr>
        <p:txBody>
          <a:bodyPr lIns="0" rIns="420624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E42-F2FD-A44E-AA5D-270F6AF1B19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1FFC-0A5D-AC41-B56B-309CEB0764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613946"/>
            <a:ext cx="8153399" cy="694247"/>
          </a:xfrm>
          <a:prstGeom prst="rect">
            <a:avLst/>
          </a:prstGeom>
          <a:noFill/>
        </p:spPr>
        <p:txBody>
          <a:bodyPr lIns="457200" tIns="91440" rIns="91440"/>
          <a:lstStyle>
            <a:lvl1pPr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Event title.</a:t>
            </a:r>
          </a:p>
        </p:txBody>
      </p:sp>
    </p:spTree>
    <p:extLst>
      <p:ext uri="{BB962C8B-B14F-4D97-AF65-F5344CB8AC3E}">
        <p14:creationId xmlns:p14="http://schemas.microsoft.com/office/powerpoint/2010/main" val="2144877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613946"/>
            <a:ext cx="10098447" cy="727620"/>
          </a:xfrm>
          <a:prstGeom prst="rect">
            <a:avLst/>
          </a:prstGeom>
          <a:noFill/>
        </p:spPr>
        <p:txBody>
          <a:bodyPr lIns="457200" tIns="91440" rIns="91440"/>
          <a:lstStyle>
            <a:lvl1pPr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Event title.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E42-F2FD-A44E-AA5D-270F6AF1B19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1FFC-0A5D-AC41-B56B-309CEB0764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37732" y="1560499"/>
            <a:ext cx="8566103" cy="43513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solidFill>
                  <a:schemeClr val="bg1"/>
                </a:solidFill>
                <a:latin typeface="Avenir Next P for BBG" charset="0"/>
                <a:ea typeface="Avenir Next P for BBG" charset="0"/>
                <a:cs typeface="Avenir Next P for BBG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9534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E42-F2FD-A44E-AA5D-270F6AF1B19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1FFC-0A5D-AC41-B56B-309CEB0764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3133"/>
          </a:xfrm>
          <a:prstGeom prst="rect">
            <a:avLst/>
          </a:prstGeom>
        </p:spPr>
        <p:txBody>
          <a:bodyPr lIns="121914" tIns="60957" rIns="121914" bIns="60957"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7"/>
            <a:ext cx="10363200" cy="1500716"/>
          </a:xfrm>
          <a:prstGeom prst="rect">
            <a:avLst/>
          </a:prstGeom>
        </p:spPr>
        <p:txBody>
          <a:bodyPr lIns="121914" tIns="60957" rIns="121914" bIns="60957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5F18FCB2-31C4-4E94-A13B-6E7AA9D1DFDA}" type="datetime1">
              <a:rPr lang="en-US" sz="2400" smtClean="0">
                <a:solidFill>
                  <a:prstClr val="black"/>
                </a:solidFill>
              </a:rPr>
              <a:pPr defTabSz="609570"/>
              <a:t>2/12/20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215472F7-BB17-9B4F-A1B3-E359CB43FC8D}" type="slidenum">
              <a:rPr lang="en-US" sz="2400" smtClean="0">
                <a:solidFill>
                  <a:prstClr val="black"/>
                </a:solidFill>
              </a:rPr>
              <a:pPr defTabSz="609570"/>
              <a:t>‹#›</a:t>
            </a:fld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lIns="121914" tIns="60957" rIns="121914" bIns="6095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433"/>
          </a:xfrm>
          <a:prstGeom prst="rect">
            <a:avLst/>
          </a:prstGeom>
        </p:spPr>
        <p:txBody>
          <a:bodyPr lIns="121914" tIns="60957" rIns="121914" bIns="60957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433"/>
          </a:xfrm>
          <a:prstGeom prst="rect">
            <a:avLst/>
          </a:prstGeom>
        </p:spPr>
        <p:txBody>
          <a:bodyPr lIns="121914" tIns="60957" rIns="121914" bIns="60957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42E6D8F5-3758-40D6-9A75-6CE7708CE417}" type="datetime1">
              <a:rPr lang="en-US" sz="2400" smtClean="0">
                <a:solidFill>
                  <a:prstClr val="black"/>
                </a:solidFill>
              </a:rPr>
              <a:pPr defTabSz="609570"/>
              <a:t>2/12/20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215472F7-BB17-9B4F-A1B3-E359CB43FC8D}" type="slidenum">
              <a:rPr lang="en-US" sz="2400" smtClean="0">
                <a:solidFill>
                  <a:prstClr val="black"/>
                </a:solidFill>
              </a:rPr>
              <a:pPr defTabSz="609570"/>
              <a:t>‹#›</a:t>
            </a:fld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2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lIns="121914" tIns="60957" rIns="121914" bIns="60957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  <a:prstGeom prst="rect">
            <a:avLst/>
          </a:prstGeom>
        </p:spPr>
        <p:txBody>
          <a:bodyPr lIns="121914" tIns="60957" rIns="121914" bIns="60957" anchor="b"/>
          <a:lstStyle>
            <a:lvl1pPr marL="0" indent="0">
              <a:buNone/>
              <a:defRPr sz="3200" b="1"/>
            </a:lvl1pPr>
            <a:lvl2pPr marL="609570" indent="0">
              <a:buNone/>
              <a:defRPr sz="2700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00" b="1"/>
            </a:lvl4pPr>
            <a:lvl5pPr marL="2438278" indent="0">
              <a:buNone/>
              <a:defRPr sz="2100" b="1"/>
            </a:lvl5pPr>
            <a:lvl6pPr marL="3047848" indent="0">
              <a:buNone/>
              <a:defRPr sz="2100" b="1"/>
            </a:lvl6pPr>
            <a:lvl7pPr marL="3657418" indent="0">
              <a:buNone/>
              <a:defRPr sz="2100" b="1"/>
            </a:lvl7pPr>
            <a:lvl8pPr marL="4266987" indent="0">
              <a:buNone/>
              <a:defRPr sz="2100" b="1"/>
            </a:lvl8pPr>
            <a:lvl9pPr marL="487655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  <a:prstGeom prst="rect">
            <a:avLst/>
          </a:prstGeom>
        </p:spPr>
        <p:txBody>
          <a:bodyPr lIns="121914" tIns="60957" rIns="121914" bIns="60957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4585"/>
            <a:ext cx="5389033" cy="641349"/>
          </a:xfrm>
          <a:prstGeom prst="rect">
            <a:avLst/>
          </a:prstGeom>
        </p:spPr>
        <p:txBody>
          <a:bodyPr lIns="121914" tIns="60957" rIns="121914" bIns="60957" anchor="b"/>
          <a:lstStyle>
            <a:lvl1pPr marL="0" indent="0">
              <a:buNone/>
              <a:defRPr sz="3200" b="1"/>
            </a:lvl1pPr>
            <a:lvl2pPr marL="609570" indent="0">
              <a:buNone/>
              <a:defRPr sz="2700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00" b="1"/>
            </a:lvl4pPr>
            <a:lvl5pPr marL="2438278" indent="0">
              <a:buNone/>
              <a:defRPr sz="2100" b="1"/>
            </a:lvl5pPr>
            <a:lvl6pPr marL="3047848" indent="0">
              <a:buNone/>
              <a:defRPr sz="2100" b="1"/>
            </a:lvl6pPr>
            <a:lvl7pPr marL="3657418" indent="0">
              <a:buNone/>
              <a:defRPr sz="2100" b="1"/>
            </a:lvl7pPr>
            <a:lvl8pPr marL="4266987" indent="0">
              <a:buNone/>
              <a:defRPr sz="2100" b="1"/>
            </a:lvl8pPr>
            <a:lvl9pPr marL="487655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5934"/>
            <a:ext cx="5389033" cy="3949700"/>
          </a:xfrm>
          <a:prstGeom prst="rect">
            <a:avLst/>
          </a:prstGeom>
        </p:spPr>
        <p:txBody>
          <a:bodyPr lIns="121914" tIns="60957" rIns="121914" bIns="60957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254856F5-0267-49A3-817B-A0294E18AFCC}" type="datetime1">
              <a:rPr lang="en-US" sz="2400" smtClean="0">
                <a:solidFill>
                  <a:prstClr val="black"/>
                </a:solidFill>
              </a:rPr>
              <a:pPr defTabSz="609570"/>
              <a:t>2/12/20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215472F7-BB17-9B4F-A1B3-E359CB43FC8D}" type="slidenum">
              <a:rPr lang="en-US" sz="2400" smtClean="0">
                <a:solidFill>
                  <a:prstClr val="black"/>
                </a:solidFill>
              </a:rPr>
              <a:pPr defTabSz="609570"/>
              <a:t>‹#›</a:t>
            </a:fld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lIns="121914" tIns="60957" rIns="121914" bIns="6095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F1393995-92F2-4FEA-8455-A9F1BACFAB8D}" type="datetime1">
              <a:rPr lang="en-US" sz="2400" smtClean="0">
                <a:solidFill>
                  <a:prstClr val="black"/>
                </a:solidFill>
              </a:rPr>
              <a:pPr defTabSz="609570"/>
              <a:t>2/12/20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215472F7-BB17-9B4F-A1B3-E359CB43FC8D}" type="slidenum">
              <a:rPr lang="en-US" sz="2400" smtClean="0">
                <a:solidFill>
                  <a:prstClr val="black"/>
                </a:solidFill>
              </a:rPr>
              <a:pPr defTabSz="609570"/>
              <a:t>‹#›</a:t>
            </a:fld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47283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9B910960-E71C-4FAE-A4F1-BC59A9269BFE}" type="datetime1">
              <a:rPr lang="en-US" sz="2400" smtClean="0">
                <a:solidFill>
                  <a:prstClr val="black"/>
                </a:solidFill>
              </a:rPr>
              <a:pPr defTabSz="609570"/>
              <a:t>2/12/20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72835"/>
            <a:ext cx="3860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47283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>
            <a:lvl1pPr algn="r">
              <a:defRPr/>
            </a:lvl1pPr>
          </a:lstStyle>
          <a:p>
            <a:pPr defTabSz="609570"/>
            <a:fld id="{215472F7-BB17-9B4F-A1B3-E359CB43FC8D}" type="slidenum">
              <a:rPr lang="en-US" sz="2400" smtClean="0">
                <a:solidFill>
                  <a:prstClr val="black"/>
                </a:solidFill>
              </a:rPr>
              <a:pPr defTabSz="609570"/>
              <a:t>‹#›</a:t>
            </a:fld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8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7"/>
            <a:ext cx="4011084" cy="1162049"/>
          </a:xfrm>
          <a:prstGeom prst="rect">
            <a:avLst/>
          </a:prstGeom>
        </p:spPr>
        <p:txBody>
          <a:bodyPr lIns="121914" tIns="60957" rIns="121914" bIns="60957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  <a:prstGeom prst="rect">
            <a:avLst/>
          </a:prstGeom>
        </p:spPr>
        <p:txBody>
          <a:bodyPr lIns="121914" tIns="60957" rIns="121914" bIns="60957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1"/>
            <a:ext cx="4011084" cy="4690533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1900"/>
            </a:lvl1pPr>
            <a:lvl2pPr marL="609570" indent="0">
              <a:buNone/>
              <a:defRPr sz="1600"/>
            </a:lvl2pPr>
            <a:lvl3pPr marL="1219140" indent="0">
              <a:buNone/>
              <a:defRPr sz="1300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C0BDDE83-FA6C-4E31-983D-0A8714651FBC}" type="datetime1">
              <a:rPr lang="en-US" sz="2400" smtClean="0">
                <a:solidFill>
                  <a:prstClr val="black"/>
                </a:solidFill>
              </a:rPr>
              <a:pPr defTabSz="609570"/>
              <a:t>2/12/20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215472F7-BB17-9B4F-A1B3-E359CB43FC8D}" type="slidenum">
              <a:rPr lang="en-US" sz="2400" smtClean="0">
                <a:solidFill>
                  <a:prstClr val="black"/>
                </a:solidFill>
              </a:rPr>
              <a:pPr defTabSz="609570"/>
              <a:t>‹#›</a:t>
            </a:fld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7267"/>
          </a:xfrm>
          <a:prstGeom prst="rect">
            <a:avLst/>
          </a:prstGeom>
        </p:spPr>
        <p:txBody>
          <a:bodyPr lIns="121914" tIns="60957" rIns="121914" bIns="60957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4300"/>
            </a:lvl1pPr>
            <a:lvl2pPr marL="609570" indent="0">
              <a:buNone/>
              <a:defRPr sz="3700"/>
            </a:lvl2pPr>
            <a:lvl3pPr marL="1219140" indent="0">
              <a:buNone/>
              <a:defRPr sz="3200"/>
            </a:lvl3pPr>
            <a:lvl4pPr marL="1828709" indent="0">
              <a:buNone/>
              <a:defRPr sz="2700"/>
            </a:lvl4pPr>
            <a:lvl5pPr marL="2438278" indent="0">
              <a:buNone/>
              <a:defRPr sz="2700"/>
            </a:lvl5pPr>
            <a:lvl6pPr marL="3047848" indent="0">
              <a:buNone/>
              <a:defRPr sz="2700"/>
            </a:lvl6pPr>
            <a:lvl7pPr marL="3657418" indent="0">
              <a:buNone/>
              <a:defRPr sz="2700"/>
            </a:lvl7pPr>
            <a:lvl8pPr marL="4266987" indent="0">
              <a:buNone/>
              <a:defRPr sz="2700"/>
            </a:lvl8pPr>
            <a:lvl9pPr marL="487655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71"/>
            <a:ext cx="7315200" cy="804333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1900"/>
            </a:lvl1pPr>
            <a:lvl2pPr marL="609570" indent="0">
              <a:buNone/>
              <a:defRPr sz="1600"/>
            </a:lvl2pPr>
            <a:lvl3pPr marL="1219140" indent="0">
              <a:buNone/>
              <a:defRPr sz="1300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852F4466-977B-4B95-BFBA-604473A4DFC3}" type="datetime1">
              <a:rPr lang="en-US" sz="2400" smtClean="0">
                <a:solidFill>
                  <a:prstClr val="black"/>
                </a:solidFill>
              </a:rPr>
              <a:pPr defTabSz="609570"/>
              <a:t>2/12/20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6183"/>
          </a:xfrm>
          <a:prstGeom prst="rect">
            <a:avLst/>
          </a:prstGeom>
        </p:spPr>
        <p:txBody>
          <a:bodyPr lIns="121914" tIns="60957" rIns="121914" bIns="60957"/>
          <a:lstStyle/>
          <a:p>
            <a:pPr defTabSz="609570"/>
            <a:fld id="{215472F7-BB17-9B4F-A1B3-E359CB43FC8D}" type="slidenum">
              <a:rPr lang="en-US" sz="2400" smtClean="0">
                <a:solidFill>
                  <a:prstClr val="black"/>
                </a:solidFill>
              </a:rPr>
              <a:pPr defTabSz="609570"/>
              <a:t>‹#›</a:t>
            </a:fld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4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52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ctr" defTabSz="6095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60957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609570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609570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6620E-124C-8C45-A218-1001D781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A87C0-D326-194E-8790-7156C0B8E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76146-306B-724B-8A6B-F60D56C26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2E6D7-B2C8-3B46-A155-9BACE6A8C8D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54A2-8803-3148-A868-125FA292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8B73-D64F-DC45-8754-DEEB9CC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17CEA-7B12-E64F-B74A-4B026D97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BE42-F2FD-A44E-AA5D-270F6AF1B19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1FFC-0A5D-AC41-B56B-309CEB0764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6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BE42-F2FD-A44E-AA5D-270F6AF1B19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1FFC-0A5D-AC41-B56B-309CEB0764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3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3734" y="5691757"/>
            <a:ext cx="20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February 8, 2018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59658" y="3259995"/>
            <a:ext cx="9290839" cy="1655762"/>
          </a:xfrm>
          <a:prstGeom prst="rect">
            <a:avLst/>
          </a:prstGeom>
        </p:spPr>
        <p:txBody>
          <a:bodyPr lIns="0" rIns="4680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C00000"/>
                </a:solidFill>
              </a:rPr>
              <a:t>Joy Chakraborty</a:t>
            </a:r>
            <a:br>
              <a:rPr lang="en-GB" b="1" dirty="0">
                <a:solidFill>
                  <a:srgbClr val="C00000"/>
                </a:solidFill>
              </a:rPr>
            </a:br>
            <a:r>
              <a:rPr lang="en-GB" b="1" dirty="0">
                <a:solidFill>
                  <a:srgbClr val="C00000"/>
                </a:solidFill>
              </a:rPr>
              <a:t>Distributed System Architect</a:t>
            </a:r>
            <a:br>
              <a:rPr lang="en-GB" b="1" dirty="0">
                <a:solidFill>
                  <a:prstClr val="white"/>
                </a:solidFill>
              </a:rPr>
            </a:br>
            <a:endParaRPr lang="en-GB" b="1" dirty="0">
              <a:solidFill>
                <a:prstClr val="white"/>
              </a:solidFill>
            </a:endParaRPr>
          </a:p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13946"/>
            <a:ext cx="8085907" cy="727620"/>
          </a:xfrm>
          <a:prstGeom prst="rect">
            <a:avLst/>
          </a:prstGeom>
          <a:noFill/>
        </p:spPr>
        <p:txBody>
          <a:bodyPr lIns="457200" tIns="91440" rIns="9144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venir Next P for BBG" charset="0"/>
                <a:ea typeface="Avenir Next P for BBG" charset="0"/>
                <a:cs typeface="Avenir Next P for BBG" charset="0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Secured (Kerberos-based)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1413529"/>
            <a:ext cx="9991655" cy="727620"/>
          </a:xfrm>
          <a:prstGeom prst="rect">
            <a:avLst/>
          </a:prstGeom>
          <a:noFill/>
        </p:spPr>
        <p:txBody>
          <a:bodyPr lIns="457200" tIns="91440" rIns="9144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venir Next P for BBG" charset="0"/>
                <a:ea typeface="Avenir Next P for BBG" charset="0"/>
                <a:cs typeface="Avenir Next P for BBG" charset="0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Spark Notebook for Data Science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3" y="2213113"/>
            <a:ext cx="8085911" cy="727620"/>
          </a:xfrm>
          <a:prstGeom prst="rect">
            <a:avLst/>
          </a:prstGeom>
          <a:noFill/>
        </p:spPr>
        <p:txBody>
          <a:bodyPr lIns="457200" tIns="91440" rIns="9144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venir Next P for BBG" charset="0"/>
                <a:ea typeface="Avenir Next P for BBG" charset="0"/>
                <a:cs typeface="Avenir Next P for BBG" charset="0"/>
              </a:defRPr>
            </a:lvl1pPr>
          </a:lstStyle>
          <a:p>
            <a:r>
              <a:rPr lang="en-US" sz="40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Spark Summit East 201</a:t>
            </a:r>
          </a:p>
        </p:txBody>
      </p:sp>
    </p:spTree>
    <p:extLst>
      <p:ext uri="{BB962C8B-B14F-4D97-AF65-F5344CB8AC3E}">
        <p14:creationId xmlns:p14="http://schemas.microsoft.com/office/powerpoint/2010/main" val="233237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Spark Notebooks – Tech Stack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0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103" y="1427489"/>
            <a:ext cx="11202500" cy="321425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70C0"/>
                </a:solidFill>
              </a:rPr>
              <a:t>JupyterHub </a:t>
            </a:r>
            <a:r>
              <a:rPr lang="en-US" sz="2500" dirty="0"/>
              <a:t>(Notebook web-application for multi-users environment)</a:t>
            </a:r>
          </a:p>
          <a:p>
            <a:r>
              <a:rPr lang="en-US" dirty="0">
                <a:solidFill>
                  <a:srgbClr val="0070C0"/>
                </a:solidFill>
              </a:rPr>
              <a:t>SparkMagic </a:t>
            </a:r>
            <a:r>
              <a:rPr lang="en-US" sz="2500" dirty="0"/>
              <a:t>(Spark kernel for Jupyter Notebook supporting Python &amp; Scala)</a:t>
            </a:r>
          </a:p>
          <a:p>
            <a:r>
              <a:rPr lang="en-US" dirty="0">
                <a:solidFill>
                  <a:srgbClr val="0070C0"/>
                </a:solidFill>
              </a:rPr>
              <a:t>Livy</a:t>
            </a:r>
            <a:r>
              <a:rPr lang="en-US" dirty="0"/>
              <a:t> </a:t>
            </a:r>
            <a:r>
              <a:rPr lang="en-US" sz="2500" dirty="0"/>
              <a:t>(HTTP REST web-service for to submit Spark jobs, managing sessions, etc.)</a:t>
            </a:r>
          </a:p>
          <a:p>
            <a:r>
              <a:rPr lang="en-US" dirty="0">
                <a:solidFill>
                  <a:srgbClr val="0070C0"/>
                </a:solidFill>
              </a:rPr>
              <a:t>HDFS/Yarn </a:t>
            </a:r>
            <a:r>
              <a:rPr lang="en-US" sz="2500" dirty="0"/>
              <a:t>(HDFS and Yarn running Spark jobs)</a:t>
            </a:r>
            <a:endParaRPr lang="en-US" sz="2500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pPr marL="304776" indent="-304776"/>
            <a:endParaRPr lang="en-US" sz="2700" dirty="0"/>
          </a:p>
          <a:p>
            <a:pPr marL="304776" indent="-304776"/>
            <a:endParaRPr lang="en-US" sz="27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Spark Notebooks – Tech Stack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 err="1">
                <a:solidFill>
                  <a:prstClr val="black"/>
                </a:solidFill>
                <a:latin typeface="Garamond" panose="02020404030301010803" pitchFamily="18" charset="0"/>
              </a:rPr>
              <a:t>JupyterHub</a:t>
            </a:r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 – Current State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0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JupyterHub – Current State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11" y="1322170"/>
            <a:ext cx="645898" cy="64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>
            <a:off x="1977196" y="1687004"/>
            <a:ext cx="740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1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62" y="1315307"/>
            <a:ext cx="7491627" cy="451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48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87475" y="2812326"/>
            <a:ext cx="2568282" cy="1611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r>
              <a:rPr lang="en-US" sz="1900" dirty="0">
                <a:solidFill>
                  <a:prstClr val="white"/>
                </a:solidFill>
              </a:rPr>
              <a:t>JupyterHub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961690" y="2812331"/>
            <a:ext cx="1199051" cy="16113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856207" y="2812324"/>
            <a:ext cx="1634679" cy="16114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900" dirty="0">
                <a:solidFill>
                  <a:prstClr val="white"/>
                </a:solidFill>
              </a:rPr>
              <a:t>Yarn Cluster</a:t>
            </a:r>
          </a:p>
        </p:txBody>
      </p:sp>
      <p:sp>
        <p:nvSpPr>
          <p:cNvPr id="31" name="Oval 30"/>
          <p:cNvSpPr/>
          <p:nvPr/>
        </p:nvSpPr>
        <p:spPr>
          <a:xfrm>
            <a:off x="6096000" y="3236782"/>
            <a:ext cx="910281" cy="7729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dirty="0">
                <a:solidFill>
                  <a:schemeClr val="bg1"/>
                </a:solidFill>
              </a:rPr>
              <a:t>Livy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JupyterHub – Current State</a:t>
            </a:r>
            <a:endParaRPr lang="en-US" sz="54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2941" y="3186862"/>
            <a:ext cx="2341605" cy="7722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SparkMagic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52368" y="3527996"/>
            <a:ext cx="1007075" cy="346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200" dirty="0">
                <a:solidFill>
                  <a:prstClr val="black"/>
                </a:solidFill>
              </a:rPr>
              <a:t>Spark-Scala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027406" y="3536152"/>
            <a:ext cx="1136822" cy="346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200" dirty="0">
                <a:solidFill>
                  <a:prstClr val="black"/>
                </a:solidFill>
              </a:rPr>
              <a:t>Spark-Python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71700" y="2633153"/>
            <a:ext cx="321276" cy="358346"/>
            <a:chOff x="4942703" y="1563130"/>
            <a:chExt cx="321276" cy="358346"/>
          </a:xfrm>
        </p:grpSpPr>
        <p:sp>
          <p:nvSpPr>
            <p:cNvPr id="10" name="Cube 9"/>
            <p:cNvSpPr/>
            <p:nvPr/>
          </p:nvSpPr>
          <p:spPr>
            <a:xfrm>
              <a:off x="4942703" y="1563130"/>
              <a:ext cx="259492" cy="358346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072449" y="1742302"/>
              <a:ext cx="191530" cy="179173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prstMaterial="plastic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6000" y="2695965"/>
            <a:ext cx="321276" cy="358346"/>
            <a:chOff x="4942703" y="1563130"/>
            <a:chExt cx="321276" cy="358346"/>
          </a:xfrm>
        </p:grpSpPr>
        <p:sp>
          <p:nvSpPr>
            <p:cNvPr id="23" name="Cube 22"/>
            <p:cNvSpPr/>
            <p:nvPr/>
          </p:nvSpPr>
          <p:spPr>
            <a:xfrm>
              <a:off x="4942703" y="1563130"/>
              <a:ext cx="259492" cy="358346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072449" y="1742302"/>
              <a:ext cx="191530" cy="179173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prstMaterial="plastic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42055" y="2536237"/>
            <a:ext cx="461318" cy="552187"/>
            <a:chOff x="7336822" y="1475733"/>
            <a:chExt cx="461318" cy="552187"/>
          </a:xfrm>
        </p:grpSpPr>
        <p:sp>
          <p:nvSpPr>
            <p:cNvPr id="26" name="Cube 25"/>
            <p:cNvSpPr/>
            <p:nvPr/>
          </p:nvSpPr>
          <p:spPr>
            <a:xfrm>
              <a:off x="7538648" y="1475733"/>
              <a:ext cx="259492" cy="358346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ube 27"/>
            <p:cNvSpPr/>
            <p:nvPr/>
          </p:nvSpPr>
          <p:spPr>
            <a:xfrm>
              <a:off x="7431559" y="1567502"/>
              <a:ext cx="259492" cy="358346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ube 28"/>
            <p:cNvSpPr/>
            <p:nvPr/>
          </p:nvSpPr>
          <p:spPr>
            <a:xfrm>
              <a:off x="7336822" y="1669574"/>
              <a:ext cx="259492" cy="358346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9143882" y="3236782"/>
            <a:ext cx="1059327" cy="7223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600" dirty="0">
                <a:solidFill>
                  <a:schemeClr val="bg1"/>
                </a:solidFill>
              </a:rPr>
              <a:t>Spark Job</a:t>
            </a:r>
          </a:p>
        </p:txBody>
      </p:sp>
      <p:pic>
        <p:nvPicPr>
          <p:cNvPr id="1026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22" y="1322170"/>
            <a:ext cx="645898" cy="64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>
            <a:off x="3212371" y="2020337"/>
            <a:ext cx="0" cy="78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596" y="2166078"/>
            <a:ext cx="3051733" cy="307768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200" dirty="0">
                <a:solidFill>
                  <a:srgbClr val="C00000"/>
                </a:solidFill>
              </a:rPr>
              <a:t>1. JupyterHub login using OAuth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244546" y="3632569"/>
            <a:ext cx="1868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55757" y="3351830"/>
            <a:ext cx="1674340" cy="307768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200" dirty="0">
                <a:solidFill>
                  <a:srgbClr val="C00000"/>
                </a:solidFill>
              </a:rPr>
              <a:t>2. Sends HTTP Request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06281" y="3642541"/>
            <a:ext cx="2035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0741" y="3162571"/>
            <a:ext cx="1625825" cy="93871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200" dirty="0">
                <a:solidFill>
                  <a:srgbClr val="C00000"/>
                </a:solidFill>
              </a:rPr>
              <a:t>3. Creates/maintains Spark session and </a:t>
            </a:r>
          </a:p>
          <a:p>
            <a:pPr defTabSz="609555"/>
            <a:endParaRPr lang="en-US" sz="500" dirty="0">
              <a:solidFill>
                <a:srgbClr val="C00000"/>
              </a:solidFill>
            </a:endParaRPr>
          </a:p>
          <a:p>
            <a:pPr defTabSz="609555"/>
            <a:r>
              <a:rPr lang="en-US" sz="1200" dirty="0">
                <a:solidFill>
                  <a:srgbClr val="C00000"/>
                </a:solidFill>
              </a:rPr>
              <a:t>submits the Spark job to the yarn cluster</a:t>
            </a:r>
          </a:p>
        </p:txBody>
      </p:sp>
      <p:sp>
        <p:nvSpPr>
          <p:cNvPr id="48" name="Curved Down Arrow 47"/>
          <p:cNvSpPr/>
          <p:nvPr/>
        </p:nvSpPr>
        <p:spPr>
          <a:xfrm rot="10800000">
            <a:off x="7013508" y="4252267"/>
            <a:ext cx="1951318" cy="342915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Curved Down Arrow 49"/>
          <p:cNvSpPr/>
          <p:nvPr/>
        </p:nvSpPr>
        <p:spPr>
          <a:xfrm rot="10800000">
            <a:off x="4144682" y="4336705"/>
            <a:ext cx="1951318" cy="342915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lowchart: Internal Storage 48"/>
          <p:cNvSpPr/>
          <p:nvPr/>
        </p:nvSpPr>
        <p:spPr>
          <a:xfrm>
            <a:off x="1428493" y="4880927"/>
            <a:ext cx="654908" cy="627666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xxxxxxxx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yyyyyyyy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xxxxxxxx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yyyyyyyy</a:t>
            </a:r>
          </a:p>
        </p:txBody>
      </p:sp>
      <p:sp>
        <p:nvSpPr>
          <p:cNvPr id="52" name="Flowchart: Internal Storage 51"/>
          <p:cNvSpPr/>
          <p:nvPr/>
        </p:nvSpPr>
        <p:spPr>
          <a:xfrm>
            <a:off x="2157541" y="4880927"/>
            <a:ext cx="654908" cy="627666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xxxxxxxx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yyyyyyyy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xxxxxxxx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yyyyyyyy</a:t>
            </a:r>
          </a:p>
        </p:txBody>
      </p:sp>
      <p:sp>
        <p:nvSpPr>
          <p:cNvPr id="53" name="Flowchart: Internal Storage 52"/>
          <p:cNvSpPr/>
          <p:nvPr/>
        </p:nvSpPr>
        <p:spPr>
          <a:xfrm>
            <a:off x="2880412" y="4880927"/>
            <a:ext cx="654908" cy="627666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xxxxxxxx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yyyyyyyy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xxxxxxxx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yyyyyyyy</a:t>
            </a:r>
          </a:p>
        </p:txBody>
      </p:sp>
      <p:sp>
        <p:nvSpPr>
          <p:cNvPr id="54" name="Flowchart: Internal Storage 53"/>
          <p:cNvSpPr/>
          <p:nvPr/>
        </p:nvSpPr>
        <p:spPr>
          <a:xfrm>
            <a:off x="3930737" y="4880927"/>
            <a:ext cx="654908" cy="627666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xxxxxxxx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yyyyyyyy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xxxxxxxx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yyyyyyyy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3595817" y="5194760"/>
            <a:ext cx="289359" cy="81992"/>
            <a:chOff x="4429893" y="1526059"/>
            <a:chExt cx="289359" cy="81992"/>
          </a:xfrm>
        </p:grpSpPr>
        <p:sp>
          <p:nvSpPr>
            <p:cNvPr id="51" name="Rectangle 50"/>
            <p:cNvSpPr/>
            <p:nvPr/>
          </p:nvSpPr>
          <p:spPr>
            <a:xfrm>
              <a:off x="4429893" y="1526059"/>
              <a:ext cx="67966" cy="819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39306" y="1526059"/>
              <a:ext cx="67966" cy="819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51286" y="1526059"/>
              <a:ext cx="67966" cy="819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Elbow Connector 59"/>
          <p:cNvCxnSpPr>
            <a:stCxn id="17" idx="2"/>
            <a:endCxn id="49" idx="0"/>
          </p:cNvCxnSpPr>
          <p:nvPr/>
        </p:nvCxnSpPr>
        <p:spPr>
          <a:xfrm rot="5400000">
            <a:off x="2185182" y="3994492"/>
            <a:ext cx="457201" cy="131566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7" idx="2"/>
            <a:endCxn id="54" idx="0"/>
          </p:cNvCxnSpPr>
          <p:nvPr/>
        </p:nvCxnSpPr>
        <p:spPr>
          <a:xfrm rot="16200000" flipH="1">
            <a:off x="3436303" y="4059038"/>
            <a:ext cx="457201" cy="118657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stCxn id="17" idx="2"/>
            <a:endCxn id="53" idx="0"/>
          </p:cNvCxnSpPr>
          <p:nvPr/>
        </p:nvCxnSpPr>
        <p:spPr>
          <a:xfrm rot="16200000" flipH="1">
            <a:off x="2911141" y="4584201"/>
            <a:ext cx="457201" cy="1362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8" name="Elbow Connector 1027"/>
          <p:cNvCxnSpPr>
            <a:stCxn id="17" idx="2"/>
            <a:endCxn id="52" idx="0"/>
          </p:cNvCxnSpPr>
          <p:nvPr/>
        </p:nvCxnSpPr>
        <p:spPr>
          <a:xfrm rot="5400000">
            <a:off x="2549706" y="4359016"/>
            <a:ext cx="457201" cy="58662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28493" y="5555451"/>
            <a:ext cx="3157152" cy="307768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200" dirty="0">
                <a:solidFill>
                  <a:srgbClr val="002060"/>
                </a:solidFill>
              </a:rPr>
              <a:t>Running multiple Notebooks</a:t>
            </a:r>
          </a:p>
        </p:txBody>
      </p:sp>
      <p:pic>
        <p:nvPicPr>
          <p:cNvPr id="1031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20" y="1519624"/>
            <a:ext cx="1350032" cy="8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251058" y="4263135"/>
            <a:ext cx="1455652" cy="307768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200" dirty="0"/>
              <a:t>4. Spark job output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20298" y="4362512"/>
            <a:ext cx="1455652" cy="307768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200" dirty="0"/>
              <a:t>5. HTTP Response</a:t>
            </a:r>
          </a:p>
        </p:txBody>
      </p:sp>
    </p:spTree>
    <p:extLst>
      <p:ext uri="{BB962C8B-B14F-4D97-AF65-F5344CB8AC3E}">
        <p14:creationId xmlns:p14="http://schemas.microsoft.com/office/powerpoint/2010/main" val="222653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103" y="1427489"/>
            <a:ext cx="11202500" cy="321425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030A0"/>
              </a:solidFill>
            </a:endParaRPr>
          </a:p>
          <a:p>
            <a:pPr marL="304776" indent="-304776"/>
            <a:endParaRPr lang="en-US" sz="2700" dirty="0"/>
          </a:p>
          <a:p>
            <a:pPr marL="304776" indent="-304776"/>
            <a:endParaRPr lang="en-US" sz="27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Requirement – Kerberos Integration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7222" y="1621276"/>
            <a:ext cx="11308940" cy="4007795"/>
          </a:xfrm>
          <a:prstGeom prst="rect">
            <a:avLst/>
          </a:prstGeom>
        </p:spPr>
        <p:txBody>
          <a:bodyPr lIns="121914" tIns="60957" rIns="121914" bIns="60957">
            <a:normAutofit lnSpcReduction="10000"/>
          </a:bodyPr>
          <a:lstStyle>
            <a:lvl1pPr marL="457178" indent="-457178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0" indent="-380981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5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2" indent="-304784" algn="l" defTabSz="609570" rtl="0" eaLnBrk="1" latinLnBrk="0" hangingPunct="1">
              <a:spcBef>
                <a:spcPct val="20000"/>
              </a:spcBef>
              <a:buFont typeface="Arial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Kerberos</a:t>
            </a:r>
            <a:r>
              <a:rPr lang="en-US" dirty="0"/>
              <a:t> is a Network </a:t>
            </a:r>
            <a:r>
              <a:rPr lang="en-US" dirty="0">
                <a:solidFill>
                  <a:srgbClr val="0070C0"/>
                </a:solidFill>
              </a:rPr>
              <a:t>Authentication</a:t>
            </a:r>
            <a:r>
              <a:rPr lang="en-US" dirty="0"/>
              <a:t> Protocol that works on the basis of </a:t>
            </a:r>
            <a:r>
              <a:rPr lang="en-US" dirty="0">
                <a:solidFill>
                  <a:srgbClr val="0070C0"/>
                </a:solidFill>
              </a:rPr>
              <a:t>'tickets'</a:t>
            </a:r>
            <a:r>
              <a:rPr lang="en-US" dirty="0"/>
              <a:t> to allow </a:t>
            </a:r>
            <a:r>
              <a:rPr lang="en-US" dirty="0">
                <a:solidFill>
                  <a:srgbClr val="0070C0"/>
                </a:solidFill>
              </a:rPr>
              <a:t>nodes communicating </a:t>
            </a:r>
            <a:r>
              <a:rPr lang="en-US" dirty="0"/>
              <a:t>over a network to prove their identity to one another in a </a:t>
            </a:r>
            <a:r>
              <a:rPr lang="en-US" dirty="0">
                <a:solidFill>
                  <a:srgbClr val="0070C0"/>
                </a:solidFill>
              </a:rPr>
              <a:t>secure</a:t>
            </a:r>
            <a:r>
              <a:rPr lang="en-US" dirty="0"/>
              <a:t> manner. Kerberos uses account databases such as domain’s Active Directory.</a:t>
            </a:r>
          </a:p>
          <a:p>
            <a:pPr marL="304776" indent="-304776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66085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Current State (with Kerberos)</a:t>
            </a:r>
            <a:endParaRPr lang="en-US" sz="5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1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Current State</a:t>
            </a:r>
            <a:r>
              <a:rPr lang="en-US" sz="5400" dirty="0">
                <a:solidFill>
                  <a:prstClr val="black"/>
                </a:solidFill>
                <a:latin typeface="Garamond" panose="02020404030301010803" pitchFamily="18" charset="0"/>
              </a:rPr>
              <a:t> (with Kerberos)</a:t>
            </a:r>
            <a:endParaRPr lang="en-US" sz="5400" dirty="0">
              <a:solidFill>
                <a:prstClr val="black"/>
              </a:solidFill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377222" y="1223368"/>
            <a:ext cx="11308940" cy="4405704"/>
          </a:xfrm>
        </p:spPr>
        <p:txBody>
          <a:bodyPr>
            <a:normAutofit/>
          </a:bodyPr>
          <a:lstStyle/>
          <a:p>
            <a:pPr marL="309011" lvl="1" indent="-309011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</a:rPr>
              <a:t>HDFS supports Kerberos</a:t>
            </a:r>
          </a:p>
          <a:p>
            <a:pPr marL="309011" lvl="1" indent="-309011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</a:rPr>
              <a:t>Livy Supports Kerberos (configurable in Livy)</a:t>
            </a:r>
          </a:p>
          <a:p>
            <a:pPr marL="842386" lvl="2" indent="-30901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Can impersonate a user using HDFS “proxyuser” setting and submit Spark job on behalf of a user</a:t>
            </a:r>
          </a:p>
          <a:p>
            <a:pPr marL="1451954" lvl="3" indent="-309011">
              <a:buFont typeface="Arial" panose="020B0604020202020204" pitchFamily="34" charset="0"/>
              <a:buChar char="•"/>
            </a:pPr>
            <a:r>
              <a:rPr lang="en-US" sz="1600" dirty="0"/>
              <a:t>A superuser with username ‘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super</a:t>
            </a:r>
            <a:r>
              <a:rPr lang="en-US" sz="1600" dirty="0"/>
              <a:t>’ wants to submit job and access hdfs on behalf of a </a:t>
            </a:r>
            <a:r>
              <a:rPr lang="en-US" sz="1600" b="1" dirty="0">
                <a:solidFill>
                  <a:srgbClr val="C00000"/>
                </a:solidFill>
              </a:rPr>
              <a:t>user1</a:t>
            </a:r>
            <a:r>
              <a:rPr lang="en-US" sz="1600" dirty="0"/>
              <a:t>. The superuser has kerberos credentials but user </a:t>
            </a:r>
            <a:r>
              <a:rPr lang="en-US" sz="1600" b="1" dirty="0">
                <a:solidFill>
                  <a:srgbClr val="C00000"/>
                </a:solidFill>
              </a:rPr>
              <a:t>user1 </a:t>
            </a:r>
            <a:r>
              <a:rPr lang="en-US" sz="1600" dirty="0"/>
              <a:t>doesn’t have any. The tasks are required to run as user </a:t>
            </a:r>
            <a:r>
              <a:rPr lang="en-US" sz="1600" b="1" dirty="0">
                <a:solidFill>
                  <a:srgbClr val="C00000"/>
                </a:solidFill>
              </a:rPr>
              <a:t>user1</a:t>
            </a:r>
            <a:r>
              <a:rPr lang="en-US" sz="1600" dirty="0"/>
              <a:t>. It is required that </a:t>
            </a:r>
            <a:r>
              <a:rPr lang="en-US" sz="1600" b="1" dirty="0">
                <a:solidFill>
                  <a:srgbClr val="C00000"/>
                </a:solidFill>
              </a:rPr>
              <a:t>user1 </a:t>
            </a:r>
            <a:r>
              <a:rPr lang="en-US" sz="1600" dirty="0"/>
              <a:t>can connect to the namenode or job tracker on a connection authenticated with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super</a:t>
            </a:r>
            <a:r>
              <a:rPr lang="en-US" sz="1600" dirty="0"/>
              <a:t>’s kerberos credentials. </a:t>
            </a:r>
          </a:p>
          <a:p>
            <a:pPr marL="1451954" lvl="3" indent="-309011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451954" lvl="3" indent="-309011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451954" lvl="3" indent="-309011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451954" lvl="3" indent="-309011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451954" lvl="3" indent="-309011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07975" lvl="1" indent="-307975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</a:rPr>
              <a:t>JupyterHub and SparkMagic: </a:t>
            </a:r>
            <a:r>
              <a:rPr lang="en-US" sz="2500" b="1" dirty="0">
                <a:solidFill>
                  <a:srgbClr val="FF0000"/>
                </a:solidFill>
              </a:rPr>
              <a:t>No support for Kerberos</a:t>
            </a:r>
          </a:p>
          <a:p>
            <a:pPr marL="1142943" lvl="3" indent="0">
              <a:buNone/>
            </a:pPr>
            <a:endParaRPr lang="en-US" sz="1600" dirty="0"/>
          </a:p>
          <a:p>
            <a:pPr marL="842386" lvl="2" indent="-309011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309011" lvl="1" indent="-309011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61399" lvl="1" indent="-461399"/>
            <a:endParaRPr lang="en-US" dirty="0"/>
          </a:p>
          <a:p>
            <a:endParaRPr lang="en-US" dirty="0">
              <a:solidFill>
                <a:srgbClr val="7030A0"/>
              </a:solidFill>
            </a:endParaRPr>
          </a:p>
          <a:p>
            <a:pPr marL="304776" indent="-304776"/>
            <a:endParaRPr lang="en-US" sz="2700" dirty="0"/>
          </a:p>
          <a:p>
            <a:pPr marL="304776" indent="-304776"/>
            <a:endParaRPr lang="en-US" sz="2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906" y="3391652"/>
            <a:ext cx="325755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26483" y="3385474"/>
            <a:ext cx="2959465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&lt;property&gt;</a:t>
            </a:r>
          </a:p>
          <a:p>
            <a:r>
              <a:rPr lang="en-US" sz="1000" dirty="0"/>
              <a:t>      &lt;name&gt;</a:t>
            </a:r>
            <a:r>
              <a:rPr lang="en-US" sz="1000" dirty="0" err="1"/>
              <a:t>hadoop.proxyuser</a:t>
            </a:r>
            <a:r>
              <a:rPr lang="en-US" sz="1000" dirty="0"/>
              <a:t>. </a:t>
            </a:r>
            <a:r>
              <a:rPr lang="en-US" sz="1000" dirty="0" err="1"/>
              <a:t>livyusr.hosts</a:t>
            </a:r>
            <a:r>
              <a:rPr lang="en-US" sz="1000" dirty="0"/>
              <a:t>&lt;/name&gt;</a:t>
            </a:r>
          </a:p>
          <a:p>
            <a:r>
              <a:rPr lang="en-US" sz="1000" dirty="0"/>
              <a:t>      &lt;value&gt;*&lt;/value&gt;</a:t>
            </a:r>
          </a:p>
          <a:p>
            <a:r>
              <a:rPr lang="en-US" sz="1000" dirty="0"/>
              <a:t>  &lt;/property&gt;</a:t>
            </a:r>
          </a:p>
          <a:p>
            <a:r>
              <a:rPr lang="en-US" sz="1000" dirty="0"/>
              <a:t>  &lt;property&gt;</a:t>
            </a:r>
          </a:p>
          <a:p>
            <a:r>
              <a:rPr lang="en-US" sz="1000" dirty="0"/>
              <a:t>      &lt;name&gt;</a:t>
            </a:r>
            <a:r>
              <a:rPr lang="en-US" sz="1000" dirty="0" err="1"/>
              <a:t>hadoop.proxyuser.livyusr.groups</a:t>
            </a:r>
            <a:r>
              <a:rPr lang="en-US" sz="1000" dirty="0"/>
              <a:t>&lt;/name&gt;</a:t>
            </a:r>
          </a:p>
          <a:p>
            <a:r>
              <a:rPr lang="en-US" sz="1000" dirty="0"/>
              <a:t>      &lt;value&gt;LIVY_GRP&lt;/value&gt;</a:t>
            </a:r>
          </a:p>
          <a:p>
            <a:r>
              <a:rPr lang="en-US" sz="1000" dirty="0"/>
              <a:t>  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70575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508000" y="2351641"/>
            <a:ext cx="10972800" cy="1766407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How Kerberos works in HDFS and Yarn cluster running Spark Jobs?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7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HDFS/Spark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096"/>
            <a:ext cx="310462" cy="3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3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Speaker Bio</a:t>
            </a:r>
            <a:br>
              <a:rPr lang="en-US" spc="-200" dirty="0">
                <a:solidFill>
                  <a:prstClr val="white"/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437731" y="1671703"/>
            <a:ext cx="10482818" cy="3808519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a Distributed System Architect with 17+ years of application software development experience and 10+ years of experience in designing, architecting and developing Distributed systems. I have a special interest in distributed and parallel computing, and currently work on Cloud and Big Data technologies. I also actively participate in various Software architectural organizations.</a:t>
            </a:r>
          </a:p>
          <a:p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been working in Bloomberg’s Data Platform team as a Data Engineer since 2014. My responsibility is to store and process petabytes of data reliably, predictably and securely.</a:t>
            </a:r>
          </a:p>
        </p:txBody>
      </p:sp>
    </p:spTree>
    <p:extLst>
      <p:ext uri="{BB962C8B-B14F-4D97-AF65-F5344CB8AC3E}">
        <p14:creationId xmlns:p14="http://schemas.microsoft.com/office/powerpoint/2010/main" val="1199943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HDFS/Spark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096"/>
            <a:ext cx="310462" cy="3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</p:spTree>
    <p:extLst>
      <p:ext uri="{BB962C8B-B14F-4D97-AF65-F5344CB8AC3E}">
        <p14:creationId xmlns:p14="http://schemas.microsoft.com/office/powerpoint/2010/main" val="168808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HDFS/Spark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096"/>
            <a:ext cx="310462" cy="3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0" y="3551526"/>
            <a:ext cx="1076755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C00000"/>
                </a:solidFill>
              </a:rPr>
              <a:t>1. Client requests Ticket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66604" y="2403101"/>
            <a:ext cx="1316708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 2. KDC sends TGT</a:t>
            </a:r>
          </a:p>
        </p:txBody>
      </p:sp>
      <p:cxnSp>
        <p:nvCxnSpPr>
          <p:cNvPr id="39" name="Elbow Connector 38"/>
          <p:cNvCxnSpPr>
            <a:stCxn id="56" idx="0"/>
          </p:cNvCxnSpPr>
          <p:nvPr/>
        </p:nvCxnSpPr>
        <p:spPr>
          <a:xfrm rot="5400000" flipH="1" flipV="1">
            <a:off x="1294504" y="2025000"/>
            <a:ext cx="1785546" cy="23569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1288658" y="2428467"/>
            <a:ext cx="2031717" cy="1667795"/>
          </a:xfrm>
          <a:prstGeom prst="bentConnector3">
            <a:avLst>
              <a:gd name="adj1" fmla="val 10011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</p:spTree>
    <p:extLst>
      <p:ext uri="{BB962C8B-B14F-4D97-AF65-F5344CB8AC3E}">
        <p14:creationId xmlns:p14="http://schemas.microsoft.com/office/powerpoint/2010/main" val="3926116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HDFS/Spark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096"/>
            <a:ext cx="310462" cy="3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0" y="3551526"/>
            <a:ext cx="1076755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C00000"/>
                </a:solidFill>
              </a:rPr>
              <a:t>1. Client Request Ticket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66604" y="2403101"/>
            <a:ext cx="1316708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 2. KDC sends TGT</a:t>
            </a:r>
          </a:p>
        </p:txBody>
      </p:sp>
      <p:cxnSp>
        <p:nvCxnSpPr>
          <p:cNvPr id="39" name="Elbow Connector 38"/>
          <p:cNvCxnSpPr>
            <a:stCxn id="56" idx="0"/>
          </p:cNvCxnSpPr>
          <p:nvPr/>
        </p:nvCxnSpPr>
        <p:spPr>
          <a:xfrm rot="5400000" flipH="1" flipV="1">
            <a:off x="1294504" y="2025000"/>
            <a:ext cx="1785546" cy="23569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1288658" y="2428467"/>
            <a:ext cx="2031717" cy="1667795"/>
          </a:xfrm>
          <a:prstGeom prst="bentConnector3">
            <a:avLst>
              <a:gd name="adj1" fmla="val 10011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027438">
            <a:off x="1486132" y="3164406"/>
            <a:ext cx="1842641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dirty="0">
                <a:solidFill>
                  <a:srgbClr val="C00000"/>
                </a:solidFill>
              </a:rPr>
              <a:t>3. Client Sends TGT and ask for HDFS/Hive Service Ticket</a:t>
            </a:r>
          </a:p>
        </p:txBody>
      </p:sp>
      <p:sp>
        <p:nvSpPr>
          <p:cNvPr id="48" name="TextBox 47"/>
          <p:cNvSpPr txBox="1"/>
          <p:nvPr/>
        </p:nvSpPr>
        <p:spPr>
          <a:xfrm rot="20055844">
            <a:off x="2671238" y="3185341"/>
            <a:ext cx="1796243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4. KDC sends Service Ticket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398030" y="2566966"/>
            <a:ext cx="3166419" cy="152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85707" y="2561051"/>
            <a:ext cx="3298076" cy="160935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</p:spTree>
    <p:extLst>
      <p:ext uri="{BB962C8B-B14F-4D97-AF65-F5344CB8AC3E}">
        <p14:creationId xmlns:p14="http://schemas.microsoft.com/office/powerpoint/2010/main" val="3424566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HDFS/Spark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096"/>
            <a:ext cx="310462" cy="3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1777956" y="4806595"/>
            <a:ext cx="454211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61271" y="4557154"/>
            <a:ext cx="3509956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dirty="0">
                <a:solidFill>
                  <a:srgbClr val="C00000"/>
                </a:solidFill>
              </a:rPr>
              <a:t>5. Sends Service Ticket and requests for Authentication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3551526"/>
            <a:ext cx="1076755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C00000"/>
                </a:solidFill>
              </a:rPr>
              <a:t>1. Client requests Ticket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66604" y="2403101"/>
            <a:ext cx="1316708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 2. KDC sends TGT</a:t>
            </a:r>
          </a:p>
        </p:txBody>
      </p:sp>
      <p:cxnSp>
        <p:nvCxnSpPr>
          <p:cNvPr id="39" name="Elbow Connector 38"/>
          <p:cNvCxnSpPr>
            <a:stCxn id="56" idx="0"/>
          </p:cNvCxnSpPr>
          <p:nvPr/>
        </p:nvCxnSpPr>
        <p:spPr>
          <a:xfrm rot="5400000" flipH="1" flipV="1">
            <a:off x="1294504" y="2025000"/>
            <a:ext cx="1785546" cy="23569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1288658" y="2428467"/>
            <a:ext cx="2031717" cy="1667795"/>
          </a:xfrm>
          <a:prstGeom prst="bentConnector3">
            <a:avLst>
              <a:gd name="adj1" fmla="val 10011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027438">
            <a:off x="1486132" y="3164406"/>
            <a:ext cx="1842641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dirty="0">
                <a:solidFill>
                  <a:srgbClr val="C00000"/>
                </a:solidFill>
              </a:rPr>
              <a:t>3. Client sends TGT and asks for HDFS/Hive Service Ticket</a:t>
            </a:r>
          </a:p>
        </p:txBody>
      </p:sp>
      <p:sp>
        <p:nvSpPr>
          <p:cNvPr id="48" name="TextBox 47"/>
          <p:cNvSpPr txBox="1"/>
          <p:nvPr/>
        </p:nvSpPr>
        <p:spPr>
          <a:xfrm rot="20055844">
            <a:off x="2671238" y="3185341"/>
            <a:ext cx="1796243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4. KDC sends Service Ticket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398030" y="2566966"/>
            <a:ext cx="3166419" cy="152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85707" y="2561051"/>
            <a:ext cx="3298076" cy="160935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</p:spTree>
    <p:extLst>
      <p:ext uri="{BB962C8B-B14F-4D97-AF65-F5344CB8AC3E}">
        <p14:creationId xmlns:p14="http://schemas.microsoft.com/office/powerpoint/2010/main" val="138855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HDFS/Spark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Elbow Connector 70"/>
          <p:cNvCxnSpPr/>
          <p:nvPr/>
        </p:nvCxnSpPr>
        <p:spPr>
          <a:xfrm rot="16200000" flipH="1">
            <a:off x="4079958" y="2011210"/>
            <a:ext cx="3065802" cy="2289242"/>
          </a:xfrm>
          <a:prstGeom prst="bentConnector3">
            <a:avLst>
              <a:gd name="adj1" fmla="val -132"/>
            </a:avLst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096"/>
            <a:ext cx="310462" cy="3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686145" y="2713720"/>
            <a:ext cx="1590731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dirty="0">
                <a:solidFill>
                  <a:srgbClr val="7030A0"/>
                </a:solidFill>
              </a:rPr>
              <a:t>Retrieves </a:t>
            </a:r>
          </a:p>
          <a:p>
            <a:pPr defTabSz="609555"/>
            <a:r>
              <a:rPr lang="en-US" sz="1000" dirty="0">
                <a:solidFill>
                  <a:srgbClr val="7030A0"/>
                </a:solidFill>
              </a:rPr>
              <a:t>User roles/permissions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5177" y="4848123"/>
            <a:ext cx="1753964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7030A0"/>
                </a:solidFill>
              </a:rPr>
              <a:t>6. User Authenticated using Service Principle/key</a:t>
            </a:r>
          </a:p>
        </p:txBody>
      </p:sp>
      <p:sp>
        <p:nvSpPr>
          <p:cNvPr id="28" name="Curved Right Arrow 27"/>
          <p:cNvSpPr/>
          <p:nvPr/>
        </p:nvSpPr>
        <p:spPr>
          <a:xfrm>
            <a:off x="5926095" y="4896899"/>
            <a:ext cx="339810" cy="352168"/>
          </a:xfrm>
          <a:prstGeom prst="curvedRightArrow">
            <a:avLst/>
          </a:prstGeom>
          <a:gradFill>
            <a:gsLst>
              <a:gs pos="0">
                <a:srgbClr val="7030A0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777956" y="4806595"/>
            <a:ext cx="454211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61271" y="4557154"/>
            <a:ext cx="3343664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dirty="0">
                <a:solidFill>
                  <a:srgbClr val="C00000"/>
                </a:solidFill>
              </a:rPr>
              <a:t>5. Sends Service Ticket and requests for Authentication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3551526"/>
            <a:ext cx="1076755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C00000"/>
                </a:solidFill>
              </a:rPr>
              <a:t>1. Client requests Ticket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66604" y="2403101"/>
            <a:ext cx="1316708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 2. KDC sends TGT</a:t>
            </a:r>
          </a:p>
        </p:txBody>
      </p:sp>
      <p:cxnSp>
        <p:nvCxnSpPr>
          <p:cNvPr id="39" name="Elbow Connector 38"/>
          <p:cNvCxnSpPr>
            <a:stCxn id="56" idx="0"/>
          </p:cNvCxnSpPr>
          <p:nvPr/>
        </p:nvCxnSpPr>
        <p:spPr>
          <a:xfrm rot="5400000" flipH="1" flipV="1">
            <a:off x="1294504" y="2025000"/>
            <a:ext cx="1785546" cy="23569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1288658" y="2428467"/>
            <a:ext cx="2031717" cy="1667795"/>
          </a:xfrm>
          <a:prstGeom prst="bentConnector3">
            <a:avLst>
              <a:gd name="adj1" fmla="val 10011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027438">
            <a:off x="1486132" y="3164406"/>
            <a:ext cx="1842641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dirty="0">
                <a:solidFill>
                  <a:srgbClr val="C00000"/>
                </a:solidFill>
              </a:rPr>
              <a:t>3. Client sends TGT and asks for HDFS/Hive Service Ticket</a:t>
            </a:r>
          </a:p>
        </p:txBody>
      </p:sp>
      <p:sp>
        <p:nvSpPr>
          <p:cNvPr id="48" name="TextBox 47"/>
          <p:cNvSpPr txBox="1"/>
          <p:nvPr/>
        </p:nvSpPr>
        <p:spPr>
          <a:xfrm rot="20055844">
            <a:off x="2671238" y="3185341"/>
            <a:ext cx="1796243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4. KDC sends Service Ticket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398030" y="2566966"/>
            <a:ext cx="3166419" cy="152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85707" y="2561051"/>
            <a:ext cx="3298076" cy="160935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</p:spTree>
    <p:extLst>
      <p:ext uri="{BB962C8B-B14F-4D97-AF65-F5344CB8AC3E}">
        <p14:creationId xmlns:p14="http://schemas.microsoft.com/office/powerpoint/2010/main" val="3772158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HDFS/Spark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Elbow Connector 70"/>
          <p:cNvCxnSpPr/>
          <p:nvPr/>
        </p:nvCxnSpPr>
        <p:spPr>
          <a:xfrm rot="16200000" flipH="1">
            <a:off x="4079958" y="2011210"/>
            <a:ext cx="3065802" cy="2289242"/>
          </a:xfrm>
          <a:prstGeom prst="bentConnector3">
            <a:avLst>
              <a:gd name="adj1" fmla="val -132"/>
            </a:avLst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096"/>
            <a:ext cx="310462" cy="3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686145" y="2713720"/>
            <a:ext cx="1590731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dirty="0">
                <a:solidFill>
                  <a:srgbClr val="7030A0"/>
                </a:solidFill>
              </a:rPr>
              <a:t>Retrieves </a:t>
            </a:r>
          </a:p>
          <a:p>
            <a:pPr defTabSz="609555"/>
            <a:r>
              <a:rPr lang="en-US" sz="1000" dirty="0">
                <a:solidFill>
                  <a:srgbClr val="7030A0"/>
                </a:solidFill>
              </a:rPr>
              <a:t>User roles/permissions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5177" y="4848123"/>
            <a:ext cx="1753964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7030A0"/>
                </a:solidFill>
              </a:rPr>
              <a:t>6. User Authenticated using Service Principle/key</a:t>
            </a:r>
          </a:p>
        </p:txBody>
      </p:sp>
      <p:sp>
        <p:nvSpPr>
          <p:cNvPr id="28" name="Curved Right Arrow 27"/>
          <p:cNvSpPr/>
          <p:nvPr/>
        </p:nvSpPr>
        <p:spPr>
          <a:xfrm>
            <a:off x="5926095" y="4896899"/>
            <a:ext cx="339810" cy="352168"/>
          </a:xfrm>
          <a:prstGeom prst="curvedRightArrow">
            <a:avLst/>
          </a:prstGeom>
          <a:gradFill>
            <a:gsLst>
              <a:gs pos="0">
                <a:srgbClr val="7030A0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777956" y="4806595"/>
            <a:ext cx="454211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61271" y="4557154"/>
            <a:ext cx="3374556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dirty="0">
                <a:solidFill>
                  <a:srgbClr val="C00000"/>
                </a:solidFill>
              </a:rPr>
              <a:t>5. Sends Service Ticket and requests for Authentication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45864" y="5249067"/>
            <a:ext cx="2922374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dirty="0">
                <a:solidFill>
                  <a:srgbClr val="7030A0"/>
                </a:solidFill>
              </a:rPr>
              <a:t>Client/Server session established</a:t>
            </a:r>
          </a:p>
        </p:txBody>
      </p:sp>
      <p:cxnSp>
        <p:nvCxnSpPr>
          <p:cNvPr id="7" name="Elbow Connector 6"/>
          <p:cNvCxnSpPr>
            <a:stCxn id="56" idx="2"/>
          </p:cNvCxnSpPr>
          <p:nvPr/>
        </p:nvCxnSpPr>
        <p:spPr>
          <a:xfrm rot="16200000" flipH="1">
            <a:off x="3512913" y="2585667"/>
            <a:ext cx="189207" cy="519746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0" y="3551526"/>
            <a:ext cx="1076755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C00000"/>
                </a:solidFill>
              </a:rPr>
              <a:t>1. Client requests Ticket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66604" y="2403101"/>
            <a:ext cx="1316708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 2. KDC sends TGT</a:t>
            </a:r>
          </a:p>
        </p:txBody>
      </p:sp>
      <p:cxnSp>
        <p:nvCxnSpPr>
          <p:cNvPr id="39" name="Elbow Connector 38"/>
          <p:cNvCxnSpPr>
            <a:stCxn id="56" idx="0"/>
          </p:cNvCxnSpPr>
          <p:nvPr/>
        </p:nvCxnSpPr>
        <p:spPr>
          <a:xfrm rot="5400000" flipH="1" flipV="1">
            <a:off x="1294504" y="2025000"/>
            <a:ext cx="1785546" cy="23569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1288658" y="2428467"/>
            <a:ext cx="2031717" cy="1667795"/>
          </a:xfrm>
          <a:prstGeom prst="bentConnector3">
            <a:avLst>
              <a:gd name="adj1" fmla="val 10011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027438">
            <a:off x="1486132" y="3164406"/>
            <a:ext cx="1842641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dirty="0">
                <a:solidFill>
                  <a:srgbClr val="C00000"/>
                </a:solidFill>
              </a:rPr>
              <a:t>3. Client sends TGT and asks for HDFS/Hive Service Ticket</a:t>
            </a:r>
          </a:p>
        </p:txBody>
      </p:sp>
      <p:sp>
        <p:nvSpPr>
          <p:cNvPr id="48" name="TextBox 47"/>
          <p:cNvSpPr txBox="1"/>
          <p:nvPr/>
        </p:nvSpPr>
        <p:spPr>
          <a:xfrm rot="20055844">
            <a:off x="2671238" y="3185341"/>
            <a:ext cx="1796243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4. KDC sends Service Ticket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398030" y="2566966"/>
            <a:ext cx="3166419" cy="152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85707" y="2561051"/>
            <a:ext cx="3298076" cy="160935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</p:spTree>
    <p:extLst>
      <p:ext uri="{BB962C8B-B14F-4D97-AF65-F5344CB8AC3E}">
        <p14:creationId xmlns:p14="http://schemas.microsoft.com/office/powerpoint/2010/main" val="4141995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508000" y="2143774"/>
            <a:ext cx="10972800" cy="2027176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Let’s have JupyterHub as Client and bring </a:t>
            </a:r>
            <a:r>
              <a:rPr lang="en-US" sz="5300" dirty="0" err="1">
                <a:solidFill>
                  <a:prstClr val="black"/>
                </a:solidFill>
                <a:latin typeface="Garamond" panose="02020404030301010803" pitchFamily="18" charset="0"/>
              </a:rPr>
              <a:t>SparkMagic</a:t>
            </a:r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 and Livy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9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Elbow Connector 70"/>
          <p:cNvCxnSpPr/>
          <p:nvPr/>
        </p:nvCxnSpPr>
        <p:spPr>
          <a:xfrm rot="16200000" flipH="1">
            <a:off x="4079958" y="2011210"/>
            <a:ext cx="3065802" cy="2289242"/>
          </a:xfrm>
          <a:prstGeom prst="bentConnector3">
            <a:avLst>
              <a:gd name="adj1" fmla="val -132"/>
            </a:avLst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096"/>
            <a:ext cx="310462" cy="3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686145" y="2713720"/>
            <a:ext cx="1590731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dirty="0">
                <a:solidFill>
                  <a:srgbClr val="7030A0"/>
                </a:solidFill>
              </a:rPr>
              <a:t>Retrieves </a:t>
            </a:r>
          </a:p>
          <a:p>
            <a:pPr defTabSz="609555"/>
            <a:r>
              <a:rPr lang="en-US" sz="1000" dirty="0">
                <a:solidFill>
                  <a:srgbClr val="7030A0"/>
                </a:solidFill>
              </a:rPr>
              <a:t>User roles/permissions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5177" y="4848123"/>
            <a:ext cx="1753964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7030A0"/>
                </a:solidFill>
              </a:rPr>
              <a:t>6. User Authenticated using Service Principle/key</a:t>
            </a:r>
          </a:p>
        </p:txBody>
      </p:sp>
      <p:sp>
        <p:nvSpPr>
          <p:cNvPr id="28" name="Curved Right Arrow 27"/>
          <p:cNvSpPr/>
          <p:nvPr/>
        </p:nvSpPr>
        <p:spPr>
          <a:xfrm>
            <a:off x="5926095" y="4896899"/>
            <a:ext cx="339810" cy="352168"/>
          </a:xfrm>
          <a:prstGeom prst="curvedRightArrow">
            <a:avLst/>
          </a:prstGeom>
          <a:gradFill>
            <a:gsLst>
              <a:gs pos="0">
                <a:srgbClr val="7030A0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777956" y="4806595"/>
            <a:ext cx="454211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61271" y="4557154"/>
            <a:ext cx="3451588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dirty="0">
                <a:solidFill>
                  <a:srgbClr val="C00000"/>
                </a:solidFill>
              </a:rPr>
              <a:t>5. Sends Service Ticket and requests for Authentication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45864" y="5249067"/>
            <a:ext cx="2922374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dirty="0">
                <a:solidFill>
                  <a:srgbClr val="7030A0"/>
                </a:solidFill>
              </a:rPr>
              <a:t>Client/Server session established</a:t>
            </a:r>
          </a:p>
        </p:txBody>
      </p:sp>
      <p:cxnSp>
        <p:nvCxnSpPr>
          <p:cNvPr id="7" name="Elbow Connector 6"/>
          <p:cNvCxnSpPr>
            <a:stCxn id="56" idx="2"/>
          </p:cNvCxnSpPr>
          <p:nvPr/>
        </p:nvCxnSpPr>
        <p:spPr>
          <a:xfrm rot="16200000" flipH="1">
            <a:off x="3512913" y="2585667"/>
            <a:ext cx="189207" cy="519746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0" y="3551526"/>
            <a:ext cx="1076755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C00000"/>
                </a:solidFill>
              </a:rPr>
              <a:t>1. Client requests Ticket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66604" y="2403101"/>
            <a:ext cx="1316708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 2. KDC sends TGT</a:t>
            </a:r>
          </a:p>
        </p:txBody>
      </p:sp>
      <p:cxnSp>
        <p:nvCxnSpPr>
          <p:cNvPr id="39" name="Elbow Connector 38"/>
          <p:cNvCxnSpPr>
            <a:stCxn id="56" idx="0"/>
          </p:cNvCxnSpPr>
          <p:nvPr/>
        </p:nvCxnSpPr>
        <p:spPr>
          <a:xfrm rot="5400000" flipH="1" flipV="1">
            <a:off x="1294504" y="2025000"/>
            <a:ext cx="1785546" cy="23569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1288658" y="2428467"/>
            <a:ext cx="2031717" cy="1667795"/>
          </a:xfrm>
          <a:prstGeom prst="bentConnector3">
            <a:avLst>
              <a:gd name="adj1" fmla="val 10011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027438">
            <a:off x="1486132" y="3164406"/>
            <a:ext cx="1842641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dirty="0">
                <a:solidFill>
                  <a:srgbClr val="C00000"/>
                </a:solidFill>
              </a:rPr>
              <a:t>3. Client sends TGT and asks for HDFS/Hive Service Ticket</a:t>
            </a:r>
          </a:p>
        </p:txBody>
      </p:sp>
      <p:sp>
        <p:nvSpPr>
          <p:cNvPr id="48" name="TextBox 47"/>
          <p:cNvSpPr txBox="1"/>
          <p:nvPr/>
        </p:nvSpPr>
        <p:spPr>
          <a:xfrm rot="20055844">
            <a:off x="2671238" y="3185341"/>
            <a:ext cx="1796243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4. KDC sends Service Ticket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398030" y="2566966"/>
            <a:ext cx="3166419" cy="152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85707" y="2561051"/>
            <a:ext cx="3298076" cy="160935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pic>
        <p:nvPicPr>
          <p:cNvPr id="33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664517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096"/>
            <a:ext cx="310462" cy="3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0" y="3551526"/>
            <a:ext cx="1076755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C00000"/>
                </a:solidFill>
              </a:rPr>
              <a:t>1. Client requests Ticket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66604" y="2403101"/>
            <a:ext cx="1316708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 2. KDC sends TGT</a:t>
            </a:r>
          </a:p>
        </p:txBody>
      </p:sp>
      <p:cxnSp>
        <p:nvCxnSpPr>
          <p:cNvPr id="39" name="Elbow Connector 38"/>
          <p:cNvCxnSpPr>
            <a:stCxn id="56" idx="0"/>
          </p:cNvCxnSpPr>
          <p:nvPr/>
        </p:nvCxnSpPr>
        <p:spPr>
          <a:xfrm rot="5400000" flipH="1" flipV="1">
            <a:off x="1294504" y="2025000"/>
            <a:ext cx="1785546" cy="23569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1288658" y="2428467"/>
            <a:ext cx="2031717" cy="1667795"/>
          </a:xfrm>
          <a:prstGeom prst="bentConnector3">
            <a:avLst>
              <a:gd name="adj1" fmla="val 10011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027438">
            <a:off x="1486132" y="3164406"/>
            <a:ext cx="1842641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dirty="0">
                <a:solidFill>
                  <a:srgbClr val="C00000"/>
                </a:solidFill>
              </a:rPr>
              <a:t>3. Client sends TGT and asks for HDFS/Hive Service Ticket</a:t>
            </a:r>
          </a:p>
        </p:txBody>
      </p:sp>
      <p:sp>
        <p:nvSpPr>
          <p:cNvPr id="48" name="TextBox 47"/>
          <p:cNvSpPr txBox="1"/>
          <p:nvPr/>
        </p:nvSpPr>
        <p:spPr>
          <a:xfrm rot="20055844">
            <a:off x="2671238" y="3185341"/>
            <a:ext cx="1796243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4. KDC sends Service Ticket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398030" y="2566966"/>
            <a:ext cx="3166419" cy="152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85707" y="2561051"/>
            <a:ext cx="3298076" cy="160935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pic>
        <p:nvPicPr>
          <p:cNvPr id="33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7217923" y="1768137"/>
            <a:ext cx="3767847" cy="1546917"/>
          </a:xfrm>
          <a:prstGeom prst="horizontalScrol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The nature of communication between Browser client and HDFS will be different</a:t>
            </a:r>
          </a:p>
        </p:txBody>
      </p:sp>
    </p:spTree>
    <p:extLst>
      <p:ext uri="{BB962C8B-B14F-4D97-AF65-F5344CB8AC3E}">
        <p14:creationId xmlns:p14="http://schemas.microsoft.com/office/powerpoint/2010/main" val="3640238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096"/>
            <a:ext cx="310462" cy="3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0" y="3551526"/>
            <a:ext cx="1076755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C00000"/>
                </a:solidFill>
              </a:rPr>
              <a:t>1. Client requests Ticket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66604" y="2403101"/>
            <a:ext cx="1316708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 2. KDC sends TGT</a:t>
            </a:r>
          </a:p>
        </p:txBody>
      </p:sp>
      <p:cxnSp>
        <p:nvCxnSpPr>
          <p:cNvPr id="39" name="Elbow Connector 38"/>
          <p:cNvCxnSpPr>
            <a:stCxn id="56" idx="0"/>
          </p:cNvCxnSpPr>
          <p:nvPr/>
        </p:nvCxnSpPr>
        <p:spPr>
          <a:xfrm rot="5400000" flipH="1" flipV="1">
            <a:off x="1294504" y="2025000"/>
            <a:ext cx="1785546" cy="23569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1288658" y="2428467"/>
            <a:ext cx="2031717" cy="1667795"/>
          </a:xfrm>
          <a:prstGeom prst="bentConnector3">
            <a:avLst>
              <a:gd name="adj1" fmla="val 10011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pic>
        <p:nvPicPr>
          <p:cNvPr id="33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23" name="Horizontal Scroll 22"/>
          <p:cNvSpPr/>
          <p:nvPr/>
        </p:nvSpPr>
        <p:spPr>
          <a:xfrm>
            <a:off x="7217923" y="1768137"/>
            <a:ext cx="3767847" cy="1546917"/>
          </a:xfrm>
          <a:prstGeom prst="horizontalScrol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Also the TGT process between Browser client and KDC will change.</a:t>
            </a:r>
          </a:p>
        </p:txBody>
      </p:sp>
    </p:spTree>
    <p:extLst>
      <p:ext uri="{BB962C8B-B14F-4D97-AF65-F5344CB8AC3E}">
        <p14:creationId xmlns:p14="http://schemas.microsoft.com/office/powerpoint/2010/main" val="256076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09600" y="253839"/>
            <a:ext cx="10972800" cy="624243"/>
          </a:xfrm>
        </p:spPr>
        <p:txBody>
          <a:bodyPr/>
          <a:lstStyle/>
          <a:p>
            <a:pPr algn="l"/>
            <a:r>
              <a:rPr lang="en-US" dirty="0">
                <a:latin typeface="Garamond" panose="02020404030301010803" pitchFamily="18" charset="0"/>
              </a:rPr>
              <a:t>Agenda</a:t>
            </a:r>
            <a:br>
              <a:rPr lang="en-US" dirty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8000" y="1304440"/>
            <a:ext cx="11277600" cy="910251"/>
            <a:chOff x="670718" y="1143000"/>
            <a:chExt cx="11491119" cy="10668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0718" y="1143000"/>
              <a:ext cx="11491119" cy="1066800"/>
              <a:chOff x="670718" y="1600200"/>
              <a:chExt cx="11491119" cy="1066800"/>
            </a:xfrm>
          </p:grpSpPr>
          <p:pic>
            <p:nvPicPr>
              <p:cNvPr id="14" name="Picture 13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670718" y="1600200"/>
                <a:ext cx="11491119" cy="1066800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2023804" y="1877026"/>
                <a:ext cx="6928802" cy="52212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sz="2700" b="1" spc="-67" dirty="0">
                    <a:solidFill>
                      <a:prstClr val="white"/>
                    </a:solidFill>
                    <a:latin typeface="Garamond" panose="02020404030301010803" pitchFamily="18" charset="0"/>
                  </a:rPr>
                  <a:t>Why Secured Data Science Notebook?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70459" y="1780340"/>
                <a:ext cx="576062" cy="582295"/>
                <a:chOff x="539551" y="2381442"/>
                <a:chExt cx="576062" cy="504056"/>
              </a:xfrm>
            </p:grpSpPr>
            <p:cxnSp>
              <p:nvCxnSpPr>
                <p:cNvPr id="17" name="Straight Connector 16"/>
                <p:cNvCxnSpPr>
                  <a:stCxn id="38" idx="2"/>
                  <a:endCxn id="36" idx="0"/>
                </p:cNvCxnSpPr>
                <p:nvPr/>
              </p:nvCxnSpPr>
              <p:spPr>
                <a:xfrm>
                  <a:off x="791580" y="2495172"/>
                  <a:ext cx="0" cy="264312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33" idx="6"/>
                  <a:endCxn id="31" idx="2"/>
                </p:cNvCxnSpPr>
                <p:nvPr/>
              </p:nvCxnSpPr>
              <p:spPr>
                <a:xfrm>
                  <a:off x="665566" y="2822491"/>
                  <a:ext cx="324035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endCxn id="27" idx="2"/>
                </p:cNvCxnSpPr>
                <p:nvPr/>
              </p:nvCxnSpPr>
              <p:spPr>
                <a:xfrm>
                  <a:off x="728573" y="2633470"/>
                  <a:ext cx="126014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539551" y="2381442"/>
                  <a:ext cx="576062" cy="504056"/>
                  <a:chOff x="539552" y="2348880"/>
                  <a:chExt cx="658357" cy="576064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755576" y="2348880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38" name="Picture 37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755576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36" name="Picture 35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  <a:ln w="12700" cmpd="sng">
                      <a:noFill/>
                    </a:ln>
                  </p:spPr>
                </p:pic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539552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34" name="Picture 33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053893" y="2780928"/>
                    <a:ext cx="144016" cy="144016"/>
                    <a:chOff x="3399300" y="1196752"/>
                    <a:chExt cx="720080" cy="720080"/>
                  </a:xfrm>
                </p:grpSpPr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399300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32" name="Picture 31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524706" y="1196752"/>
                      <a:ext cx="426903" cy="6498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611560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30" name="Picture 29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899592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28" name="Picture 27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13" name="Oval 12"/>
            <p:cNvSpPr/>
            <p:nvPr/>
          </p:nvSpPr>
          <p:spPr>
            <a:xfrm>
              <a:off x="932771" y="1233287"/>
              <a:ext cx="876706" cy="89622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300" b="1" dirty="0">
                  <a:solidFill>
                    <a:prstClr val="black"/>
                  </a:solidFill>
                </a:rPr>
                <a:t>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8000" y="2451589"/>
            <a:ext cx="11277600" cy="910251"/>
            <a:chOff x="670718" y="1143000"/>
            <a:chExt cx="11491119" cy="1066800"/>
          </a:xfrm>
        </p:grpSpPr>
        <p:grpSp>
          <p:nvGrpSpPr>
            <p:cNvPr id="40" name="Group 39"/>
            <p:cNvGrpSpPr/>
            <p:nvPr/>
          </p:nvGrpSpPr>
          <p:grpSpPr>
            <a:xfrm>
              <a:off x="670718" y="1143000"/>
              <a:ext cx="11491119" cy="1066800"/>
              <a:chOff x="670718" y="1600200"/>
              <a:chExt cx="11491119" cy="1066800"/>
            </a:xfrm>
          </p:grpSpPr>
          <p:pic>
            <p:nvPicPr>
              <p:cNvPr id="42" name="Picture 41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670718" y="1600200"/>
                <a:ext cx="11491119" cy="1066800"/>
              </a:xfrm>
              <a:prstGeom prst="rect">
                <a:avLst/>
              </a:prstGeom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2023804" y="1898748"/>
                <a:ext cx="6928802" cy="52212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sz="2700" b="1" spc="-67" dirty="0">
                    <a:solidFill>
                      <a:prstClr val="white"/>
                    </a:solidFill>
                    <a:latin typeface="Garamond" panose="02020404030301010803" pitchFamily="18" charset="0"/>
                  </a:rPr>
                  <a:t>Design and technologies consideration 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970459" y="1780340"/>
                <a:ext cx="576062" cy="582295"/>
                <a:chOff x="539551" y="2381442"/>
                <a:chExt cx="576062" cy="504056"/>
              </a:xfrm>
            </p:grpSpPr>
            <p:cxnSp>
              <p:nvCxnSpPr>
                <p:cNvPr id="45" name="Straight Connector 44"/>
                <p:cNvCxnSpPr>
                  <a:stCxn id="66" idx="2"/>
                  <a:endCxn id="64" idx="0"/>
                </p:cNvCxnSpPr>
                <p:nvPr/>
              </p:nvCxnSpPr>
              <p:spPr>
                <a:xfrm>
                  <a:off x="791580" y="2495172"/>
                  <a:ext cx="0" cy="264312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61" idx="6"/>
                  <a:endCxn id="59" idx="2"/>
                </p:cNvCxnSpPr>
                <p:nvPr/>
              </p:nvCxnSpPr>
              <p:spPr>
                <a:xfrm>
                  <a:off x="665566" y="2822491"/>
                  <a:ext cx="324035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endCxn id="55" idx="2"/>
                </p:cNvCxnSpPr>
                <p:nvPr/>
              </p:nvCxnSpPr>
              <p:spPr>
                <a:xfrm>
                  <a:off x="728573" y="2633470"/>
                  <a:ext cx="126014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Group 47"/>
                <p:cNvGrpSpPr/>
                <p:nvPr/>
              </p:nvGrpSpPr>
              <p:grpSpPr>
                <a:xfrm>
                  <a:off x="539551" y="2381442"/>
                  <a:ext cx="576062" cy="504056"/>
                  <a:chOff x="539552" y="2348880"/>
                  <a:chExt cx="658357" cy="576064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55576" y="2348880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66" name="Picture 65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755576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64" name="Picture 63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  <a:ln w="12700" cmpd="sng">
                      <a:noFill/>
                    </a:ln>
                  </p:spPr>
                </p:pic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539552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62" name="Picture 61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1053893" y="2780928"/>
                    <a:ext cx="144016" cy="144016"/>
                    <a:chOff x="3399300" y="1196752"/>
                    <a:chExt cx="720080" cy="720080"/>
                  </a:xfrm>
                </p:grpSpPr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3399300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60" name="Picture 59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524706" y="1196752"/>
                      <a:ext cx="426903" cy="6498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611560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58" name="Picture 57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99592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56" name="Picture 55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41" name="Oval 40"/>
            <p:cNvSpPr/>
            <p:nvPr/>
          </p:nvSpPr>
          <p:spPr>
            <a:xfrm>
              <a:off x="932771" y="1233287"/>
              <a:ext cx="876706" cy="89622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300" b="1" dirty="0">
                  <a:solidFill>
                    <a:prstClr val="black"/>
                  </a:solidFill>
                </a:rPr>
                <a:t>2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08000" y="3518389"/>
            <a:ext cx="11277600" cy="910251"/>
            <a:chOff x="670718" y="1143000"/>
            <a:chExt cx="11491119" cy="1066800"/>
          </a:xfrm>
        </p:grpSpPr>
        <p:grpSp>
          <p:nvGrpSpPr>
            <p:cNvPr id="68" name="Group 67"/>
            <p:cNvGrpSpPr/>
            <p:nvPr/>
          </p:nvGrpSpPr>
          <p:grpSpPr>
            <a:xfrm>
              <a:off x="670718" y="1143000"/>
              <a:ext cx="11491119" cy="1066800"/>
              <a:chOff x="670718" y="1600200"/>
              <a:chExt cx="11491119" cy="1066800"/>
            </a:xfrm>
          </p:grpSpPr>
          <p:pic>
            <p:nvPicPr>
              <p:cNvPr id="70" name="Picture 69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670718" y="1600200"/>
                <a:ext cx="11491119" cy="1066800"/>
              </a:xfrm>
              <a:prstGeom prst="rect">
                <a:avLst/>
              </a:prstGeom>
            </p:spPr>
          </p:pic>
          <p:sp>
            <p:nvSpPr>
              <p:cNvPr id="71" name="Rectangle 70"/>
              <p:cNvSpPr/>
              <p:nvPr/>
            </p:nvSpPr>
            <p:spPr>
              <a:xfrm>
                <a:off x="2023804" y="1877026"/>
                <a:ext cx="6928802" cy="52212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sz="2700" b="1" spc="-67" dirty="0">
                    <a:solidFill>
                      <a:prstClr val="white"/>
                    </a:solidFill>
                    <a:latin typeface="Garamond" panose="02020404030301010803" pitchFamily="18" charset="0"/>
                  </a:rPr>
                  <a:t>Integration and Implementation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970459" y="1780340"/>
                <a:ext cx="576062" cy="582295"/>
                <a:chOff x="539551" y="2381442"/>
                <a:chExt cx="576062" cy="504056"/>
              </a:xfrm>
            </p:grpSpPr>
            <p:cxnSp>
              <p:nvCxnSpPr>
                <p:cNvPr id="73" name="Straight Connector 72"/>
                <p:cNvCxnSpPr>
                  <a:stCxn id="94" idx="2"/>
                  <a:endCxn id="92" idx="0"/>
                </p:cNvCxnSpPr>
                <p:nvPr/>
              </p:nvCxnSpPr>
              <p:spPr>
                <a:xfrm>
                  <a:off x="791580" y="2495172"/>
                  <a:ext cx="0" cy="264312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89" idx="6"/>
                  <a:endCxn id="87" idx="2"/>
                </p:cNvCxnSpPr>
                <p:nvPr/>
              </p:nvCxnSpPr>
              <p:spPr>
                <a:xfrm>
                  <a:off x="665566" y="2822491"/>
                  <a:ext cx="324035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endCxn id="83" idx="2"/>
                </p:cNvCxnSpPr>
                <p:nvPr/>
              </p:nvCxnSpPr>
              <p:spPr>
                <a:xfrm>
                  <a:off x="728573" y="2633470"/>
                  <a:ext cx="126014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Group 75"/>
                <p:cNvGrpSpPr/>
                <p:nvPr/>
              </p:nvGrpSpPr>
              <p:grpSpPr>
                <a:xfrm>
                  <a:off x="539551" y="2381442"/>
                  <a:ext cx="576062" cy="504056"/>
                  <a:chOff x="539552" y="2348880"/>
                  <a:chExt cx="658357" cy="576064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755576" y="2348880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94" name="Picture 93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755576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92" name="Picture 91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  <a:ln w="12700" cmpd="sng">
                      <a:noFill/>
                    </a:ln>
                  </p:spPr>
                </p:pic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539552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90" name="Picture 89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1053893" y="2780928"/>
                    <a:ext cx="144016" cy="144016"/>
                    <a:chOff x="3399300" y="1196752"/>
                    <a:chExt cx="720080" cy="720080"/>
                  </a:xfrm>
                </p:grpSpPr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3399300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88" name="Picture 87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524706" y="1196752"/>
                      <a:ext cx="426903" cy="6498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611560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86" name="Picture 85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899592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84" name="Picture 83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69" name="Oval 68"/>
            <p:cNvSpPr/>
            <p:nvPr/>
          </p:nvSpPr>
          <p:spPr>
            <a:xfrm>
              <a:off x="932771" y="1233287"/>
              <a:ext cx="876706" cy="89622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300" b="1" dirty="0">
                  <a:solidFill>
                    <a:prstClr val="black"/>
                  </a:solidFill>
                </a:rPr>
                <a:t>3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08000" y="4585189"/>
            <a:ext cx="11277600" cy="910251"/>
            <a:chOff x="670718" y="1143000"/>
            <a:chExt cx="11491119" cy="1066800"/>
          </a:xfrm>
        </p:grpSpPr>
        <p:grpSp>
          <p:nvGrpSpPr>
            <p:cNvPr id="96" name="Group 95"/>
            <p:cNvGrpSpPr/>
            <p:nvPr/>
          </p:nvGrpSpPr>
          <p:grpSpPr>
            <a:xfrm>
              <a:off x="670718" y="1143000"/>
              <a:ext cx="11491119" cy="1066800"/>
              <a:chOff x="670718" y="1600200"/>
              <a:chExt cx="11491119" cy="1066800"/>
            </a:xfrm>
          </p:grpSpPr>
          <p:pic>
            <p:nvPicPr>
              <p:cNvPr id="98" name="Picture 97" descr="Agenda.png"/>
              <p:cNvPicPr>
                <a:picLocks noChangeAspect="1"/>
              </p:cNvPicPr>
              <p:nvPr/>
            </p:nvPicPr>
            <p:blipFill rotWithShape="1">
              <a:blip r:embed="rId3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327"/>
              <a:stretch/>
            </p:blipFill>
            <p:spPr>
              <a:xfrm>
                <a:off x="670718" y="1600200"/>
                <a:ext cx="11491119" cy="1066800"/>
              </a:xfrm>
              <a:prstGeom prst="rect">
                <a:avLst/>
              </a:prstGeom>
            </p:spPr>
          </p:pic>
          <p:sp>
            <p:nvSpPr>
              <p:cNvPr id="99" name="Rectangle 98"/>
              <p:cNvSpPr/>
              <p:nvPr/>
            </p:nvSpPr>
            <p:spPr>
              <a:xfrm>
                <a:off x="2023804" y="1869786"/>
                <a:ext cx="6928802" cy="52212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sz="2700" b="1" spc="-67" dirty="0">
                    <a:solidFill>
                      <a:prstClr val="white"/>
                    </a:solidFill>
                    <a:latin typeface="Garamond" panose="02020404030301010803" pitchFamily="18" charset="0"/>
                  </a:rPr>
                  <a:t>Question/Answers </a:t>
                </a:r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970459" y="1780340"/>
                <a:ext cx="576062" cy="582295"/>
                <a:chOff x="539551" y="2381442"/>
                <a:chExt cx="576062" cy="504056"/>
              </a:xfrm>
            </p:grpSpPr>
            <p:cxnSp>
              <p:nvCxnSpPr>
                <p:cNvPr id="101" name="Straight Connector 100"/>
                <p:cNvCxnSpPr>
                  <a:stCxn id="122" idx="2"/>
                  <a:endCxn id="120" idx="0"/>
                </p:cNvCxnSpPr>
                <p:nvPr/>
              </p:nvCxnSpPr>
              <p:spPr>
                <a:xfrm>
                  <a:off x="791580" y="2495172"/>
                  <a:ext cx="0" cy="264312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117" idx="6"/>
                  <a:endCxn id="115" idx="2"/>
                </p:cNvCxnSpPr>
                <p:nvPr/>
              </p:nvCxnSpPr>
              <p:spPr>
                <a:xfrm>
                  <a:off x="665566" y="2822491"/>
                  <a:ext cx="324035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endCxn id="111" idx="2"/>
                </p:cNvCxnSpPr>
                <p:nvPr/>
              </p:nvCxnSpPr>
              <p:spPr>
                <a:xfrm>
                  <a:off x="728573" y="2633470"/>
                  <a:ext cx="126014" cy="0"/>
                </a:xfrm>
                <a:prstGeom prst="line">
                  <a:avLst/>
                </a:prstGeom>
                <a:ln w="9525" cmpd="sng">
                  <a:solidFill>
                    <a:srgbClr val="FFFF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Group 103"/>
                <p:cNvGrpSpPr/>
                <p:nvPr/>
              </p:nvGrpSpPr>
              <p:grpSpPr>
                <a:xfrm>
                  <a:off x="539551" y="2381442"/>
                  <a:ext cx="576062" cy="504056"/>
                  <a:chOff x="539552" y="2348880"/>
                  <a:chExt cx="658357" cy="576064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755576" y="2348880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121" name="Oval 120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122" name="Picture 121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755576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120" name="Picture 119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  <a:ln w="12700" cmpd="sng">
                      <a:noFill/>
                    </a:ln>
                  </p:spPr>
                </p:pic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539552" y="2780928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118" name="Picture 117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1053893" y="2780928"/>
                    <a:ext cx="144016" cy="144016"/>
                    <a:chOff x="3399300" y="1196752"/>
                    <a:chExt cx="720080" cy="720080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>
                      <a:off x="3399300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116" name="Picture 115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524706" y="1196752"/>
                      <a:ext cx="426903" cy="6498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611560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114" name="Picture 113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899592" y="2564904"/>
                    <a:ext cx="144016" cy="144016"/>
                    <a:chOff x="2987824" y="1196752"/>
                    <a:chExt cx="720080" cy="720080"/>
                  </a:xfrm>
                </p:grpSpPr>
                <p:sp>
                  <p:nvSpPr>
                    <p:cNvPr id="111" name="Oval 110"/>
                    <p:cNvSpPr/>
                    <p:nvPr/>
                  </p:nvSpPr>
                  <p:spPr>
                    <a:xfrm>
                      <a:off x="2987824" y="1196752"/>
                      <a:ext cx="720080" cy="7200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112" name="Picture 111" descr="couple grey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859" t="-1617" r="56880" b="62104"/>
                    <a:stretch/>
                  </p:blipFill>
                  <p:spPr>
                    <a:xfrm>
                      <a:off x="3134412" y="1196752"/>
                      <a:ext cx="426905" cy="649884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97" name="Oval 96"/>
            <p:cNvSpPr/>
            <p:nvPr/>
          </p:nvSpPr>
          <p:spPr>
            <a:xfrm>
              <a:off x="932771" y="1233287"/>
              <a:ext cx="876706" cy="89622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300" b="1" dirty="0">
                  <a:solidFill>
                    <a:prstClr val="black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39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3551526"/>
            <a:ext cx="1076755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C00000"/>
                </a:solidFill>
              </a:rPr>
              <a:t>1. Client requests Ticket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6604" y="2403101"/>
            <a:ext cx="1316708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 2. KDC sends TGT</a:t>
            </a:r>
          </a:p>
        </p:txBody>
      </p:sp>
      <p:cxnSp>
        <p:nvCxnSpPr>
          <p:cNvPr id="26" name="Elbow Connector 25"/>
          <p:cNvCxnSpPr/>
          <p:nvPr/>
        </p:nvCxnSpPr>
        <p:spPr>
          <a:xfrm rot="5400000" flipH="1" flipV="1">
            <a:off x="1294504" y="2025000"/>
            <a:ext cx="1785546" cy="23569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1288658" y="2428467"/>
            <a:ext cx="2031717" cy="1667795"/>
          </a:xfrm>
          <a:prstGeom prst="bentConnector3">
            <a:avLst>
              <a:gd name="adj1" fmla="val 10011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Horizontal Scroll 30"/>
          <p:cNvSpPr/>
          <p:nvPr/>
        </p:nvSpPr>
        <p:spPr>
          <a:xfrm>
            <a:off x="6997429" y="1304786"/>
            <a:ext cx="4788171" cy="1957579"/>
          </a:xfrm>
          <a:prstGeom prst="horizontalScrol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KDCAuthenticator: </a:t>
            </a:r>
            <a:r>
              <a:rPr lang="en-US" dirty="0">
                <a:solidFill>
                  <a:srgbClr val="C00000"/>
                </a:solidFill>
              </a:rPr>
              <a:t>JupyterHub Authentication extensibility point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KDCSpawner: </a:t>
            </a:r>
            <a:r>
              <a:rPr lang="en-US" dirty="0">
                <a:solidFill>
                  <a:srgbClr val="C00000"/>
                </a:solidFill>
              </a:rPr>
              <a:t>JupyterHub per user session extensibility point </a:t>
            </a:r>
          </a:p>
        </p:txBody>
      </p:sp>
    </p:spTree>
    <p:extLst>
      <p:ext uri="{BB962C8B-B14F-4D97-AF65-F5344CB8AC3E}">
        <p14:creationId xmlns:p14="http://schemas.microsoft.com/office/powerpoint/2010/main" val="1010281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3551526"/>
            <a:ext cx="1076755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C00000"/>
                </a:solidFill>
              </a:rPr>
              <a:t>1. Client requests Ticket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6604" y="2403101"/>
            <a:ext cx="1316708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 2. KDC sends TGT</a:t>
            </a:r>
          </a:p>
        </p:txBody>
      </p:sp>
      <p:cxnSp>
        <p:nvCxnSpPr>
          <p:cNvPr id="26" name="Elbow Connector 25"/>
          <p:cNvCxnSpPr/>
          <p:nvPr/>
        </p:nvCxnSpPr>
        <p:spPr>
          <a:xfrm rot="5400000" flipH="1" flipV="1">
            <a:off x="1294504" y="2025000"/>
            <a:ext cx="1785546" cy="23569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1288658" y="2428467"/>
            <a:ext cx="2031717" cy="1667795"/>
          </a:xfrm>
          <a:prstGeom prst="bentConnector3">
            <a:avLst>
              <a:gd name="adj1" fmla="val 10011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1673158" y="4179942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4214520" y="4411958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23674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cxnSp>
        <p:nvCxnSpPr>
          <p:cNvPr id="72" name="Elbow Connector 71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1673158" y="4179942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75" name="Right Arrow 74"/>
          <p:cNvSpPr/>
          <p:nvPr/>
        </p:nvSpPr>
        <p:spPr>
          <a:xfrm>
            <a:off x="4214520" y="4411958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76" name="Right Arrow 75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0" y="3551526"/>
            <a:ext cx="1076755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dirty="0">
                <a:solidFill>
                  <a:srgbClr val="C00000"/>
                </a:solidFill>
              </a:rPr>
              <a:t>1. Client requests Ticket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66604" y="2403101"/>
            <a:ext cx="1316708" cy="27699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 2. KDC sends TGT</a:t>
            </a:r>
          </a:p>
        </p:txBody>
      </p:sp>
      <p:cxnSp>
        <p:nvCxnSpPr>
          <p:cNvPr id="79" name="Elbow Connector 78"/>
          <p:cNvCxnSpPr/>
          <p:nvPr/>
        </p:nvCxnSpPr>
        <p:spPr>
          <a:xfrm rot="5400000" flipH="1" flipV="1">
            <a:off x="1294504" y="2025000"/>
            <a:ext cx="1785546" cy="23569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10800000" flipV="1">
            <a:off x="1288658" y="2428467"/>
            <a:ext cx="2031717" cy="1667795"/>
          </a:xfrm>
          <a:prstGeom prst="bentConnector3">
            <a:avLst>
              <a:gd name="adj1" fmla="val 10011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0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cxnSp>
        <p:nvCxnSpPr>
          <p:cNvPr id="34" name="Elbow Connector 33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1673158" y="4179942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214520" y="4411958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75349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4079958" y="2011210"/>
            <a:ext cx="3065802" cy="2289242"/>
          </a:xfrm>
          <a:prstGeom prst="bentConnector3">
            <a:avLst>
              <a:gd name="adj1" fmla="val -132"/>
            </a:avLst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686145" y="2713720"/>
            <a:ext cx="1590731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dirty="0">
                <a:solidFill>
                  <a:srgbClr val="7030A0"/>
                </a:solidFill>
              </a:rPr>
              <a:t>Retrieves </a:t>
            </a:r>
          </a:p>
          <a:p>
            <a:pPr defTabSz="609555"/>
            <a:r>
              <a:rPr lang="en-US" sz="1000" dirty="0">
                <a:solidFill>
                  <a:srgbClr val="7030A0"/>
                </a:solidFill>
              </a:rPr>
              <a:t>User roles/permissions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4214520" y="4411958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28927" y="190247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Spnego</a:t>
            </a:r>
          </a:p>
        </p:txBody>
      </p:sp>
      <p:sp>
        <p:nvSpPr>
          <p:cNvPr id="5" name="Right Brace 4"/>
          <p:cNvSpPr/>
          <p:nvPr/>
        </p:nvSpPr>
        <p:spPr>
          <a:xfrm>
            <a:off x="11063591" y="1901032"/>
            <a:ext cx="233464" cy="40968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54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asks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cxnSp>
        <p:nvCxnSpPr>
          <p:cNvPr id="48" name="Elbow Connector 47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4214520" y="4411958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230190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asks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Sends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cxnSp>
        <p:nvCxnSpPr>
          <p:cNvPr id="48" name="Elbow Connector 47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4214520" y="4411958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194604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asks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Sends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cxnSp>
        <p:nvCxnSpPr>
          <p:cNvPr id="48" name="Elbow Connector 47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4214520" y="4411958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1826598" y="4988055"/>
            <a:ext cx="1467518" cy="898223"/>
          </a:xfrm>
          <a:prstGeom prst="wedgeRectCallout">
            <a:avLst>
              <a:gd name="adj1" fmla="val -2873"/>
              <a:gd name="adj2" fmla="val -831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77175" y="4999792"/>
            <a:ext cx="15169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AutoNum type="arabicPeriod"/>
            </a:pPr>
            <a:r>
              <a:rPr lang="en-US" sz="1000" b="1" dirty="0">
                <a:solidFill>
                  <a:srgbClr val="002060"/>
                </a:solidFill>
              </a:rPr>
              <a:t>Supports SPNEGO</a:t>
            </a:r>
          </a:p>
          <a:p>
            <a:pPr marL="117475" indent="-117475">
              <a:buAutoNum type="arabicPeriod"/>
            </a:pPr>
            <a:r>
              <a:rPr lang="en-US" sz="1000" b="1" dirty="0">
                <a:solidFill>
                  <a:srgbClr val="002060"/>
                </a:solidFill>
              </a:rPr>
              <a:t>Authenticates user using HTTP service principle/key</a:t>
            </a:r>
          </a:p>
          <a:p>
            <a:pPr marL="117475" indent="-117475">
              <a:buAutoNum type="arabicPeriod"/>
            </a:pPr>
            <a:r>
              <a:rPr lang="en-US" sz="1000" b="1" dirty="0">
                <a:solidFill>
                  <a:srgbClr val="002060"/>
                </a:solidFill>
              </a:rPr>
              <a:t>Retrieves user-id </a:t>
            </a:r>
          </a:p>
        </p:txBody>
      </p:sp>
    </p:spTree>
    <p:extLst>
      <p:ext uri="{BB962C8B-B14F-4D97-AF65-F5344CB8AC3E}">
        <p14:creationId xmlns:p14="http://schemas.microsoft.com/office/powerpoint/2010/main" val="24018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asks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Sends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cxnSp>
        <p:nvCxnSpPr>
          <p:cNvPr id="48" name="Elbow Connector 47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4214520" y="4411958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cxnSp>
        <p:nvCxnSpPr>
          <p:cNvPr id="7" name="Elbow Connector 6"/>
          <p:cNvCxnSpPr>
            <a:stCxn id="56" idx="2"/>
            <a:endCxn id="30" idx="2"/>
          </p:cNvCxnSpPr>
          <p:nvPr/>
        </p:nvCxnSpPr>
        <p:spPr>
          <a:xfrm rot="16200000" flipH="1">
            <a:off x="1951236" y="4147344"/>
            <a:ext cx="339063" cy="2223964"/>
          </a:xfrm>
          <a:prstGeom prst="bentConnector3">
            <a:avLst>
              <a:gd name="adj1" fmla="val 1674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8154" y="5435740"/>
            <a:ext cx="220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Connection/session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3802775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01845" y="4444602"/>
            <a:ext cx="47144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29128" y="417643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asks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37599" y="3085289"/>
            <a:ext cx="3370093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8. Spawns user session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4214520" y="4411958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cxnSp>
        <p:nvCxnSpPr>
          <p:cNvPr id="55" name="Elbow Connector 54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cxnSp>
        <p:nvCxnSpPr>
          <p:cNvPr id="60" name="Elbow Connector 59"/>
          <p:cNvCxnSpPr/>
          <p:nvPr/>
        </p:nvCxnSpPr>
        <p:spPr>
          <a:xfrm rot="16200000" flipH="1">
            <a:off x="1951236" y="4147344"/>
            <a:ext cx="339063" cy="2223964"/>
          </a:xfrm>
          <a:prstGeom prst="bentConnector3">
            <a:avLst>
              <a:gd name="adj1" fmla="val 1674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68154" y="5435740"/>
            <a:ext cx="220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Connection/session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306442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09600" y="321797"/>
            <a:ext cx="10972800" cy="624243"/>
          </a:xfrm>
        </p:spPr>
        <p:txBody>
          <a:bodyPr/>
          <a:lstStyle/>
          <a:p>
            <a:pPr algn="l"/>
            <a:r>
              <a:rPr lang="en-US" sz="5300" dirty="0">
                <a:latin typeface="Garamond" panose="02020404030301010803" pitchFamily="18" charset="0"/>
              </a:rPr>
              <a:t>Why Data Science Notebook?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36663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01845" y="4444602"/>
            <a:ext cx="47144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29128" y="417643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asks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37599" y="3085289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8. Spawns user session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Sends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cxnSp>
        <p:nvCxnSpPr>
          <p:cNvPr id="53" name="Elbow Connector 52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4214520" y="4411958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60" name="Rectangular Callout 59"/>
          <p:cNvSpPr/>
          <p:nvPr/>
        </p:nvSpPr>
        <p:spPr>
          <a:xfrm>
            <a:off x="4290891" y="3416526"/>
            <a:ext cx="1467518" cy="936444"/>
          </a:xfrm>
          <a:prstGeom prst="wedgeRectCallout">
            <a:avLst>
              <a:gd name="adj1" fmla="val -67968"/>
              <a:gd name="adj2" fmla="val 53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322379" y="3491195"/>
            <a:ext cx="13669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AutoNum type="arabicPeriod"/>
            </a:pPr>
            <a:r>
              <a:rPr lang="en-US" sz="1000" dirty="0"/>
              <a:t>Opens Notebook session</a:t>
            </a:r>
          </a:p>
          <a:p>
            <a:pPr marL="117475" indent="-117475">
              <a:buAutoNum type="arabicPeriod"/>
            </a:pPr>
            <a:r>
              <a:rPr lang="en-US" sz="1000" dirty="0"/>
              <a:t>Encrypts user-id and puts it into env['PROXY_USER'] </a:t>
            </a:r>
          </a:p>
        </p:txBody>
      </p:sp>
      <p:cxnSp>
        <p:nvCxnSpPr>
          <p:cNvPr id="63" name="Elbow Connector 62"/>
          <p:cNvCxnSpPr/>
          <p:nvPr/>
        </p:nvCxnSpPr>
        <p:spPr>
          <a:xfrm rot="16200000" flipH="1">
            <a:off x="1951236" y="4147344"/>
            <a:ext cx="339063" cy="2223964"/>
          </a:xfrm>
          <a:prstGeom prst="bentConnector3">
            <a:avLst>
              <a:gd name="adj1" fmla="val 1674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68154" y="5435740"/>
            <a:ext cx="220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Connection/session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306442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01845" y="4444602"/>
            <a:ext cx="47144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28936" y="2553185"/>
            <a:ext cx="713362" cy="174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3" idx="0"/>
          </p:cNvCxnSpPr>
          <p:nvPr/>
        </p:nvCxnSpPr>
        <p:spPr>
          <a:xfrm flipH="1">
            <a:off x="3899240" y="2532402"/>
            <a:ext cx="653305" cy="176705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29128" y="417643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69967" y="335061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44147" y="380213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asks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37599" y="3085289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8. Spawns user session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Sends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37600" y="3260939"/>
            <a:ext cx="3370092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9. Uses SM keytab to asks for LIVY service ticket (kinit)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737598" y="3474890"/>
            <a:ext cx="3370093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10. KDC sends Livy Service Ticket</a:t>
            </a:r>
          </a:p>
        </p:txBody>
      </p:sp>
      <p:cxnSp>
        <p:nvCxnSpPr>
          <p:cNvPr id="58" name="Elbow Connector 57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4214520" y="4411958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951236" y="4147344"/>
            <a:ext cx="339063" cy="2223964"/>
          </a:xfrm>
          <a:prstGeom prst="bentConnector3">
            <a:avLst>
              <a:gd name="adj1" fmla="val 1674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68154" y="5435740"/>
            <a:ext cx="220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Connection/session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1547117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01845" y="4444602"/>
            <a:ext cx="47144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28936" y="2553185"/>
            <a:ext cx="713362" cy="174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3" idx="0"/>
          </p:cNvCxnSpPr>
          <p:nvPr/>
        </p:nvCxnSpPr>
        <p:spPr>
          <a:xfrm flipH="1">
            <a:off x="3899240" y="2532402"/>
            <a:ext cx="653305" cy="176705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29128" y="417643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69967" y="335061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44147" y="380213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asks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37599" y="3085289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8. Spawns user session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Sends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37600" y="3260939"/>
            <a:ext cx="3370092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9. Uses SM keytab to asks for LIVY service ticket (kinit)</a:t>
            </a:r>
          </a:p>
          <a:p>
            <a:pPr defTabSz="609555"/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737598" y="347489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10. KDC sends Livy Service Ticket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912211" y="4611486"/>
            <a:ext cx="0" cy="27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555023" y="459625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737597" y="3662360"/>
            <a:ext cx="3370093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11. Forwards the request to SparkMagic kernel</a:t>
            </a:r>
          </a:p>
        </p:txBody>
      </p:sp>
      <p:cxnSp>
        <p:nvCxnSpPr>
          <p:cNvPr id="60" name="Elbow Connector 59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4214520" y="4411958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65" name="Right Arrow 64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cxnSp>
        <p:nvCxnSpPr>
          <p:cNvPr id="67" name="Elbow Connector 66"/>
          <p:cNvCxnSpPr/>
          <p:nvPr/>
        </p:nvCxnSpPr>
        <p:spPr>
          <a:xfrm rot="16200000" flipH="1">
            <a:off x="1951236" y="4147344"/>
            <a:ext cx="339063" cy="2223964"/>
          </a:xfrm>
          <a:prstGeom prst="bentConnector3">
            <a:avLst>
              <a:gd name="adj1" fmla="val 1674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68154" y="5435740"/>
            <a:ext cx="220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Connection/session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3556303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01845" y="4444602"/>
            <a:ext cx="47144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28936" y="2553185"/>
            <a:ext cx="713362" cy="174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3" idx="0"/>
          </p:cNvCxnSpPr>
          <p:nvPr/>
        </p:nvCxnSpPr>
        <p:spPr>
          <a:xfrm flipH="1">
            <a:off x="3899240" y="2532402"/>
            <a:ext cx="653305" cy="176705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29128" y="417643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69967" y="335061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44147" y="380213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asks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37599" y="3085289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8. Spawns user session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Sends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37600" y="3260939"/>
            <a:ext cx="3370092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9. Uses SM keytab to asks for LIVY service ticket (kinit)</a:t>
            </a:r>
          </a:p>
          <a:p>
            <a:pPr defTabSz="609555"/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737598" y="347489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10. KDC sends Livy Service Ticket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912211" y="4611486"/>
            <a:ext cx="0" cy="27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555023" y="459625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737597" y="366236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11. Forwards the request to SparkMagic kernel</a:t>
            </a:r>
          </a:p>
        </p:txBody>
      </p:sp>
      <p:cxnSp>
        <p:nvCxnSpPr>
          <p:cNvPr id="60" name="Elbow Connector 59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4214520" y="4411958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65" name="Right Arrow 64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4376645" y="4960636"/>
            <a:ext cx="1855540" cy="936444"/>
          </a:xfrm>
          <a:prstGeom prst="wedgeRectCallout">
            <a:avLst>
              <a:gd name="adj1" fmla="val -67028"/>
              <a:gd name="adj2" fmla="val -283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408133" y="5035305"/>
            <a:ext cx="18240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AutoNum type="arabicPeriod"/>
            </a:pPr>
            <a:r>
              <a:rPr lang="en-US" sz="1000" dirty="0"/>
              <a:t>SparkMagic reads the encrypted env['PROXY_USER'] and adds it to the Http request body as “proxyUser”. </a:t>
            </a:r>
          </a:p>
        </p:txBody>
      </p:sp>
      <p:cxnSp>
        <p:nvCxnSpPr>
          <p:cNvPr id="69" name="Elbow Connector 68"/>
          <p:cNvCxnSpPr/>
          <p:nvPr/>
        </p:nvCxnSpPr>
        <p:spPr>
          <a:xfrm rot="16200000" flipH="1">
            <a:off x="1951236" y="4147344"/>
            <a:ext cx="339063" cy="2223964"/>
          </a:xfrm>
          <a:prstGeom prst="bentConnector3">
            <a:avLst>
              <a:gd name="adj1" fmla="val 1674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68154" y="5435740"/>
            <a:ext cx="220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Connection/session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355630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01845" y="4444602"/>
            <a:ext cx="47144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28936" y="2553185"/>
            <a:ext cx="713362" cy="174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3" idx="0"/>
          </p:cNvCxnSpPr>
          <p:nvPr/>
        </p:nvCxnSpPr>
        <p:spPr>
          <a:xfrm flipH="1">
            <a:off x="3899240" y="2532402"/>
            <a:ext cx="653305" cy="176705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29128" y="417643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69967" y="335061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44147" y="380213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asks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37599" y="3085289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8. Spawns user session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Sends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37600" y="3260939"/>
            <a:ext cx="3370092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9. Uses SM keytab to asks for LIVY service ticket (kinit)</a:t>
            </a:r>
          </a:p>
          <a:p>
            <a:pPr defTabSz="609555"/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737598" y="347489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10. KDC sends Livy Service Ticket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912211" y="4611486"/>
            <a:ext cx="0" cy="27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555023" y="459625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cxnSp>
        <p:nvCxnSpPr>
          <p:cNvPr id="130" name="Straight Arrow Connector 129"/>
          <p:cNvCxnSpPr>
            <a:stCxn id="35" idx="3"/>
            <a:endCxn id="47" idx="3"/>
          </p:cNvCxnSpPr>
          <p:nvPr/>
        </p:nvCxnSpPr>
        <p:spPr>
          <a:xfrm flipV="1">
            <a:off x="4225187" y="4756951"/>
            <a:ext cx="701336" cy="315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316451" y="490204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737597" y="366236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11. Forwards the request to SparkMagic kernel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737601" y="3892813"/>
            <a:ext cx="3370093" cy="461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12. Submits the Spark request over HTTP to Livy with Get- Authorization: Negotiate &lt;Livy service-ticket&gt; </a:t>
            </a:r>
          </a:p>
        </p:txBody>
      </p:sp>
      <p:sp>
        <p:nvSpPr>
          <p:cNvPr id="65" name="TextBox 64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cxnSp>
        <p:nvCxnSpPr>
          <p:cNvPr id="67" name="Elbow Connector 66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69" name="Right Arrow 68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cxnSp>
        <p:nvCxnSpPr>
          <p:cNvPr id="72" name="Elbow Connector 71"/>
          <p:cNvCxnSpPr/>
          <p:nvPr/>
        </p:nvCxnSpPr>
        <p:spPr>
          <a:xfrm rot="16200000" flipH="1">
            <a:off x="1951236" y="4147344"/>
            <a:ext cx="339063" cy="2223964"/>
          </a:xfrm>
          <a:prstGeom prst="bentConnector3">
            <a:avLst>
              <a:gd name="adj1" fmla="val 1674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68154" y="5435740"/>
            <a:ext cx="220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Connection/session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1396892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01845" y="4444602"/>
            <a:ext cx="47144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28936" y="2553185"/>
            <a:ext cx="713362" cy="174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3" idx="0"/>
          </p:cNvCxnSpPr>
          <p:nvPr/>
        </p:nvCxnSpPr>
        <p:spPr>
          <a:xfrm flipH="1">
            <a:off x="3899240" y="2532402"/>
            <a:ext cx="653305" cy="176705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29128" y="417643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69967" y="335061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44147" y="380213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asks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37599" y="3085289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8. Spawns user session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Sends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37600" y="3260939"/>
            <a:ext cx="3370092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9. Uses SM keytab to asks for LIVY service ticket (kinit)</a:t>
            </a:r>
          </a:p>
          <a:p>
            <a:pPr defTabSz="609555"/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737598" y="347489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10. KDC sends Livy Service Ticket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912211" y="4611486"/>
            <a:ext cx="0" cy="27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555023" y="459625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cxnSp>
        <p:nvCxnSpPr>
          <p:cNvPr id="130" name="Straight Arrow Connector 129"/>
          <p:cNvCxnSpPr>
            <a:stCxn id="35" idx="3"/>
            <a:endCxn id="47" idx="3"/>
          </p:cNvCxnSpPr>
          <p:nvPr/>
        </p:nvCxnSpPr>
        <p:spPr>
          <a:xfrm flipV="1">
            <a:off x="4225187" y="4756951"/>
            <a:ext cx="701336" cy="315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7" idx="1"/>
          </p:cNvCxnSpPr>
          <p:nvPr/>
        </p:nvCxnSpPr>
        <p:spPr>
          <a:xfrm flipH="1" flipV="1">
            <a:off x="4630367" y="2524478"/>
            <a:ext cx="296156" cy="1781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718775" y="2553184"/>
            <a:ext cx="344322" cy="171580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316451" y="490204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499242" y="353029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30802" y="383907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737597" y="366236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11. Forwards the request to SparkMagic kernel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737601" y="3892813"/>
            <a:ext cx="3370093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12. Submits the Spark request over HTTP to Livy with Get- Authorization: Negotiate &lt;Livy service-ticket&gt;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740845" y="4275844"/>
            <a:ext cx="3370092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13. Uses Livy keytab to asks for HDFS service ticket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740843" y="4489795"/>
            <a:ext cx="3370093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14. KDC sends HDFS Service Ticket</a:t>
            </a:r>
          </a:p>
        </p:txBody>
      </p:sp>
      <p:sp>
        <p:nvSpPr>
          <p:cNvPr id="69" name="TextBox 68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cxnSp>
        <p:nvCxnSpPr>
          <p:cNvPr id="72" name="Elbow Connector 71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cxnSp>
        <p:nvCxnSpPr>
          <p:cNvPr id="75" name="Elbow Connector 74"/>
          <p:cNvCxnSpPr/>
          <p:nvPr/>
        </p:nvCxnSpPr>
        <p:spPr>
          <a:xfrm rot="16200000" flipH="1">
            <a:off x="1951236" y="4147344"/>
            <a:ext cx="339063" cy="2223964"/>
          </a:xfrm>
          <a:prstGeom prst="bentConnector3">
            <a:avLst>
              <a:gd name="adj1" fmla="val 1674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8154" y="5435740"/>
            <a:ext cx="220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Connection/session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3742195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01845" y="4444602"/>
            <a:ext cx="47144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28936" y="2553185"/>
            <a:ext cx="713362" cy="174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3" idx="0"/>
          </p:cNvCxnSpPr>
          <p:nvPr/>
        </p:nvCxnSpPr>
        <p:spPr>
          <a:xfrm flipH="1">
            <a:off x="3899240" y="2532402"/>
            <a:ext cx="653305" cy="176705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29128" y="417643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69967" y="335061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44147" y="380213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asks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37599" y="3085289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8. Spawns user session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Sends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37600" y="3260939"/>
            <a:ext cx="3370092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9. Uses SM keytab to asks for LIVY service ticket (kinit)</a:t>
            </a:r>
          </a:p>
          <a:p>
            <a:pPr defTabSz="609555"/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737598" y="347489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10. KDC sends Livy Service Ticket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912211" y="4611486"/>
            <a:ext cx="0" cy="27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555023" y="459625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cxnSp>
        <p:nvCxnSpPr>
          <p:cNvPr id="130" name="Straight Arrow Connector 129"/>
          <p:cNvCxnSpPr>
            <a:stCxn id="35" idx="3"/>
            <a:endCxn id="47" idx="3"/>
          </p:cNvCxnSpPr>
          <p:nvPr/>
        </p:nvCxnSpPr>
        <p:spPr>
          <a:xfrm flipV="1">
            <a:off x="4225187" y="4756951"/>
            <a:ext cx="701336" cy="315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7" idx="1"/>
          </p:cNvCxnSpPr>
          <p:nvPr/>
        </p:nvCxnSpPr>
        <p:spPr>
          <a:xfrm flipH="1" flipV="1">
            <a:off x="4630367" y="2524478"/>
            <a:ext cx="296156" cy="1781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718775" y="2553184"/>
            <a:ext cx="344322" cy="171580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316451" y="490204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499242" y="353029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30802" y="383907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737597" y="366236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11. Forwards the request to SparkMagic kernel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737601" y="3892813"/>
            <a:ext cx="3370093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12. Submits the Spark request over HTTP to Livy with Get- Authorization: Negotiate &lt;Livy service-ticket&gt;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740845" y="4275844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13. Uses Livy keytab to asks for HDFS service ticket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740843" y="4489795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14. KDC sends HDFS Service Ticket</a:t>
            </a:r>
          </a:p>
        </p:txBody>
      </p:sp>
      <p:sp>
        <p:nvSpPr>
          <p:cNvPr id="69" name="TextBox 68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cxnSp>
        <p:nvCxnSpPr>
          <p:cNvPr id="72" name="Elbow Connector 71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5638802" y="4098819"/>
            <a:ext cx="668576" cy="741223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???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5664194" y="4945613"/>
            <a:ext cx="1855540" cy="936444"/>
          </a:xfrm>
          <a:prstGeom prst="wedgeRectCallout">
            <a:avLst>
              <a:gd name="adj1" fmla="val -67727"/>
              <a:gd name="adj2" fmla="val -6646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95682" y="5020282"/>
            <a:ext cx="1824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AutoNum type="arabicPeriod"/>
            </a:pPr>
            <a:r>
              <a:rPr lang="en-US" sz="1000" dirty="0"/>
              <a:t>Livy decrypts the “proxyUser” and sets the </a:t>
            </a:r>
            <a:r>
              <a:rPr lang="en-US" sz="1000"/>
              <a:t>“proxy-user” </a:t>
            </a:r>
            <a:r>
              <a:rPr lang="en-US" sz="1000" dirty="0"/>
              <a:t>value for </a:t>
            </a:r>
            <a:r>
              <a:rPr lang="en-US" sz="1000"/>
              <a:t>remote Spark-Submit</a:t>
            </a:r>
            <a:endParaRPr lang="en-US" sz="1000" dirty="0"/>
          </a:p>
        </p:txBody>
      </p:sp>
      <p:cxnSp>
        <p:nvCxnSpPr>
          <p:cNvPr id="75" name="Elbow Connector 74"/>
          <p:cNvCxnSpPr/>
          <p:nvPr/>
        </p:nvCxnSpPr>
        <p:spPr>
          <a:xfrm rot="16200000" flipH="1">
            <a:off x="1951236" y="4147344"/>
            <a:ext cx="339063" cy="2223964"/>
          </a:xfrm>
          <a:prstGeom prst="bentConnector3">
            <a:avLst>
              <a:gd name="adj1" fmla="val 1674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8154" y="5435740"/>
            <a:ext cx="220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Connection/session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405454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01845" y="4444602"/>
            <a:ext cx="47144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28936" y="2553185"/>
            <a:ext cx="713362" cy="174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3" idx="0"/>
          </p:cNvCxnSpPr>
          <p:nvPr/>
        </p:nvCxnSpPr>
        <p:spPr>
          <a:xfrm flipH="1">
            <a:off x="3899240" y="2532402"/>
            <a:ext cx="653305" cy="176705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29128" y="417643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69967" y="335061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44147" y="380213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asks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37599" y="3085289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8. Spawns user session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Sends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37600" y="3260939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9. Uses SM keytab to asks for LIVY service ticket (kinit)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737598" y="347489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10. KDC sends Livy Service Ticket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912211" y="4611486"/>
            <a:ext cx="0" cy="27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555023" y="459625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cxnSp>
        <p:nvCxnSpPr>
          <p:cNvPr id="130" name="Straight Arrow Connector 129"/>
          <p:cNvCxnSpPr>
            <a:stCxn id="35" idx="3"/>
            <a:endCxn id="47" idx="3"/>
          </p:cNvCxnSpPr>
          <p:nvPr/>
        </p:nvCxnSpPr>
        <p:spPr>
          <a:xfrm flipV="1">
            <a:off x="4225187" y="4756951"/>
            <a:ext cx="701336" cy="315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7" idx="1"/>
          </p:cNvCxnSpPr>
          <p:nvPr/>
        </p:nvCxnSpPr>
        <p:spPr>
          <a:xfrm flipH="1" flipV="1">
            <a:off x="4630367" y="2524478"/>
            <a:ext cx="296156" cy="1781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718775" y="2553184"/>
            <a:ext cx="344322" cy="171580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316451" y="490204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499242" y="353029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30802" y="383907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737597" y="366236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11. Forwards the request to SparkMagic kernel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737601" y="3892813"/>
            <a:ext cx="3370093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12. Submits the Spark request over HTTP to Livy with Get- Authorization: Negotiate &lt;Livy service-ticket&gt;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740845" y="4275844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13. Uses Livy keytab to asks for HDFS service ticket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740843" y="4489795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14. KDC sends HDFS Service Ticket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5486368" y="4770644"/>
            <a:ext cx="701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715500" y="447165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40842" y="4716175"/>
            <a:ext cx="3370093" cy="800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15. Livy submits remote Spark job using HTTP Spnego with Get- Authorization: Negotiate &lt;HDFS service-ticket&gt; </a:t>
            </a:r>
          </a:p>
          <a:p>
            <a:pPr defTabSz="609555"/>
            <a:r>
              <a:rPr lang="en-US" sz="1100" dirty="0"/>
              <a:t> </a:t>
            </a:r>
          </a:p>
        </p:txBody>
      </p:sp>
      <p:sp>
        <p:nvSpPr>
          <p:cNvPr id="153" name="TextBox 152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cxnSp>
        <p:nvCxnSpPr>
          <p:cNvPr id="154" name="Elbow Connector 153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cxnSp>
        <p:nvCxnSpPr>
          <p:cNvPr id="159" name="Elbow Connector 158"/>
          <p:cNvCxnSpPr/>
          <p:nvPr/>
        </p:nvCxnSpPr>
        <p:spPr>
          <a:xfrm rot="16200000" flipH="1">
            <a:off x="1951236" y="4147344"/>
            <a:ext cx="339063" cy="2223964"/>
          </a:xfrm>
          <a:prstGeom prst="bentConnector3">
            <a:avLst>
              <a:gd name="adj1" fmla="val 1674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968154" y="5435740"/>
            <a:ext cx="220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Connection/session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3600574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01845" y="4444602"/>
            <a:ext cx="47144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28936" y="2553185"/>
            <a:ext cx="713362" cy="174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3" idx="0"/>
          </p:cNvCxnSpPr>
          <p:nvPr/>
        </p:nvCxnSpPr>
        <p:spPr>
          <a:xfrm flipH="1">
            <a:off x="3899240" y="2532402"/>
            <a:ext cx="653305" cy="176705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29128" y="417643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69967" y="335061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44147" y="380213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37599" y="3085289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8. Spawns user session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Sends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37600" y="3260939"/>
            <a:ext cx="3370092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9. Uses SM keytab to asks for LIVY service ticket (kinit)</a:t>
            </a:r>
          </a:p>
          <a:p>
            <a:pPr defTabSz="609555"/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737598" y="347489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10. KDC sends Livy Service Ticket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912211" y="4611486"/>
            <a:ext cx="0" cy="27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555023" y="459625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cxnSp>
        <p:nvCxnSpPr>
          <p:cNvPr id="130" name="Straight Arrow Connector 129"/>
          <p:cNvCxnSpPr>
            <a:stCxn id="35" idx="3"/>
            <a:endCxn id="47" idx="3"/>
          </p:cNvCxnSpPr>
          <p:nvPr/>
        </p:nvCxnSpPr>
        <p:spPr>
          <a:xfrm flipV="1">
            <a:off x="4225187" y="4756951"/>
            <a:ext cx="701336" cy="315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7" idx="1"/>
          </p:cNvCxnSpPr>
          <p:nvPr/>
        </p:nvCxnSpPr>
        <p:spPr>
          <a:xfrm flipH="1" flipV="1">
            <a:off x="4630367" y="2524478"/>
            <a:ext cx="296156" cy="1781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718775" y="2553184"/>
            <a:ext cx="344322" cy="171580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316451" y="490204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499242" y="353029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30802" y="383907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737597" y="366236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11. Forwards the request to SparkMagic kernel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737601" y="3892813"/>
            <a:ext cx="3370093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12. Submits the Spark request over HTTP to Livy with Get- Authorization: Negotiate &lt;Livy service-ticket&gt;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740845" y="4275844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13. Uses Livy keytab to asks for HDFS service ticket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740843" y="4489795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14. KDC sends HDFS Service Ticket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5486368" y="4770644"/>
            <a:ext cx="701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715500" y="447165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40842" y="4716175"/>
            <a:ext cx="3370093" cy="80021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15. Livy submits remote Spark job using HTTP Spnego with Get- Authorization: Negotiate &lt;HDFS service-ticket&gt; </a:t>
            </a:r>
          </a:p>
          <a:p>
            <a:pPr defTabSz="609555"/>
            <a:r>
              <a:rPr lang="en-US" sz="1100" dirty="0"/>
              <a:t> </a:t>
            </a:r>
          </a:p>
        </p:txBody>
      </p:sp>
      <p:sp>
        <p:nvSpPr>
          <p:cNvPr id="153" name="TextBox 152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cxnSp>
        <p:nvCxnSpPr>
          <p:cNvPr id="154" name="Elbow Connector 153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cxnSp>
        <p:nvCxnSpPr>
          <p:cNvPr id="72" name="Elbow Connector 71"/>
          <p:cNvCxnSpPr/>
          <p:nvPr/>
        </p:nvCxnSpPr>
        <p:spPr>
          <a:xfrm rot="16200000" flipH="1">
            <a:off x="4079958" y="2011210"/>
            <a:ext cx="3065802" cy="2289242"/>
          </a:xfrm>
          <a:prstGeom prst="bentConnector3">
            <a:avLst>
              <a:gd name="adj1" fmla="val -132"/>
            </a:avLst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686145" y="2713720"/>
            <a:ext cx="1590731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dirty="0">
                <a:solidFill>
                  <a:srgbClr val="7030A0"/>
                </a:solidFill>
              </a:rPr>
              <a:t>Retrieves </a:t>
            </a:r>
          </a:p>
          <a:p>
            <a:pPr defTabSz="609555"/>
            <a:r>
              <a:rPr lang="en-US" sz="1000" dirty="0">
                <a:solidFill>
                  <a:srgbClr val="7030A0"/>
                </a:solidFill>
              </a:rPr>
              <a:t>User roles/permissions</a:t>
            </a:r>
          </a:p>
        </p:txBody>
      </p:sp>
      <p:sp>
        <p:nvSpPr>
          <p:cNvPr id="74" name="Curved Right Arrow 73"/>
          <p:cNvSpPr/>
          <p:nvPr/>
        </p:nvSpPr>
        <p:spPr>
          <a:xfrm>
            <a:off x="5926095" y="4896899"/>
            <a:ext cx="339810" cy="352168"/>
          </a:xfrm>
          <a:prstGeom prst="curvedRightArrow">
            <a:avLst/>
          </a:prstGeom>
          <a:gradFill>
            <a:gsLst>
              <a:gs pos="0">
                <a:srgbClr val="7030A0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737597" y="5264755"/>
            <a:ext cx="3447919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7030A0"/>
                </a:solidFill>
              </a:rPr>
              <a:t>16. User Authenticated using Service Principle/key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78563" y="507568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  <p:cxnSp>
        <p:nvCxnSpPr>
          <p:cNvPr id="77" name="Elbow Connector 76"/>
          <p:cNvCxnSpPr/>
          <p:nvPr/>
        </p:nvCxnSpPr>
        <p:spPr>
          <a:xfrm rot="16200000" flipH="1">
            <a:off x="1951236" y="4147344"/>
            <a:ext cx="339063" cy="2223964"/>
          </a:xfrm>
          <a:prstGeom prst="bentConnector3">
            <a:avLst>
              <a:gd name="adj1" fmla="val 16742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68154" y="5435740"/>
            <a:ext cx="220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Connection/session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2721828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+ Spark with Kerberos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7" name="Picture 3" descr="F:\Joy\Data Warehouse\Infrastructure\images\h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1635"/>
            <a:ext cx="2538196" cy="16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247136" y="4096265"/>
            <a:ext cx="1523298" cy="993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pic>
        <p:nvPicPr>
          <p:cNvPr id="1028" name="Picture 4" descr="F:\Joy\Data Warehouse\Infrastructure\images\k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5" y="1147053"/>
            <a:ext cx="1878229" cy="15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1285749" y="2033755"/>
            <a:ext cx="1785546" cy="233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297020" y="2428468"/>
            <a:ext cx="1997412" cy="1667796"/>
          </a:xfrm>
          <a:prstGeom prst="bentConnector3">
            <a:avLst>
              <a:gd name="adj1" fmla="val 99999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5" descr="F:\Joy\Data Warehouse\Infrastructure\images\jupy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0" y="4179942"/>
            <a:ext cx="1296198" cy="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:\Joy\Data Warehouse\Infrastructure\images\us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9" y="4179096"/>
            <a:ext cx="359909" cy="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2185328" y="4135270"/>
            <a:ext cx="2094842" cy="129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1912" tIns="60956" rIns="121912" bIns="60956" rtlCol="0" anchor="b"/>
          <a:lstStyle/>
          <a:p>
            <a:pPr algn="ctr" defTabSz="609555"/>
            <a:endParaRPr lang="en-US" sz="19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3293" y="4299455"/>
            <a:ext cx="651894" cy="329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KDC </a:t>
            </a:r>
          </a:p>
          <a:p>
            <a:pPr algn="ctr"/>
            <a:r>
              <a:rPr lang="en-US" sz="1000" dirty="0"/>
              <a:t>Spawner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0302" y="4871292"/>
            <a:ext cx="794885" cy="403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SparkMagic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7442" y="5047397"/>
            <a:ext cx="11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JupyterHub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24000" y="2561051"/>
            <a:ext cx="2646458" cy="16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14792" y="2561051"/>
            <a:ext cx="2723744" cy="17030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57548" y="4279869"/>
            <a:ext cx="871580" cy="769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KDC </a:t>
            </a:r>
          </a:p>
          <a:p>
            <a:pPr algn="ctr"/>
            <a:r>
              <a:rPr lang="en-US" sz="900" dirty="0"/>
              <a:t>Authenticator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718775" y="4098819"/>
            <a:ext cx="954500" cy="1330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b"/>
          <a:lstStyle/>
          <a:p>
            <a:pPr algn="ctr" defTabSz="609555"/>
            <a:r>
              <a:rPr lang="en-US" sz="1200" b="1" dirty="0">
                <a:solidFill>
                  <a:prstClr val="white"/>
                </a:solidFill>
              </a:rPr>
              <a:t>Web Service</a:t>
            </a:r>
          </a:p>
        </p:txBody>
      </p:sp>
      <p:sp>
        <p:nvSpPr>
          <p:cNvPr id="47" name="Oval 46"/>
          <p:cNvSpPr/>
          <p:nvPr/>
        </p:nvSpPr>
        <p:spPr>
          <a:xfrm>
            <a:off x="4814892" y="4212363"/>
            <a:ext cx="762266" cy="638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400" dirty="0">
                <a:solidFill>
                  <a:schemeClr val="bg1"/>
                </a:solidFill>
              </a:rPr>
              <a:t>Livy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47229" y="2553184"/>
            <a:ext cx="1533679" cy="17266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4892" y="2496736"/>
            <a:ext cx="496410" cy="17156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01845" y="4444602"/>
            <a:ext cx="47144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08312" y="4406421"/>
            <a:ext cx="68564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08814" y="4520697"/>
            <a:ext cx="63129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6295" y="4743122"/>
            <a:ext cx="6886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28936" y="2553185"/>
            <a:ext cx="713362" cy="174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3" idx="0"/>
          </p:cNvCxnSpPr>
          <p:nvPr/>
        </p:nvCxnSpPr>
        <p:spPr>
          <a:xfrm flipH="1">
            <a:off x="3899240" y="2532402"/>
            <a:ext cx="653305" cy="176705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08353" y="276770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3898" y="2954589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70378" y="4163894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98022" y="445759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7548" y="335061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4643" y="3665551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8022" y="4676957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29128" y="417643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69967" y="335061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44147" y="380213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 rot="18656061">
            <a:off x="2477310" y="3245371"/>
            <a:ext cx="176588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JHUB HTTP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Service Principles/Keys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50824" y="2846400"/>
            <a:ext cx="1226740" cy="58476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LIVY HTTP Service </a:t>
            </a:r>
          </a:p>
          <a:p>
            <a:pPr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37600" y="1665494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2. KDC sends TGT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37600" y="146871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1. Client requests Ticket (kinit)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37600" y="2296836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5. Client sends TGT and ask for JHUB Service Ticket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7600" y="2524478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6. KDC sends Service Ticket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37599" y="3085289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8. Spawns user session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737600" y="2082845"/>
            <a:ext cx="3370094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4. 401/www-Authenticate: Negotiate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37600" y="2732243"/>
            <a:ext cx="3370094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002060"/>
                </a:solidFill>
              </a:rPr>
              <a:t>7. Sends </a:t>
            </a:r>
            <a:r>
              <a:rPr lang="en-US" sz="1100" dirty="0"/>
              <a:t>HTTP GET with Get- Authorization: Negotiate &lt;jhub service-ticket&gt;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37600" y="3260939"/>
            <a:ext cx="3370092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9. Uses SM keytab to asks for LIVY service ticket (kinit)</a:t>
            </a:r>
          </a:p>
          <a:p>
            <a:pPr defTabSz="609555"/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737600" y="1865862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3. Jhub sends URL request (GET)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737598" y="347489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10. KDC sends Livy Service Ticket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912211" y="4611486"/>
            <a:ext cx="0" cy="27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555023" y="4596252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cxnSp>
        <p:nvCxnSpPr>
          <p:cNvPr id="130" name="Straight Arrow Connector 129"/>
          <p:cNvCxnSpPr>
            <a:stCxn id="35" idx="3"/>
            <a:endCxn id="47" idx="3"/>
          </p:cNvCxnSpPr>
          <p:nvPr/>
        </p:nvCxnSpPr>
        <p:spPr>
          <a:xfrm flipV="1">
            <a:off x="4225187" y="4756951"/>
            <a:ext cx="701336" cy="315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7" idx="1"/>
          </p:cNvCxnSpPr>
          <p:nvPr/>
        </p:nvCxnSpPr>
        <p:spPr>
          <a:xfrm flipH="1" flipV="1">
            <a:off x="4630367" y="2524478"/>
            <a:ext cx="296156" cy="1781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718775" y="2553184"/>
            <a:ext cx="344322" cy="171580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316451" y="490204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499242" y="3530290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30802" y="383907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737597" y="3662360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11. Forwards the request to SparkMagic kernel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737601" y="3892813"/>
            <a:ext cx="3370093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12. Submits the Spark request over HTTP to Livy with Get- Authorization: Negotiate &lt;Livy service-ticket&gt; 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740845" y="4275844"/>
            <a:ext cx="3370092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C00000"/>
                </a:solidFill>
              </a:rPr>
              <a:t>13. Uses Livy keytab to asks for HDFS service ticket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740843" y="4489795"/>
            <a:ext cx="3370093" cy="29238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14. KDC sends HDFS Service Ticket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5486368" y="4770644"/>
            <a:ext cx="701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715500" y="4471658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40842" y="4716175"/>
            <a:ext cx="3370093" cy="80021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/>
              <a:t>15. Livy submits remote Spark job using HTTP Spnego with Get- Authorization: Negotiate &lt;HDFS service-ticket&gt; </a:t>
            </a:r>
          </a:p>
          <a:p>
            <a:pPr defTabSz="609555"/>
            <a:r>
              <a:rPr lang="en-US" sz="1100" dirty="0"/>
              <a:t> </a:t>
            </a:r>
          </a:p>
        </p:txBody>
      </p:sp>
      <p:sp>
        <p:nvSpPr>
          <p:cNvPr id="153" name="TextBox 152"/>
          <p:cNvSpPr txBox="1"/>
          <p:nvPr/>
        </p:nvSpPr>
        <p:spPr>
          <a:xfrm rot="20378579">
            <a:off x="638607" y="4510837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Browser</a:t>
            </a:r>
          </a:p>
        </p:txBody>
      </p:sp>
      <p:cxnSp>
        <p:nvCxnSpPr>
          <p:cNvPr id="154" name="Elbow Connector 153"/>
          <p:cNvCxnSpPr/>
          <p:nvPr/>
        </p:nvCxnSpPr>
        <p:spPr>
          <a:xfrm rot="16200000" flipH="1">
            <a:off x="4502322" y="2712430"/>
            <a:ext cx="2337811" cy="1614789"/>
          </a:xfrm>
          <a:prstGeom prst="bentConnector3">
            <a:avLst>
              <a:gd name="adj1" fmla="val -21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35168" y="2420824"/>
            <a:ext cx="1619203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0. Service </a:t>
            </a:r>
          </a:p>
          <a:p>
            <a:pPr algn="r" defTabSz="609555"/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Principles/Keys</a:t>
            </a:r>
          </a:p>
        </p:txBody>
      </p:sp>
      <p:cxnSp>
        <p:nvCxnSpPr>
          <p:cNvPr id="72" name="Elbow Connector 71"/>
          <p:cNvCxnSpPr/>
          <p:nvPr/>
        </p:nvCxnSpPr>
        <p:spPr>
          <a:xfrm rot="16200000" flipH="1">
            <a:off x="4079958" y="2011210"/>
            <a:ext cx="3065802" cy="2289242"/>
          </a:xfrm>
          <a:prstGeom prst="bentConnector3">
            <a:avLst>
              <a:gd name="adj1" fmla="val -132"/>
            </a:avLst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686145" y="2713720"/>
            <a:ext cx="1590731" cy="43087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000" dirty="0">
                <a:solidFill>
                  <a:srgbClr val="7030A0"/>
                </a:solidFill>
              </a:rPr>
              <a:t>Retrieves </a:t>
            </a:r>
          </a:p>
          <a:p>
            <a:pPr defTabSz="609555"/>
            <a:r>
              <a:rPr lang="en-US" sz="1000" dirty="0">
                <a:solidFill>
                  <a:srgbClr val="7030A0"/>
                </a:solidFill>
              </a:rPr>
              <a:t>User roles/permissions</a:t>
            </a:r>
          </a:p>
        </p:txBody>
      </p:sp>
      <p:sp>
        <p:nvSpPr>
          <p:cNvPr id="74" name="Curved Right Arrow 73"/>
          <p:cNvSpPr/>
          <p:nvPr/>
        </p:nvSpPr>
        <p:spPr>
          <a:xfrm>
            <a:off x="5926095" y="4896899"/>
            <a:ext cx="339810" cy="352168"/>
          </a:xfrm>
          <a:prstGeom prst="curvedRightArrow">
            <a:avLst/>
          </a:prstGeom>
          <a:gradFill>
            <a:gsLst>
              <a:gs pos="0">
                <a:srgbClr val="7030A0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737597" y="5264755"/>
            <a:ext cx="3447919" cy="29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12" tIns="60956" rIns="121912" bIns="60956" rtlCol="0">
            <a:spAutoFit/>
          </a:bodyPr>
          <a:lstStyle/>
          <a:p>
            <a:pPr defTabSz="609555"/>
            <a:r>
              <a:rPr lang="en-US" sz="1100" dirty="0">
                <a:solidFill>
                  <a:srgbClr val="7030A0"/>
                </a:solidFill>
              </a:rPr>
              <a:t>16. User Authenticated using Service Principle/key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78563" y="5075686"/>
            <a:ext cx="38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  <p:cxnSp>
        <p:nvCxnSpPr>
          <p:cNvPr id="77" name="Elbow Connector 76"/>
          <p:cNvCxnSpPr/>
          <p:nvPr/>
        </p:nvCxnSpPr>
        <p:spPr>
          <a:xfrm rot="16200000" flipH="1">
            <a:off x="1951236" y="4147344"/>
            <a:ext cx="339063" cy="2223964"/>
          </a:xfrm>
          <a:prstGeom prst="bentConnector3">
            <a:avLst>
              <a:gd name="adj1" fmla="val 167421"/>
            </a:avLst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68154" y="5435740"/>
            <a:ext cx="220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Connection/session established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66884" y="5574239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Connection/session established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196025" y="5782962"/>
            <a:ext cx="1490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6" idx="2"/>
          </p:cNvCxnSpPr>
          <p:nvPr/>
        </p:nvCxnSpPr>
        <p:spPr>
          <a:xfrm flipV="1">
            <a:off x="5196025" y="5428858"/>
            <a:ext cx="0" cy="3541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686145" y="5516386"/>
            <a:ext cx="0" cy="2665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347535"/>
            <a:ext cx="10972800" cy="4680407"/>
          </a:xfrm>
        </p:spPr>
        <p:txBody>
          <a:bodyPr>
            <a:normAutofit/>
          </a:bodyPr>
          <a:lstStyle/>
          <a:p>
            <a:pPr marL="304776" lvl="2"/>
            <a:r>
              <a:rPr lang="en-US" sz="4300" b="1" dirty="0">
                <a:solidFill>
                  <a:srgbClr val="0070C0"/>
                </a:solidFill>
              </a:rPr>
              <a:t>Create Distributed Data platform to :</a:t>
            </a:r>
          </a:p>
          <a:p>
            <a:pPr marL="914332" lvl="3"/>
            <a:r>
              <a:rPr lang="en-US" sz="3700" dirty="0"/>
              <a:t>Ingest various data sources across the organization</a:t>
            </a:r>
          </a:p>
          <a:p>
            <a:pPr marL="914332" lvl="3"/>
            <a:r>
              <a:rPr lang="en-US" sz="3700" dirty="0"/>
              <a:t>Store data at most granular level in consistent format</a:t>
            </a:r>
          </a:p>
          <a:p>
            <a:pPr marL="914332" lvl="3"/>
            <a:r>
              <a:rPr lang="en-US" sz="3700" dirty="0"/>
              <a:t>Provide tooling across organization to perform Data-exploration, Analysis &amp; Machine learning activities</a:t>
            </a:r>
          </a:p>
          <a:p>
            <a:pPr marL="914332" lvl="3"/>
            <a:endParaRPr lang="en-US" dirty="0">
              <a:solidFill>
                <a:srgbClr val="002060"/>
              </a:solidFill>
            </a:endParaRPr>
          </a:p>
          <a:p>
            <a:pPr marL="304776" lvl="2"/>
            <a:endParaRPr lang="en-US" sz="3500" dirty="0">
              <a:solidFill>
                <a:srgbClr val="002060"/>
              </a:solidFill>
            </a:endParaRPr>
          </a:p>
          <a:p>
            <a:pPr marL="304776" lvl="2"/>
            <a:endParaRPr lang="en-US" sz="3500" dirty="0">
              <a:solidFill>
                <a:srgbClr val="002060"/>
              </a:solidFill>
            </a:endParaRPr>
          </a:p>
          <a:p>
            <a:pPr marL="304776" lvl="2"/>
            <a:endParaRPr lang="en-US" sz="3500" dirty="0">
              <a:solidFill>
                <a:srgbClr val="002060"/>
              </a:solidFill>
            </a:endParaRPr>
          </a:p>
          <a:p>
            <a:pPr marL="304776" lvl="2"/>
            <a:endParaRPr lang="en-US" sz="3500" dirty="0">
              <a:solidFill>
                <a:srgbClr val="002060"/>
              </a:solidFill>
            </a:endParaRPr>
          </a:p>
          <a:p>
            <a:pPr marL="304776" lvl="2"/>
            <a:endParaRPr lang="en-US" sz="3500" dirty="0"/>
          </a:p>
          <a:p>
            <a:pPr marL="0" indent="0">
              <a:buNone/>
            </a:pPr>
            <a:endParaRPr lang="en-US" sz="2700" dirty="0"/>
          </a:p>
          <a:p>
            <a:pPr marL="304776" indent="-304776"/>
            <a:endParaRPr lang="en-US" sz="27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09600" y="321797"/>
            <a:ext cx="10972800" cy="624243"/>
          </a:xfrm>
        </p:spPr>
        <p:txBody>
          <a:bodyPr/>
          <a:lstStyle/>
          <a:p>
            <a:pPr algn="l"/>
            <a:r>
              <a:rPr lang="en-US" sz="5300" dirty="0">
                <a:latin typeface="Garamond" panose="02020404030301010803" pitchFamily="18" charset="0"/>
              </a:rPr>
              <a:t>Why Data Science Notebook?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190182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Jhub-Kerberos Development Summary</a:t>
            </a:r>
            <a:endParaRPr lang="en-US" sz="5400" dirty="0">
              <a:solidFill>
                <a:prstClr val="black"/>
              </a:solidFill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377222" y="1223368"/>
            <a:ext cx="11308940" cy="4109640"/>
          </a:xfrm>
        </p:spPr>
        <p:txBody>
          <a:bodyPr>
            <a:normAutofit/>
          </a:bodyPr>
          <a:lstStyle/>
          <a:p>
            <a:pPr marL="309011" lvl="1" indent="-309011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</a:rPr>
              <a:t>JupyterHub </a:t>
            </a:r>
          </a:p>
          <a:p>
            <a:pPr marL="569913" lvl="2" indent="-2841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KDC Authenticator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(configurable using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JupyerHub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configuration)</a:t>
            </a:r>
          </a:p>
          <a:p>
            <a:pPr marL="796925" lvl="3" indent="-227013">
              <a:buFont typeface="Arial" panose="020B0604020202020204" pitchFamily="34" charset="0"/>
              <a:buChar char="•"/>
            </a:pPr>
            <a:r>
              <a:rPr lang="en-US" sz="1500" b="1" dirty="0"/>
              <a:t>Supports Kerberos-Spnego authentication using HTTP Service Principle and keys</a:t>
            </a:r>
          </a:p>
          <a:p>
            <a:pPr marL="569913" lvl="2" indent="-2841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KDC Spawner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(configurable using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JupyerHub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configuration)</a:t>
            </a:r>
            <a:endParaRPr lang="en-US" sz="1400" dirty="0">
              <a:solidFill>
                <a:srgbClr val="C00000"/>
              </a:solidFill>
            </a:endParaRPr>
          </a:p>
          <a:p>
            <a:pPr marL="796925" lvl="3" indent="-227013">
              <a:buFont typeface="Arial" panose="020B0604020202020204" pitchFamily="34" charset="0"/>
              <a:buChar char="•"/>
            </a:pPr>
            <a:r>
              <a:rPr lang="en-US" sz="1500" b="1" dirty="0"/>
              <a:t>Encrypts the current user-name and stores it in the “PROXY_USER” environment variable (before spawning a new user child process) which SparkMagic reads/uses later.</a:t>
            </a:r>
          </a:p>
          <a:p>
            <a:pPr marL="796925" lvl="3" indent="-227013">
              <a:buFont typeface="Arial" panose="020B0604020202020204" pitchFamily="34" charset="0"/>
              <a:buChar char="•"/>
            </a:pPr>
            <a:r>
              <a:rPr lang="en-US" sz="1500" b="1" dirty="0"/>
              <a:t>Kinit to get the Livy Service ticket for Spnego Authentication with Livy server.</a:t>
            </a:r>
          </a:p>
          <a:p>
            <a:pPr marL="309011" lvl="1" indent="-309011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</a:rPr>
              <a:t>SparkMagic</a:t>
            </a:r>
          </a:p>
          <a:p>
            <a:pPr marL="569913" lvl="3" indent="-284163">
              <a:buFont typeface="Arial" panose="020B0604020202020204" pitchFamily="34" charset="0"/>
              <a:buChar char="•"/>
            </a:pPr>
            <a:r>
              <a:rPr lang="en-US" sz="1500" b="1" dirty="0"/>
              <a:t>Adds current user-name (reading from “PROXY_USER” environment variable)  as “proxyUser” in the Livy HTTP Request body. This behavior can enabled or disabled (default) by SparkMagic configuration</a:t>
            </a:r>
          </a:p>
          <a:p>
            <a:pPr marL="307975" lvl="1" indent="-307975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</a:rPr>
              <a:t>Livy changes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(configurable </a:t>
            </a:r>
            <a:r>
              <a:rPr lang="en-US" sz="1400">
                <a:solidFill>
                  <a:schemeClr val="accent4">
                    <a:lumMod val="50000"/>
                  </a:schemeClr>
                </a:solidFill>
              </a:rPr>
              <a:t>using Livy configuration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  <a:p>
            <a:pPr marL="569913" lvl="3" indent="-284163">
              <a:buFont typeface="Arial" panose="020B0604020202020204" pitchFamily="34" charset="0"/>
              <a:buChar char="•"/>
            </a:pPr>
            <a:r>
              <a:rPr lang="en-US" sz="1500" b="1" dirty="0"/>
              <a:t>Supports to decrypt the “proxyUser” from the request body &amp; adds to the remote Spark job request for HDFS impersonation</a:t>
            </a:r>
            <a:endParaRPr lang="en-US" sz="2000" b="1" dirty="0">
              <a:solidFill>
                <a:srgbClr val="C00000"/>
              </a:solidFill>
            </a:endParaRPr>
          </a:p>
          <a:p>
            <a:pPr marL="309011" lvl="1" indent="-309011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61399" lvl="1" indent="-461399"/>
            <a:endParaRPr lang="en-US" dirty="0"/>
          </a:p>
          <a:p>
            <a:endParaRPr lang="en-US" dirty="0">
              <a:solidFill>
                <a:srgbClr val="7030A0"/>
              </a:solidFill>
            </a:endParaRPr>
          </a:p>
          <a:p>
            <a:pPr marL="304776" indent="-304776"/>
            <a:endParaRPr lang="en-US" sz="2700" dirty="0"/>
          </a:p>
          <a:p>
            <a:pPr marL="304776" indent="-304776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244420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Jhub-Kerberos Development Setup</a:t>
            </a:r>
            <a:endParaRPr lang="en-US" sz="5400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5880" y="5378403"/>
            <a:ext cx="10972800" cy="543411"/>
          </a:xfrm>
          <a:prstGeom prst="rect">
            <a:avLst/>
          </a:prstGeom>
        </p:spPr>
        <p:txBody>
          <a:bodyPr lIns="121912" tIns="60956" rIns="121912" bIns="60956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76" indent="-304776"/>
            <a:endParaRPr lang="en-US" sz="2700" dirty="0">
              <a:solidFill>
                <a:srgbClr val="7030A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7222" y="1223368"/>
            <a:ext cx="11308940" cy="4109640"/>
          </a:xfrm>
        </p:spPr>
        <p:txBody>
          <a:bodyPr>
            <a:normAutofit lnSpcReduction="10000"/>
          </a:bodyPr>
          <a:lstStyle/>
          <a:p>
            <a:pPr marL="309011" lvl="1" indent="-309011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</a:rPr>
              <a:t>Learnings</a:t>
            </a:r>
          </a:p>
          <a:p>
            <a:pPr marL="842386" lvl="2" indent="-30901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KDC Domain controller running the AS and TGS </a:t>
            </a:r>
          </a:p>
          <a:p>
            <a:pPr marL="842386" lvl="2" indent="-30901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Multiple nodes running JupyterHub, Livy and Yarn (Spark) at different DNS farm and networking between these farms</a:t>
            </a:r>
          </a:p>
          <a:p>
            <a:pPr marL="842386" lvl="2" indent="-30901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Creating/modifying key-tabs and principles on demand basis in a corporate environment for dev</a:t>
            </a:r>
          </a:p>
          <a:p>
            <a:pPr marL="842386" lvl="2" indent="-30901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Corporate IT dependency</a:t>
            </a:r>
          </a:p>
          <a:p>
            <a:pPr marL="309011" lvl="1" indent="-309011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</a:rPr>
              <a:t>How Docker helps</a:t>
            </a:r>
          </a:p>
          <a:p>
            <a:pPr marL="842386" lvl="2" indent="-30901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Easy to bootstrap the JupyterHub, Livy, Yarn and KDC using Docker script</a:t>
            </a:r>
          </a:p>
          <a:p>
            <a:pPr marL="842386" lvl="2" indent="-30901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Seamless networking (easy to configure) between Docker instances </a:t>
            </a:r>
          </a:p>
          <a:p>
            <a:pPr marL="842386" lvl="2" indent="-30901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Creating Service principles and key-tabs on demand (without involving corporate IT)</a:t>
            </a:r>
          </a:p>
          <a:p>
            <a:pPr marL="842386" lvl="2" indent="-30901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Custom DNS farm setup for POC and development activities</a:t>
            </a:r>
          </a:p>
          <a:p>
            <a:pPr marL="309011" lvl="1" indent="-309011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61399" lvl="1" indent="-461399"/>
            <a:endParaRPr lang="en-US" dirty="0"/>
          </a:p>
          <a:p>
            <a:endParaRPr lang="en-US" dirty="0">
              <a:solidFill>
                <a:srgbClr val="7030A0"/>
              </a:solidFill>
            </a:endParaRPr>
          </a:p>
          <a:p>
            <a:pPr marL="304776" indent="-304776"/>
            <a:endParaRPr lang="en-US" sz="2700" dirty="0"/>
          </a:p>
          <a:p>
            <a:pPr marL="304776" indent="-304776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395778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6794" y="1725083"/>
            <a:ext cx="6668406" cy="2215915"/>
          </a:xfrm>
          <a:prstGeom prst="rect">
            <a:avLst/>
          </a:prstGeom>
          <a:noFill/>
        </p:spPr>
        <p:txBody>
          <a:bodyPr wrap="square" lIns="91361" tIns="45682" rIns="91361" bIns="45682" rtlCol="0">
            <a:spAutoFit/>
          </a:bodyPr>
          <a:lstStyle/>
          <a:p>
            <a:r>
              <a:rPr lang="en-US" sz="13800" b="1" kern="0" cap="all" spc="-147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300" dirty="0">
                <a:solidFill>
                  <a:prstClr val="black"/>
                </a:solidFill>
                <a:latin typeface="Garamond" panose="02020404030301010803" pitchFamily="18" charset="0"/>
              </a:rPr>
              <a:t>Data exploration, Analysis and Machine Learning</a:t>
            </a: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68692" y="2201047"/>
            <a:ext cx="3574561" cy="2568288"/>
            <a:chOff x="3368692" y="2201047"/>
            <a:chExt cx="3574561" cy="2568288"/>
          </a:xfrm>
        </p:grpSpPr>
        <p:sp>
          <p:nvSpPr>
            <p:cNvPr id="3" name="Flowchart: Process 2"/>
            <p:cNvSpPr/>
            <p:nvPr/>
          </p:nvSpPr>
          <p:spPr>
            <a:xfrm>
              <a:off x="3368692" y="2201047"/>
              <a:ext cx="3574561" cy="256828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55"/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1026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5211" y="2304652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31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680" y="2302306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32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820" y="2302306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34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289" y="2302306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35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9758" y="2302306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37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584" y="3107014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38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054" y="3104668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39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193" y="3104668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40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662" y="3104668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41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9132" y="3104668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42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5211" y="3900045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43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680" y="3897699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44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820" y="3897699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45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289" y="3897699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46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9758" y="3897699"/>
              <a:ext cx="667469" cy="761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47" name="Cloud 46"/>
          <p:cNvSpPr/>
          <p:nvPr/>
        </p:nvSpPr>
        <p:spPr>
          <a:xfrm>
            <a:off x="380608" y="2036324"/>
            <a:ext cx="1622186" cy="8770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900" dirty="0">
                <a:solidFill>
                  <a:prstClr val="black"/>
                </a:solidFill>
              </a:rPr>
              <a:t>Other Sources</a:t>
            </a:r>
          </a:p>
        </p:txBody>
      </p:sp>
      <p:sp>
        <p:nvSpPr>
          <p:cNvPr id="48" name="Flowchart: Magnetic Disk 47"/>
          <p:cNvSpPr/>
          <p:nvPr/>
        </p:nvSpPr>
        <p:spPr>
          <a:xfrm>
            <a:off x="380608" y="3174419"/>
            <a:ext cx="1530855" cy="6215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900" dirty="0">
                <a:solidFill>
                  <a:prstClr val="black"/>
                </a:solidFill>
              </a:rPr>
              <a:t>Databases</a:t>
            </a:r>
          </a:p>
        </p:txBody>
      </p:sp>
      <p:sp>
        <p:nvSpPr>
          <p:cNvPr id="49" name="Flowchart: Multidocument 48"/>
          <p:cNvSpPr/>
          <p:nvPr/>
        </p:nvSpPr>
        <p:spPr>
          <a:xfrm>
            <a:off x="380608" y="4022674"/>
            <a:ext cx="1530855" cy="546847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900" dirty="0">
                <a:solidFill>
                  <a:prstClr val="black"/>
                </a:solidFill>
              </a:rPr>
              <a:t>Files</a:t>
            </a:r>
          </a:p>
        </p:txBody>
      </p:sp>
      <p:sp>
        <p:nvSpPr>
          <p:cNvPr id="7" name="Up Arrow 6"/>
          <p:cNvSpPr/>
          <p:nvPr/>
        </p:nvSpPr>
        <p:spPr>
          <a:xfrm rot="5400000">
            <a:off x="2484263" y="1966640"/>
            <a:ext cx="402956" cy="136589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21912" tIns="60956" rIns="121912" bIns="60956" spcCol="0" rtlCol="0" anchor="ctr"/>
          <a:lstStyle/>
          <a:p>
            <a:pPr algn="ctr" defTabSz="609555"/>
            <a:r>
              <a:rPr lang="en-US" sz="1900" dirty="0">
                <a:solidFill>
                  <a:prstClr val="black"/>
                </a:solidFill>
              </a:rPr>
              <a:t>Data</a:t>
            </a:r>
          </a:p>
        </p:txBody>
      </p:sp>
      <p:sp>
        <p:nvSpPr>
          <p:cNvPr id="50" name="Up Arrow 49"/>
          <p:cNvSpPr/>
          <p:nvPr/>
        </p:nvSpPr>
        <p:spPr>
          <a:xfrm rot="5400000">
            <a:off x="2484263" y="2802248"/>
            <a:ext cx="402956" cy="136589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21912" tIns="60956" rIns="121912" bIns="60956" spcCol="0" rtlCol="0" anchor="ctr"/>
          <a:lstStyle/>
          <a:p>
            <a:pPr algn="ctr" defTabSz="609555"/>
            <a:r>
              <a:rPr lang="en-US" sz="1900" dirty="0">
                <a:solidFill>
                  <a:prstClr val="black"/>
                </a:solidFill>
              </a:rPr>
              <a:t>Data</a:t>
            </a:r>
          </a:p>
        </p:txBody>
      </p:sp>
      <p:sp>
        <p:nvSpPr>
          <p:cNvPr id="51" name="Up Arrow 50"/>
          <p:cNvSpPr/>
          <p:nvPr/>
        </p:nvSpPr>
        <p:spPr>
          <a:xfrm rot="5400000">
            <a:off x="2484263" y="3579319"/>
            <a:ext cx="402956" cy="136589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21912" tIns="60956" rIns="121912" bIns="60956" spcCol="0" rtlCol="0" anchor="ctr"/>
          <a:lstStyle/>
          <a:p>
            <a:pPr algn="ctr" defTabSz="609555"/>
            <a:r>
              <a:rPr lang="en-US" sz="1900" dirty="0">
                <a:solidFill>
                  <a:prstClr val="black"/>
                </a:solidFill>
              </a:rPr>
              <a:t>Data</a:t>
            </a:r>
          </a:p>
        </p:txBody>
      </p:sp>
      <p:pic>
        <p:nvPicPr>
          <p:cNvPr id="1028" name="Picture 4" descr="F:\Joy\Data Warehouse\Infrastructure\PlatformRevisit\images\data_analytic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6067" y="2580768"/>
            <a:ext cx="4554672" cy="196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7025907" y="2983976"/>
            <a:ext cx="1222644" cy="94535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1912" tIns="60956" rIns="121912" bIns="60956" spcCol="0" rtlCol="0" anchor="ctr"/>
          <a:lstStyle/>
          <a:p>
            <a:pPr algn="ctr" defTabSz="609555"/>
            <a:r>
              <a:rPr lang="en-US" sz="2100" dirty="0">
                <a:solidFill>
                  <a:prstClr val="white"/>
                </a:solidFill>
              </a:rPr>
              <a:t>Data</a:t>
            </a:r>
          </a:p>
        </p:txBody>
      </p:sp>
      <p:pic>
        <p:nvPicPr>
          <p:cNvPr id="18" name="Picture 5" descr="F:\Joy\Data Warehouse\Infrastructure\PlatformRevisit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23" y="2206999"/>
            <a:ext cx="642964" cy="4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F:\Joy\Data Warehouse\Infrastructure\PlatformRevisit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095" y="2192842"/>
            <a:ext cx="642964" cy="4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" descr="F:\Joy\Data Warehouse\Infrastructure\PlatformRevisit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003" y="2206999"/>
            <a:ext cx="642964" cy="4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" descr="F:\Joy\Data Warehouse\Infrastructure\PlatformRevisit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591" y="2193102"/>
            <a:ext cx="642964" cy="4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66893" y="4769337"/>
            <a:ext cx="901577" cy="400101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609555"/>
            <a:r>
              <a:rPr lang="en-US" dirty="0">
                <a:solidFill>
                  <a:prstClr val="black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30170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300" dirty="0">
                <a:solidFill>
                  <a:prstClr val="black"/>
                </a:solidFill>
                <a:latin typeface="Garamond" panose="02020404030301010803" pitchFamily="18" charset="0"/>
              </a:rPr>
              <a:t>Data exploration, Analysis and Machine Learning</a:t>
            </a: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368692" y="2201047"/>
            <a:ext cx="3574561" cy="2568288"/>
            <a:chOff x="2735737" y="2001229"/>
            <a:chExt cx="3239146" cy="2967925"/>
          </a:xfrm>
        </p:grpSpPr>
        <p:sp>
          <p:nvSpPr>
            <p:cNvPr id="3" name="Flowchart: Process 2"/>
            <p:cNvSpPr/>
            <p:nvPr/>
          </p:nvSpPr>
          <p:spPr>
            <a:xfrm>
              <a:off x="2735737" y="2001229"/>
              <a:ext cx="3239146" cy="2967925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026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076" y="2085259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14" y="2118244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354" y="2118244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8192" y="2118244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030" y="2118244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115" y="3012472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953" y="3045457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393" y="3045457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231" y="3045457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069" y="3045457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076" y="3928902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14" y="3961887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354" y="3961887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8192" y="3961887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F:\Joy\Data Warehouse\Infrastructure\PlatformRevisit\images\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030" y="3961887"/>
              <a:ext cx="604838" cy="87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Cloud 46"/>
          <p:cNvSpPr/>
          <p:nvPr/>
        </p:nvSpPr>
        <p:spPr>
          <a:xfrm>
            <a:off x="380608" y="2301457"/>
            <a:ext cx="1530855" cy="69625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900" dirty="0">
                <a:solidFill>
                  <a:prstClr val="black"/>
                </a:solidFill>
              </a:rPr>
              <a:t>Other Sources</a:t>
            </a:r>
          </a:p>
        </p:txBody>
      </p:sp>
      <p:sp>
        <p:nvSpPr>
          <p:cNvPr id="48" name="Flowchart: Magnetic Disk 47"/>
          <p:cNvSpPr/>
          <p:nvPr/>
        </p:nvSpPr>
        <p:spPr>
          <a:xfrm>
            <a:off x="380608" y="3174419"/>
            <a:ext cx="1530855" cy="6215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900" dirty="0">
                <a:solidFill>
                  <a:prstClr val="black"/>
                </a:solidFill>
              </a:rPr>
              <a:t>Databases</a:t>
            </a:r>
          </a:p>
        </p:txBody>
      </p:sp>
      <p:sp>
        <p:nvSpPr>
          <p:cNvPr id="49" name="Flowchart: Multidocument 48"/>
          <p:cNvSpPr/>
          <p:nvPr/>
        </p:nvSpPr>
        <p:spPr>
          <a:xfrm>
            <a:off x="380608" y="4022674"/>
            <a:ext cx="1530855" cy="546847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 defTabSz="609555"/>
            <a:r>
              <a:rPr lang="en-US" sz="1900" dirty="0">
                <a:solidFill>
                  <a:prstClr val="black"/>
                </a:solidFill>
              </a:rPr>
              <a:t>Files</a:t>
            </a:r>
          </a:p>
        </p:txBody>
      </p:sp>
      <p:sp>
        <p:nvSpPr>
          <p:cNvPr id="7" name="Up Arrow 6"/>
          <p:cNvSpPr/>
          <p:nvPr/>
        </p:nvSpPr>
        <p:spPr>
          <a:xfrm rot="5400000">
            <a:off x="2484263" y="1966640"/>
            <a:ext cx="402956" cy="136589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21912" tIns="60956" rIns="121912" bIns="60956" spcCol="0" rtlCol="0" anchor="ctr"/>
          <a:lstStyle/>
          <a:p>
            <a:pPr algn="ctr" defTabSz="609555"/>
            <a:r>
              <a:rPr lang="en-US" sz="1900" dirty="0">
                <a:solidFill>
                  <a:prstClr val="black"/>
                </a:solidFill>
              </a:rPr>
              <a:t>Data</a:t>
            </a:r>
          </a:p>
        </p:txBody>
      </p:sp>
      <p:sp>
        <p:nvSpPr>
          <p:cNvPr id="50" name="Up Arrow 49"/>
          <p:cNvSpPr/>
          <p:nvPr/>
        </p:nvSpPr>
        <p:spPr>
          <a:xfrm rot="5400000">
            <a:off x="2484263" y="2802248"/>
            <a:ext cx="402956" cy="136589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21912" tIns="60956" rIns="121912" bIns="60956" spcCol="0" rtlCol="0" anchor="ctr"/>
          <a:lstStyle/>
          <a:p>
            <a:pPr algn="ctr" defTabSz="609555"/>
            <a:r>
              <a:rPr lang="en-US" sz="1900" dirty="0">
                <a:solidFill>
                  <a:prstClr val="black"/>
                </a:solidFill>
              </a:rPr>
              <a:t>Data</a:t>
            </a:r>
          </a:p>
        </p:txBody>
      </p:sp>
      <p:sp>
        <p:nvSpPr>
          <p:cNvPr id="51" name="Up Arrow 50"/>
          <p:cNvSpPr/>
          <p:nvPr/>
        </p:nvSpPr>
        <p:spPr>
          <a:xfrm rot="5400000">
            <a:off x="2484263" y="3579319"/>
            <a:ext cx="402956" cy="136589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21912" tIns="60956" rIns="121912" bIns="60956" spcCol="0" rtlCol="0" anchor="ctr"/>
          <a:lstStyle/>
          <a:p>
            <a:pPr algn="ctr" defTabSz="609555"/>
            <a:r>
              <a:rPr lang="en-US" sz="1900" dirty="0">
                <a:solidFill>
                  <a:prstClr val="black"/>
                </a:solidFill>
              </a:rPr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3247" y="1740540"/>
            <a:ext cx="4938789" cy="3649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spcCol="0" rtlCol="0" anchor="ctr"/>
          <a:lstStyle/>
          <a:p>
            <a:pPr algn="ctr" defTabSz="609555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2" name="Picture 4" descr="F:\Joy\Data Warehouse\Infrastructure\PlatformRevisit\images\data_analytic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6067" y="2580768"/>
            <a:ext cx="4554672" cy="196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ight Arrow 52"/>
          <p:cNvSpPr/>
          <p:nvPr/>
        </p:nvSpPr>
        <p:spPr>
          <a:xfrm>
            <a:off x="7025907" y="2983976"/>
            <a:ext cx="1222644" cy="94535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1912" tIns="60956" rIns="121912" bIns="60956" spcCol="0" rtlCol="0" anchor="ctr"/>
          <a:lstStyle/>
          <a:p>
            <a:pPr algn="ctr" defTabSz="609555"/>
            <a:r>
              <a:rPr lang="en-US" sz="2100" dirty="0">
                <a:solidFill>
                  <a:prstClr val="white"/>
                </a:solidFill>
              </a:rPr>
              <a:t>Data</a:t>
            </a:r>
          </a:p>
        </p:txBody>
      </p:sp>
      <p:pic>
        <p:nvPicPr>
          <p:cNvPr id="54" name="Picture 5" descr="F:\Joy\Data Warehouse\Infrastructure\PlatformRevisit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23" y="2206999"/>
            <a:ext cx="642964" cy="4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 descr="F:\Joy\Data Warehouse\Infrastructure\PlatformRevisit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095" y="2192842"/>
            <a:ext cx="642964" cy="4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" descr="F:\Joy\Data Warehouse\Infrastructure\PlatformRevisit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003" y="2206999"/>
            <a:ext cx="642964" cy="4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" descr="F:\Joy\Data Warehouse\Infrastructure\PlatformRevisit\images\u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591" y="2193102"/>
            <a:ext cx="642964" cy="4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366893" y="4769337"/>
            <a:ext cx="901577" cy="400101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609555"/>
            <a:r>
              <a:rPr lang="en-US" dirty="0">
                <a:solidFill>
                  <a:prstClr val="black"/>
                </a:solidFill>
              </a:rPr>
              <a:t>Cluster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2663" y="1740540"/>
            <a:ext cx="6943240" cy="3649851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2" tIns="60956" rIns="121912" bIns="60956" spcCol="0" rtlCol="0" anchor="ctr"/>
          <a:lstStyle/>
          <a:p>
            <a:pPr algn="ctr" defTabSz="609555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0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464458" y="2019968"/>
            <a:ext cx="10972800" cy="1974516"/>
          </a:xfrm>
        </p:spPr>
        <p:txBody>
          <a:bodyPr/>
          <a:lstStyle/>
          <a:p>
            <a:pPr algn="l"/>
            <a:r>
              <a:rPr lang="en-US" sz="5300" dirty="0">
                <a:latin typeface="Garamond" panose="02020404030301010803" pitchFamily="18" charset="0"/>
              </a:rPr>
              <a:t>What are organization requirements for tooling?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50393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8000" y="1084997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222" y="1683803"/>
            <a:ext cx="4189612" cy="3399644"/>
          </a:xfrm>
        </p:spPr>
        <p:txBody>
          <a:bodyPr>
            <a:normAutofit/>
          </a:bodyPr>
          <a:lstStyle/>
          <a:p>
            <a:pPr marL="309011" lvl="1" indent="-309011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70C0"/>
                </a:solidFill>
              </a:rPr>
              <a:t>Spark Notebook for</a:t>
            </a:r>
          </a:p>
          <a:p>
            <a:pPr marL="309011" lvl="1" indent="-309011">
              <a:buFont typeface="Arial" panose="020B0604020202020204" pitchFamily="34" charset="0"/>
              <a:buChar char="•"/>
            </a:pPr>
            <a:endParaRPr lang="en-US" sz="500" b="1" dirty="0">
              <a:solidFill>
                <a:srgbClr val="0070C0"/>
              </a:solidFill>
            </a:endParaRPr>
          </a:p>
          <a:p>
            <a:pPr marL="609555" lvl="2" indent="-300543">
              <a:buFont typeface="Wingdings" panose="05000000000000000000" pitchFamily="2" charset="2"/>
              <a:buChar char="ü"/>
            </a:pPr>
            <a:r>
              <a:rPr lang="en-US" sz="2000" b="1" dirty="0"/>
              <a:t>Web-based</a:t>
            </a:r>
          </a:p>
          <a:p>
            <a:pPr marL="609555" lvl="2" indent="-300543">
              <a:buFont typeface="Wingdings" panose="05000000000000000000" pitchFamily="2" charset="2"/>
              <a:buChar char="ü"/>
            </a:pPr>
            <a:r>
              <a:rPr lang="en-US" sz="2000" b="1" dirty="0"/>
              <a:t>Scala/Python libraries</a:t>
            </a:r>
          </a:p>
          <a:p>
            <a:pPr marL="609555" lvl="2" indent="-300543">
              <a:buFont typeface="Wingdings" panose="05000000000000000000" pitchFamily="2" charset="2"/>
              <a:buChar char="ü"/>
            </a:pPr>
            <a:r>
              <a:rPr lang="en-US" sz="2000" b="1" dirty="0"/>
              <a:t>Templates</a:t>
            </a:r>
          </a:p>
          <a:p>
            <a:pPr marL="609555" lvl="2" indent="-300543">
              <a:buFont typeface="Wingdings" panose="05000000000000000000" pitchFamily="2" charset="2"/>
              <a:buChar char="ü"/>
            </a:pPr>
            <a:r>
              <a:rPr lang="en-US" sz="2000" b="1" dirty="0"/>
              <a:t>Security and login integration</a:t>
            </a:r>
          </a:p>
          <a:p>
            <a:pPr marL="609555" lvl="2" indent="-300543">
              <a:buFont typeface="Wingdings" panose="05000000000000000000" pitchFamily="2" charset="2"/>
              <a:buChar char="ü"/>
            </a:pPr>
            <a:r>
              <a:rPr lang="en-US" sz="2000" b="1" dirty="0"/>
              <a:t>Data discovery</a:t>
            </a:r>
          </a:p>
          <a:p>
            <a:pPr marL="609555" lvl="2" indent="-300543">
              <a:buFont typeface="Wingdings" panose="05000000000000000000" pitchFamily="2" charset="2"/>
              <a:buChar char="ü"/>
            </a:pPr>
            <a:r>
              <a:rPr lang="en-US" sz="2000" b="1" dirty="0"/>
              <a:t>Enhanced SQL support</a:t>
            </a:r>
            <a:endParaRPr lang="en-US" dirty="0"/>
          </a:p>
          <a:p>
            <a:endParaRPr lang="en-US" dirty="0">
              <a:solidFill>
                <a:srgbClr val="7030A0"/>
              </a:solidFill>
            </a:endParaRPr>
          </a:p>
          <a:p>
            <a:pPr marL="304776" indent="-304776"/>
            <a:endParaRPr lang="en-US" sz="2700" dirty="0"/>
          </a:p>
          <a:p>
            <a:pPr marL="304776" indent="-304776"/>
            <a:endParaRPr lang="en-US" sz="27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443717"/>
            <a:ext cx="2844800" cy="366183"/>
          </a:xfrm>
        </p:spPr>
        <p:txBody>
          <a:bodyPr/>
          <a:lstStyle/>
          <a:p>
            <a:fld id="{1C1BA12D-9255-4430-B91A-21F65641110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 descr="F:\Joy\Data Warehouse\Infrastructure\PlatformRevisit\images\Jupyter-3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62" y="1196749"/>
            <a:ext cx="7410436" cy="450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609600" y="321797"/>
            <a:ext cx="10972800" cy="624243"/>
          </a:xfrm>
          <a:prstGeom prst="rect">
            <a:avLst/>
          </a:prstGeom>
        </p:spPr>
        <p:txBody>
          <a:bodyPr lIns="121912" tIns="60956" rIns="121912" bIns="60956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dirty="0">
                <a:solidFill>
                  <a:prstClr val="black"/>
                </a:solidFill>
                <a:latin typeface="Garamond" panose="02020404030301010803" pitchFamily="18" charset="0"/>
              </a:rPr>
              <a:t>Jupyter Notebook for Spark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214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9620</TotalTime>
  <Words>4535</Words>
  <Application>Microsoft Macintosh PowerPoint</Application>
  <PresentationFormat>Widescreen</PresentationFormat>
  <Paragraphs>1153</Paragraphs>
  <Slides>52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Batang</vt:lpstr>
      <vt:lpstr>Arial</vt:lpstr>
      <vt:lpstr>Avenir Next P for BBG</vt:lpstr>
      <vt:lpstr>Calibri</vt:lpstr>
      <vt:lpstr>Calibri Light</vt:lpstr>
      <vt:lpstr>Garamond</vt:lpstr>
      <vt:lpstr>Mangal</vt:lpstr>
      <vt:lpstr>Wingdings</vt:lpstr>
      <vt:lpstr>Custom Design</vt:lpstr>
      <vt:lpstr>1_Custom Design</vt:lpstr>
      <vt:lpstr>Office Theme</vt:lpstr>
      <vt:lpstr>2_Office Theme</vt:lpstr>
      <vt:lpstr>PowerPoint Presentation</vt:lpstr>
      <vt:lpstr>Speaker Bio </vt:lpstr>
      <vt:lpstr>Agenda </vt:lpstr>
      <vt:lpstr>Why Data Science Notebook?</vt:lpstr>
      <vt:lpstr>Why Data Science Notebook?</vt:lpstr>
      <vt:lpstr>PowerPoint Presentation</vt:lpstr>
      <vt:lpstr>PowerPoint Presentation</vt:lpstr>
      <vt:lpstr>What are organization requirements for tooling?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Joy Chakraborty</cp:lastModifiedBy>
  <cp:revision>221</cp:revision>
  <dcterms:created xsi:type="dcterms:W3CDTF">2016-12-21T19:53:01Z</dcterms:created>
  <dcterms:modified xsi:type="dcterms:W3CDTF">2020-02-13T02:25:20Z</dcterms:modified>
</cp:coreProperties>
</file>