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63" r:id="rId2"/>
    <p:sldId id="500" r:id="rId3"/>
    <p:sldId id="370" r:id="rId4"/>
    <p:sldId id="417" r:id="rId5"/>
    <p:sldId id="256" r:id="rId6"/>
    <p:sldId id="479" r:id="rId7"/>
    <p:sldId id="288" r:id="rId8"/>
    <p:sldId id="528" r:id="rId9"/>
    <p:sldId id="550" r:id="rId10"/>
    <p:sldId id="535" r:id="rId11"/>
    <p:sldId id="508" r:id="rId12"/>
    <p:sldId id="509" r:id="rId13"/>
    <p:sldId id="418" r:id="rId14"/>
    <p:sldId id="510" r:id="rId15"/>
    <p:sldId id="536" r:id="rId16"/>
    <p:sldId id="512" r:id="rId17"/>
    <p:sldId id="419" r:id="rId18"/>
    <p:sldId id="540" r:id="rId19"/>
    <p:sldId id="541" r:id="rId20"/>
    <p:sldId id="525" r:id="rId21"/>
    <p:sldId id="511" r:id="rId22"/>
    <p:sldId id="513" r:id="rId23"/>
    <p:sldId id="537" r:id="rId24"/>
    <p:sldId id="515" r:id="rId25"/>
    <p:sldId id="552" r:id="rId26"/>
    <p:sldId id="563" r:id="rId27"/>
    <p:sldId id="553" r:id="rId28"/>
    <p:sldId id="554" r:id="rId29"/>
    <p:sldId id="517" r:id="rId30"/>
    <p:sldId id="557" r:id="rId31"/>
    <p:sldId id="556" r:id="rId32"/>
    <p:sldId id="555" r:id="rId33"/>
    <p:sldId id="559" r:id="rId34"/>
    <p:sldId id="560" r:id="rId35"/>
    <p:sldId id="558" r:id="rId36"/>
    <p:sldId id="526" r:id="rId37"/>
    <p:sldId id="561" r:id="rId38"/>
    <p:sldId id="562" r:id="rId39"/>
    <p:sldId id="267" r:id="rId40"/>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y Chakraborty" initials="J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000"/>
    <a:srgbClr val="D4B0F2"/>
    <a:srgbClr val="FF81F3"/>
    <a:srgbClr val="FFFFAA"/>
    <a:srgbClr val="0000FF"/>
    <a:srgbClr val="FFFF93"/>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4" autoAdjust="0"/>
    <p:restoredTop sz="68631" autoAdjust="0"/>
  </p:normalViewPr>
  <p:slideViewPr>
    <p:cSldViewPr>
      <p:cViewPr>
        <p:scale>
          <a:sx n="100" d="100"/>
          <a:sy n="100" d="100"/>
        </p:scale>
        <p:origin x="624" y="168"/>
      </p:cViewPr>
      <p:guideLst>
        <p:guide orient="horz" pos="2160"/>
        <p:guide pos="383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1" d="100"/>
          <a:sy n="81" d="100"/>
        </p:scale>
        <p:origin x="-2093"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01B56B-467C-4535-AF17-29742045EC10}" type="datetimeFigureOut">
              <a:rPr lang="en-US" smtClean="0"/>
              <a:pPr/>
              <a:t>5/16/18</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DE00F-D9FD-4FC6-BF60-8CE81A197A65}" type="slidenum">
              <a:rPr lang="en-US" smtClean="0"/>
              <a:pPr/>
              <a:t>‹#›</a:t>
            </a:fld>
            <a:endParaRPr lang="en-US"/>
          </a:p>
        </p:txBody>
      </p:sp>
    </p:spTree>
    <p:extLst>
      <p:ext uri="{BB962C8B-B14F-4D97-AF65-F5344CB8AC3E}">
        <p14:creationId xmlns:p14="http://schemas.microsoft.com/office/powerpoint/2010/main" val="1228242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first session of the last day of the summit … We will be talking about how to setup and run Spark Job in Kubernetes but accessing data in HDFS specifically in a corporate setup which means in a secured environment.</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a:t>
            </a:fld>
            <a:endParaRPr lang="en-US"/>
          </a:p>
        </p:txBody>
      </p:sp>
    </p:spTree>
    <p:extLst>
      <p:ext uri="{BB962C8B-B14F-4D97-AF65-F5344CB8AC3E}">
        <p14:creationId xmlns:p14="http://schemas.microsoft.com/office/powerpoint/2010/main" val="2444167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characteristics of such distributed and containerized solution should be to provide –</a:t>
            </a:r>
          </a:p>
          <a:p>
            <a:pPr marL="171450" indent="-171450">
              <a:buFontTx/>
              <a:buChar char="-"/>
            </a:pPr>
            <a:r>
              <a:rPr lang="en-US" dirty="0"/>
              <a:t>Management capabilities for</a:t>
            </a:r>
          </a:p>
          <a:p>
            <a:pPr marL="628650" lvl="1" indent="-171450">
              <a:buFontTx/>
              <a:buChar char="-"/>
            </a:pPr>
            <a:r>
              <a:rPr lang="en-US" dirty="0"/>
              <a:t>Containers</a:t>
            </a:r>
          </a:p>
          <a:p>
            <a:pPr marL="628650" lvl="1" indent="-171450">
              <a:buFontTx/>
              <a:buChar char="-"/>
            </a:pPr>
            <a:r>
              <a:rPr lang="en-US" dirty="0"/>
              <a:t>Resources</a:t>
            </a:r>
          </a:p>
          <a:p>
            <a:pPr marL="171450" indent="-171450">
              <a:buFontTx/>
              <a:buChar char="-"/>
            </a:pPr>
            <a:r>
              <a:rPr lang="en-US" dirty="0"/>
              <a:t>Scheduling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10</a:t>
            </a:fld>
            <a:endParaRPr lang="en-US"/>
          </a:p>
        </p:txBody>
      </p:sp>
    </p:spTree>
    <p:extLst>
      <p:ext uri="{BB962C8B-B14F-4D97-AF65-F5344CB8AC3E}">
        <p14:creationId xmlns:p14="http://schemas.microsoft.com/office/powerpoint/2010/main" val="58285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does provide these capabilities that we just talked about in last few slides and Spark now supports running in Kubernetes</a:t>
            </a:r>
          </a:p>
          <a:p>
            <a:r>
              <a:rPr lang="en-US" dirty="0"/>
              <a:t>So, it is the good time to catch up and see how we can run Spark in Kubernetes to build an elastic compute cluster</a:t>
            </a:r>
          </a:p>
          <a:p>
            <a:r>
              <a:rPr lang="en-US" dirty="0"/>
              <a:t>One point to be noted, Our goal should be to run Spark the same way it runs in yarn or </a:t>
            </a:r>
            <a:r>
              <a:rPr lang="en-US" dirty="0" err="1"/>
              <a:t>Mesos</a:t>
            </a:r>
            <a:r>
              <a:rPr lang="en-US" dirty="0"/>
              <a:t>, without changing the access pattern … again to be consistent … And the good news is we can do it … We will see how in this presentation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11</a:t>
            </a:fld>
            <a:endParaRPr lang="en-US"/>
          </a:p>
        </p:txBody>
      </p:sp>
    </p:spTree>
    <p:extLst>
      <p:ext uri="{BB962C8B-B14F-4D97-AF65-F5344CB8AC3E}">
        <p14:creationId xmlns:p14="http://schemas.microsoft.com/office/powerpoint/2010/main" val="754609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little bit about Kubernetes, just to make sure that we are all in same page and have a common understanding for the rest of </a:t>
            </a:r>
            <a:r>
              <a:rPr lang="en-US"/>
              <a:t>the presentation …</a:t>
            </a:r>
            <a:endParaRPr lang="en-US" dirty="0"/>
          </a:p>
          <a:p>
            <a:r>
              <a:rPr lang="en-US" dirty="0"/>
              <a:t>Regarding Spark, it is in the industry for long time and most of you probably know … And, I will cover throughout the presentation whenever required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12</a:t>
            </a:fld>
            <a:endParaRPr lang="en-US"/>
          </a:p>
        </p:txBody>
      </p:sp>
    </p:spTree>
    <p:extLst>
      <p:ext uri="{BB962C8B-B14F-4D97-AF65-F5344CB8AC3E}">
        <p14:creationId xmlns:p14="http://schemas.microsoft.com/office/powerpoint/2010/main" val="51030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an open-source container and resource management System</a:t>
            </a:r>
          </a:p>
          <a:p>
            <a:r>
              <a:rPr lang="en-US" dirty="0"/>
              <a:t>It is modular in design, and very much extensible ..</a:t>
            </a:r>
          </a:p>
          <a:p>
            <a:r>
              <a:rPr lang="en-US" dirty="0"/>
              <a:t>The latest release is 1.8.14</a:t>
            </a:r>
          </a:p>
          <a:p>
            <a:r>
              <a:rPr lang="en-US" dirty="0"/>
              <a:t>It is written in </a:t>
            </a:r>
            <a:r>
              <a:rPr lang="en-US" dirty="0" err="1"/>
              <a:t>GoLang</a:t>
            </a:r>
            <a:endParaRPr lang="en-US" dirty="0"/>
          </a:p>
        </p:txBody>
      </p:sp>
      <p:sp>
        <p:nvSpPr>
          <p:cNvPr id="4" name="Slide Number Placeholder 3"/>
          <p:cNvSpPr>
            <a:spLocks noGrp="1"/>
          </p:cNvSpPr>
          <p:nvPr>
            <p:ph type="sldNum" sz="quarter" idx="10"/>
          </p:nvPr>
        </p:nvSpPr>
        <p:spPr/>
        <p:txBody>
          <a:bodyPr/>
          <a:lstStyle/>
          <a:p>
            <a:fld id="{305DE00F-D9FD-4FC6-BF60-8CE81A197A65}" type="slidenum">
              <a:rPr lang="en-US" smtClean="0"/>
              <a:pPr/>
              <a:t>13</a:t>
            </a:fld>
            <a:endParaRPr lang="en-US"/>
          </a:p>
        </p:txBody>
      </p:sp>
    </p:spTree>
    <p:extLst>
      <p:ext uri="{BB962C8B-B14F-4D97-AF65-F5344CB8AC3E}">
        <p14:creationId xmlns:p14="http://schemas.microsoft.com/office/powerpoint/2010/main" val="35610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architecture and design of a Kubernetes cluster is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14</a:t>
            </a:fld>
            <a:endParaRPr lang="en-US"/>
          </a:p>
        </p:txBody>
      </p:sp>
    </p:spTree>
    <p:extLst>
      <p:ext uri="{BB962C8B-B14F-4D97-AF65-F5344CB8AC3E}">
        <p14:creationId xmlns:p14="http://schemas.microsoft.com/office/powerpoint/2010/main" val="734716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master node, which is responsible for running the central services such as </a:t>
            </a:r>
            <a:r>
              <a:rPr lang="en-US" dirty="0" err="1"/>
              <a:t>api</a:t>
            </a:r>
            <a:r>
              <a:rPr lang="en-US" dirty="0"/>
              <a:t>-server (through which the end user accesses the cluster), scheduler service and other services</a:t>
            </a:r>
          </a:p>
          <a:p>
            <a:r>
              <a:rPr lang="en-US" dirty="0"/>
              <a:t>The slave nodes runs a process called </a:t>
            </a:r>
            <a:r>
              <a:rPr lang="en-US" dirty="0" err="1"/>
              <a:t>Kubelets</a:t>
            </a:r>
            <a:r>
              <a:rPr lang="en-US" dirty="0"/>
              <a:t> which is responsible for </a:t>
            </a:r>
            <a:r>
              <a:rPr lang="en-US" dirty="0" err="1"/>
              <a:t>maintaing</a:t>
            </a:r>
            <a:r>
              <a:rPr lang="en-US" dirty="0"/>
              <a:t> the state of the cluster fabric and communicate to the respective services of the master.</a:t>
            </a:r>
          </a:p>
          <a:p>
            <a:r>
              <a:rPr lang="en-US" dirty="0"/>
              <a:t>It is kind of master-slave architecture</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15</a:t>
            </a:fld>
            <a:endParaRPr lang="en-US"/>
          </a:p>
        </p:txBody>
      </p:sp>
    </p:spTree>
    <p:extLst>
      <p:ext uri="{BB962C8B-B14F-4D97-AF65-F5344CB8AC3E}">
        <p14:creationId xmlns:p14="http://schemas.microsoft.com/office/powerpoint/2010/main" val="116595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basic or core components that Kubernetes provides out of the box and also you will be dealing with any </a:t>
            </a:r>
            <a:r>
              <a:rPr lang="en-US" dirty="0" err="1"/>
              <a:t>kubernetes</a:t>
            </a:r>
            <a:r>
              <a:rPr lang="en-US" dirty="0"/>
              <a:t> cluster are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16</a:t>
            </a:fld>
            <a:endParaRPr lang="en-US"/>
          </a:p>
        </p:txBody>
      </p:sp>
    </p:spTree>
    <p:extLst>
      <p:ext uri="{BB962C8B-B14F-4D97-AF65-F5344CB8AC3E}">
        <p14:creationId xmlns:p14="http://schemas.microsoft.com/office/powerpoint/2010/main" val="213871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 gives a workspace or work area for a user to create other resources and run services … Namespace can be used to assign permissions or policies.</a:t>
            </a:r>
          </a:p>
          <a:p>
            <a:r>
              <a:rPr lang="en-US" dirty="0"/>
              <a:t>Pod is a basic unit of compute resource where you will run your compute workload … You can think of this as a container representing a running process that you get for the given specification that you asked for … The container is build primarily using Docker images but you can also you other container runtime solutions</a:t>
            </a:r>
          </a:p>
          <a:p>
            <a:r>
              <a:rPr lang="en-US" dirty="0"/>
              <a:t>Service gives you the abstraction to deploy and run any kind of service (primarily stateless) with endpoints</a:t>
            </a:r>
          </a:p>
          <a:p>
            <a:r>
              <a:rPr lang="en-US" dirty="0"/>
              <a:t>Volume is abstraction layer for the storage resources, you can mount different kind of storages such as HDFS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17</a:t>
            </a:fld>
            <a:endParaRPr lang="en-US"/>
          </a:p>
        </p:txBody>
      </p:sp>
    </p:spTree>
    <p:extLst>
      <p:ext uri="{BB962C8B-B14F-4D97-AF65-F5344CB8AC3E}">
        <p14:creationId xmlns:p14="http://schemas.microsoft.com/office/powerpoint/2010/main" val="184521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more component those are very useful – </a:t>
            </a:r>
          </a:p>
          <a:p>
            <a:endParaRPr lang="en-US" dirty="0"/>
          </a:p>
          <a:p>
            <a:r>
              <a:rPr lang="en-US" dirty="0"/>
              <a:t>These are just for references … We will not be talking about these but you encourage you to look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18</a:t>
            </a:fld>
            <a:endParaRPr lang="en-US"/>
          </a:p>
        </p:txBody>
      </p:sp>
    </p:spTree>
    <p:extLst>
      <p:ext uri="{BB962C8B-B14F-4D97-AF65-F5344CB8AC3E}">
        <p14:creationId xmlns:p14="http://schemas.microsoft.com/office/powerpoint/2010/main" val="1113895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other important one –</a:t>
            </a:r>
          </a:p>
          <a:p>
            <a:r>
              <a:rPr lang="en-US" dirty="0"/>
              <a:t>Kubernetes does support RBAC, through which you can setup the permissions, access rights and policies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19</a:t>
            </a:fld>
            <a:endParaRPr lang="en-US"/>
          </a:p>
        </p:txBody>
      </p:sp>
    </p:spTree>
    <p:extLst>
      <p:ext uri="{BB962C8B-B14F-4D97-AF65-F5344CB8AC3E}">
        <p14:creationId xmlns:p14="http://schemas.microsoft.com/office/powerpoint/2010/main" val="19666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 that I will present, this patterns can be applied to any elastic compute cluster and any distributed storage … Not specifically to Kubernetes or HDFS …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a:t>
            </a:fld>
            <a:endParaRPr lang="en-US"/>
          </a:p>
        </p:txBody>
      </p:sp>
    </p:spTree>
    <p:extLst>
      <p:ext uri="{BB962C8B-B14F-4D97-AF65-F5344CB8AC3E}">
        <p14:creationId xmlns:p14="http://schemas.microsoft.com/office/powerpoint/2010/main" val="353749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Finialy</a:t>
            </a:r>
            <a:r>
              <a:rPr lang="en-US" dirty="0"/>
              <a:t>, one of the most powerful capabilities is, you can create your custom resource and deploy … It will be treated as first class citizen, which means the end user will create, update, delete and </a:t>
            </a:r>
            <a:r>
              <a:rPr lang="en-US" dirty="0" err="1"/>
              <a:t>serach</a:t>
            </a:r>
            <a:r>
              <a:rPr lang="en-US" dirty="0"/>
              <a:t> the custom resource the same way it accesses other resources such as Pod</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20</a:t>
            </a:fld>
            <a:endParaRPr lang="en-US"/>
          </a:p>
        </p:txBody>
      </p:sp>
    </p:spTree>
    <p:extLst>
      <p:ext uri="{BB962C8B-B14F-4D97-AF65-F5344CB8AC3E}">
        <p14:creationId xmlns:p14="http://schemas.microsoft.com/office/powerpoint/2010/main" val="1669533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bit more on Pod,</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21</a:t>
            </a:fld>
            <a:endParaRPr lang="en-US"/>
          </a:p>
        </p:txBody>
      </p:sp>
    </p:spTree>
    <p:extLst>
      <p:ext uri="{BB962C8B-B14F-4D97-AF65-F5344CB8AC3E}">
        <p14:creationId xmlns:p14="http://schemas.microsoft.com/office/powerpoint/2010/main" val="117417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how to interact with Kubernetes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22</a:t>
            </a:fld>
            <a:endParaRPr lang="en-US"/>
          </a:p>
        </p:txBody>
      </p:sp>
    </p:spTree>
    <p:extLst>
      <p:ext uri="{BB962C8B-B14F-4D97-AF65-F5344CB8AC3E}">
        <p14:creationId xmlns:p14="http://schemas.microsoft.com/office/powerpoint/2010/main" val="303779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Primariliy</a:t>
            </a:r>
            <a:r>
              <a:rPr lang="en-US" dirty="0"/>
              <a:t>, There are 2 ways you can access the Kubernetes resources –</a:t>
            </a:r>
          </a:p>
          <a:p>
            <a:pPr marL="171450" indent="-171450">
              <a:buFont typeface="Arial" panose="020B0604020202020204" pitchFamily="34" charset="0"/>
              <a:buChar char="•"/>
            </a:pPr>
            <a:r>
              <a:rPr lang="en-US" dirty="0"/>
              <a:t>REST API</a:t>
            </a:r>
          </a:p>
          <a:p>
            <a:pPr marL="171450" indent="-171450">
              <a:buFont typeface="Arial" panose="020B0604020202020204" pitchFamily="34" charset="0"/>
              <a:buChar char="•"/>
            </a:pPr>
            <a:r>
              <a:rPr lang="en-US" dirty="0"/>
              <a:t>Command line … Also called </a:t>
            </a:r>
            <a:r>
              <a:rPr lang="en-US" dirty="0" err="1"/>
              <a:t>kubectl</a:t>
            </a:r>
            <a:r>
              <a:rPr lang="en-US" dirty="0"/>
              <a:t> … this is the CLI</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order to access the Kubernetes cluster, you need the configuration (also called </a:t>
            </a:r>
            <a:r>
              <a:rPr lang="en-US" dirty="0" err="1"/>
              <a:t>kube</a:t>
            </a:r>
            <a:r>
              <a:rPr lang="en-US" dirty="0"/>
              <a:t> </a:t>
            </a:r>
            <a:r>
              <a:rPr lang="en-US" dirty="0" err="1"/>
              <a:t>config</a:t>
            </a:r>
            <a:r>
              <a:rPr lang="en-US" dirty="0"/>
              <a:t>) … You normally get it from the admin or for you local deployment, it will be automatically created during cluster setup …</a:t>
            </a:r>
          </a:p>
          <a:p>
            <a:endParaRPr lang="en-US" dirty="0"/>
          </a:p>
        </p:txBody>
      </p:sp>
      <p:sp>
        <p:nvSpPr>
          <p:cNvPr id="4" name="Slide Number Placeholder 3"/>
          <p:cNvSpPr>
            <a:spLocks noGrp="1"/>
          </p:cNvSpPr>
          <p:nvPr>
            <p:ph type="sldNum" sz="quarter" idx="10"/>
          </p:nvPr>
        </p:nvSpPr>
        <p:spPr/>
        <p:txBody>
          <a:bodyPr/>
          <a:lstStyle/>
          <a:p>
            <a:fld id="{305DE00F-D9FD-4FC6-BF60-8CE81A197A65}" type="slidenum">
              <a:rPr lang="en-US" smtClean="0"/>
              <a:pPr/>
              <a:t>23</a:t>
            </a:fld>
            <a:endParaRPr lang="en-US"/>
          </a:p>
        </p:txBody>
      </p:sp>
    </p:spTree>
    <p:extLst>
      <p:ext uri="{BB962C8B-B14F-4D97-AF65-F5344CB8AC3E}">
        <p14:creationId xmlns:p14="http://schemas.microsoft.com/office/powerpoint/2010/main" val="1510459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talk on designing a Kubernetes cluster running Spark jobs and accessing data from secured HDFS, lets see how secured or </a:t>
            </a:r>
            <a:r>
              <a:rPr lang="en-US" dirty="0" err="1"/>
              <a:t>kerberized</a:t>
            </a:r>
            <a:r>
              <a:rPr lang="en-US" dirty="0"/>
              <a:t> HDFS works. Many of you probably know but these is just a quick recap for completeness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24</a:t>
            </a:fld>
            <a:endParaRPr lang="en-US"/>
          </a:p>
        </p:txBody>
      </p:sp>
    </p:spTree>
    <p:extLst>
      <p:ext uri="{BB962C8B-B14F-4D97-AF65-F5344CB8AC3E}">
        <p14:creationId xmlns:p14="http://schemas.microsoft.com/office/powerpoint/2010/main" val="2089177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a:t>
            </a:r>
            <a:r>
              <a:rPr lang="en-US" dirty="0" err="1"/>
              <a:t>kerberized</a:t>
            </a:r>
            <a:r>
              <a:rPr lang="en-US" dirty="0"/>
              <a:t> HDFS setup, you have 3 basic components … The KDC backed by Active directory, the HDFS and the Client</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25</a:t>
            </a:fld>
            <a:endParaRPr lang="en-US"/>
          </a:p>
        </p:txBody>
      </p:sp>
    </p:spTree>
    <p:extLst>
      <p:ext uri="{BB962C8B-B14F-4D97-AF65-F5344CB8AC3E}">
        <p14:creationId xmlns:p14="http://schemas.microsoft.com/office/powerpoint/2010/main" val="560449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slides summarizes the the Kerberos authentication workflow.</a:t>
            </a:r>
          </a:p>
          <a:p>
            <a:r>
              <a:rPr lang="en-US" sz="1000" dirty="0"/>
              <a:t>It starts with, HDFS getting authenticated with KDC using its Service principal/keys. What essentially it means, the HDFS is now trusted for this KDC and KDC allows the HDFS to authenticate a client using ticket issued by this same KDC.</a:t>
            </a:r>
          </a:p>
          <a:p>
            <a:r>
              <a:rPr lang="en-US" sz="1000" dirty="0"/>
              <a:t>Then Client requests the KDC for the Kerberos ticket using principal/</a:t>
            </a:r>
            <a:r>
              <a:rPr lang="en-US" sz="1000" dirty="0" err="1"/>
              <a:t>pwd</a:t>
            </a:r>
            <a:r>
              <a:rPr lang="en-US" sz="1000" dirty="0"/>
              <a:t> or </a:t>
            </a:r>
            <a:r>
              <a:rPr lang="en-US" sz="1000" dirty="0" err="1"/>
              <a:t>Keytab</a:t>
            </a:r>
            <a:endParaRPr lang="en-US" sz="1000" dirty="0"/>
          </a:p>
          <a:p>
            <a:r>
              <a:rPr lang="en-US" sz="1000" dirty="0"/>
              <a:t>KDC sends the TGT (also called Ticket granting Ticket)</a:t>
            </a:r>
          </a:p>
          <a:p>
            <a:r>
              <a:rPr lang="en-US" sz="1000" dirty="0"/>
              <a:t>Now, when Client wants to talk to HDFS, it uses the TGT to get the service token from Ticket granting service of KDC and then it uses this token to get authenticated by HDFS </a:t>
            </a:r>
            <a:r>
              <a:rPr lang="en-US" sz="1000" dirty="0" err="1"/>
              <a:t>Namenode</a:t>
            </a:r>
            <a:r>
              <a:rPr lang="en-US" sz="1000" dirty="0"/>
              <a:t>. </a:t>
            </a:r>
          </a:p>
          <a:p>
            <a:r>
              <a:rPr lang="en-US" sz="1000" dirty="0"/>
              <a:t>Once the HDFS authenticates the, connection established between Client and HDFS. </a:t>
            </a:r>
          </a:p>
          <a:p>
            <a:r>
              <a:rPr lang="en-US" sz="1000" dirty="0"/>
              <a:t>This is how </a:t>
            </a:r>
            <a:r>
              <a:rPr lang="en-US" sz="1000" dirty="0" err="1"/>
              <a:t>Kerberized</a:t>
            </a:r>
            <a:r>
              <a:rPr lang="en-US" sz="1000" dirty="0"/>
              <a:t> HDFS works.</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26</a:t>
            </a:fld>
            <a:endParaRPr lang="en-US"/>
          </a:p>
        </p:txBody>
      </p:sp>
    </p:spTree>
    <p:extLst>
      <p:ext uri="{BB962C8B-B14F-4D97-AF65-F5344CB8AC3E}">
        <p14:creationId xmlns:p14="http://schemas.microsoft.com/office/powerpoint/2010/main" val="286783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there is a little variation to it … This is not the only option, </a:t>
            </a:r>
          </a:p>
          <a:p>
            <a:r>
              <a:rPr lang="en-US" dirty="0"/>
              <a:t>The other option is called using delegation token. </a:t>
            </a:r>
          </a:p>
          <a:p>
            <a:r>
              <a:rPr lang="en-US" dirty="0"/>
              <a:t>In this case, the last two steps are different.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27</a:t>
            </a:fld>
            <a:endParaRPr lang="en-US"/>
          </a:p>
        </p:txBody>
      </p:sp>
    </p:spTree>
    <p:extLst>
      <p:ext uri="{BB962C8B-B14F-4D97-AF65-F5344CB8AC3E}">
        <p14:creationId xmlns:p14="http://schemas.microsoft.com/office/powerpoint/2010/main" val="227404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finally, Lets see how to design a </a:t>
            </a:r>
            <a:r>
              <a:rPr lang="en-US" dirty="0" err="1"/>
              <a:t>kubernetes</a:t>
            </a:r>
            <a:r>
              <a:rPr lang="en-US" dirty="0"/>
              <a:t> cluster running Spark job accessing data from </a:t>
            </a:r>
            <a:r>
              <a:rPr lang="en-US" dirty="0" err="1"/>
              <a:t>kerberized</a:t>
            </a:r>
            <a:r>
              <a:rPr lang="en-US" dirty="0"/>
              <a:t> HDFS by combining all these technologies …</a:t>
            </a:r>
          </a:p>
          <a:p>
            <a:endParaRPr lang="en-US" dirty="0"/>
          </a:p>
          <a:p>
            <a:r>
              <a:rPr lang="en-US" dirty="0"/>
              <a:t>One point, I would highlight is, traditionally we run spark job using spark-submit which is well known … And in Kubernetes, we will submit the spark job using same spark-submit command … No difference because in Spark 2.3, it does support </a:t>
            </a:r>
            <a:r>
              <a:rPr lang="en-US" dirty="0" err="1"/>
              <a:t>kubernetes</a:t>
            </a:r>
            <a:r>
              <a:rPr lang="en-US" dirty="0"/>
              <a:t> using spark-submit and this is good because it is consistent with Yarn and </a:t>
            </a:r>
            <a:r>
              <a:rPr lang="en-US" dirty="0" err="1"/>
              <a:t>Mesos</a:t>
            </a:r>
            <a:r>
              <a:rPr lang="en-US" dirty="0"/>
              <a:t>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28</a:t>
            </a:fld>
            <a:endParaRPr lang="en-US"/>
          </a:p>
        </p:txBody>
      </p:sp>
    </p:spTree>
    <p:extLst>
      <p:ext uri="{BB962C8B-B14F-4D97-AF65-F5344CB8AC3E}">
        <p14:creationId xmlns:p14="http://schemas.microsoft.com/office/powerpoint/2010/main" val="512451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the </a:t>
            </a:r>
            <a:r>
              <a:rPr lang="en-US" dirty="0" err="1"/>
              <a:t>kubernetes</a:t>
            </a:r>
            <a:r>
              <a:rPr lang="en-US" dirty="0"/>
              <a:t> cluster having master node running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29</a:t>
            </a:fld>
            <a:endParaRPr lang="en-US"/>
          </a:p>
        </p:txBody>
      </p:sp>
    </p:spTree>
    <p:extLst>
      <p:ext uri="{BB962C8B-B14F-4D97-AF65-F5344CB8AC3E}">
        <p14:creationId xmlns:p14="http://schemas.microsoft.com/office/powerpoint/2010/main" val="202572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Joy Chakraborty … I design and write software for living … Most of my recent projects involves designing and building distributed compute and storage systems for data analysis and data science activities including machine learning</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a:t>
            </a:fld>
            <a:endParaRPr lang="en-US"/>
          </a:p>
        </p:txBody>
      </p:sp>
    </p:spTree>
    <p:extLst>
      <p:ext uri="{BB962C8B-B14F-4D97-AF65-F5344CB8AC3E}">
        <p14:creationId xmlns:p14="http://schemas.microsoft.com/office/powerpoint/2010/main" val="426868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user wants to do spark-submit … The only difference here is to set the master as </a:t>
            </a:r>
            <a:r>
              <a:rPr lang="en-US" dirty="0" err="1"/>
              <a:t>kubernetes</a:t>
            </a:r>
            <a:r>
              <a:rPr lang="en-US" dirty="0"/>
              <a:t> master</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30</a:t>
            </a:fld>
            <a:endParaRPr lang="en-US"/>
          </a:p>
        </p:txBody>
      </p:sp>
    </p:spTree>
    <p:extLst>
      <p:ext uri="{BB962C8B-B14F-4D97-AF65-F5344CB8AC3E}">
        <p14:creationId xmlns:p14="http://schemas.microsoft.com/office/powerpoint/2010/main" val="1119581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master creates the driver and worker pods</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31</a:t>
            </a:fld>
            <a:endParaRPr lang="en-US"/>
          </a:p>
        </p:txBody>
      </p:sp>
    </p:spTree>
    <p:extLst>
      <p:ext uri="{BB962C8B-B14F-4D97-AF65-F5344CB8AC3E}">
        <p14:creationId xmlns:p14="http://schemas.microsoft.com/office/powerpoint/2010/main" val="1260123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order to create the pod, </a:t>
            </a:r>
            <a:r>
              <a:rPr lang="en-US" dirty="0" err="1"/>
              <a:t>kubernetes</a:t>
            </a:r>
            <a:r>
              <a:rPr lang="en-US" dirty="0"/>
              <a:t> needs a </a:t>
            </a:r>
            <a:r>
              <a:rPr lang="en-US" dirty="0" err="1"/>
              <a:t>docker</a:t>
            </a:r>
            <a:r>
              <a:rPr lang="en-US" dirty="0"/>
              <a:t> image … So, in the spark-submit, you have to specify the </a:t>
            </a:r>
            <a:r>
              <a:rPr lang="en-US" dirty="0" err="1"/>
              <a:t>docker</a:t>
            </a:r>
            <a:r>
              <a:rPr lang="en-US" dirty="0"/>
              <a:t> image name and </a:t>
            </a:r>
            <a:r>
              <a:rPr lang="en-US" dirty="0" err="1"/>
              <a:t>kubernetes</a:t>
            </a:r>
            <a:r>
              <a:rPr lang="en-US" dirty="0"/>
              <a:t> will use it … And this is same for creating any pod not specific to Spark</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32</a:t>
            </a:fld>
            <a:endParaRPr lang="en-US"/>
          </a:p>
        </p:txBody>
      </p:sp>
    </p:spTree>
    <p:extLst>
      <p:ext uri="{BB962C8B-B14F-4D97-AF65-F5344CB8AC3E}">
        <p14:creationId xmlns:p14="http://schemas.microsoft.com/office/powerpoint/2010/main" val="3813646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or the code in spark wants to access data from HDFS … Since the HDFS is </a:t>
            </a:r>
            <a:r>
              <a:rPr lang="en-US" dirty="0" err="1"/>
              <a:t>kerberized</a:t>
            </a:r>
            <a:r>
              <a:rPr lang="en-US" dirty="0"/>
              <a:t> … The driver and worker need the Kerberos </a:t>
            </a:r>
            <a:r>
              <a:rPr lang="en-US" dirty="0" err="1"/>
              <a:t>keytab</a:t>
            </a:r>
            <a:r>
              <a:rPr lang="en-US" dirty="0"/>
              <a:t> or password.</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33</a:t>
            </a:fld>
            <a:endParaRPr lang="en-US"/>
          </a:p>
        </p:txBody>
      </p:sp>
    </p:spTree>
    <p:extLst>
      <p:ext uri="{BB962C8B-B14F-4D97-AF65-F5344CB8AC3E}">
        <p14:creationId xmlns:p14="http://schemas.microsoft.com/office/powerpoint/2010/main" val="3633412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provides a resource called secrets similar to </a:t>
            </a:r>
            <a:r>
              <a:rPr lang="en-US" dirty="0" err="1"/>
              <a:t>docker</a:t>
            </a:r>
            <a:r>
              <a:rPr lang="en-US" dirty="0"/>
              <a:t> swarm. You can stored your secret to your namespace which you can only allow to read and they will be mounted to the driver/worker pod as regular </a:t>
            </a:r>
            <a:r>
              <a:rPr lang="en-US" dirty="0" err="1"/>
              <a:t>keytab</a:t>
            </a:r>
            <a:r>
              <a:rPr lang="en-US" dirty="0"/>
              <a:t> file, which the spark JVM will use to talk to HDFS.</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34</a:t>
            </a:fld>
            <a:endParaRPr lang="en-US"/>
          </a:p>
        </p:txBody>
      </p:sp>
    </p:spTree>
    <p:extLst>
      <p:ext uri="{BB962C8B-B14F-4D97-AF65-F5344CB8AC3E}">
        <p14:creationId xmlns:p14="http://schemas.microsoft.com/office/powerpoint/2010/main" val="362972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the over interaction looks like.</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35</a:t>
            </a:fld>
            <a:endParaRPr lang="en-US"/>
          </a:p>
        </p:txBody>
      </p:sp>
    </p:spTree>
    <p:extLst>
      <p:ext uri="{BB962C8B-B14F-4D97-AF65-F5344CB8AC3E}">
        <p14:creationId xmlns:p14="http://schemas.microsoft.com/office/powerpoint/2010/main" val="2463457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to use setup this environment</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36</a:t>
            </a:fld>
            <a:endParaRPr lang="en-US"/>
          </a:p>
        </p:txBody>
      </p:sp>
    </p:spTree>
    <p:extLst>
      <p:ext uri="{BB962C8B-B14F-4D97-AF65-F5344CB8AC3E}">
        <p14:creationId xmlns:p14="http://schemas.microsoft.com/office/powerpoint/2010/main" val="27530563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into different components to setup, lets revisit our objectives, we want to build an environment which I can run in Laptop, then port it to multi-node dev cluster and finally to the prod cluster which could be cloud.</a:t>
            </a:r>
          </a:p>
        </p:txBody>
      </p:sp>
      <p:sp>
        <p:nvSpPr>
          <p:cNvPr id="4" name="Slide Number Placeholder 3"/>
          <p:cNvSpPr>
            <a:spLocks noGrp="1"/>
          </p:cNvSpPr>
          <p:nvPr>
            <p:ph type="sldNum" sz="quarter" idx="10"/>
          </p:nvPr>
        </p:nvSpPr>
        <p:spPr/>
        <p:txBody>
          <a:bodyPr/>
          <a:lstStyle/>
          <a:p>
            <a:fld id="{305DE00F-D9FD-4FC6-BF60-8CE81A197A65}" type="slidenum">
              <a:rPr lang="en-US" smtClean="0"/>
              <a:pPr/>
              <a:t>37</a:t>
            </a:fld>
            <a:endParaRPr lang="en-US"/>
          </a:p>
        </p:txBody>
      </p:sp>
    </p:spTree>
    <p:extLst>
      <p:ext uri="{BB962C8B-B14F-4D97-AF65-F5344CB8AC3E}">
        <p14:creationId xmlns:p14="http://schemas.microsoft.com/office/powerpoint/2010/main" val="46531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want to make sure, the technologies that I will be covering, I will just scratch the surface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4</a:t>
            </a:fld>
            <a:endParaRPr lang="en-US"/>
          </a:p>
        </p:txBody>
      </p:sp>
    </p:spTree>
    <p:extLst>
      <p:ext uri="{BB962C8B-B14F-4D97-AF65-F5344CB8AC3E}">
        <p14:creationId xmlns:p14="http://schemas.microsoft.com/office/powerpoint/2010/main" val="211160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these technologies in local environment such as laptop is essential for doing development and testing without involving network dependencies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5</a:t>
            </a:fld>
            <a:endParaRPr lang="en-US"/>
          </a:p>
        </p:txBody>
      </p:sp>
    </p:spTree>
    <p:extLst>
      <p:ext uri="{BB962C8B-B14F-4D97-AF65-F5344CB8AC3E}">
        <p14:creationId xmlns:p14="http://schemas.microsoft.com/office/powerpoint/2010/main" val="367260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why Kubernetes … There are few reasons … And it doesn’t have to be Kubernetes and it could be something similar … The reason we are talking about Kubernetes because it is one of the popular one now</a:t>
            </a:r>
          </a:p>
        </p:txBody>
      </p:sp>
      <p:sp>
        <p:nvSpPr>
          <p:cNvPr id="4" name="Slide Number Placeholder 3"/>
          <p:cNvSpPr>
            <a:spLocks noGrp="1"/>
          </p:cNvSpPr>
          <p:nvPr>
            <p:ph type="sldNum" sz="quarter" idx="10"/>
          </p:nvPr>
        </p:nvSpPr>
        <p:spPr/>
        <p:txBody>
          <a:bodyPr/>
          <a:lstStyle/>
          <a:p>
            <a:fld id="{305DE00F-D9FD-4FC6-BF60-8CE81A197A65}" type="slidenum">
              <a:rPr lang="en-US" smtClean="0"/>
              <a:pPr/>
              <a:t>6</a:t>
            </a:fld>
            <a:endParaRPr lang="en-US"/>
          </a:p>
        </p:txBody>
      </p:sp>
    </p:spTree>
    <p:extLst>
      <p:ext uri="{BB962C8B-B14F-4D97-AF65-F5344CB8AC3E}">
        <p14:creationId xmlns:p14="http://schemas.microsoft.com/office/powerpoint/2010/main" val="1195888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actually we need is a compute environment that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7</a:t>
            </a:fld>
            <a:endParaRPr lang="en-US"/>
          </a:p>
        </p:txBody>
      </p:sp>
    </p:spTree>
    <p:extLst>
      <p:ext uri="{BB962C8B-B14F-4D97-AF65-F5344CB8AC3E}">
        <p14:creationId xmlns:p14="http://schemas.microsoft.com/office/powerpoint/2010/main" val="589476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Supports elasticity, Can perform various kind of work loads such as CPU and GPU compute to process massive amount of data in secured, reliable and predictable way … </a:t>
            </a:r>
          </a:p>
          <a:p>
            <a:r>
              <a:rPr lang="en-US" dirty="0"/>
              <a:t>For lots of use cases, GPU is becoming essential, so we can’t ignore it anymore …</a:t>
            </a:r>
          </a:p>
          <a:p>
            <a:r>
              <a:rPr lang="en-US" dirty="0"/>
              <a:t>But at the same time, the end user using these systems should have easy and consistent access patterns …</a:t>
            </a:r>
          </a:p>
          <a:p>
            <a:r>
              <a:rPr lang="en-US" dirty="0"/>
              <a:t>In a corporate </a:t>
            </a:r>
            <a:r>
              <a:rPr lang="en-US" dirty="0" err="1"/>
              <a:t>env</a:t>
            </a:r>
            <a:r>
              <a:rPr lang="en-US" dirty="0"/>
              <a:t>, we always end up with multiple systems, but we as engineer’s job is to provide a consistent access pattern and abstract away the system level variances as much as possible</a:t>
            </a:r>
          </a:p>
          <a:p>
            <a:endParaRPr lang="en-US" dirty="0"/>
          </a:p>
        </p:txBody>
      </p:sp>
      <p:sp>
        <p:nvSpPr>
          <p:cNvPr id="4" name="Slide Number Placeholder 3"/>
          <p:cNvSpPr>
            <a:spLocks noGrp="1"/>
          </p:cNvSpPr>
          <p:nvPr>
            <p:ph type="sldNum" sz="quarter" idx="10"/>
          </p:nvPr>
        </p:nvSpPr>
        <p:spPr/>
        <p:txBody>
          <a:bodyPr/>
          <a:lstStyle/>
          <a:p>
            <a:fld id="{305DE00F-D9FD-4FC6-BF60-8CE81A197A65}" type="slidenum">
              <a:rPr lang="en-US" smtClean="0"/>
              <a:pPr/>
              <a:t>8</a:t>
            </a:fld>
            <a:endParaRPr lang="en-US"/>
          </a:p>
        </p:txBody>
      </p:sp>
    </p:spTree>
    <p:extLst>
      <p:ext uri="{BB962C8B-B14F-4D97-AF65-F5344CB8AC3E}">
        <p14:creationId xmlns:p14="http://schemas.microsoft.com/office/powerpoint/2010/main" val="190701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is, it has to be distributed and containerized … </a:t>
            </a:r>
          </a:p>
          <a:p>
            <a:r>
              <a:rPr lang="en-US" dirty="0"/>
              <a:t>Containerized solution provides isolation and reusability …</a:t>
            </a:r>
          </a:p>
        </p:txBody>
      </p:sp>
      <p:sp>
        <p:nvSpPr>
          <p:cNvPr id="4" name="Slide Number Placeholder 3"/>
          <p:cNvSpPr>
            <a:spLocks noGrp="1"/>
          </p:cNvSpPr>
          <p:nvPr>
            <p:ph type="sldNum" sz="quarter" idx="10"/>
          </p:nvPr>
        </p:nvSpPr>
        <p:spPr/>
        <p:txBody>
          <a:bodyPr/>
          <a:lstStyle/>
          <a:p>
            <a:fld id="{305DE00F-D9FD-4FC6-BF60-8CE81A197A65}" type="slidenum">
              <a:rPr lang="en-US" smtClean="0"/>
              <a:pPr/>
              <a:t>9</a:t>
            </a:fld>
            <a:endParaRPr lang="en-US"/>
          </a:p>
        </p:txBody>
      </p:sp>
    </p:spTree>
    <p:extLst>
      <p:ext uri="{BB962C8B-B14F-4D97-AF65-F5344CB8AC3E}">
        <p14:creationId xmlns:p14="http://schemas.microsoft.com/office/powerpoint/2010/main" val="4562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10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135334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39"/>
            <a:ext cx="273641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8092" y="274639"/>
            <a:ext cx="800654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63444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299975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406901"/>
            <a:ext cx="1033756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0702" y="2906713"/>
            <a:ext cx="1033756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349931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8092" y="1600201"/>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268" y="1600201"/>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199336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2" y="1535113"/>
            <a:ext cx="5373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8092" y="2174875"/>
            <a:ext cx="5373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6" y="1535113"/>
            <a:ext cx="53757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046" y="2174875"/>
            <a:ext cx="5375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416165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254801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205119" y="6553200"/>
            <a:ext cx="2837762" cy="365125"/>
          </a:xfrm>
        </p:spPr>
        <p:txBody>
          <a:bodyPr/>
          <a:lstStyle/>
          <a:p>
            <a:fld id="{C2475BE3-2531-4F11-84EB-58A3F97CB59B}" type="slidenum">
              <a:rPr lang="en-US" smtClean="0"/>
              <a:pPr/>
              <a:t>‹#›</a:t>
            </a:fld>
            <a:endParaRPr lang="en-US"/>
          </a:p>
        </p:txBody>
      </p:sp>
      <p:sp>
        <p:nvSpPr>
          <p:cNvPr id="2" name="Rectangle 1"/>
          <p:cNvSpPr/>
          <p:nvPr userDrawn="1"/>
        </p:nvSpPr>
        <p:spPr>
          <a:xfrm>
            <a:off x="-15082" y="0"/>
            <a:ext cx="12176919" cy="6858000"/>
          </a:xfrm>
          <a:prstGeom prst="rect">
            <a:avLst/>
          </a:prstGeom>
          <a:noFill/>
          <a:ln w="9207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33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73050"/>
            <a:ext cx="400116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4941" y="273051"/>
            <a:ext cx="67988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3" y="1435101"/>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77425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4800600"/>
            <a:ext cx="729710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3805"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5" y="5367338"/>
            <a:ext cx="729710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75BE3-2531-4F11-84EB-58A3F97CB59B}" type="slidenum">
              <a:rPr lang="en-US" smtClean="0"/>
              <a:pPr/>
              <a:t>‹#›</a:t>
            </a:fld>
            <a:endParaRPr lang="en-US"/>
          </a:p>
        </p:txBody>
      </p:sp>
    </p:spTree>
    <p:extLst>
      <p:ext uri="{BB962C8B-B14F-4D97-AF65-F5344CB8AC3E}">
        <p14:creationId xmlns:p14="http://schemas.microsoft.com/office/powerpoint/2010/main" val="352789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74638"/>
            <a:ext cx="10945654"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8092" y="1600201"/>
            <a:ext cx="10945654"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092" y="6356351"/>
            <a:ext cx="2837762"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55295" y="6356351"/>
            <a:ext cx="385124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356351"/>
            <a:ext cx="2837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75BE3-2531-4F11-84EB-58A3F97CB59B}" type="slidenum">
              <a:rPr lang="en-US" smtClean="0"/>
              <a:pPr/>
              <a:t>‹#›</a:t>
            </a:fld>
            <a:endParaRPr lang="en-US"/>
          </a:p>
        </p:txBody>
      </p:sp>
    </p:spTree>
    <p:extLst>
      <p:ext uri="{BB962C8B-B14F-4D97-AF65-F5344CB8AC3E}">
        <p14:creationId xmlns:p14="http://schemas.microsoft.com/office/powerpoint/2010/main" val="42126435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5519" y="838200"/>
            <a:ext cx="10907078" cy="2667000"/>
          </a:xfrm>
          <a:prstGeom prst="rect">
            <a:avLst/>
          </a:prstGeom>
        </p:spPr>
        <p:txBody>
          <a:bodyPr lIns="121899" tIns="60949" rIns="121899" bIns="60949">
            <a:noAutofit/>
          </a:bodyPr>
          <a:lstStyle/>
          <a:p>
            <a:pPr algn="r"/>
            <a:r>
              <a:rPr lang="en-US" sz="5400" b="1" dirty="0"/>
              <a:t>Running secured Spark job in Kubernetes compute cluster and integrating with </a:t>
            </a:r>
            <a:r>
              <a:rPr lang="en-US" sz="5400" b="1" dirty="0" err="1"/>
              <a:t>Kerberized</a:t>
            </a:r>
            <a:r>
              <a:rPr lang="en-US" sz="5400" b="1" dirty="0"/>
              <a:t> HDFS</a:t>
            </a:r>
          </a:p>
        </p:txBody>
      </p:sp>
      <p:sp>
        <p:nvSpPr>
          <p:cNvPr id="5" name="TextBox 4"/>
          <p:cNvSpPr txBox="1"/>
          <p:nvPr/>
        </p:nvSpPr>
        <p:spPr>
          <a:xfrm>
            <a:off x="4023519" y="4188552"/>
            <a:ext cx="8938472" cy="1831248"/>
          </a:xfrm>
          <a:prstGeom prst="rect">
            <a:avLst/>
          </a:prstGeom>
          <a:noFill/>
        </p:spPr>
        <p:txBody>
          <a:bodyPr wrap="square" lIns="121899" tIns="60949" rIns="121899" bIns="60949" rtlCol="0">
            <a:spAutoFit/>
          </a:bodyPr>
          <a:lstStyle/>
          <a:p>
            <a:pPr indent="609493"/>
            <a:r>
              <a:rPr lang="en-US" sz="3700" dirty="0">
                <a:solidFill>
                  <a:srgbClr val="FFFF93"/>
                </a:solidFill>
              </a:rPr>
              <a:t>Joy Chakraborty</a:t>
            </a:r>
          </a:p>
          <a:p>
            <a:pPr indent="609493"/>
            <a:r>
              <a:rPr lang="en-US" sz="3700" dirty="0">
                <a:solidFill>
                  <a:srgbClr val="FFFF93"/>
                </a:solidFill>
              </a:rPr>
              <a:t>June 21, 2018</a:t>
            </a:r>
          </a:p>
          <a:p>
            <a:pPr indent="609493"/>
            <a:r>
              <a:rPr lang="en-US" sz="3700" dirty="0">
                <a:solidFill>
                  <a:srgbClr val="FFFF93"/>
                </a:solidFill>
              </a:rPr>
              <a:t>Email: </a:t>
            </a:r>
            <a:r>
              <a:rPr lang="en-US" sz="3700" u="sng" dirty="0">
                <a:solidFill>
                  <a:srgbClr val="00B0F0"/>
                </a:solidFill>
              </a:rPr>
              <a:t>joychak1@[yahoo/</a:t>
            </a:r>
            <a:r>
              <a:rPr lang="en-US" sz="3700" u="sng" dirty="0" err="1">
                <a:solidFill>
                  <a:srgbClr val="00B0F0"/>
                </a:solidFill>
              </a:rPr>
              <a:t>gmail</a:t>
            </a:r>
            <a:r>
              <a:rPr lang="en-US" sz="3700" u="sng" dirty="0">
                <a:solidFill>
                  <a:srgbClr val="00B0F0"/>
                </a:solidFill>
              </a:rPr>
              <a:t>].com]</a:t>
            </a:r>
            <a:r>
              <a:rPr lang="en-US" sz="3700" dirty="0">
                <a:solidFill>
                  <a:schemeClr val="bg1"/>
                </a:solidFill>
              </a:rPr>
              <a:t>]</a:t>
            </a:r>
          </a:p>
        </p:txBody>
      </p:sp>
    </p:spTree>
    <p:extLst>
      <p:ext uri="{BB962C8B-B14F-4D97-AF65-F5344CB8AC3E}">
        <p14:creationId xmlns:p14="http://schemas.microsoft.com/office/powerpoint/2010/main" val="16391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10</a:t>
            </a:fld>
            <a:endParaRPr lang="en-US"/>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899320" y="1397000"/>
            <a:ext cx="10363200" cy="248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a:solidFill>
                  <a:srgbClr val="FFC000"/>
                </a:solidFill>
              </a:rPr>
              <a:t>Container Management</a:t>
            </a:r>
          </a:p>
          <a:p>
            <a:r>
              <a:rPr lang="en-US" sz="4400" dirty="0">
                <a:solidFill>
                  <a:srgbClr val="FFC000"/>
                </a:solidFill>
              </a:rPr>
              <a:t>Scheduling</a:t>
            </a:r>
          </a:p>
          <a:p>
            <a:r>
              <a:rPr lang="en-US" sz="4400" dirty="0">
                <a:solidFill>
                  <a:srgbClr val="FFC000"/>
                </a:solidFill>
              </a:rPr>
              <a:t>Resource Management</a:t>
            </a:r>
          </a:p>
        </p:txBody>
      </p:sp>
      <p:sp>
        <p:nvSpPr>
          <p:cNvPr id="6" name="Title 1"/>
          <p:cNvSpPr txBox="1">
            <a:spLocks/>
          </p:cNvSpPr>
          <p:nvPr/>
        </p:nvSpPr>
        <p:spPr>
          <a:xfrm>
            <a:off x="785018" y="0"/>
            <a:ext cx="10441083" cy="914400"/>
          </a:xfrm>
          <a:prstGeom prst="rect">
            <a:avLst/>
          </a:prstGeom>
        </p:spPr>
        <p:txBody>
          <a:bodyPr vert="horz" lIns="91440" tIns="45720" rIns="91440" bIns="45720" rtlCol="0" anchor="ctr">
            <a:normAutofit/>
          </a:bodyPr>
          <a:lstStyle/>
          <a:p>
            <a:pPr lvl="0">
              <a:spcBef>
                <a:spcPct val="0"/>
              </a:spcBef>
              <a:defRPr/>
            </a:pPr>
            <a:r>
              <a:rPr lang="en-US" sz="4400" dirty="0">
                <a:solidFill>
                  <a:schemeClr val="tx1">
                    <a:lumMod val="85000"/>
                  </a:schemeClr>
                </a:solidFill>
              </a:rPr>
              <a:t>Distributed </a:t>
            </a:r>
            <a:r>
              <a:rPr lang="en-US" sz="4400" dirty="0">
                <a:solidFill>
                  <a:schemeClr val="tx1">
                    <a:lumMod val="85000"/>
                  </a:schemeClr>
                </a:solidFill>
                <a:latin typeface="+mj-lt"/>
                <a:ea typeface="+mj-ea"/>
                <a:cs typeface="+mj-cs"/>
              </a:rPr>
              <a:t>Containerized System</a:t>
            </a:r>
            <a:endPar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58664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11</a:t>
            </a:fld>
            <a:endParaRPr lang="en-US"/>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899320" y="1397000"/>
            <a:ext cx="10363200" cy="248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a:solidFill>
                  <a:srgbClr val="FFC000"/>
                </a:solidFill>
              </a:rPr>
              <a:t>Container Management</a:t>
            </a:r>
          </a:p>
          <a:p>
            <a:r>
              <a:rPr lang="en-US" sz="4400" dirty="0">
                <a:solidFill>
                  <a:srgbClr val="FFC000"/>
                </a:solidFill>
              </a:rPr>
              <a:t>Scheduling</a:t>
            </a:r>
          </a:p>
          <a:p>
            <a:r>
              <a:rPr lang="en-US" sz="4400" dirty="0">
                <a:solidFill>
                  <a:srgbClr val="FFC000"/>
                </a:solidFill>
              </a:rPr>
              <a:t>Resource Management</a:t>
            </a:r>
          </a:p>
        </p:txBody>
      </p:sp>
      <p:sp>
        <p:nvSpPr>
          <p:cNvPr id="4" name="TextBox 3"/>
          <p:cNvSpPr txBox="1"/>
          <p:nvPr/>
        </p:nvSpPr>
        <p:spPr>
          <a:xfrm>
            <a:off x="2423319" y="4368800"/>
            <a:ext cx="4465838" cy="1200329"/>
          </a:xfrm>
          <a:prstGeom prst="rect">
            <a:avLst/>
          </a:prstGeom>
          <a:noFill/>
        </p:spPr>
        <p:txBody>
          <a:bodyPr wrap="none" rtlCol="0">
            <a:spAutoFit/>
          </a:bodyPr>
          <a:lstStyle/>
          <a:p>
            <a:r>
              <a:rPr lang="en-US" sz="7200"/>
              <a:t>Kubernetes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519" y="3904488"/>
            <a:ext cx="1854200" cy="1854200"/>
          </a:xfrm>
          <a:prstGeom prst="rect">
            <a:avLst/>
          </a:prstGeom>
        </p:spPr>
      </p:pic>
      <p:sp>
        <p:nvSpPr>
          <p:cNvPr id="8" name="Title 1"/>
          <p:cNvSpPr txBox="1">
            <a:spLocks/>
          </p:cNvSpPr>
          <p:nvPr/>
        </p:nvSpPr>
        <p:spPr>
          <a:xfrm>
            <a:off x="785018" y="0"/>
            <a:ext cx="10441083" cy="914400"/>
          </a:xfrm>
          <a:prstGeom prst="rect">
            <a:avLst/>
          </a:prstGeom>
        </p:spPr>
        <p:txBody>
          <a:bodyPr vert="horz" lIns="91440" tIns="45720" rIns="91440" bIns="45720" rtlCol="0" anchor="ctr">
            <a:normAutofit/>
          </a:bodyPr>
          <a:lstStyle/>
          <a:p>
            <a:pPr lvl="0">
              <a:spcBef>
                <a:spcPct val="0"/>
              </a:spcBef>
              <a:defRPr/>
            </a:pPr>
            <a:r>
              <a:rPr lang="en-US" sz="4400" dirty="0">
                <a:solidFill>
                  <a:schemeClr val="tx1">
                    <a:lumMod val="85000"/>
                  </a:schemeClr>
                </a:solidFill>
              </a:rPr>
              <a:t>Distributed </a:t>
            </a:r>
            <a:r>
              <a:rPr lang="en-US" sz="4400" dirty="0">
                <a:solidFill>
                  <a:schemeClr val="tx1">
                    <a:lumMod val="85000"/>
                  </a:schemeClr>
                </a:solidFill>
                <a:latin typeface="+mj-lt"/>
                <a:ea typeface="+mj-ea"/>
                <a:cs typeface="+mj-cs"/>
              </a:rPr>
              <a:t>Containerized System </a:t>
            </a:r>
            <a:endPar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138459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12</a:t>
            </a:fld>
            <a:endParaRPr lang="en-US"/>
          </a:p>
        </p:txBody>
      </p:sp>
      <p:sp>
        <p:nvSpPr>
          <p:cNvPr id="5" name="TextBox 4"/>
          <p:cNvSpPr txBox="1"/>
          <p:nvPr/>
        </p:nvSpPr>
        <p:spPr>
          <a:xfrm>
            <a:off x="0" y="2590800"/>
            <a:ext cx="12161838" cy="1569660"/>
          </a:xfrm>
          <a:prstGeom prst="rect">
            <a:avLst/>
          </a:prstGeom>
          <a:noFill/>
        </p:spPr>
        <p:txBody>
          <a:bodyPr wrap="square" rtlCol="0">
            <a:spAutoFit/>
          </a:bodyPr>
          <a:lstStyle/>
          <a:p>
            <a:pPr algn="ctr"/>
            <a:r>
              <a:rPr lang="en-US" sz="9600" dirty="0">
                <a:latin typeface="Segoe Print" charset="0"/>
                <a:ea typeface="Segoe Print" charset="0"/>
                <a:cs typeface="Segoe Print" charset="0"/>
              </a:rPr>
              <a:t>what</a:t>
            </a:r>
            <a:r>
              <a:rPr lang="en-US" sz="9600" dirty="0">
                <a:latin typeface="Matura MT Script Capitals" charset="0"/>
                <a:ea typeface="Matura MT Script Capitals" charset="0"/>
                <a:cs typeface="Matura MT Script Capitals" charset="0"/>
              </a:rPr>
              <a:t>?</a:t>
            </a:r>
          </a:p>
        </p:txBody>
      </p:sp>
    </p:spTree>
    <p:extLst>
      <p:ext uri="{BB962C8B-B14F-4D97-AF65-F5344CB8AC3E}">
        <p14:creationId xmlns:p14="http://schemas.microsoft.com/office/powerpoint/2010/main" val="165633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13</a:t>
            </a:fld>
            <a:endParaRPr lang="en-US"/>
          </a:p>
        </p:txBody>
      </p:sp>
      <p:sp>
        <p:nvSpPr>
          <p:cNvPr id="3" name="Title 1"/>
          <p:cNvSpPr txBox="1">
            <a:spLocks/>
          </p:cNvSpPr>
          <p:nvPr/>
        </p:nvSpPr>
        <p:spPr>
          <a:xfrm>
            <a:off x="785019" y="0"/>
            <a:ext cx="68961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72046" y="1371600"/>
            <a:ext cx="10390473" cy="5016758"/>
          </a:xfrm>
          <a:prstGeom prst="rect">
            <a:avLst/>
          </a:prstGeom>
          <a:noFill/>
        </p:spPr>
        <p:txBody>
          <a:bodyPr wrap="square" rtlCol="0">
            <a:spAutoFit/>
          </a:bodyPr>
          <a:lstStyle/>
          <a:p>
            <a:r>
              <a:rPr lang="en-US" sz="3200" dirty="0">
                <a:solidFill>
                  <a:srgbClr val="FFC000"/>
                </a:solidFill>
              </a:rPr>
              <a:t>An open-source system for automating deployment, scaling, and management of containerized applications.</a:t>
            </a:r>
          </a:p>
          <a:p>
            <a:pPr marL="457200" indent="-457200">
              <a:buFont typeface="Arial" charset="0"/>
              <a:buChar char="•"/>
            </a:pPr>
            <a:r>
              <a:rPr lang="en-US" sz="3200" dirty="0">
                <a:solidFill>
                  <a:schemeClr val="accent5">
                    <a:lumMod val="60000"/>
                    <a:lumOff val="40000"/>
                  </a:schemeClr>
                </a:solidFill>
              </a:rPr>
              <a:t>Portable</a:t>
            </a:r>
          </a:p>
          <a:p>
            <a:pPr marL="457200" indent="-457200">
              <a:buFont typeface="Arial" charset="0"/>
              <a:buChar char="•"/>
            </a:pPr>
            <a:r>
              <a:rPr lang="en-US" sz="3200" dirty="0">
                <a:solidFill>
                  <a:schemeClr val="accent5">
                    <a:lumMod val="60000"/>
                    <a:lumOff val="40000"/>
                  </a:schemeClr>
                </a:solidFill>
              </a:rPr>
              <a:t>Extensible: modular, plug-able, compos-able</a:t>
            </a:r>
          </a:p>
          <a:p>
            <a:pPr marL="457200" indent="-457200">
              <a:buFont typeface="Arial" charset="0"/>
              <a:buChar char="•"/>
            </a:pPr>
            <a:r>
              <a:rPr lang="en-US" sz="3200" dirty="0">
                <a:solidFill>
                  <a:schemeClr val="accent5">
                    <a:lumMod val="60000"/>
                    <a:lumOff val="40000"/>
                  </a:schemeClr>
                </a:solidFill>
              </a:rPr>
              <a:t>Self-healing: auto-placement, auto-restart, auto-replication, auto-scaling</a:t>
            </a:r>
          </a:p>
          <a:p>
            <a:pPr marL="457200" indent="-457200">
              <a:buFont typeface="Arial" charset="0"/>
              <a:buChar char="•"/>
            </a:pPr>
            <a:r>
              <a:rPr lang="en-US" sz="3200" dirty="0">
                <a:solidFill>
                  <a:schemeClr val="accent5">
                    <a:lumMod val="60000"/>
                    <a:lumOff val="40000"/>
                  </a:schemeClr>
                </a:solidFill>
              </a:rPr>
              <a:t>Latest Release: 1.8.14</a:t>
            </a:r>
          </a:p>
          <a:p>
            <a:pPr marL="457200" indent="-457200">
              <a:buFont typeface="Arial" charset="0"/>
              <a:buChar char="•"/>
            </a:pPr>
            <a:r>
              <a:rPr lang="en-US" sz="3200" dirty="0">
                <a:solidFill>
                  <a:schemeClr val="accent5">
                    <a:lumMod val="60000"/>
                    <a:lumOff val="40000"/>
                  </a:schemeClr>
                </a:solidFill>
              </a:rPr>
              <a:t>Community driven completely</a:t>
            </a:r>
          </a:p>
          <a:p>
            <a:pPr marL="457200" indent="-457200">
              <a:buFont typeface="Arial" charset="0"/>
              <a:buChar char="•"/>
            </a:pPr>
            <a:r>
              <a:rPr lang="en-US" sz="3200" dirty="0">
                <a:solidFill>
                  <a:schemeClr val="accent5">
                    <a:lumMod val="60000"/>
                    <a:lumOff val="40000"/>
                  </a:schemeClr>
                </a:solidFill>
              </a:rPr>
              <a:t>Written in </a:t>
            </a:r>
            <a:r>
              <a:rPr lang="en-US" sz="3200" dirty="0" err="1">
                <a:solidFill>
                  <a:schemeClr val="accent5">
                    <a:lumMod val="60000"/>
                    <a:lumOff val="40000"/>
                  </a:schemeClr>
                </a:solidFill>
              </a:rPr>
              <a:t>GoLang</a:t>
            </a:r>
            <a:endParaRPr lang="en-US" sz="3200" dirty="0">
              <a:solidFill>
                <a:schemeClr val="accent5">
                  <a:lumMod val="60000"/>
                  <a:lumOff val="40000"/>
                </a:schemeClr>
              </a:solidFill>
            </a:endParaRPr>
          </a:p>
          <a:p>
            <a:endParaRPr lang="en-US" sz="3200" dirty="0">
              <a:solidFill>
                <a:srgbClr val="FFC000"/>
              </a:solidFill>
            </a:endParaRPr>
          </a:p>
        </p:txBody>
      </p:sp>
    </p:spTree>
    <p:extLst>
      <p:ext uri="{BB962C8B-B14F-4D97-AF65-F5344CB8AC3E}">
        <p14:creationId xmlns:p14="http://schemas.microsoft.com/office/powerpoint/2010/main" val="208323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14</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High </a:t>
            </a:r>
            <a:r>
              <a:rPr kumimoji="0" lang="en-US" sz="4400" b="0" i="0" u="none" strike="noStrike" kern="1200" cap="none" spc="0" normalizeH="0" baseline="0" noProof="0">
                <a:ln>
                  <a:noFill/>
                </a:ln>
                <a:solidFill>
                  <a:schemeClr val="tx1">
                    <a:lumMod val="85000"/>
                  </a:schemeClr>
                </a:solidFill>
                <a:effectLst/>
                <a:uLnTx/>
                <a:uFillTx/>
                <a:latin typeface="+mj-lt"/>
                <a:ea typeface="+mj-ea"/>
                <a:cs typeface="+mj-cs"/>
              </a:rPr>
              <a:t>Level Architecture</a:t>
            </a:r>
            <a:endPar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endParaRP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96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15</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High </a:t>
            </a:r>
            <a:r>
              <a:rPr kumimoji="0" lang="en-US" sz="4400" b="0" i="0" u="none" strike="noStrike" kern="1200" cap="none" spc="0" normalizeH="0" baseline="0" noProof="0">
                <a:ln>
                  <a:noFill/>
                </a:ln>
                <a:solidFill>
                  <a:schemeClr val="tx1">
                    <a:lumMod val="85000"/>
                  </a:schemeClr>
                </a:solidFill>
                <a:effectLst/>
                <a:uLnTx/>
                <a:uFillTx/>
                <a:latin typeface="+mj-lt"/>
                <a:ea typeface="+mj-ea"/>
                <a:cs typeface="+mj-cs"/>
              </a:rPr>
              <a:t>Level Architecture</a:t>
            </a:r>
            <a:endPar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endParaRP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19" y="1113996"/>
            <a:ext cx="6549993" cy="5334000"/>
          </a:xfrm>
          <a:prstGeom prst="rect">
            <a:avLst/>
          </a:prstGeom>
        </p:spPr>
      </p:pic>
      <p:sp>
        <p:nvSpPr>
          <p:cNvPr id="8" name="TextBox 7"/>
          <p:cNvSpPr txBox="1"/>
          <p:nvPr/>
        </p:nvSpPr>
        <p:spPr>
          <a:xfrm>
            <a:off x="6931629" y="1371600"/>
            <a:ext cx="4940490" cy="4832092"/>
          </a:xfrm>
          <a:prstGeom prst="rect">
            <a:avLst/>
          </a:prstGeom>
          <a:noFill/>
        </p:spPr>
        <p:txBody>
          <a:bodyPr wrap="square" rtlCol="0">
            <a:spAutoFit/>
          </a:bodyPr>
          <a:lstStyle/>
          <a:p>
            <a:pPr marL="285750" indent="-285750">
              <a:buFont typeface="Arial" charset="0"/>
              <a:buChar char="•"/>
            </a:pPr>
            <a:r>
              <a:rPr lang="en-US" sz="2200" dirty="0">
                <a:solidFill>
                  <a:srgbClr val="FFC000"/>
                </a:solidFill>
              </a:rPr>
              <a:t>The Kubernetes </a:t>
            </a:r>
            <a:r>
              <a:rPr lang="en-US" sz="2200" b="1" dirty="0">
                <a:solidFill>
                  <a:srgbClr val="FFC000"/>
                </a:solidFill>
              </a:rPr>
              <a:t>Master</a:t>
            </a:r>
            <a:r>
              <a:rPr lang="en-US" sz="2200" dirty="0">
                <a:solidFill>
                  <a:srgbClr val="FFC000"/>
                </a:solidFill>
              </a:rPr>
              <a:t> is a collection of three processes that run on a single node in your cluster, which is designated as the master node. </a:t>
            </a:r>
          </a:p>
          <a:p>
            <a:pPr marL="742950" lvl="1" indent="-285750">
              <a:buFont typeface="Arial" charset="0"/>
              <a:buChar char="•"/>
            </a:pPr>
            <a:r>
              <a:rPr lang="en-US" sz="2200" dirty="0" err="1">
                <a:solidFill>
                  <a:schemeClr val="accent3">
                    <a:lumMod val="20000"/>
                    <a:lumOff val="80000"/>
                  </a:schemeClr>
                </a:solidFill>
              </a:rPr>
              <a:t>kube-</a:t>
            </a:r>
            <a:r>
              <a:rPr lang="en-US" sz="2200" b="1" dirty="0" err="1">
                <a:solidFill>
                  <a:schemeClr val="accent3">
                    <a:lumMod val="20000"/>
                    <a:lumOff val="80000"/>
                  </a:schemeClr>
                </a:solidFill>
              </a:rPr>
              <a:t>apiserver</a:t>
            </a:r>
            <a:endParaRPr lang="en-US" sz="2200" b="1" dirty="0">
              <a:solidFill>
                <a:schemeClr val="accent3">
                  <a:lumMod val="20000"/>
                  <a:lumOff val="80000"/>
                </a:schemeClr>
              </a:solidFill>
            </a:endParaRPr>
          </a:p>
          <a:p>
            <a:pPr marL="742950" lvl="1" indent="-285750">
              <a:buFont typeface="Arial" charset="0"/>
              <a:buChar char="•"/>
            </a:pPr>
            <a:r>
              <a:rPr lang="en-US" sz="2200" dirty="0" err="1">
                <a:solidFill>
                  <a:schemeClr val="accent3">
                    <a:lumMod val="20000"/>
                    <a:lumOff val="80000"/>
                  </a:schemeClr>
                </a:solidFill>
              </a:rPr>
              <a:t>kube</a:t>
            </a:r>
            <a:r>
              <a:rPr lang="en-US" sz="2200" dirty="0">
                <a:solidFill>
                  <a:schemeClr val="accent3">
                    <a:lumMod val="20000"/>
                    <a:lumOff val="80000"/>
                  </a:schemeClr>
                </a:solidFill>
              </a:rPr>
              <a:t>-controller-manager</a:t>
            </a:r>
          </a:p>
          <a:p>
            <a:pPr marL="742950" lvl="1" indent="-285750">
              <a:buFont typeface="Arial" charset="0"/>
              <a:buChar char="•"/>
            </a:pPr>
            <a:r>
              <a:rPr lang="en-US" sz="2200" dirty="0" err="1">
                <a:solidFill>
                  <a:schemeClr val="accent3">
                    <a:lumMod val="20000"/>
                    <a:lumOff val="80000"/>
                  </a:schemeClr>
                </a:solidFill>
              </a:rPr>
              <a:t>kube</a:t>
            </a:r>
            <a:r>
              <a:rPr lang="en-US" sz="2200" dirty="0">
                <a:solidFill>
                  <a:schemeClr val="accent3">
                    <a:lumMod val="20000"/>
                    <a:lumOff val="80000"/>
                  </a:schemeClr>
                </a:solidFill>
              </a:rPr>
              <a:t>-scheduler</a:t>
            </a:r>
          </a:p>
          <a:p>
            <a:pPr marL="285750" indent="-285750">
              <a:buFont typeface="Arial" charset="0"/>
              <a:buChar char="•"/>
            </a:pPr>
            <a:r>
              <a:rPr lang="en-US" sz="2200" dirty="0">
                <a:solidFill>
                  <a:srgbClr val="FFC000"/>
                </a:solidFill>
              </a:rPr>
              <a:t>Each individual non-master node in your cluster runs two processes </a:t>
            </a:r>
            <a:r>
              <a:rPr lang="mr-IN" sz="2200" dirty="0">
                <a:solidFill>
                  <a:srgbClr val="FFC000"/>
                </a:solidFill>
              </a:rPr>
              <a:t>–</a:t>
            </a:r>
            <a:endParaRPr lang="en-US" sz="2200" dirty="0">
              <a:solidFill>
                <a:srgbClr val="FFC000"/>
              </a:solidFill>
            </a:endParaRPr>
          </a:p>
          <a:p>
            <a:pPr marL="742950" lvl="1" indent="-285750">
              <a:buFont typeface="Arial" charset="0"/>
              <a:buChar char="•"/>
            </a:pPr>
            <a:r>
              <a:rPr lang="en-US" sz="2200" b="1" dirty="0" err="1">
                <a:solidFill>
                  <a:schemeClr val="accent3">
                    <a:lumMod val="20000"/>
                    <a:lumOff val="80000"/>
                  </a:schemeClr>
                </a:solidFill>
              </a:rPr>
              <a:t>kubelet</a:t>
            </a:r>
            <a:r>
              <a:rPr lang="en-US" sz="2200" dirty="0">
                <a:solidFill>
                  <a:schemeClr val="accent3">
                    <a:lumMod val="20000"/>
                    <a:lumOff val="80000"/>
                  </a:schemeClr>
                </a:solidFill>
              </a:rPr>
              <a:t>, which communicates with the Kubernetes Master</a:t>
            </a:r>
          </a:p>
          <a:p>
            <a:pPr marL="742950" lvl="1" indent="-285750">
              <a:buFont typeface="Arial" charset="0"/>
              <a:buChar char="•"/>
            </a:pPr>
            <a:r>
              <a:rPr lang="en-US" sz="2200" b="1" dirty="0" err="1">
                <a:solidFill>
                  <a:schemeClr val="accent3">
                    <a:lumMod val="20000"/>
                    <a:lumOff val="80000"/>
                  </a:schemeClr>
                </a:solidFill>
              </a:rPr>
              <a:t>kube</a:t>
            </a:r>
            <a:r>
              <a:rPr lang="en-US" sz="2200" b="1" dirty="0">
                <a:solidFill>
                  <a:schemeClr val="accent3">
                    <a:lumMod val="20000"/>
                    <a:lumOff val="80000"/>
                  </a:schemeClr>
                </a:solidFill>
              </a:rPr>
              <a:t>-proxy</a:t>
            </a:r>
            <a:r>
              <a:rPr lang="en-US" sz="2200" dirty="0">
                <a:solidFill>
                  <a:schemeClr val="accent3">
                    <a:lumMod val="20000"/>
                    <a:lumOff val="80000"/>
                  </a:schemeClr>
                </a:solidFill>
              </a:rPr>
              <a:t>, a network proxy which reflects Kubernetes networking services on each node.</a:t>
            </a:r>
          </a:p>
        </p:txBody>
      </p:sp>
      <p:sp>
        <p:nvSpPr>
          <p:cNvPr id="11" name="Dodecagon 10"/>
          <p:cNvSpPr/>
          <p:nvPr/>
        </p:nvSpPr>
        <p:spPr>
          <a:xfrm>
            <a:off x="2651919" y="3429000"/>
            <a:ext cx="304800" cy="228600"/>
          </a:xfrm>
          <a:prstGeom prst="dodecag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 name="Dodecagon 11"/>
          <p:cNvSpPr/>
          <p:nvPr/>
        </p:nvSpPr>
        <p:spPr>
          <a:xfrm>
            <a:off x="2651919" y="3742896"/>
            <a:ext cx="304800" cy="228600"/>
          </a:xfrm>
          <a:prstGeom prst="dodecag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 name="TextBox 12"/>
          <p:cNvSpPr txBox="1"/>
          <p:nvPr/>
        </p:nvSpPr>
        <p:spPr>
          <a:xfrm>
            <a:off x="3413919" y="3378535"/>
            <a:ext cx="1124923" cy="276999"/>
          </a:xfrm>
          <a:prstGeom prst="rect">
            <a:avLst/>
          </a:prstGeom>
          <a:noFill/>
        </p:spPr>
        <p:txBody>
          <a:bodyPr wrap="none" rtlCol="0">
            <a:spAutoFit/>
          </a:bodyPr>
          <a:lstStyle/>
          <a:p>
            <a:r>
              <a:rPr lang="en-US" sz="1200" dirty="0" err="1">
                <a:solidFill>
                  <a:srgbClr val="0000FF"/>
                </a:solidFill>
              </a:rPr>
              <a:t>Kube-apiserver</a:t>
            </a:r>
            <a:endParaRPr lang="en-US" sz="1200" dirty="0">
              <a:solidFill>
                <a:srgbClr val="0000FF"/>
              </a:solidFill>
            </a:endParaRPr>
          </a:p>
        </p:txBody>
      </p:sp>
      <p:sp>
        <p:nvSpPr>
          <p:cNvPr id="14" name="TextBox 13"/>
          <p:cNvSpPr txBox="1"/>
          <p:nvPr/>
        </p:nvSpPr>
        <p:spPr>
          <a:xfrm>
            <a:off x="3383927" y="3740396"/>
            <a:ext cx="1766189" cy="276999"/>
          </a:xfrm>
          <a:prstGeom prst="rect">
            <a:avLst/>
          </a:prstGeom>
          <a:noFill/>
        </p:spPr>
        <p:txBody>
          <a:bodyPr wrap="none" rtlCol="0">
            <a:spAutoFit/>
          </a:bodyPr>
          <a:lstStyle/>
          <a:p>
            <a:r>
              <a:rPr lang="en-US" sz="1200" dirty="0" err="1">
                <a:solidFill>
                  <a:srgbClr val="0000FF"/>
                </a:solidFill>
              </a:rPr>
              <a:t>Kube</a:t>
            </a:r>
            <a:r>
              <a:rPr lang="en-US" sz="1200" dirty="0">
                <a:solidFill>
                  <a:srgbClr val="0000FF"/>
                </a:solidFill>
              </a:rPr>
              <a:t>-Controller-manager</a:t>
            </a:r>
          </a:p>
        </p:txBody>
      </p:sp>
      <p:cxnSp>
        <p:nvCxnSpPr>
          <p:cNvPr id="16" name="Straight Arrow Connector 15"/>
          <p:cNvCxnSpPr/>
          <p:nvPr/>
        </p:nvCxnSpPr>
        <p:spPr>
          <a:xfrm>
            <a:off x="2956719" y="3523422"/>
            <a:ext cx="5038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2956719" y="3886200"/>
            <a:ext cx="50380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4269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16</a:t>
            </a:fld>
            <a:endParaRPr lang="en-US"/>
          </a:p>
        </p:txBody>
      </p:sp>
      <p:sp>
        <p:nvSpPr>
          <p:cNvPr id="5" name="TextBox 4"/>
          <p:cNvSpPr txBox="1"/>
          <p:nvPr/>
        </p:nvSpPr>
        <p:spPr>
          <a:xfrm>
            <a:off x="-118957" y="1828800"/>
            <a:ext cx="12161838" cy="2554545"/>
          </a:xfrm>
          <a:prstGeom prst="rect">
            <a:avLst/>
          </a:prstGeom>
          <a:noFill/>
        </p:spPr>
        <p:txBody>
          <a:bodyPr wrap="square" rtlCol="0">
            <a:spAutoFit/>
          </a:bodyPr>
          <a:lstStyle/>
          <a:p>
            <a:pPr algn="ctr"/>
            <a:r>
              <a:rPr lang="en-US" sz="8000" dirty="0">
                <a:latin typeface="Segoe Print" charset="0"/>
                <a:ea typeface="Segoe Print" charset="0"/>
                <a:cs typeface="Segoe Print" charset="0"/>
              </a:rPr>
              <a:t>Kubernetes - basic components </a:t>
            </a:r>
            <a:endParaRPr lang="en-US" sz="80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192405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17</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Object/Resource (out of the box)</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371600"/>
            <a:ext cx="10390473" cy="2554545"/>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Namespace</a:t>
            </a:r>
          </a:p>
          <a:p>
            <a:pPr marL="457200" indent="-457200">
              <a:buFont typeface="Arial" charset="0"/>
              <a:buChar char="•"/>
            </a:pPr>
            <a:r>
              <a:rPr lang="en-US" sz="3200" dirty="0">
                <a:solidFill>
                  <a:srgbClr val="FFC000"/>
                </a:solidFill>
              </a:rPr>
              <a:t>Pod (a basic unit of work)</a:t>
            </a:r>
          </a:p>
          <a:p>
            <a:pPr marL="457200" indent="-457200">
              <a:buFont typeface="Arial" charset="0"/>
              <a:buChar char="•"/>
            </a:pPr>
            <a:r>
              <a:rPr lang="en-US" sz="3200" dirty="0">
                <a:solidFill>
                  <a:srgbClr val="FFC000"/>
                </a:solidFill>
              </a:rPr>
              <a:t>Service</a:t>
            </a:r>
          </a:p>
          <a:p>
            <a:pPr marL="457200" indent="-457200">
              <a:buFont typeface="Arial" charset="0"/>
              <a:buChar char="•"/>
            </a:pPr>
            <a:r>
              <a:rPr lang="en-US" sz="3200" dirty="0">
                <a:solidFill>
                  <a:srgbClr val="FFC000"/>
                </a:solidFill>
              </a:rPr>
              <a:t>Volume</a:t>
            </a:r>
          </a:p>
          <a:p>
            <a:endParaRPr lang="en-US" sz="3200" dirty="0">
              <a:solidFill>
                <a:srgbClr val="FFC000"/>
              </a:solidFill>
            </a:endParaRPr>
          </a:p>
        </p:txBody>
      </p:sp>
    </p:spTree>
    <p:extLst>
      <p:ext uri="{BB962C8B-B14F-4D97-AF65-F5344CB8AC3E}">
        <p14:creationId xmlns:p14="http://schemas.microsoft.com/office/powerpoint/2010/main" val="132920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18</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Object/Resource (out of the box)</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371600"/>
            <a:ext cx="10390473" cy="4031873"/>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Namespace</a:t>
            </a:r>
          </a:p>
          <a:p>
            <a:pPr marL="457200" indent="-457200">
              <a:buFont typeface="Arial" charset="0"/>
              <a:buChar char="•"/>
            </a:pPr>
            <a:r>
              <a:rPr lang="en-US" sz="3200" dirty="0">
                <a:solidFill>
                  <a:srgbClr val="FFC000"/>
                </a:solidFill>
              </a:rPr>
              <a:t>Pod (a basic unit of work)</a:t>
            </a:r>
          </a:p>
          <a:p>
            <a:pPr marL="457200" indent="-457200">
              <a:buFont typeface="Arial" charset="0"/>
              <a:buChar char="•"/>
            </a:pPr>
            <a:r>
              <a:rPr lang="en-US" sz="3200" dirty="0">
                <a:solidFill>
                  <a:srgbClr val="FFC000"/>
                </a:solidFill>
              </a:rPr>
              <a:t>Service</a:t>
            </a:r>
          </a:p>
          <a:p>
            <a:pPr marL="457200" indent="-457200">
              <a:buFont typeface="Arial" charset="0"/>
              <a:buChar char="•"/>
            </a:pPr>
            <a:r>
              <a:rPr lang="en-US" sz="3200" dirty="0">
                <a:solidFill>
                  <a:srgbClr val="FFC000"/>
                </a:solidFill>
              </a:rPr>
              <a:t>Volume</a:t>
            </a:r>
          </a:p>
          <a:p>
            <a:pPr marL="457200" indent="-457200">
              <a:buFont typeface="Arial" charset="0"/>
              <a:buChar char="•"/>
            </a:pPr>
            <a:r>
              <a:rPr lang="en-US" sz="3200" dirty="0" err="1">
                <a:solidFill>
                  <a:schemeClr val="accent3">
                    <a:lumMod val="60000"/>
                    <a:lumOff val="40000"/>
                  </a:schemeClr>
                </a:solidFill>
              </a:rPr>
              <a:t>ReplicaSet</a:t>
            </a:r>
            <a:endParaRPr lang="en-US" sz="3200" dirty="0">
              <a:solidFill>
                <a:schemeClr val="accent3">
                  <a:lumMod val="60000"/>
                  <a:lumOff val="40000"/>
                </a:schemeClr>
              </a:solidFill>
            </a:endParaRPr>
          </a:p>
          <a:p>
            <a:pPr marL="457200" indent="-457200">
              <a:buFont typeface="Arial" charset="0"/>
              <a:buChar char="•"/>
            </a:pPr>
            <a:r>
              <a:rPr lang="en-US" sz="3200" dirty="0">
                <a:solidFill>
                  <a:schemeClr val="accent3">
                    <a:lumMod val="60000"/>
                    <a:lumOff val="40000"/>
                  </a:schemeClr>
                </a:solidFill>
              </a:rPr>
              <a:t>Deployment</a:t>
            </a:r>
          </a:p>
          <a:p>
            <a:pPr marL="457200" indent="-457200">
              <a:buFont typeface="Arial" charset="0"/>
              <a:buChar char="•"/>
            </a:pPr>
            <a:r>
              <a:rPr lang="en-US" sz="3200" dirty="0">
                <a:solidFill>
                  <a:schemeClr val="accent3">
                    <a:lumMod val="60000"/>
                    <a:lumOff val="40000"/>
                  </a:schemeClr>
                </a:solidFill>
              </a:rPr>
              <a:t>Job</a:t>
            </a:r>
          </a:p>
          <a:p>
            <a:endParaRPr lang="en-US" sz="3200" dirty="0">
              <a:solidFill>
                <a:srgbClr val="FFC000"/>
              </a:solidFill>
            </a:endParaRPr>
          </a:p>
        </p:txBody>
      </p:sp>
    </p:spTree>
    <p:extLst>
      <p:ext uri="{BB962C8B-B14F-4D97-AF65-F5344CB8AC3E}">
        <p14:creationId xmlns:p14="http://schemas.microsoft.com/office/powerpoint/2010/main" val="111718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19</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Object/Resource (out of the box)</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371600"/>
            <a:ext cx="10390473" cy="4524315"/>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Namespace</a:t>
            </a:r>
          </a:p>
          <a:p>
            <a:pPr marL="457200" indent="-457200">
              <a:buFont typeface="Arial" charset="0"/>
              <a:buChar char="•"/>
            </a:pPr>
            <a:r>
              <a:rPr lang="en-US" sz="3200" dirty="0">
                <a:solidFill>
                  <a:srgbClr val="FFC000"/>
                </a:solidFill>
              </a:rPr>
              <a:t>Pod (a basic unit of work)</a:t>
            </a:r>
          </a:p>
          <a:p>
            <a:pPr marL="457200" indent="-457200">
              <a:buFont typeface="Arial" charset="0"/>
              <a:buChar char="•"/>
            </a:pPr>
            <a:r>
              <a:rPr lang="en-US" sz="3200" dirty="0">
                <a:solidFill>
                  <a:srgbClr val="FFC000"/>
                </a:solidFill>
              </a:rPr>
              <a:t>Service</a:t>
            </a:r>
          </a:p>
          <a:p>
            <a:pPr marL="457200" indent="-457200">
              <a:buFont typeface="Arial" charset="0"/>
              <a:buChar char="•"/>
            </a:pPr>
            <a:r>
              <a:rPr lang="en-US" sz="3200" dirty="0">
                <a:solidFill>
                  <a:srgbClr val="FFC000"/>
                </a:solidFill>
              </a:rPr>
              <a:t>Volume</a:t>
            </a:r>
          </a:p>
          <a:p>
            <a:pPr marL="457200" indent="-457200">
              <a:buFont typeface="Arial" charset="0"/>
              <a:buChar char="•"/>
            </a:pPr>
            <a:r>
              <a:rPr lang="en-US" sz="3200" dirty="0" err="1">
                <a:solidFill>
                  <a:schemeClr val="accent3">
                    <a:lumMod val="60000"/>
                    <a:lumOff val="40000"/>
                  </a:schemeClr>
                </a:solidFill>
              </a:rPr>
              <a:t>ReplicaSet</a:t>
            </a:r>
            <a:endParaRPr lang="en-US" sz="3200" dirty="0">
              <a:solidFill>
                <a:schemeClr val="accent3">
                  <a:lumMod val="60000"/>
                  <a:lumOff val="40000"/>
                </a:schemeClr>
              </a:solidFill>
            </a:endParaRPr>
          </a:p>
          <a:p>
            <a:pPr marL="457200" indent="-457200">
              <a:buFont typeface="Arial" charset="0"/>
              <a:buChar char="•"/>
            </a:pPr>
            <a:r>
              <a:rPr lang="en-US" sz="3200" dirty="0">
                <a:solidFill>
                  <a:schemeClr val="accent3">
                    <a:lumMod val="60000"/>
                    <a:lumOff val="40000"/>
                  </a:schemeClr>
                </a:solidFill>
              </a:rPr>
              <a:t>Deployment</a:t>
            </a:r>
          </a:p>
          <a:p>
            <a:pPr marL="457200" indent="-457200">
              <a:buFont typeface="Arial" charset="0"/>
              <a:buChar char="•"/>
            </a:pPr>
            <a:r>
              <a:rPr lang="en-US" sz="3200" dirty="0">
                <a:solidFill>
                  <a:schemeClr val="accent3">
                    <a:lumMod val="60000"/>
                    <a:lumOff val="40000"/>
                  </a:schemeClr>
                </a:solidFill>
              </a:rPr>
              <a:t>Job</a:t>
            </a:r>
          </a:p>
          <a:p>
            <a:pPr marL="457200" indent="-457200">
              <a:buFont typeface="Arial" charset="0"/>
              <a:buChar char="•"/>
            </a:pPr>
            <a:r>
              <a:rPr lang="en-US" sz="3200" dirty="0">
                <a:solidFill>
                  <a:schemeClr val="accent2">
                    <a:lumMod val="60000"/>
                    <a:lumOff val="40000"/>
                  </a:schemeClr>
                </a:solidFill>
              </a:rPr>
              <a:t>RBAC</a:t>
            </a:r>
            <a:endParaRPr lang="en-US" sz="3200" dirty="0">
              <a:solidFill>
                <a:schemeClr val="accent5">
                  <a:lumMod val="60000"/>
                  <a:lumOff val="40000"/>
                </a:schemeClr>
              </a:solidFill>
            </a:endParaRPr>
          </a:p>
          <a:p>
            <a:endParaRPr lang="en-US" sz="3200" dirty="0">
              <a:solidFill>
                <a:srgbClr val="FFC000"/>
              </a:solidFill>
            </a:endParaRPr>
          </a:p>
        </p:txBody>
      </p:sp>
    </p:spTree>
    <p:extLst>
      <p:ext uri="{BB962C8B-B14F-4D97-AF65-F5344CB8AC3E}">
        <p14:creationId xmlns:p14="http://schemas.microsoft.com/office/powerpoint/2010/main" val="163359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0814" y="2514600"/>
            <a:ext cx="11643705" cy="3505200"/>
          </a:xfrm>
          <a:prstGeom prst="rect">
            <a:avLst/>
          </a:prstGeom>
        </p:spPr>
        <p:txBody>
          <a:bodyPr lIns="121899" tIns="60949" rIns="121899" bIns="60949">
            <a:noAutofit/>
          </a:bodyPr>
          <a:lstStyle/>
          <a:p>
            <a:pPr marL="857250" indent="-857250" defTabSz="1218937">
              <a:lnSpc>
                <a:spcPct val="90000"/>
              </a:lnSpc>
              <a:spcBef>
                <a:spcPct val="0"/>
              </a:spcBef>
              <a:buFont typeface="Arial" charset="0"/>
              <a:buChar char="•"/>
              <a:defRPr/>
            </a:pPr>
            <a:r>
              <a:rPr lang="en-US" sz="5400" b="1" dirty="0">
                <a:solidFill>
                  <a:schemeClr val="accent3">
                    <a:lumMod val="40000"/>
                    <a:lumOff val="60000"/>
                  </a:schemeClr>
                </a:solidFill>
              </a:rPr>
              <a:t>Running </a:t>
            </a:r>
            <a:r>
              <a:rPr lang="en-US" sz="5400" b="1" dirty="0">
                <a:solidFill>
                  <a:srgbClr val="FFC000"/>
                </a:solidFill>
              </a:rPr>
              <a:t>Spark</a:t>
            </a:r>
            <a:r>
              <a:rPr lang="en-US" sz="5400" b="1" dirty="0">
                <a:solidFill>
                  <a:schemeClr val="accent3">
                    <a:lumMod val="40000"/>
                    <a:lumOff val="60000"/>
                  </a:schemeClr>
                </a:solidFill>
              </a:rPr>
              <a:t> job on </a:t>
            </a:r>
            <a:r>
              <a:rPr lang="en-US" sz="5400" b="1" dirty="0">
                <a:solidFill>
                  <a:srgbClr val="FFC000"/>
                </a:solidFill>
              </a:rPr>
              <a:t>Elastic Compute</a:t>
            </a:r>
            <a:r>
              <a:rPr lang="en-US" sz="5400" b="1" dirty="0">
                <a:solidFill>
                  <a:schemeClr val="accent3">
                    <a:lumMod val="40000"/>
                    <a:lumOff val="60000"/>
                  </a:schemeClr>
                </a:solidFill>
              </a:rPr>
              <a:t> (</a:t>
            </a:r>
            <a:r>
              <a:rPr lang="en-US" sz="5400" b="1" dirty="0">
                <a:solidFill>
                  <a:srgbClr val="FFC000"/>
                </a:solidFill>
              </a:rPr>
              <a:t>Kubernetes</a:t>
            </a:r>
            <a:r>
              <a:rPr lang="en-US" sz="5400" b="1" dirty="0">
                <a:solidFill>
                  <a:schemeClr val="accent3">
                    <a:lumMod val="40000"/>
                    <a:lumOff val="60000"/>
                  </a:schemeClr>
                </a:solidFill>
              </a:rPr>
              <a:t>) accessing data stored in distributed storage (</a:t>
            </a:r>
            <a:r>
              <a:rPr lang="en-US" sz="5400" b="1" dirty="0">
                <a:solidFill>
                  <a:srgbClr val="FFC000"/>
                </a:solidFill>
              </a:rPr>
              <a:t>HDFS</a:t>
            </a:r>
            <a:r>
              <a:rPr lang="en-US" sz="5400" b="1" dirty="0">
                <a:solidFill>
                  <a:srgbClr val="00B0F0"/>
                </a:solidFill>
              </a:rPr>
              <a:t>)</a:t>
            </a:r>
          </a:p>
        </p:txBody>
      </p:sp>
      <p:sp>
        <p:nvSpPr>
          <p:cNvPr id="6" name="TextBox 5"/>
          <p:cNvSpPr txBox="1"/>
          <p:nvPr/>
        </p:nvSpPr>
        <p:spPr>
          <a:xfrm>
            <a:off x="1280319" y="990600"/>
            <a:ext cx="8497839" cy="707886"/>
          </a:xfrm>
          <a:prstGeom prst="rect">
            <a:avLst/>
          </a:prstGeom>
          <a:noFill/>
        </p:spPr>
        <p:txBody>
          <a:bodyPr wrap="none" rtlCol="0">
            <a:spAutoFit/>
          </a:bodyPr>
          <a:lstStyle/>
          <a:p>
            <a:r>
              <a:rPr lang="en-US" sz="4000" dirty="0">
                <a:latin typeface="Segoe Print" charset="0"/>
                <a:ea typeface="Segoe Print" charset="0"/>
                <a:cs typeface="Segoe Print" charset="0"/>
              </a:rPr>
              <a:t>What we will be talking about -</a:t>
            </a:r>
          </a:p>
        </p:txBody>
      </p:sp>
    </p:spTree>
    <p:extLst>
      <p:ext uri="{BB962C8B-B14F-4D97-AF65-F5344CB8AC3E}">
        <p14:creationId xmlns:p14="http://schemas.microsoft.com/office/powerpoint/2010/main" val="84960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20</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Object/Resource (out of the box)</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371600"/>
            <a:ext cx="10390473" cy="5509200"/>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Namespace</a:t>
            </a:r>
          </a:p>
          <a:p>
            <a:pPr marL="457200" indent="-457200">
              <a:buFont typeface="Arial" charset="0"/>
              <a:buChar char="•"/>
            </a:pPr>
            <a:r>
              <a:rPr lang="en-US" sz="3200" dirty="0">
                <a:solidFill>
                  <a:srgbClr val="FFC000"/>
                </a:solidFill>
              </a:rPr>
              <a:t>Pod (a basic unit of work)</a:t>
            </a:r>
          </a:p>
          <a:p>
            <a:pPr marL="457200" indent="-457200">
              <a:buFont typeface="Arial" charset="0"/>
              <a:buChar char="•"/>
            </a:pPr>
            <a:r>
              <a:rPr lang="en-US" sz="3200" dirty="0">
                <a:solidFill>
                  <a:srgbClr val="FFC000"/>
                </a:solidFill>
              </a:rPr>
              <a:t>Service</a:t>
            </a:r>
          </a:p>
          <a:p>
            <a:pPr marL="457200" indent="-457200">
              <a:buFont typeface="Arial" charset="0"/>
              <a:buChar char="•"/>
            </a:pPr>
            <a:r>
              <a:rPr lang="en-US" sz="3200" dirty="0">
                <a:solidFill>
                  <a:srgbClr val="FFC000"/>
                </a:solidFill>
              </a:rPr>
              <a:t>Volume</a:t>
            </a:r>
          </a:p>
          <a:p>
            <a:pPr marL="457200" indent="-457200">
              <a:buFont typeface="Arial" charset="0"/>
              <a:buChar char="•"/>
            </a:pPr>
            <a:r>
              <a:rPr lang="en-US" sz="3200" dirty="0" err="1">
                <a:solidFill>
                  <a:schemeClr val="accent3">
                    <a:lumMod val="60000"/>
                    <a:lumOff val="40000"/>
                  </a:schemeClr>
                </a:solidFill>
              </a:rPr>
              <a:t>ReplicaSet</a:t>
            </a:r>
            <a:endParaRPr lang="en-US" sz="3200" dirty="0">
              <a:solidFill>
                <a:schemeClr val="accent3">
                  <a:lumMod val="60000"/>
                  <a:lumOff val="40000"/>
                </a:schemeClr>
              </a:solidFill>
            </a:endParaRPr>
          </a:p>
          <a:p>
            <a:pPr marL="457200" indent="-457200">
              <a:buFont typeface="Arial" charset="0"/>
              <a:buChar char="•"/>
            </a:pPr>
            <a:r>
              <a:rPr lang="en-US" sz="3200" dirty="0">
                <a:solidFill>
                  <a:schemeClr val="accent3">
                    <a:lumMod val="60000"/>
                    <a:lumOff val="40000"/>
                  </a:schemeClr>
                </a:solidFill>
              </a:rPr>
              <a:t>Deployment</a:t>
            </a:r>
          </a:p>
          <a:p>
            <a:pPr marL="457200" indent="-457200">
              <a:buFont typeface="Arial" charset="0"/>
              <a:buChar char="•"/>
            </a:pPr>
            <a:r>
              <a:rPr lang="en-US" sz="3200" dirty="0">
                <a:solidFill>
                  <a:schemeClr val="accent3">
                    <a:lumMod val="60000"/>
                    <a:lumOff val="40000"/>
                  </a:schemeClr>
                </a:solidFill>
              </a:rPr>
              <a:t>Job</a:t>
            </a:r>
          </a:p>
          <a:p>
            <a:pPr marL="457200" indent="-457200">
              <a:buFont typeface="Arial" charset="0"/>
              <a:buChar char="•"/>
            </a:pPr>
            <a:r>
              <a:rPr lang="en-US" sz="3200" dirty="0">
                <a:solidFill>
                  <a:schemeClr val="accent2">
                    <a:lumMod val="60000"/>
                    <a:lumOff val="40000"/>
                  </a:schemeClr>
                </a:solidFill>
              </a:rPr>
              <a:t>RBAC</a:t>
            </a:r>
          </a:p>
          <a:p>
            <a:endParaRPr lang="en-US" sz="3200" dirty="0">
              <a:solidFill>
                <a:schemeClr val="accent5">
                  <a:lumMod val="60000"/>
                  <a:lumOff val="40000"/>
                </a:schemeClr>
              </a:solidFill>
            </a:endParaRPr>
          </a:p>
          <a:p>
            <a:r>
              <a:rPr lang="en-US" sz="3200" dirty="0">
                <a:solidFill>
                  <a:schemeClr val="accent5">
                    <a:lumMod val="60000"/>
                    <a:lumOff val="40000"/>
                  </a:schemeClr>
                </a:solidFill>
              </a:rPr>
              <a:t>*** Custom Resource</a:t>
            </a:r>
          </a:p>
          <a:p>
            <a:endParaRPr lang="en-US" sz="3200" dirty="0">
              <a:solidFill>
                <a:srgbClr val="FFC000"/>
              </a:solidFill>
            </a:endParaRPr>
          </a:p>
        </p:txBody>
      </p:sp>
    </p:spTree>
    <p:extLst>
      <p:ext uri="{BB962C8B-B14F-4D97-AF65-F5344CB8AC3E}">
        <p14:creationId xmlns:p14="http://schemas.microsoft.com/office/powerpoint/2010/main" val="146335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21</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Kubernetes Pod</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137821"/>
            <a:ext cx="10390473" cy="5262979"/>
          </a:xfrm>
          <a:prstGeom prst="rect">
            <a:avLst/>
          </a:prstGeom>
          <a:noFill/>
        </p:spPr>
        <p:txBody>
          <a:bodyPr wrap="square" rtlCol="0">
            <a:spAutoFit/>
          </a:bodyPr>
          <a:lstStyle/>
          <a:p>
            <a:pPr marL="457200" indent="-457200">
              <a:buFont typeface="Arial" charset="0"/>
              <a:buChar char="•"/>
            </a:pPr>
            <a:r>
              <a:rPr lang="en-US" sz="2800" dirty="0">
                <a:solidFill>
                  <a:srgbClr val="FFC000"/>
                </a:solidFill>
              </a:rPr>
              <a:t>Pod is the basic building block of Kubernetes–</a:t>
            </a:r>
          </a:p>
          <a:p>
            <a:pPr marL="914400" lvl="1" indent="-457200">
              <a:buFont typeface="Arial" charset="0"/>
              <a:buChar char="•"/>
            </a:pPr>
            <a:r>
              <a:rPr lang="en-US" sz="2800" dirty="0">
                <a:solidFill>
                  <a:schemeClr val="accent3">
                    <a:lumMod val="40000"/>
                    <a:lumOff val="60000"/>
                  </a:schemeClr>
                </a:solidFill>
              </a:rPr>
              <a:t>the smallest and simplest unit in the Kubernetes object model that you create or deploy</a:t>
            </a:r>
          </a:p>
          <a:p>
            <a:pPr marL="914400" lvl="1" indent="-457200">
              <a:buFont typeface="Arial" charset="0"/>
              <a:buChar char="•"/>
            </a:pPr>
            <a:endParaRPr lang="en-US" sz="2800" dirty="0">
              <a:solidFill>
                <a:schemeClr val="accent3">
                  <a:lumMod val="40000"/>
                  <a:lumOff val="60000"/>
                </a:schemeClr>
              </a:solidFill>
            </a:endParaRPr>
          </a:p>
          <a:p>
            <a:pPr marL="914400" lvl="1" indent="-457200">
              <a:buFont typeface="Arial" charset="0"/>
              <a:buChar char="•"/>
            </a:pPr>
            <a:r>
              <a:rPr lang="en-US" sz="2800" dirty="0">
                <a:solidFill>
                  <a:schemeClr val="accent3">
                    <a:lumMod val="40000"/>
                    <a:lumOff val="60000"/>
                  </a:schemeClr>
                </a:solidFill>
              </a:rPr>
              <a:t>represents a running process on your cluster.</a:t>
            </a:r>
          </a:p>
          <a:p>
            <a:pPr marL="914400" lvl="1" indent="-457200">
              <a:buFont typeface="Arial" charset="0"/>
              <a:buChar char="•"/>
            </a:pPr>
            <a:endParaRPr lang="en-US" sz="2800" dirty="0">
              <a:solidFill>
                <a:schemeClr val="accent3">
                  <a:lumMod val="40000"/>
                  <a:lumOff val="60000"/>
                </a:schemeClr>
              </a:solidFill>
            </a:endParaRPr>
          </a:p>
          <a:p>
            <a:pPr marL="914400" lvl="1" indent="-457200">
              <a:buFont typeface="Arial" charset="0"/>
              <a:buChar char="•"/>
            </a:pPr>
            <a:r>
              <a:rPr lang="en-US" sz="2800" dirty="0">
                <a:solidFill>
                  <a:schemeClr val="accent3">
                    <a:lumMod val="40000"/>
                    <a:lumOff val="60000"/>
                  </a:schemeClr>
                </a:solidFill>
              </a:rPr>
              <a:t>encapsulates an application container (or, in some cases, multiple containers), storage resources, a unique network IP, and options that govern how the container(s) should run</a:t>
            </a:r>
          </a:p>
          <a:p>
            <a:pPr marL="914400" lvl="1" indent="-457200">
              <a:buFont typeface="Arial" charset="0"/>
              <a:buChar char="•"/>
            </a:pPr>
            <a:endParaRPr lang="en-US" sz="2800" dirty="0">
              <a:solidFill>
                <a:schemeClr val="accent3">
                  <a:lumMod val="40000"/>
                  <a:lumOff val="60000"/>
                </a:schemeClr>
              </a:solidFill>
            </a:endParaRPr>
          </a:p>
          <a:p>
            <a:pPr marL="914400" lvl="1" indent="-457200">
              <a:buFont typeface="Arial" charset="0"/>
              <a:buChar char="•"/>
            </a:pPr>
            <a:r>
              <a:rPr lang="en-US" sz="2800" dirty="0">
                <a:solidFill>
                  <a:schemeClr val="accent3">
                    <a:lumMod val="40000"/>
                    <a:lumOff val="60000"/>
                  </a:schemeClr>
                </a:solidFill>
              </a:rPr>
              <a:t>Docker is the most common container runtime used in a Pod, but Pods support other container runtimes as well</a:t>
            </a:r>
          </a:p>
        </p:txBody>
      </p:sp>
    </p:spTree>
    <p:extLst>
      <p:ext uri="{BB962C8B-B14F-4D97-AF65-F5344CB8AC3E}">
        <p14:creationId xmlns:p14="http://schemas.microsoft.com/office/powerpoint/2010/main" val="121059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22</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How to Interact with Kubernetes</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31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23</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How to Interact with Kubernetes</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7" y="1371600"/>
            <a:ext cx="4675472" cy="5324535"/>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REST API</a:t>
            </a:r>
          </a:p>
          <a:p>
            <a:pPr marL="914400" lvl="1" indent="-457200">
              <a:buFont typeface="Arial" charset="0"/>
              <a:buChar char="•"/>
            </a:pPr>
            <a:r>
              <a:rPr lang="en-US" sz="2800" dirty="0">
                <a:solidFill>
                  <a:schemeClr val="accent3">
                    <a:lumMod val="40000"/>
                    <a:lumOff val="60000"/>
                  </a:schemeClr>
                </a:solidFill>
              </a:rPr>
              <a:t>Curl or browser</a:t>
            </a:r>
          </a:p>
          <a:p>
            <a:pPr marL="457200" indent="-457200">
              <a:buFont typeface="Arial" charset="0"/>
              <a:buChar char="•"/>
            </a:pPr>
            <a:endParaRPr lang="en-US" sz="2800" dirty="0">
              <a:solidFill>
                <a:srgbClr val="FFC000"/>
              </a:solidFill>
            </a:endParaRPr>
          </a:p>
          <a:p>
            <a:pPr marL="457200" indent="-457200">
              <a:buFont typeface="Arial" charset="0"/>
              <a:buChar char="•"/>
            </a:pPr>
            <a:r>
              <a:rPr lang="en-US" sz="2800" dirty="0">
                <a:solidFill>
                  <a:srgbClr val="FFC000"/>
                </a:solidFill>
              </a:rPr>
              <a:t>Command Line Interface</a:t>
            </a:r>
          </a:p>
          <a:p>
            <a:pPr marL="914400" lvl="1" indent="-457200">
              <a:buFont typeface="Arial" charset="0"/>
              <a:buChar char="•"/>
            </a:pPr>
            <a:r>
              <a:rPr lang="en-US" sz="2800" dirty="0" err="1">
                <a:solidFill>
                  <a:schemeClr val="accent3">
                    <a:lumMod val="40000"/>
                    <a:lumOff val="60000"/>
                  </a:schemeClr>
                </a:solidFill>
              </a:rPr>
              <a:t>Kubectl</a:t>
            </a:r>
            <a:endParaRPr lang="en-US" sz="2800" dirty="0">
              <a:solidFill>
                <a:schemeClr val="accent3">
                  <a:lumMod val="40000"/>
                  <a:lumOff val="60000"/>
                </a:schemeClr>
              </a:solidFill>
            </a:endParaRPr>
          </a:p>
          <a:p>
            <a:pPr marL="914400" lvl="1" indent="-457200">
              <a:buFont typeface="Arial" charset="0"/>
              <a:buChar char="•"/>
            </a:pPr>
            <a:endParaRPr lang="en-US" sz="2800" dirty="0">
              <a:solidFill>
                <a:schemeClr val="accent3">
                  <a:lumMod val="40000"/>
                  <a:lumOff val="60000"/>
                </a:schemeClr>
              </a:solidFill>
            </a:endParaRPr>
          </a:p>
          <a:p>
            <a:pPr marL="457200" indent="-457200">
              <a:buFont typeface="Arial" charset="0"/>
              <a:buChar char="•"/>
            </a:pPr>
            <a:r>
              <a:rPr lang="en-US" sz="2800" dirty="0" err="1">
                <a:solidFill>
                  <a:srgbClr val="FFC000"/>
                </a:solidFill>
              </a:rPr>
              <a:t>Kube</a:t>
            </a:r>
            <a:r>
              <a:rPr lang="en-US" sz="2800" dirty="0">
                <a:solidFill>
                  <a:srgbClr val="FFC000"/>
                </a:solidFill>
              </a:rPr>
              <a:t> </a:t>
            </a:r>
            <a:r>
              <a:rPr lang="en-US" sz="2800" dirty="0" err="1">
                <a:solidFill>
                  <a:srgbClr val="FFC000"/>
                </a:solidFill>
              </a:rPr>
              <a:t>Config</a:t>
            </a:r>
            <a:endParaRPr lang="en-US" sz="2800" dirty="0">
              <a:solidFill>
                <a:srgbClr val="FFC000"/>
              </a:solidFill>
            </a:endParaRPr>
          </a:p>
          <a:p>
            <a:pPr marL="914400" lvl="1" indent="-457200">
              <a:buFont typeface="Arial" charset="0"/>
              <a:buChar char="•"/>
            </a:pPr>
            <a:r>
              <a:rPr lang="en-US" sz="2800" dirty="0">
                <a:solidFill>
                  <a:schemeClr val="accent3">
                    <a:lumMod val="40000"/>
                    <a:lumOff val="60000"/>
                  </a:schemeClr>
                </a:solidFill>
              </a:rPr>
              <a:t>Created during cluster creation</a:t>
            </a:r>
          </a:p>
          <a:p>
            <a:pPr marL="914400" lvl="1" indent="-457200">
              <a:buFont typeface="Arial" charset="0"/>
              <a:buChar char="•"/>
            </a:pPr>
            <a:endParaRPr lang="en-US" sz="2800" dirty="0">
              <a:solidFill>
                <a:schemeClr val="accent3">
                  <a:lumMod val="40000"/>
                  <a:lumOff val="60000"/>
                </a:schemeClr>
              </a:solidFill>
            </a:endParaRPr>
          </a:p>
          <a:p>
            <a:pPr marL="457200" indent="-457200">
              <a:buFont typeface="Arial" charset="0"/>
              <a:buChar char="•"/>
            </a:pPr>
            <a:r>
              <a:rPr lang="en-US" sz="2800" dirty="0">
                <a:solidFill>
                  <a:srgbClr val="FFC000"/>
                </a:solidFill>
              </a:rPr>
              <a:t>Programmatic</a:t>
            </a:r>
          </a:p>
          <a:p>
            <a:pPr marL="914400" lvl="1" indent="-457200">
              <a:buFont typeface="Arial" charset="0"/>
              <a:buChar char="•"/>
            </a:pPr>
            <a:r>
              <a:rPr lang="en-US" sz="2800" dirty="0" err="1">
                <a:solidFill>
                  <a:schemeClr val="accent3">
                    <a:lumMod val="40000"/>
                    <a:lumOff val="60000"/>
                  </a:schemeClr>
                </a:solidFill>
              </a:rPr>
              <a:t>GoLang</a:t>
            </a:r>
            <a:r>
              <a:rPr lang="en-US" sz="2800" dirty="0">
                <a:solidFill>
                  <a:schemeClr val="accent3">
                    <a:lumMod val="40000"/>
                    <a:lumOff val="60000"/>
                  </a:schemeClr>
                </a:solidFill>
              </a:rPr>
              <a:t>, Python, Scala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919" y="1374648"/>
            <a:ext cx="2743200" cy="12007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414" y="2869792"/>
            <a:ext cx="3124200" cy="482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919" y="4051560"/>
            <a:ext cx="6647168" cy="1587240"/>
          </a:xfrm>
          <a:prstGeom prst="rect">
            <a:avLst/>
          </a:prstGeom>
        </p:spPr>
      </p:pic>
    </p:spTree>
    <p:extLst>
      <p:ext uri="{BB962C8B-B14F-4D97-AF65-F5344CB8AC3E}">
        <p14:creationId xmlns:p14="http://schemas.microsoft.com/office/powerpoint/2010/main" val="76046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24</a:t>
            </a:fld>
            <a:endParaRPr lang="en-US"/>
          </a:p>
        </p:txBody>
      </p:sp>
      <p:sp>
        <p:nvSpPr>
          <p:cNvPr id="5" name="TextBox 4"/>
          <p:cNvSpPr txBox="1"/>
          <p:nvPr/>
        </p:nvSpPr>
        <p:spPr>
          <a:xfrm>
            <a:off x="0" y="1219200"/>
            <a:ext cx="12161838" cy="3785652"/>
          </a:xfrm>
          <a:prstGeom prst="rect">
            <a:avLst/>
          </a:prstGeom>
          <a:noFill/>
        </p:spPr>
        <p:txBody>
          <a:bodyPr wrap="square" rtlCol="0">
            <a:spAutoFit/>
          </a:bodyPr>
          <a:lstStyle/>
          <a:p>
            <a:pPr algn="ctr"/>
            <a:r>
              <a:rPr lang="en-US" sz="8000" dirty="0">
                <a:latin typeface="Segoe Print" charset="0"/>
                <a:ea typeface="Segoe Print" charset="0"/>
                <a:cs typeface="Segoe Print" charset="0"/>
              </a:rPr>
              <a:t>How Secured (</a:t>
            </a:r>
            <a:r>
              <a:rPr lang="en-US" sz="8000" dirty="0" err="1">
                <a:latin typeface="Segoe Print" charset="0"/>
                <a:ea typeface="Segoe Print" charset="0"/>
                <a:cs typeface="Segoe Print" charset="0"/>
              </a:rPr>
              <a:t>kerberized</a:t>
            </a:r>
            <a:r>
              <a:rPr lang="en-US" sz="8000" dirty="0">
                <a:latin typeface="Segoe Print" charset="0"/>
                <a:ea typeface="Segoe Print" charset="0"/>
                <a:cs typeface="Segoe Print" charset="0"/>
              </a:rPr>
              <a:t>) HDFS works?</a:t>
            </a:r>
            <a:endParaRPr lang="en-US" sz="80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196428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70CFC-56A8-8C43-9507-DBC82AC7C632}"/>
              </a:ext>
            </a:extLst>
          </p:cNvPr>
          <p:cNvSpPr>
            <a:spLocks noGrp="1"/>
          </p:cNvSpPr>
          <p:nvPr>
            <p:ph type="sldNum" sz="quarter" idx="12"/>
          </p:nvPr>
        </p:nvSpPr>
        <p:spPr>
          <a:xfrm>
            <a:off x="9205119" y="6553200"/>
            <a:ext cx="2837762" cy="365125"/>
          </a:xfrm>
        </p:spPr>
        <p:txBody>
          <a:bodyPr/>
          <a:lstStyle/>
          <a:p>
            <a:fld id="{C2475BE3-2531-4F11-84EB-58A3F97CB59B}" type="slidenum">
              <a:rPr lang="en-US" smtClean="0"/>
              <a:pPr/>
              <a:t>25</a:t>
            </a:fld>
            <a:endParaRPr lang="en-US"/>
          </a:p>
        </p:txBody>
      </p:sp>
      <p:sp>
        <p:nvSpPr>
          <p:cNvPr id="25" name="Rectangle 24">
            <a:extLst>
              <a:ext uri="{FF2B5EF4-FFF2-40B4-BE49-F238E27FC236}">
                <a16:creationId xmlns:a16="http://schemas.microsoft.com/office/drawing/2014/main" id="{3B7B2C5C-FFE2-F541-8EB3-C6EF65B19554}"/>
              </a:ext>
            </a:extLst>
          </p:cNvPr>
          <p:cNvSpPr/>
          <p:nvPr/>
        </p:nvSpPr>
        <p:spPr>
          <a:xfrm>
            <a:off x="4556919" y="14478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0DE872-762D-0346-B36B-04582357658D}"/>
              </a:ext>
            </a:extLst>
          </p:cNvPr>
          <p:cNvSpPr/>
          <p:nvPr/>
        </p:nvSpPr>
        <p:spPr>
          <a:xfrm>
            <a:off x="4636365" y="2209800"/>
            <a:ext cx="2282754"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KDC</a:t>
            </a:r>
          </a:p>
        </p:txBody>
      </p:sp>
      <p:sp>
        <p:nvSpPr>
          <p:cNvPr id="27" name="Rectangle 26">
            <a:extLst>
              <a:ext uri="{FF2B5EF4-FFF2-40B4-BE49-F238E27FC236}">
                <a16:creationId xmlns:a16="http://schemas.microsoft.com/office/drawing/2014/main" id="{1A5568E8-5283-5F45-A892-954E432DF5C7}"/>
              </a:ext>
            </a:extLst>
          </p:cNvPr>
          <p:cNvSpPr/>
          <p:nvPr/>
        </p:nvSpPr>
        <p:spPr>
          <a:xfrm>
            <a:off x="4785519" y="2590798"/>
            <a:ext cx="990600" cy="3048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AS</a:t>
            </a:r>
          </a:p>
        </p:txBody>
      </p:sp>
      <p:sp>
        <p:nvSpPr>
          <p:cNvPr id="28" name="Rectangle 27">
            <a:extLst>
              <a:ext uri="{FF2B5EF4-FFF2-40B4-BE49-F238E27FC236}">
                <a16:creationId xmlns:a16="http://schemas.microsoft.com/office/drawing/2014/main" id="{237A9864-1677-1F43-84CA-4C194C5DEF4B}"/>
              </a:ext>
            </a:extLst>
          </p:cNvPr>
          <p:cNvSpPr/>
          <p:nvPr/>
        </p:nvSpPr>
        <p:spPr>
          <a:xfrm>
            <a:off x="5852319" y="2590799"/>
            <a:ext cx="990600" cy="2994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TGS</a:t>
            </a:r>
          </a:p>
        </p:txBody>
      </p:sp>
      <p:sp>
        <p:nvSpPr>
          <p:cNvPr id="29" name="Rectangle 28">
            <a:extLst>
              <a:ext uri="{FF2B5EF4-FFF2-40B4-BE49-F238E27FC236}">
                <a16:creationId xmlns:a16="http://schemas.microsoft.com/office/drawing/2014/main" id="{CC3D55AA-EA67-3243-9407-61D7DADFBD39}"/>
              </a:ext>
            </a:extLst>
          </p:cNvPr>
          <p:cNvSpPr/>
          <p:nvPr/>
        </p:nvSpPr>
        <p:spPr>
          <a:xfrm>
            <a:off x="4639611" y="1524000"/>
            <a:ext cx="2282754" cy="6042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Active Directory</a:t>
            </a:r>
          </a:p>
        </p:txBody>
      </p:sp>
      <p:sp>
        <p:nvSpPr>
          <p:cNvPr id="30" name="Rectangle 29">
            <a:extLst>
              <a:ext uri="{FF2B5EF4-FFF2-40B4-BE49-F238E27FC236}">
                <a16:creationId xmlns:a16="http://schemas.microsoft.com/office/drawing/2014/main" id="{37250012-2A14-2B45-8A9C-F2C107663EFE}"/>
              </a:ext>
            </a:extLst>
          </p:cNvPr>
          <p:cNvSpPr/>
          <p:nvPr/>
        </p:nvSpPr>
        <p:spPr>
          <a:xfrm>
            <a:off x="1280319" y="46482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Client Machine</a:t>
            </a:r>
          </a:p>
        </p:txBody>
      </p:sp>
      <p:sp>
        <p:nvSpPr>
          <p:cNvPr id="31" name="Rectangle 30">
            <a:extLst>
              <a:ext uri="{FF2B5EF4-FFF2-40B4-BE49-F238E27FC236}">
                <a16:creationId xmlns:a16="http://schemas.microsoft.com/office/drawing/2014/main" id="{4C136610-7A7C-FE43-9920-BA56858A2EE3}"/>
              </a:ext>
            </a:extLst>
          </p:cNvPr>
          <p:cNvSpPr/>
          <p:nvPr/>
        </p:nvSpPr>
        <p:spPr>
          <a:xfrm>
            <a:off x="1358142" y="4724400"/>
            <a:ext cx="2282754"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Client Application</a:t>
            </a:r>
          </a:p>
        </p:txBody>
      </p:sp>
      <p:sp>
        <p:nvSpPr>
          <p:cNvPr id="32" name="Rectangle 31">
            <a:extLst>
              <a:ext uri="{FF2B5EF4-FFF2-40B4-BE49-F238E27FC236}">
                <a16:creationId xmlns:a16="http://schemas.microsoft.com/office/drawing/2014/main" id="{38860ADE-3938-6848-8269-11B0A049DF17}"/>
              </a:ext>
            </a:extLst>
          </p:cNvPr>
          <p:cNvSpPr/>
          <p:nvPr/>
        </p:nvSpPr>
        <p:spPr>
          <a:xfrm>
            <a:off x="8185600" y="47244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33" name="Rectangle 32">
            <a:extLst>
              <a:ext uri="{FF2B5EF4-FFF2-40B4-BE49-F238E27FC236}">
                <a16:creationId xmlns:a16="http://schemas.microsoft.com/office/drawing/2014/main" id="{0C9D2A71-AE86-9441-B0B2-5F05A25B061A}"/>
              </a:ext>
            </a:extLst>
          </p:cNvPr>
          <p:cNvSpPr/>
          <p:nvPr/>
        </p:nvSpPr>
        <p:spPr>
          <a:xfrm>
            <a:off x="8263423" y="4800601"/>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34" name="Rectangle 33">
            <a:extLst>
              <a:ext uri="{FF2B5EF4-FFF2-40B4-BE49-F238E27FC236}">
                <a16:creationId xmlns:a16="http://schemas.microsoft.com/office/drawing/2014/main" id="{77334083-EA27-DE45-B0F9-83C22F68A228}"/>
              </a:ext>
            </a:extLst>
          </p:cNvPr>
          <p:cNvSpPr/>
          <p:nvPr/>
        </p:nvSpPr>
        <p:spPr>
          <a:xfrm>
            <a:off x="8901942"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5" name="Rectangle 34">
            <a:extLst>
              <a:ext uri="{FF2B5EF4-FFF2-40B4-BE49-F238E27FC236}">
                <a16:creationId xmlns:a16="http://schemas.microsoft.com/office/drawing/2014/main" id="{FE6C6D3F-75AB-CA45-A56F-B90EC853E7CD}"/>
              </a:ext>
            </a:extLst>
          </p:cNvPr>
          <p:cNvSpPr/>
          <p:nvPr/>
        </p:nvSpPr>
        <p:spPr>
          <a:xfrm>
            <a:off x="8901942"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6" name="Rectangle 35">
            <a:extLst>
              <a:ext uri="{FF2B5EF4-FFF2-40B4-BE49-F238E27FC236}">
                <a16:creationId xmlns:a16="http://schemas.microsoft.com/office/drawing/2014/main" id="{5F231313-7A6C-0643-851D-6636BDB39BA6}"/>
              </a:ext>
            </a:extLst>
          </p:cNvPr>
          <p:cNvSpPr/>
          <p:nvPr/>
        </p:nvSpPr>
        <p:spPr>
          <a:xfrm>
            <a:off x="9755606"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7" name="Rectangle 36">
            <a:extLst>
              <a:ext uri="{FF2B5EF4-FFF2-40B4-BE49-F238E27FC236}">
                <a16:creationId xmlns:a16="http://schemas.microsoft.com/office/drawing/2014/main" id="{8C12ECD4-C94B-E24F-BE9B-40FD9FDA319C}"/>
              </a:ext>
            </a:extLst>
          </p:cNvPr>
          <p:cNvSpPr/>
          <p:nvPr/>
        </p:nvSpPr>
        <p:spPr>
          <a:xfrm>
            <a:off x="9755606"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83" name="Title 1">
            <a:extLst>
              <a:ext uri="{FF2B5EF4-FFF2-40B4-BE49-F238E27FC236}">
                <a16:creationId xmlns:a16="http://schemas.microsoft.com/office/drawing/2014/main" id="{F3B38C7B-74A2-9943-B95C-F696B5756D90}"/>
              </a:ext>
            </a:extLst>
          </p:cNvPr>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Secured/</a:t>
            </a:r>
            <a:r>
              <a:rPr kumimoji="0" lang="en-US" sz="4400" b="0" i="0" u="none" strike="noStrike" kern="1200" cap="none" spc="0" normalizeH="0" baseline="0" noProof="0" dirty="0" err="1">
                <a:ln>
                  <a:noFill/>
                </a:ln>
                <a:solidFill>
                  <a:schemeClr val="tx1">
                    <a:lumMod val="85000"/>
                  </a:schemeClr>
                </a:solidFill>
                <a:effectLst/>
                <a:uLnTx/>
                <a:uFillTx/>
                <a:latin typeface="+mj-lt"/>
                <a:ea typeface="+mj-ea"/>
                <a:cs typeface="+mj-cs"/>
              </a:rPr>
              <a:t>Kerberized</a:t>
            </a: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 HDFS</a:t>
            </a:r>
          </a:p>
        </p:txBody>
      </p:sp>
      <p:cxnSp>
        <p:nvCxnSpPr>
          <p:cNvPr id="84" name="Straight Connector 83">
            <a:extLst>
              <a:ext uri="{FF2B5EF4-FFF2-40B4-BE49-F238E27FC236}">
                <a16:creationId xmlns:a16="http://schemas.microsoft.com/office/drawing/2014/main" id="{82D54CB0-F07D-204E-B7B5-99519765BF74}"/>
              </a:ext>
            </a:extLst>
          </p:cNvPr>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4E1DEB0-6432-9F4D-B248-11895EFE6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070" y="5076487"/>
            <a:ext cx="743626" cy="743626"/>
          </a:xfrm>
          <a:prstGeom prst="rect">
            <a:avLst/>
          </a:prstGeom>
        </p:spPr>
      </p:pic>
    </p:spTree>
    <p:extLst>
      <p:ext uri="{BB962C8B-B14F-4D97-AF65-F5344CB8AC3E}">
        <p14:creationId xmlns:p14="http://schemas.microsoft.com/office/powerpoint/2010/main" val="3434024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70CFC-56A8-8C43-9507-DBC82AC7C632}"/>
              </a:ext>
            </a:extLst>
          </p:cNvPr>
          <p:cNvSpPr>
            <a:spLocks noGrp="1"/>
          </p:cNvSpPr>
          <p:nvPr>
            <p:ph type="sldNum" sz="quarter" idx="12"/>
          </p:nvPr>
        </p:nvSpPr>
        <p:spPr>
          <a:xfrm>
            <a:off x="9205119" y="6553200"/>
            <a:ext cx="2837762" cy="365125"/>
          </a:xfrm>
        </p:spPr>
        <p:txBody>
          <a:bodyPr/>
          <a:lstStyle/>
          <a:p>
            <a:fld id="{C2475BE3-2531-4F11-84EB-58A3F97CB59B}" type="slidenum">
              <a:rPr lang="en-US" smtClean="0"/>
              <a:pPr/>
              <a:t>26</a:t>
            </a:fld>
            <a:endParaRPr lang="en-US"/>
          </a:p>
        </p:txBody>
      </p:sp>
      <p:sp>
        <p:nvSpPr>
          <p:cNvPr id="25" name="Rectangle 24">
            <a:extLst>
              <a:ext uri="{FF2B5EF4-FFF2-40B4-BE49-F238E27FC236}">
                <a16:creationId xmlns:a16="http://schemas.microsoft.com/office/drawing/2014/main" id="{3B7B2C5C-FFE2-F541-8EB3-C6EF65B19554}"/>
              </a:ext>
            </a:extLst>
          </p:cNvPr>
          <p:cNvSpPr/>
          <p:nvPr/>
        </p:nvSpPr>
        <p:spPr>
          <a:xfrm>
            <a:off x="4556919" y="14478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0DE872-762D-0346-B36B-04582357658D}"/>
              </a:ext>
            </a:extLst>
          </p:cNvPr>
          <p:cNvSpPr/>
          <p:nvPr/>
        </p:nvSpPr>
        <p:spPr>
          <a:xfrm>
            <a:off x="4636365" y="2209800"/>
            <a:ext cx="2282754"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KDC</a:t>
            </a:r>
          </a:p>
        </p:txBody>
      </p:sp>
      <p:sp>
        <p:nvSpPr>
          <p:cNvPr id="27" name="Rectangle 26">
            <a:extLst>
              <a:ext uri="{FF2B5EF4-FFF2-40B4-BE49-F238E27FC236}">
                <a16:creationId xmlns:a16="http://schemas.microsoft.com/office/drawing/2014/main" id="{1A5568E8-5283-5F45-A892-954E432DF5C7}"/>
              </a:ext>
            </a:extLst>
          </p:cNvPr>
          <p:cNvSpPr/>
          <p:nvPr/>
        </p:nvSpPr>
        <p:spPr>
          <a:xfrm>
            <a:off x="4785519" y="2590798"/>
            <a:ext cx="990600" cy="3048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AS</a:t>
            </a:r>
          </a:p>
        </p:txBody>
      </p:sp>
      <p:sp>
        <p:nvSpPr>
          <p:cNvPr id="28" name="Rectangle 27">
            <a:extLst>
              <a:ext uri="{FF2B5EF4-FFF2-40B4-BE49-F238E27FC236}">
                <a16:creationId xmlns:a16="http://schemas.microsoft.com/office/drawing/2014/main" id="{237A9864-1677-1F43-84CA-4C194C5DEF4B}"/>
              </a:ext>
            </a:extLst>
          </p:cNvPr>
          <p:cNvSpPr/>
          <p:nvPr/>
        </p:nvSpPr>
        <p:spPr>
          <a:xfrm>
            <a:off x="5852319" y="2590799"/>
            <a:ext cx="990600" cy="2994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TGS</a:t>
            </a:r>
          </a:p>
        </p:txBody>
      </p:sp>
      <p:sp>
        <p:nvSpPr>
          <p:cNvPr id="29" name="Rectangle 28">
            <a:extLst>
              <a:ext uri="{FF2B5EF4-FFF2-40B4-BE49-F238E27FC236}">
                <a16:creationId xmlns:a16="http://schemas.microsoft.com/office/drawing/2014/main" id="{CC3D55AA-EA67-3243-9407-61D7DADFBD39}"/>
              </a:ext>
            </a:extLst>
          </p:cNvPr>
          <p:cNvSpPr/>
          <p:nvPr/>
        </p:nvSpPr>
        <p:spPr>
          <a:xfrm>
            <a:off x="4639611" y="1524000"/>
            <a:ext cx="2282754" cy="6042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Active Directory</a:t>
            </a:r>
          </a:p>
        </p:txBody>
      </p:sp>
      <p:sp>
        <p:nvSpPr>
          <p:cNvPr id="30" name="Rectangle 29">
            <a:extLst>
              <a:ext uri="{FF2B5EF4-FFF2-40B4-BE49-F238E27FC236}">
                <a16:creationId xmlns:a16="http://schemas.microsoft.com/office/drawing/2014/main" id="{37250012-2A14-2B45-8A9C-F2C107663EFE}"/>
              </a:ext>
            </a:extLst>
          </p:cNvPr>
          <p:cNvSpPr/>
          <p:nvPr/>
        </p:nvSpPr>
        <p:spPr>
          <a:xfrm>
            <a:off x="1280319" y="46482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Client Machine</a:t>
            </a:r>
          </a:p>
        </p:txBody>
      </p:sp>
      <p:sp>
        <p:nvSpPr>
          <p:cNvPr id="31" name="Rectangle 30">
            <a:extLst>
              <a:ext uri="{FF2B5EF4-FFF2-40B4-BE49-F238E27FC236}">
                <a16:creationId xmlns:a16="http://schemas.microsoft.com/office/drawing/2014/main" id="{4C136610-7A7C-FE43-9920-BA56858A2EE3}"/>
              </a:ext>
            </a:extLst>
          </p:cNvPr>
          <p:cNvSpPr/>
          <p:nvPr/>
        </p:nvSpPr>
        <p:spPr>
          <a:xfrm>
            <a:off x="1358142" y="4724400"/>
            <a:ext cx="2282754"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Client Application</a:t>
            </a:r>
          </a:p>
        </p:txBody>
      </p:sp>
      <p:sp>
        <p:nvSpPr>
          <p:cNvPr id="32" name="Rectangle 31">
            <a:extLst>
              <a:ext uri="{FF2B5EF4-FFF2-40B4-BE49-F238E27FC236}">
                <a16:creationId xmlns:a16="http://schemas.microsoft.com/office/drawing/2014/main" id="{38860ADE-3938-6848-8269-11B0A049DF17}"/>
              </a:ext>
            </a:extLst>
          </p:cNvPr>
          <p:cNvSpPr/>
          <p:nvPr/>
        </p:nvSpPr>
        <p:spPr>
          <a:xfrm>
            <a:off x="8185600" y="47244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33" name="Rectangle 32">
            <a:extLst>
              <a:ext uri="{FF2B5EF4-FFF2-40B4-BE49-F238E27FC236}">
                <a16:creationId xmlns:a16="http://schemas.microsoft.com/office/drawing/2014/main" id="{0C9D2A71-AE86-9441-B0B2-5F05A25B061A}"/>
              </a:ext>
            </a:extLst>
          </p:cNvPr>
          <p:cNvSpPr/>
          <p:nvPr/>
        </p:nvSpPr>
        <p:spPr>
          <a:xfrm>
            <a:off x="8263423" y="4800601"/>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34" name="Rectangle 33">
            <a:extLst>
              <a:ext uri="{FF2B5EF4-FFF2-40B4-BE49-F238E27FC236}">
                <a16:creationId xmlns:a16="http://schemas.microsoft.com/office/drawing/2014/main" id="{77334083-EA27-DE45-B0F9-83C22F68A228}"/>
              </a:ext>
            </a:extLst>
          </p:cNvPr>
          <p:cNvSpPr/>
          <p:nvPr/>
        </p:nvSpPr>
        <p:spPr>
          <a:xfrm>
            <a:off x="8901942"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5" name="Rectangle 34">
            <a:extLst>
              <a:ext uri="{FF2B5EF4-FFF2-40B4-BE49-F238E27FC236}">
                <a16:creationId xmlns:a16="http://schemas.microsoft.com/office/drawing/2014/main" id="{FE6C6D3F-75AB-CA45-A56F-B90EC853E7CD}"/>
              </a:ext>
            </a:extLst>
          </p:cNvPr>
          <p:cNvSpPr/>
          <p:nvPr/>
        </p:nvSpPr>
        <p:spPr>
          <a:xfrm>
            <a:off x="8901942"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6" name="Rectangle 35">
            <a:extLst>
              <a:ext uri="{FF2B5EF4-FFF2-40B4-BE49-F238E27FC236}">
                <a16:creationId xmlns:a16="http://schemas.microsoft.com/office/drawing/2014/main" id="{5F231313-7A6C-0643-851D-6636BDB39BA6}"/>
              </a:ext>
            </a:extLst>
          </p:cNvPr>
          <p:cNvSpPr/>
          <p:nvPr/>
        </p:nvSpPr>
        <p:spPr>
          <a:xfrm>
            <a:off x="9755606"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7" name="Rectangle 36">
            <a:extLst>
              <a:ext uri="{FF2B5EF4-FFF2-40B4-BE49-F238E27FC236}">
                <a16:creationId xmlns:a16="http://schemas.microsoft.com/office/drawing/2014/main" id="{8C12ECD4-C94B-E24F-BE9B-40FD9FDA319C}"/>
              </a:ext>
            </a:extLst>
          </p:cNvPr>
          <p:cNvSpPr/>
          <p:nvPr/>
        </p:nvSpPr>
        <p:spPr>
          <a:xfrm>
            <a:off x="9755606"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42" name="TextBox 41">
            <a:extLst>
              <a:ext uri="{FF2B5EF4-FFF2-40B4-BE49-F238E27FC236}">
                <a16:creationId xmlns:a16="http://schemas.microsoft.com/office/drawing/2014/main" id="{087BF4DB-0A4E-614E-8731-0CB3A9B1915C}"/>
              </a:ext>
            </a:extLst>
          </p:cNvPr>
          <p:cNvSpPr txBox="1"/>
          <p:nvPr/>
        </p:nvSpPr>
        <p:spPr>
          <a:xfrm>
            <a:off x="0" y="3386543"/>
            <a:ext cx="2499520" cy="338546"/>
          </a:xfrm>
          <a:prstGeom prst="rect">
            <a:avLst/>
          </a:prstGeom>
          <a:noFill/>
        </p:spPr>
        <p:txBody>
          <a:bodyPr wrap="square" lIns="121912" tIns="60956" rIns="121912" bIns="60956" rtlCol="0">
            <a:spAutoFit/>
          </a:bodyPr>
          <a:lstStyle/>
          <a:p>
            <a:pPr algn="r" defTabSz="609555"/>
            <a:r>
              <a:rPr lang="en-US" sz="1400" dirty="0">
                <a:solidFill>
                  <a:srgbClr val="FFC000"/>
                </a:solidFill>
              </a:rPr>
              <a:t>2. Client-app requests Ticket </a:t>
            </a:r>
          </a:p>
        </p:txBody>
      </p:sp>
      <p:cxnSp>
        <p:nvCxnSpPr>
          <p:cNvPr id="43" name="Elbow Connector 42">
            <a:extLst>
              <a:ext uri="{FF2B5EF4-FFF2-40B4-BE49-F238E27FC236}">
                <a16:creationId xmlns:a16="http://schemas.microsoft.com/office/drawing/2014/main" id="{8F7CAD90-343C-904A-8DD8-220390F9566F}"/>
              </a:ext>
            </a:extLst>
          </p:cNvPr>
          <p:cNvCxnSpPr>
            <a:cxnSpLocks/>
            <a:stCxn id="31" idx="0"/>
          </p:cNvCxnSpPr>
          <p:nvPr/>
        </p:nvCxnSpPr>
        <p:spPr>
          <a:xfrm rot="5400000" flipH="1" flipV="1">
            <a:off x="2579836" y="2534763"/>
            <a:ext cx="2109320" cy="226995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1972457F-3339-C34A-BDB4-457279D41317}"/>
              </a:ext>
            </a:extLst>
          </p:cNvPr>
          <p:cNvSpPr txBox="1"/>
          <p:nvPr/>
        </p:nvSpPr>
        <p:spPr>
          <a:xfrm>
            <a:off x="2841498" y="2897320"/>
            <a:ext cx="1670055" cy="338546"/>
          </a:xfrm>
          <a:prstGeom prst="rect">
            <a:avLst/>
          </a:prstGeom>
          <a:noFill/>
        </p:spPr>
        <p:txBody>
          <a:bodyPr wrap="square" lIns="121912" tIns="60956" rIns="121912" bIns="60956" rtlCol="0">
            <a:spAutoFit/>
          </a:bodyPr>
          <a:lstStyle/>
          <a:p>
            <a:pPr algn="ctr" defTabSz="609555"/>
            <a:r>
              <a:rPr lang="en-US" sz="1400" b="1" dirty="0">
                <a:solidFill>
                  <a:schemeClr val="accent4">
                    <a:lumMod val="40000"/>
                    <a:lumOff val="60000"/>
                  </a:schemeClr>
                </a:solidFill>
              </a:rPr>
              <a:t> 3. KDC sends TGT</a:t>
            </a:r>
          </a:p>
        </p:txBody>
      </p:sp>
      <p:cxnSp>
        <p:nvCxnSpPr>
          <p:cNvPr id="47" name="Elbow Connector 46">
            <a:extLst>
              <a:ext uri="{FF2B5EF4-FFF2-40B4-BE49-F238E27FC236}">
                <a16:creationId xmlns:a16="http://schemas.microsoft.com/office/drawing/2014/main" id="{766A7E78-9206-704D-9BC2-CE4DC2498908}"/>
              </a:ext>
            </a:extLst>
          </p:cNvPr>
          <p:cNvCxnSpPr>
            <a:cxnSpLocks/>
          </p:cNvCxnSpPr>
          <p:nvPr/>
        </p:nvCxnSpPr>
        <p:spPr>
          <a:xfrm rot="5400000">
            <a:off x="2947729" y="2894634"/>
            <a:ext cx="1870435" cy="1789098"/>
          </a:xfrm>
          <a:prstGeom prst="bentConnector3">
            <a:avLst>
              <a:gd name="adj1" fmla="val 494"/>
            </a:avLst>
          </a:prstGeom>
          <a:ln>
            <a:solidFill>
              <a:schemeClr val="accent4">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FB4533D7-8C6D-4443-9A47-415579033881}"/>
              </a:ext>
            </a:extLst>
          </p:cNvPr>
          <p:cNvSpPr txBox="1"/>
          <p:nvPr/>
        </p:nvSpPr>
        <p:spPr>
          <a:xfrm rot="19720729">
            <a:off x="2933883" y="3425283"/>
            <a:ext cx="2138194" cy="769433"/>
          </a:xfrm>
          <a:prstGeom prst="rect">
            <a:avLst/>
          </a:prstGeom>
          <a:noFill/>
        </p:spPr>
        <p:txBody>
          <a:bodyPr wrap="square" lIns="121912" tIns="60956" rIns="121912" bIns="60956" rtlCol="0">
            <a:spAutoFit/>
          </a:bodyPr>
          <a:lstStyle/>
          <a:p>
            <a:pPr algn="ctr" defTabSz="609555"/>
            <a:r>
              <a:rPr lang="en-US" sz="1400" dirty="0">
                <a:solidFill>
                  <a:schemeClr val="accent2">
                    <a:lumMod val="20000"/>
                    <a:lumOff val="80000"/>
                  </a:schemeClr>
                </a:solidFill>
              </a:rPr>
              <a:t>4. Client sends TGT (from </a:t>
            </a:r>
            <a:r>
              <a:rPr lang="en-US" sz="1400" dirty="0" err="1">
                <a:solidFill>
                  <a:schemeClr val="accent2">
                    <a:lumMod val="20000"/>
                    <a:lumOff val="80000"/>
                  </a:schemeClr>
                </a:solidFill>
              </a:rPr>
              <a:t>keytab</a:t>
            </a:r>
            <a:r>
              <a:rPr lang="en-US" sz="1400" dirty="0">
                <a:solidFill>
                  <a:schemeClr val="accent2">
                    <a:lumMod val="20000"/>
                    <a:lumOff val="80000"/>
                  </a:schemeClr>
                </a:solidFill>
              </a:rPr>
              <a:t>) and asks for HDFS Service Ticket</a:t>
            </a:r>
          </a:p>
        </p:txBody>
      </p:sp>
      <p:cxnSp>
        <p:nvCxnSpPr>
          <p:cNvPr id="55" name="Straight Arrow Connector 54">
            <a:extLst>
              <a:ext uri="{FF2B5EF4-FFF2-40B4-BE49-F238E27FC236}">
                <a16:creationId xmlns:a16="http://schemas.microsoft.com/office/drawing/2014/main" id="{83740B87-7893-E84D-9EC5-9D6C3378E95D}"/>
              </a:ext>
            </a:extLst>
          </p:cNvPr>
          <p:cNvCxnSpPr>
            <a:cxnSpLocks/>
          </p:cNvCxnSpPr>
          <p:nvPr/>
        </p:nvCxnSpPr>
        <p:spPr>
          <a:xfrm flipV="1">
            <a:off x="3185318" y="2933649"/>
            <a:ext cx="2923665" cy="1790750"/>
          </a:xfrm>
          <a:prstGeom prst="straightConnector1">
            <a:avLst/>
          </a:prstGeom>
          <a:ln>
            <a:solidFill>
              <a:schemeClr val="accent2">
                <a:lumMod val="20000"/>
                <a:lumOff val="8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57" name="Elbow Connector 56">
            <a:extLst>
              <a:ext uri="{FF2B5EF4-FFF2-40B4-BE49-F238E27FC236}">
                <a16:creationId xmlns:a16="http://schemas.microsoft.com/office/drawing/2014/main" id="{FD2499F9-481F-8247-B2CB-A92E0AD8E2D4}"/>
              </a:ext>
            </a:extLst>
          </p:cNvPr>
          <p:cNvCxnSpPr>
            <a:cxnSpLocks/>
          </p:cNvCxnSpPr>
          <p:nvPr/>
        </p:nvCxnSpPr>
        <p:spPr>
          <a:xfrm rot="16200000" flipH="1">
            <a:off x="6580488" y="3014170"/>
            <a:ext cx="2060057" cy="1512806"/>
          </a:xfrm>
          <a:prstGeom prst="bentConnector3">
            <a:avLst>
              <a:gd name="adj1" fmla="val 556"/>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sp>
        <p:nvSpPr>
          <p:cNvPr id="60" name="TextBox 59">
            <a:extLst>
              <a:ext uri="{FF2B5EF4-FFF2-40B4-BE49-F238E27FC236}">
                <a16:creationId xmlns:a16="http://schemas.microsoft.com/office/drawing/2014/main" id="{0E4BAF05-B4F3-0C4D-972D-659D25C688E1}"/>
              </a:ext>
            </a:extLst>
          </p:cNvPr>
          <p:cNvSpPr txBox="1"/>
          <p:nvPr/>
        </p:nvSpPr>
        <p:spPr>
          <a:xfrm>
            <a:off x="6941901" y="2128294"/>
            <a:ext cx="1619203" cy="553990"/>
          </a:xfrm>
          <a:prstGeom prst="rect">
            <a:avLst/>
          </a:prstGeom>
          <a:noFill/>
        </p:spPr>
        <p:txBody>
          <a:bodyPr wrap="square" lIns="121912" tIns="60956" rIns="121912" bIns="60956" rtlCol="0">
            <a:spAutoFit/>
          </a:bodyPr>
          <a:lstStyle/>
          <a:p>
            <a:pPr algn="r" defTabSz="609555"/>
            <a:r>
              <a:rPr lang="en-US" sz="1400" b="1" dirty="0">
                <a:solidFill>
                  <a:schemeClr val="tx1">
                    <a:lumMod val="95000"/>
                  </a:schemeClr>
                </a:solidFill>
              </a:rPr>
              <a:t>1. Service </a:t>
            </a:r>
          </a:p>
          <a:p>
            <a:pPr algn="r" defTabSz="609555"/>
            <a:r>
              <a:rPr lang="en-US" sz="1400" b="1" dirty="0">
                <a:solidFill>
                  <a:schemeClr val="tx1">
                    <a:lumMod val="95000"/>
                  </a:schemeClr>
                </a:solidFill>
              </a:rPr>
              <a:t>Principles/Keys</a:t>
            </a:r>
          </a:p>
        </p:txBody>
      </p:sp>
      <p:cxnSp>
        <p:nvCxnSpPr>
          <p:cNvPr id="65" name="Straight Arrow Connector 64">
            <a:extLst>
              <a:ext uri="{FF2B5EF4-FFF2-40B4-BE49-F238E27FC236}">
                <a16:creationId xmlns:a16="http://schemas.microsoft.com/office/drawing/2014/main" id="{E50C006B-E695-4444-8C8C-BCA9BCE14A9D}"/>
              </a:ext>
            </a:extLst>
          </p:cNvPr>
          <p:cNvCxnSpPr>
            <a:cxnSpLocks/>
          </p:cNvCxnSpPr>
          <p:nvPr/>
        </p:nvCxnSpPr>
        <p:spPr>
          <a:xfrm flipH="1">
            <a:off x="3413919" y="2897320"/>
            <a:ext cx="3109581" cy="1961542"/>
          </a:xfrm>
          <a:prstGeom prst="straightConnector1">
            <a:avLst/>
          </a:prstGeom>
          <a:ln>
            <a:solidFill>
              <a:srgbClr val="FFFFAA"/>
            </a:solidFill>
            <a:tailEnd type="arrow"/>
          </a:ln>
        </p:spPr>
        <p:style>
          <a:lnRef idx="2">
            <a:schemeClr val="accent2"/>
          </a:lnRef>
          <a:fillRef idx="0">
            <a:schemeClr val="accent2"/>
          </a:fillRef>
          <a:effectRef idx="1">
            <a:schemeClr val="accent2"/>
          </a:effectRef>
          <a:fontRef idx="minor">
            <a:schemeClr val="tx1"/>
          </a:fontRef>
        </p:style>
      </p:cxnSp>
      <p:sp>
        <p:nvSpPr>
          <p:cNvPr id="69" name="TextBox 68">
            <a:extLst>
              <a:ext uri="{FF2B5EF4-FFF2-40B4-BE49-F238E27FC236}">
                <a16:creationId xmlns:a16="http://schemas.microsoft.com/office/drawing/2014/main" id="{2D4D619E-C86F-E644-BC1A-9ABE96D05594}"/>
              </a:ext>
            </a:extLst>
          </p:cNvPr>
          <p:cNvSpPr txBox="1"/>
          <p:nvPr/>
        </p:nvSpPr>
        <p:spPr>
          <a:xfrm rot="19607163">
            <a:off x="3960964" y="3814378"/>
            <a:ext cx="2255686" cy="338546"/>
          </a:xfrm>
          <a:prstGeom prst="rect">
            <a:avLst/>
          </a:prstGeom>
          <a:noFill/>
        </p:spPr>
        <p:txBody>
          <a:bodyPr wrap="square" lIns="121912" tIns="60956" rIns="121912" bIns="60956" rtlCol="0">
            <a:spAutoFit/>
          </a:bodyPr>
          <a:lstStyle/>
          <a:p>
            <a:pPr algn="ctr" defTabSz="609555"/>
            <a:r>
              <a:rPr lang="en-US" sz="1400" b="1" dirty="0">
                <a:solidFill>
                  <a:srgbClr val="FFFFAA"/>
                </a:solidFill>
              </a:rPr>
              <a:t>5. KDC sends Service Ticket</a:t>
            </a:r>
          </a:p>
        </p:txBody>
      </p:sp>
      <p:cxnSp>
        <p:nvCxnSpPr>
          <p:cNvPr id="70" name="Straight Arrow Connector 69">
            <a:extLst>
              <a:ext uri="{FF2B5EF4-FFF2-40B4-BE49-F238E27FC236}">
                <a16:creationId xmlns:a16="http://schemas.microsoft.com/office/drawing/2014/main" id="{D46043C1-F57E-A247-968F-271ABE9E3914}"/>
              </a:ext>
            </a:extLst>
          </p:cNvPr>
          <p:cNvCxnSpPr>
            <a:cxnSpLocks/>
          </p:cNvCxnSpPr>
          <p:nvPr/>
        </p:nvCxnSpPr>
        <p:spPr>
          <a:xfrm flipV="1">
            <a:off x="3640896" y="4937576"/>
            <a:ext cx="4622527" cy="1"/>
          </a:xfrm>
          <a:prstGeom prst="straightConnector1">
            <a:avLst/>
          </a:prstGeom>
          <a:ln>
            <a:solidFill>
              <a:schemeClr val="accent3">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a:extLst>
              <a:ext uri="{FF2B5EF4-FFF2-40B4-BE49-F238E27FC236}">
                <a16:creationId xmlns:a16="http://schemas.microsoft.com/office/drawing/2014/main" id="{C4607645-8906-5544-AB0F-BD50A762CD2E}"/>
              </a:ext>
            </a:extLst>
          </p:cNvPr>
          <p:cNvSpPr txBox="1"/>
          <p:nvPr/>
        </p:nvSpPr>
        <p:spPr>
          <a:xfrm>
            <a:off x="3862900" y="4599029"/>
            <a:ext cx="4322699" cy="338546"/>
          </a:xfrm>
          <a:prstGeom prst="rect">
            <a:avLst/>
          </a:prstGeom>
          <a:noFill/>
        </p:spPr>
        <p:txBody>
          <a:bodyPr wrap="square" lIns="121912" tIns="60956" rIns="121912" bIns="60956" rtlCol="0">
            <a:spAutoFit/>
          </a:bodyPr>
          <a:lstStyle/>
          <a:p>
            <a:pPr algn="ctr" defTabSz="609555"/>
            <a:r>
              <a:rPr lang="en-US" sz="1400" dirty="0">
                <a:solidFill>
                  <a:schemeClr val="accent3">
                    <a:lumMod val="60000"/>
                    <a:lumOff val="40000"/>
                  </a:schemeClr>
                </a:solidFill>
              </a:rPr>
              <a:t>6. Sends Service Ticket and requests for Authentication</a:t>
            </a:r>
          </a:p>
        </p:txBody>
      </p:sp>
      <p:sp>
        <p:nvSpPr>
          <p:cNvPr id="76" name="Curved Right Arrow 75">
            <a:extLst>
              <a:ext uri="{FF2B5EF4-FFF2-40B4-BE49-F238E27FC236}">
                <a16:creationId xmlns:a16="http://schemas.microsoft.com/office/drawing/2014/main" id="{4EB55193-F3FF-8540-9DAC-3D5DF9DBA02B}"/>
              </a:ext>
            </a:extLst>
          </p:cNvPr>
          <p:cNvSpPr/>
          <p:nvPr/>
        </p:nvSpPr>
        <p:spPr>
          <a:xfrm>
            <a:off x="7685659" y="5029200"/>
            <a:ext cx="609600" cy="685800"/>
          </a:xfrm>
          <a:prstGeom prst="curvedRightArrow">
            <a:avLst>
              <a:gd name="adj1" fmla="val 17282"/>
              <a:gd name="adj2" fmla="val 50000"/>
              <a:gd name="adj3" fmla="val 25000"/>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TextBox 78">
            <a:extLst>
              <a:ext uri="{FF2B5EF4-FFF2-40B4-BE49-F238E27FC236}">
                <a16:creationId xmlns:a16="http://schemas.microsoft.com/office/drawing/2014/main" id="{F3D2A6D2-A474-5B46-98AC-AF8357C39CE0}"/>
              </a:ext>
            </a:extLst>
          </p:cNvPr>
          <p:cNvSpPr txBox="1"/>
          <p:nvPr/>
        </p:nvSpPr>
        <p:spPr>
          <a:xfrm>
            <a:off x="5538953" y="5056229"/>
            <a:ext cx="2218366" cy="553990"/>
          </a:xfrm>
          <a:prstGeom prst="rect">
            <a:avLst/>
          </a:prstGeom>
          <a:noFill/>
        </p:spPr>
        <p:txBody>
          <a:bodyPr wrap="square" lIns="121912" tIns="60956" rIns="121912" bIns="60956" rtlCol="0">
            <a:spAutoFit/>
          </a:bodyPr>
          <a:lstStyle/>
          <a:p>
            <a:pPr algn="r" defTabSz="609555"/>
            <a:r>
              <a:rPr lang="en-US" sz="1400" dirty="0">
                <a:solidFill>
                  <a:schemeClr val="tx1">
                    <a:lumMod val="95000"/>
                  </a:schemeClr>
                </a:solidFill>
              </a:rPr>
              <a:t>5. User Authenticated using Service Principle/key</a:t>
            </a:r>
          </a:p>
        </p:txBody>
      </p:sp>
      <p:cxnSp>
        <p:nvCxnSpPr>
          <p:cNvPr id="80" name="Elbow Connector 79">
            <a:extLst>
              <a:ext uri="{FF2B5EF4-FFF2-40B4-BE49-F238E27FC236}">
                <a16:creationId xmlns:a16="http://schemas.microsoft.com/office/drawing/2014/main" id="{72C54F2E-7192-C847-B6C2-1AFA7052E085}"/>
              </a:ext>
            </a:extLst>
          </p:cNvPr>
          <p:cNvCxnSpPr>
            <a:cxnSpLocks/>
            <a:stCxn id="29" idx="3"/>
          </p:cNvCxnSpPr>
          <p:nvPr/>
        </p:nvCxnSpPr>
        <p:spPr>
          <a:xfrm>
            <a:off x="6922365" y="1826147"/>
            <a:ext cx="1789995" cy="2983354"/>
          </a:xfrm>
          <a:prstGeom prst="bentConnector2">
            <a:avLst/>
          </a:prstGeom>
          <a:ln>
            <a:solidFill>
              <a:srgbClr val="D4B0F2"/>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82" name="TextBox 81">
            <a:extLst>
              <a:ext uri="{FF2B5EF4-FFF2-40B4-BE49-F238E27FC236}">
                <a16:creationId xmlns:a16="http://schemas.microsoft.com/office/drawing/2014/main" id="{37A65D9B-6AD5-C447-86FE-306D7D79CE5B}"/>
              </a:ext>
            </a:extLst>
          </p:cNvPr>
          <p:cNvSpPr txBox="1"/>
          <p:nvPr/>
        </p:nvSpPr>
        <p:spPr>
          <a:xfrm>
            <a:off x="8721852" y="3066593"/>
            <a:ext cx="1927822" cy="553990"/>
          </a:xfrm>
          <a:prstGeom prst="rect">
            <a:avLst/>
          </a:prstGeom>
          <a:ln>
            <a:noFill/>
            <a:headEnd type="arrow"/>
            <a:tailEnd type="arrow"/>
          </a:ln>
        </p:spPr>
        <p:style>
          <a:lnRef idx="2">
            <a:schemeClr val="accent2"/>
          </a:lnRef>
          <a:fillRef idx="0">
            <a:schemeClr val="accent2"/>
          </a:fillRef>
          <a:effectRef idx="1">
            <a:schemeClr val="accent2"/>
          </a:effectRef>
          <a:fontRef idx="minor">
            <a:schemeClr val="tx1"/>
          </a:fontRef>
        </p:style>
        <p:txBody>
          <a:bodyPr wrap="square" lIns="121912" tIns="60956" rIns="121912" bIns="60956" rtlCol="0">
            <a:spAutoFit/>
          </a:bodyPr>
          <a:lstStyle/>
          <a:p>
            <a:pPr defTabSz="609555"/>
            <a:r>
              <a:rPr lang="en-US" sz="1400" dirty="0">
                <a:solidFill>
                  <a:srgbClr val="D4B0F2"/>
                </a:solidFill>
              </a:rPr>
              <a:t>Retrieves </a:t>
            </a:r>
          </a:p>
          <a:p>
            <a:pPr defTabSz="609555"/>
            <a:r>
              <a:rPr lang="en-US" sz="1400" dirty="0">
                <a:solidFill>
                  <a:srgbClr val="D4B0F2"/>
                </a:solidFill>
              </a:rPr>
              <a:t>User roles/permissions</a:t>
            </a:r>
          </a:p>
        </p:txBody>
      </p:sp>
      <p:sp>
        <p:nvSpPr>
          <p:cNvPr id="83" name="Title 1">
            <a:extLst>
              <a:ext uri="{FF2B5EF4-FFF2-40B4-BE49-F238E27FC236}">
                <a16:creationId xmlns:a16="http://schemas.microsoft.com/office/drawing/2014/main" id="{F3B38C7B-74A2-9943-B95C-F696B5756D90}"/>
              </a:ext>
            </a:extLst>
          </p:cNvPr>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Secured/</a:t>
            </a:r>
            <a:r>
              <a:rPr kumimoji="0" lang="en-US" sz="4400" b="0" i="0" u="none" strike="noStrike" kern="1200" cap="none" spc="0" normalizeH="0" baseline="0" noProof="0" dirty="0" err="1">
                <a:ln>
                  <a:noFill/>
                </a:ln>
                <a:solidFill>
                  <a:schemeClr val="tx1">
                    <a:lumMod val="85000"/>
                  </a:schemeClr>
                </a:solidFill>
                <a:effectLst/>
                <a:uLnTx/>
                <a:uFillTx/>
                <a:latin typeface="+mj-lt"/>
                <a:ea typeface="+mj-ea"/>
                <a:cs typeface="+mj-cs"/>
              </a:rPr>
              <a:t>Kerberized</a:t>
            </a: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 (</a:t>
            </a:r>
            <a:r>
              <a:rPr kumimoji="0" lang="en-US" sz="4400" b="0" i="0" u="none" strike="noStrike" kern="1200" cap="none" spc="0" normalizeH="0" baseline="0" noProof="0" dirty="0" err="1">
                <a:ln>
                  <a:noFill/>
                </a:ln>
                <a:solidFill>
                  <a:schemeClr val="tx1">
                    <a:lumMod val="85000"/>
                  </a:schemeClr>
                </a:solidFill>
                <a:effectLst/>
                <a:uLnTx/>
                <a:uFillTx/>
                <a:latin typeface="+mj-lt"/>
                <a:ea typeface="+mj-ea"/>
                <a:cs typeface="+mj-cs"/>
              </a:rPr>
              <a:t>keytab</a:t>
            </a: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 HDFS</a:t>
            </a:r>
          </a:p>
        </p:txBody>
      </p:sp>
      <p:cxnSp>
        <p:nvCxnSpPr>
          <p:cNvPr id="84" name="Straight Connector 83">
            <a:extLst>
              <a:ext uri="{FF2B5EF4-FFF2-40B4-BE49-F238E27FC236}">
                <a16:creationId xmlns:a16="http://schemas.microsoft.com/office/drawing/2014/main" id="{82D54CB0-F07D-204E-B7B5-99519765BF74}"/>
              </a:ext>
            </a:extLst>
          </p:cNvPr>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4E1DEB0-6432-9F4D-B248-11895EFE6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070" y="5076487"/>
            <a:ext cx="743626" cy="743626"/>
          </a:xfrm>
          <a:prstGeom prst="rect">
            <a:avLst/>
          </a:prstGeom>
        </p:spPr>
      </p:pic>
    </p:spTree>
    <p:extLst>
      <p:ext uri="{BB962C8B-B14F-4D97-AF65-F5344CB8AC3E}">
        <p14:creationId xmlns:p14="http://schemas.microsoft.com/office/powerpoint/2010/main" val="228701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70CFC-56A8-8C43-9507-DBC82AC7C632}"/>
              </a:ext>
            </a:extLst>
          </p:cNvPr>
          <p:cNvSpPr>
            <a:spLocks noGrp="1"/>
          </p:cNvSpPr>
          <p:nvPr>
            <p:ph type="sldNum" sz="quarter" idx="12"/>
          </p:nvPr>
        </p:nvSpPr>
        <p:spPr>
          <a:xfrm>
            <a:off x="9205119" y="6553200"/>
            <a:ext cx="2837762" cy="365125"/>
          </a:xfrm>
        </p:spPr>
        <p:txBody>
          <a:bodyPr/>
          <a:lstStyle/>
          <a:p>
            <a:fld id="{C2475BE3-2531-4F11-84EB-58A3F97CB59B}" type="slidenum">
              <a:rPr lang="en-US" smtClean="0"/>
              <a:pPr/>
              <a:t>27</a:t>
            </a:fld>
            <a:endParaRPr lang="en-US"/>
          </a:p>
        </p:txBody>
      </p:sp>
      <p:sp>
        <p:nvSpPr>
          <p:cNvPr id="25" name="Rectangle 24">
            <a:extLst>
              <a:ext uri="{FF2B5EF4-FFF2-40B4-BE49-F238E27FC236}">
                <a16:creationId xmlns:a16="http://schemas.microsoft.com/office/drawing/2014/main" id="{3B7B2C5C-FFE2-F541-8EB3-C6EF65B19554}"/>
              </a:ext>
            </a:extLst>
          </p:cNvPr>
          <p:cNvSpPr/>
          <p:nvPr/>
        </p:nvSpPr>
        <p:spPr>
          <a:xfrm>
            <a:off x="4556919" y="14478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0DE872-762D-0346-B36B-04582357658D}"/>
              </a:ext>
            </a:extLst>
          </p:cNvPr>
          <p:cNvSpPr/>
          <p:nvPr/>
        </p:nvSpPr>
        <p:spPr>
          <a:xfrm>
            <a:off x="4636365" y="2209800"/>
            <a:ext cx="2282754"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KDC</a:t>
            </a:r>
          </a:p>
        </p:txBody>
      </p:sp>
      <p:sp>
        <p:nvSpPr>
          <p:cNvPr id="27" name="Rectangle 26">
            <a:extLst>
              <a:ext uri="{FF2B5EF4-FFF2-40B4-BE49-F238E27FC236}">
                <a16:creationId xmlns:a16="http://schemas.microsoft.com/office/drawing/2014/main" id="{1A5568E8-5283-5F45-A892-954E432DF5C7}"/>
              </a:ext>
            </a:extLst>
          </p:cNvPr>
          <p:cNvSpPr/>
          <p:nvPr/>
        </p:nvSpPr>
        <p:spPr>
          <a:xfrm>
            <a:off x="4785519" y="2590798"/>
            <a:ext cx="990600" cy="3048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AS</a:t>
            </a:r>
          </a:p>
        </p:txBody>
      </p:sp>
      <p:sp>
        <p:nvSpPr>
          <p:cNvPr id="28" name="Rectangle 27">
            <a:extLst>
              <a:ext uri="{FF2B5EF4-FFF2-40B4-BE49-F238E27FC236}">
                <a16:creationId xmlns:a16="http://schemas.microsoft.com/office/drawing/2014/main" id="{237A9864-1677-1F43-84CA-4C194C5DEF4B}"/>
              </a:ext>
            </a:extLst>
          </p:cNvPr>
          <p:cNvSpPr/>
          <p:nvPr/>
        </p:nvSpPr>
        <p:spPr>
          <a:xfrm>
            <a:off x="5852319" y="2590799"/>
            <a:ext cx="990600" cy="2994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TGS</a:t>
            </a:r>
          </a:p>
        </p:txBody>
      </p:sp>
      <p:sp>
        <p:nvSpPr>
          <p:cNvPr id="29" name="Rectangle 28">
            <a:extLst>
              <a:ext uri="{FF2B5EF4-FFF2-40B4-BE49-F238E27FC236}">
                <a16:creationId xmlns:a16="http://schemas.microsoft.com/office/drawing/2014/main" id="{CC3D55AA-EA67-3243-9407-61D7DADFBD39}"/>
              </a:ext>
            </a:extLst>
          </p:cNvPr>
          <p:cNvSpPr/>
          <p:nvPr/>
        </p:nvSpPr>
        <p:spPr>
          <a:xfrm>
            <a:off x="4639611" y="1524000"/>
            <a:ext cx="2282754" cy="6042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Active Directory</a:t>
            </a:r>
          </a:p>
        </p:txBody>
      </p:sp>
      <p:sp>
        <p:nvSpPr>
          <p:cNvPr id="30" name="Rectangle 29">
            <a:extLst>
              <a:ext uri="{FF2B5EF4-FFF2-40B4-BE49-F238E27FC236}">
                <a16:creationId xmlns:a16="http://schemas.microsoft.com/office/drawing/2014/main" id="{37250012-2A14-2B45-8A9C-F2C107663EFE}"/>
              </a:ext>
            </a:extLst>
          </p:cNvPr>
          <p:cNvSpPr/>
          <p:nvPr/>
        </p:nvSpPr>
        <p:spPr>
          <a:xfrm>
            <a:off x="1280319" y="46482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Client Machine</a:t>
            </a:r>
          </a:p>
        </p:txBody>
      </p:sp>
      <p:sp>
        <p:nvSpPr>
          <p:cNvPr id="31" name="Rectangle 30">
            <a:extLst>
              <a:ext uri="{FF2B5EF4-FFF2-40B4-BE49-F238E27FC236}">
                <a16:creationId xmlns:a16="http://schemas.microsoft.com/office/drawing/2014/main" id="{4C136610-7A7C-FE43-9920-BA56858A2EE3}"/>
              </a:ext>
            </a:extLst>
          </p:cNvPr>
          <p:cNvSpPr/>
          <p:nvPr/>
        </p:nvSpPr>
        <p:spPr>
          <a:xfrm>
            <a:off x="1358142" y="4724400"/>
            <a:ext cx="2282754"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Client Application</a:t>
            </a:r>
          </a:p>
        </p:txBody>
      </p:sp>
      <p:sp>
        <p:nvSpPr>
          <p:cNvPr id="32" name="Rectangle 31">
            <a:extLst>
              <a:ext uri="{FF2B5EF4-FFF2-40B4-BE49-F238E27FC236}">
                <a16:creationId xmlns:a16="http://schemas.microsoft.com/office/drawing/2014/main" id="{38860ADE-3938-6848-8269-11B0A049DF17}"/>
              </a:ext>
            </a:extLst>
          </p:cNvPr>
          <p:cNvSpPr/>
          <p:nvPr/>
        </p:nvSpPr>
        <p:spPr>
          <a:xfrm>
            <a:off x="8185600" y="4724400"/>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33" name="Rectangle 32">
            <a:extLst>
              <a:ext uri="{FF2B5EF4-FFF2-40B4-BE49-F238E27FC236}">
                <a16:creationId xmlns:a16="http://schemas.microsoft.com/office/drawing/2014/main" id="{0C9D2A71-AE86-9441-B0B2-5F05A25B061A}"/>
              </a:ext>
            </a:extLst>
          </p:cNvPr>
          <p:cNvSpPr/>
          <p:nvPr/>
        </p:nvSpPr>
        <p:spPr>
          <a:xfrm>
            <a:off x="8263423" y="4800601"/>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34" name="Rectangle 33">
            <a:extLst>
              <a:ext uri="{FF2B5EF4-FFF2-40B4-BE49-F238E27FC236}">
                <a16:creationId xmlns:a16="http://schemas.microsoft.com/office/drawing/2014/main" id="{77334083-EA27-DE45-B0F9-83C22F68A228}"/>
              </a:ext>
            </a:extLst>
          </p:cNvPr>
          <p:cNvSpPr/>
          <p:nvPr/>
        </p:nvSpPr>
        <p:spPr>
          <a:xfrm>
            <a:off x="8901942"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5" name="Rectangle 34">
            <a:extLst>
              <a:ext uri="{FF2B5EF4-FFF2-40B4-BE49-F238E27FC236}">
                <a16:creationId xmlns:a16="http://schemas.microsoft.com/office/drawing/2014/main" id="{FE6C6D3F-75AB-CA45-A56F-B90EC853E7CD}"/>
              </a:ext>
            </a:extLst>
          </p:cNvPr>
          <p:cNvSpPr/>
          <p:nvPr/>
        </p:nvSpPr>
        <p:spPr>
          <a:xfrm>
            <a:off x="8901942"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6" name="Rectangle 35">
            <a:extLst>
              <a:ext uri="{FF2B5EF4-FFF2-40B4-BE49-F238E27FC236}">
                <a16:creationId xmlns:a16="http://schemas.microsoft.com/office/drawing/2014/main" id="{5F231313-7A6C-0643-851D-6636BDB39BA6}"/>
              </a:ext>
            </a:extLst>
          </p:cNvPr>
          <p:cNvSpPr/>
          <p:nvPr/>
        </p:nvSpPr>
        <p:spPr>
          <a:xfrm>
            <a:off x="9755606" y="4800600"/>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37" name="Rectangle 36">
            <a:extLst>
              <a:ext uri="{FF2B5EF4-FFF2-40B4-BE49-F238E27FC236}">
                <a16:creationId xmlns:a16="http://schemas.microsoft.com/office/drawing/2014/main" id="{8C12ECD4-C94B-E24F-BE9B-40FD9FDA319C}"/>
              </a:ext>
            </a:extLst>
          </p:cNvPr>
          <p:cNvSpPr/>
          <p:nvPr/>
        </p:nvSpPr>
        <p:spPr>
          <a:xfrm>
            <a:off x="9755606" y="5366793"/>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42" name="TextBox 41">
            <a:extLst>
              <a:ext uri="{FF2B5EF4-FFF2-40B4-BE49-F238E27FC236}">
                <a16:creationId xmlns:a16="http://schemas.microsoft.com/office/drawing/2014/main" id="{087BF4DB-0A4E-614E-8731-0CB3A9B1915C}"/>
              </a:ext>
            </a:extLst>
          </p:cNvPr>
          <p:cNvSpPr txBox="1"/>
          <p:nvPr/>
        </p:nvSpPr>
        <p:spPr>
          <a:xfrm>
            <a:off x="0" y="3386543"/>
            <a:ext cx="2499520" cy="338546"/>
          </a:xfrm>
          <a:prstGeom prst="rect">
            <a:avLst/>
          </a:prstGeom>
          <a:noFill/>
        </p:spPr>
        <p:txBody>
          <a:bodyPr wrap="square" lIns="121912" tIns="60956" rIns="121912" bIns="60956" rtlCol="0">
            <a:spAutoFit/>
          </a:bodyPr>
          <a:lstStyle/>
          <a:p>
            <a:pPr algn="r" defTabSz="609555"/>
            <a:r>
              <a:rPr lang="en-US" sz="1400" dirty="0">
                <a:solidFill>
                  <a:srgbClr val="FFC000"/>
                </a:solidFill>
              </a:rPr>
              <a:t>2. Client-app requests Ticket </a:t>
            </a:r>
          </a:p>
        </p:txBody>
      </p:sp>
      <p:cxnSp>
        <p:nvCxnSpPr>
          <p:cNvPr id="43" name="Elbow Connector 42">
            <a:extLst>
              <a:ext uri="{FF2B5EF4-FFF2-40B4-BE49-F238E27FC236}">
                <a16:creationId xmlns:a16="http://schemas.microsoft.com/office/drawing/2014/main" id="{8F7CAD90-343C-904A-8DD8-220390F9566F}"/>
              </a:ext>
            </a:extLst>
          </p:cNvPr>
          <p:cNvCxnSpPr>
            <a:cxnSpLocks/>
            <a:stCxn id="31" idx="0"/>
          </p:cNvCxnSpPr>
          <p:nvPr/>
        </p:nvCxnSpPr>
        <p:spPr>
          <a:xfrm rot="5400000" flipH="1" flipV="1">
            <a:off x="2579836" y="2534763"/>
            <a:ext cx="2109320" cy="2269954"/>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1972457F-3339-C34A-BDB4-457279D41317}"/>
              </a:ext>
            </a:extLst>
          </p:cNvPr>
          <p:cNvSpPr txBox="1"/>
          <p:nvPr/>
        </p:nvSpPr>
        <p:spPr>
          <a:xfrm>
            <a:off x="2841498" y="2897320"/>
            <a:ext cx="1670055" cy="338546"/>
          </a:xfrm>
          <a:prstGeom prst="rect">
            <a:avLst/>
          </a:prstGeom>
          <a:noFill/>
        </p:spPr>
        <p:txBody>
          <a:bodyPr wrap="square" lIns="121912" tIns="60956" rIns="121912" bIns="60956" rtlCol="0">
            <a:spAutoFit/>
          </a:bodyPr>
          <a:lstStyle/>
          <a:p>
            <a:pPr algn="ctr" defTabSz="609555"/>
            <a:r>
              <a:rPr lang="en-US" sz="1400" b="1" dirty="0">
                <a:solidFill>
                  <a:schemeClr val="accent4">
                    <a:lumMod val="40000"/>
                    <a:lumOff val="60000"/>
                  </a:schemeClr>
                </a:solidFill>
              </a:rPr>
              <a:t> 3. KDC sends TGT</a:t>
            </a:r>
          </a:p>
        </p:txBody>
      </p:sp>
      <p:cxnSp>
        <p:nvCxnSpPr>
          <p:cNvPr id="47" name="Elbow Connector 46">
            <a:extLst>
              <a:ext uri="{FF2B5EF4-FFF2-40B4-BE49-F238E27FC236}">
                <a16:creationId xmlns:a16="http://schemas.microsoft.com/office/drawing/2014/main" id="{766A7E78-9206-704D-9BC2-CE4DC2498908}"/>
              </a:ext>
            </a:extLst>
          </p:cNvPr>
          <p:cNvCxnSpPr>
            <a:cxnSpLocks/>
          </p:cNvCxnSpPr>
          <p:nvPr/>
        </p:nvCxnSpPr>
        <p:spPr>
          <a:xfrm rot="5400000">
            <a:off x="2947729" y="2894634"/>
            <a:ext cx="1870435" cy="1789098"/>
          </a:xfrm>
          <a:prstGeom prst="bentConnector3">
            <a:avLst>
              <a:gd name="adj1" fmla="val 494"/>
            </a:avLst>
          </a:prstGeom>
          <a:ln>
            <a:solidFill>
              <a:schemeClr val="accent4">
                <a:lumMod val="60000"/>
                <a:lumOff val="40000"/>
              </a:schemeClr>
            </a:solidFill>
            <a:tailEnd type="arrow"/>
          </a:ln>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id="{FB4533D7-8C6D-4443-9A47-415579033881}"/>
              </a:ext>
            </a:extLst>
          </p:cNvPr>
          <p:cNvSpPr txBox="1"/>
          <p:nvPr/>
        </p:nvSpPr>
        <p:spPr>
          <a:xfrm rot="19720729">
            <a:off x="2933883" y="3425283"/>
            <a:ext cx="2138194" cy="769433"/>
          </a:xfrm>
          <a:prstGeom prst="rect">
            <a:avLst/>
          </a:prstGeom>
          <a:noFill/>
        </p:spPr>
        <p:txBody>
          <a:bodyPr wrap="square" lIns="121912" tIns="60956" rIns="121912" bIns="60956" rtlCol="0">
            <a:spAutoFit/>
          </a:bodyPr>
          <a:lstStyle/>
          <a:p>
            <a:pPr algn="ctr" defTabSz="609555"/>
            <a:r>
              <a:rPr lang="en-US" sz="1400" dirty="0">
                <a:solidFill>
                  <a:schemeClr val="accent2">
                    <a:lumMod val="20000"/>
                    <a:lumOff val="80000"/>
                  </a:schemeClr>
                </a:solidFill>
              </a:rPr>
              <a:t>4. Client sends TGT (from </a:t>
            </a:r>
            <a:r>
              <a:rPr lang="en-US" sz="1400" dirty="0" err="1">
                <a:solidFill>
                  <a:schemeClr val="accent2">
                    <a:lumMod val="20000"/>
                    <a:lumOff val="80000"/>
                  </a:schemeClr>
                </a:solidFill>
              </a:rPr>
              <a:t>keytab</a:t>
            </a:r>
            <a:r>
              <a:rPr lang="en-US" sz="1400" dirty="0">
                <a:solidFill>
                  <a:schemeClr val="accent2">
                    <a:lumMod val="20000"/>
                    <a:lumOff val="80000"/>
                  </a:schemeClr>
                </a:solidFill>
              </a:rPr>
              <a:t>) and asks for HDFS Service Ticket</a:t>
            </a:r>
          </a:p>
        </p:txBody>
      </p:sp>
      <p:cxnSp>
        <p:nvCxnSpPr>
          <p:cNvPr id="55" name="Straight Arrow Connector 54">
            <a:extLst>
              <a:ext uri="{FF2B5EF4-FFF2-40B4-BE49-F238E27FC236}">
                <a16:creationId xmlns:a16="http://schemas.microsoft.com/office/drawing/2014/main" id="{83740B87-7893-E84D-9EC5-9D6C3378E95D}"/>
              </a:ext>
            </a:extLst>
          </p:cNvPr>
          <p:cNvCxnSpPr>
            <a:cxnSpLocks/>
          </p:cNvCxnSpPr>
          <p:nvPr/>
        </p:nvCxnSpPr>
        <p:spPr>
          <a:xfrm flipV="1">
            <a:off x="3185318" y="2933649"/>
            <a:ext cx="2923665" cy="1790750"/>
          </a:xfrm>
          <a:prstGeom prst="straightConnector1">
            <a:avLst/>
          </a:prstGeom>
          <a:ln>
            <a:solidFill>
              <a:schemeClr val="accent2">
                <a:lumMod val="20000"/>
                <a:lumOff val="8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57" name="Elbow Connector 56">
            <a:extLst>
              <a:ext uri="{FF2B5EF4-FFF2-40B4-BE49-F238E27FC236}">
                <a16:creationId xmlns:a16="http://schemas.microsoft.com/office/drawing/2014/main" id="{FD2499F9-481F-8247-B2CB-A92E0AD8E2D4}"/>
              </a:ext>
            </a:extLst>
          </p:cNvPr>
          <p:cNvCxnSpPr>
            <a:cxnSpLocks/>
          </p:cNvCxnSpPr>
          <p:nvPr/>
        </p:nvCxnSpPr>
        <p:spPr>
          <a:xfrm rot="16200000" flipH="1">
            <a:off x="6580488" y="3014170"/>
            <a:ext cx="2060057" cy="1512806"/>
          </a:xfrm>
          <a:prstGeom prst="bentConnector3">
            <a:avLst>
              <a:gd name="adj1" fmla="val 556"/>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sp>
        <p:nvSpPr>
          <p:cNvPr id="60" name="TextBox 59">
            <a:extLst>
              <a:ext uri="{FF2B5EF4-FFF2-40B4-BE49-F238E27FC236}">
                <a16:creationId xmlns:a16="http://schemas.microsoft.com/office/drawing/2014/main" id="{0E4BAF05-B4F3-0C4D-972D-659D25C688E1}"/>
              </a:ext>
            </a:extLst>
          </p:cNvPr>
          <p:cNvSpPr txBox="1"/>
          <p:nvPr/>
        </p:nvSpPr>
        <p:spPr>
          <a:xfrm>
            <a:off x="6941901" y="2128294"/>
            <a:ext cx="1619203" cy="553990"/>
          </a:xfrm>
          <a:prstGeom prst="rect">
            <a:avLst/>
          </a:prstGeom>
          <a:noFill/>
        </p:spPr>
        <p:txBody>
          <a:bodyPr wrap="square" lIns="121912" tIns="60956" rIns="121912" bIns="60956" rtlCol="0">
            <a:spAutoFit/>
          </a:bodyPr>
          <a:lstStyle/>
          <a:p>
            <a:pPr algn="r" defTabSz="609555"/>
            <a:r>
              <a:rPr lang="en-US" sz="1400" b="1" dirty="0">
                <a:solidFill>
                  <a:schemeClr val="tx1">
                    <a:lumMod val="95000"/>
                  </a:schemeClr>
                </a:solidFill>
              </a:rPr>
              <a:t>1. Service </a:t>
            </a:r>
          </a:p>
          <a:p>
            <a:pPr algn="r" defTabSz="609555"/>
            <a:r>
              <a:rPr lang="en-US" sz="1400" b="1" dirty="0">
                <a:solidFill>
                  <a:schemeClr val="tx1">
                    <a:lumMod val="95000"/>
                  </a:schemeClr>
                </a:solidFill>
              </a:rPr>
              <a:t>Principles/Keys</a:t>
            </a:r>
          </a:p>
        </p:txBody>
      </p:sp>
      <p:cxnSp>
        <p:nvCxnSpPr>
          <p:cNvPr id="65" name="Straight Arrow Connector 64">
            <a:extLst>
              <a:ext uri="{FF2B5EF4-FFF2-40B4-BE49-F238E27FC236}">
                <a16:creationId xmlns:a16="http://schemas.microsoft.com/office/drawing/2014/main" id="{E50C006B-E695-4444-8C8C-BCA9BCE14A9D}"/>
              </a:ext>
            </a:extLst>
          </p:cNvPr>
          <p:cNvCxnSpPr>
            <a:cxnSpLocks/>
          </p:cNvCxnSpPr>
          <p:nvPr/>
        </p:nvCxnSpPr>
        <p:spPr>
          <a:xfrm flipH="1">
            <a:off x="3413919" y="2897320"/>
            <a:ext cx="3109581" cy="1961542"/>
          </a:xfrm>
          <a:prstGeom prst="straightConnector1">
            <a:avLst/>
          </a:prstGeom>
          <a:ln>
            <a:solidFill>
              <a:srgbClr val="FFFFAA"/>
            </a:solidFill>
            <a:tailEnd type="arrow"/>
          </a:ln>
        </p:spPr>
        <p:style>
          <a:lnRef idx="2">
            <a:schemeClr val="accent2"/>
          </a:lnRef>
          <a:fillRef idx="0">
            <a:schemeClr val="accent2"/>
          </a:fillRef>
          <a:effectRef idx="1">
            <a:schemeClr val="accent2"/>
          </a:effectRef>
          <a:fontRef idx="minor">
            <a:schemeClr val="tx1"/>
          </a:fontRef>
        </p:style>
      </p:cxnSp>
      <p:sp>
        <p:nvSpPr>
          <p:cNvPr id="69" name="TextBox 68">
            <a:extLst>
              <a:ext uri="{FF2B5EF4-FFF2-40B4-BE49-F238E27FC236}">
                <a16:creationId xmlns:a16="http://schemas.microsoft.com/office/drawing/2014/main" id="{2D4D619E-C86F-E644-BC1A-9ABE96D05594}"/>
              </a:ext>
            </a:extLst>
          </p:cNvPr>
          <p:cNvSpPr txBox="1"/>
          <p:nvPr/>
        </p:nvSpPr>
        <p:spPr>
          <a:xfrm rot="19607163">
            <a:off x="3960964" y="3814378"/>
            <a:ext cx="2255686" cy="338546"/>
          </a:xfrm>
          <a:prstGeom prst="rect">
            <a:avLst/>
          </a:prstGeom>
          <a:noFill/>
        </p:spPr>
        <p:txBody>
          <a:bodyPr wrap="square" lIns="121912" tIns="60956" rIns="121912" bIns="60956" rtlCol="0">
            <a:spAutoFit/>
          </a:bodyPr>
          <a:lstStyle/>
          <a:p>
            <a:pPr algn="ctr" defTabSz="609555"/>
            <a:r>
              <a:rPr lang="en-US" sz="1400" b="1" dirty="0">
                <a:solidFill>
                  <a:srgbClr val="FFFFAA"/>
                </a:solidFill>
              </a:rPr>
              <a:t>5. KDC sends Service Ticket</a:t>
            </a:r>
          </a:p>
        </p:txBody>
      </p:sp>
      <p:cxnSp>
        <p:nvCxnSpPr>
          <p:cNvPr id="70" name="Straight Arrow Connector 69">
            <a:extLst>
              <a:ext uri="{FF2B5EF4-FFF2-40B4-BE49-F238E27FC236}">
                <a16:creationId xmlns:a16="http://schemas.microsoft.com/office/drawing/2014/main" id="{D46043C1-F57E-A247-968F-271ABE9E3914}"/>
              </a:ext>
            </a:extLst>
          </p:cNvPr>
          <p:cNvCxnSpPr>
            <a:cxnSpLocks/>
          </p:cNvCxnSpPr>
          <p:nvPr/>
        </p:nvCxnSpPr>
        <p:spPr>
          <a:xfrm flipV="1">
            <a:off x="3640896" y="4910547"/>
            <a:ext cx="4622527" cy="1"/>
          </a:xfrm>
          <a:prstGeom prst="straightConnector1">
            <a:avLst/>
          </a:prstGeom>
          <a:ln>
            <a:solidFill>
              <a:schemeClr val="accent3">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a:extLst>
              <a:ext uri="{FF2B5EF4-FFF2-40B4-BE49-F238E27FC236}">
                <a16:creationId xmlns:a16="http://schemas.microsoft.com/office/drawing/2014/main" id="{C4607645-8906-5544-AB0F-BD50A762CD2E}"/>
              </a:ext>
            </a:extLst>
          </p:cNvPr>
          <p:cNvSpPr txBox="1"/>
          <p:nvPr/>
        </p:nvSpPr>
        <p:spPr>
          <a:xfrm>
            <a:off x="3709148" y="4572000"/>
            <a:ext cx="4476451" cy="338546"/>
          </a:xfrm>
          <a:prstGeom prst="rect">
            <a:avLst/>
          </a:prstGeom>
          <a:noFill/>
        </p:spPr>
        <p:txBody>
          <a:bodyPr wrap="square" lIns="121912" tIns="60956" rIns="121912" bIns="60956" rtlCol="0">
            <a:spAutoFit/>
          </a:bodyPr>
          <a:lstStyle/>
          <a:p>
            <a:pPr algn="ctr" defTabSz="609555"/>
            <a:r>
              <a:rPr lang="en-US" sz="1400" dirty="0">
                <a:solidFill>
                  <a:schemeClr val="accent3">
                    <a:lumMod val="60000"/>
                    <a:lumOff val="40000"/>
                  </a:schemeClr>
                </a:solidFill>
              </a:rPr>
              <a:t>6. Sends Service Ticket and requests for Delegation Token</a:t>
            </a:r>
          </a:p>
        </p:txBody>
      </p:sp>
      <p:sp>
        <p:nvSpPr>
          <p:cNvPr id="76" name="Curved Right Arrow 75">
            <a:extLst>
              <a:ext uri="{FF2B5EF4-FFF2-40B4-BE49-F238E27FC236}">
                <a16:creationId xmlns:a16="http://schemas.microsoft.com/office/drawing/2014/main" id="{4EB55193-F3FF-8540-9DAC-3D5DF9DBA02B}"/>
              </a:ext>
            </a:extLst>
          </p:cNvPr>
          <p:cNvSpPr/>
          <p:nvPr/>
        </p:nvSpPr>
        <p:spPr>
          <a:xfrm>
            <a:off x="7685659" y="5002171"/>
            <a:ext cx="609600" cy="685800"/>
          </a:xfrm>
          <a:prstGeom prst="curvedRightArrow">
            <a:avLst>
              <a:gd name="adj1" fmla="val 17282"/>
              <a:gd name="adj2" fmla="val 50000"/>
              <a:gd name="adj3" fmla="val 25000"/>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TextBox 78">
            <a:extLst>
              <a:ext uri="{FF2B5EF4-FFF2-40B4-BE49-F238E27FC236}">
                <a16:creationId xmlns:a16="http://schemas.microsoft.com/office/drawing/2014/main" id="{F3D2A6D2-A474-5B46-98AC-AF8357C39CE0}"/>
              </a:ext>
            </a:extLst>
          </p:cNvPr>
          <p:cNvSpPr txBox="1"/>
          <p:nvPr/>
        </p:nvSpPr>
        <p:spPr>
          <a:xfrm>
            <a:off x="5538953" y="5029200"/>
            <a:ext cx="2218366" cy="553990"/>
          </a:xfrm>
          <a:prstGeom prst="rect">
            <a:avLst/>
          </a:prstGeom>
          <a:noFill/>
        </p:spPr>
        <p:txBody>
          <a:bodyPr wrap="square" lIns="121912" tIns="60956" rIns="121912" bIns="60956" rtlCol="0">
            <a:spAutoFit/>
          </a:bodyPr>
          <a:lstStyle/>
          <a:p>
            <a:pPr algn="r" defTabSz="609555"/>
            <a:r>
              <a:rPr lang="en-US" sz="1400" dirty="0">
                <a:solidFill>
                  <a:schemeClr val="tx1">
                    <a:lumMod val="95000"/>
                  </a:schemeClr>
                </a:solidFill>
              </a:rPr>
              <a:t>7. User Authenticated using Service Principle/key</a:t>
            </a:r>
          </a:p>
        </p:txBody>
      </p:sp>
      <p:cxnSp>
        <p:nvCxnSpPr>
          <p:cNvPr id="80" name="Elbow Connector 79">
            <a:extLst>
              <a:ext uri="{FF2B5EF4-FFF2-40B4-BE49-F238E27FC236}">
                <a16:creationId xmlns:a16="http://schemas.microsoft.com/office/drawing/2014/main" id="{72C54F2E-7192-C847-B6C2-1AFA7052E085}"/>
              </a:ext>
            </a:extLst>
          </p:cNvPr>
          <p:cNvCxnSpPr>
            <a:cxnSpLocks/>
            <a:stCxn id="29" idx="3"/>
          </p:cNvCxnSpPr>
          <p:nvPr/>
        </p:nvCxnSpPr>
        <p:spPr>
          <a:xfrm>
            <a:off x="6922365" y="1826147"/>
            <a:ext cx="1789995" cy="2983354"/>
          </a:xfrm>
          <a:prstGeom prst="bentConnector2">
            <a:avLst/>
          </a:prstGeom>
          <a:ln>
            <a:solidFill>
              <a:srgbClr val="D4B0F2"/>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82" name="TextBox 81">
            <a:extLst>
              <a:ext uri="{FF2B5EF4-FFF2-40B4-BE49-F238E27FC236}">
                <a16:creationId xmlns:a16="http://schemas.microsoft.com/office/drawing/2014/main" id="{37A65D9B-6AD5-C447-86FE-306D7D79CE5B}"/>
              </a:ext>
            </a:extLst>
          </p:cNvPr>
          <p:cNvSpPr txBox="1"/>
          <p:nvPr/>
        </p:nvSpPr>
        <p:spPr>
          <a:xfrm>
            <a:off x="8721852" y="3066593"/>
            <a:ext cx="1927822" cy="553990"/>
          </a:xfrm>
          <a:prstGeom prst="rect">
            <a:avLst/>
          </a:prstGeom>
          <a:ln>
            <a:noFill/>
            <a:headEnd type="arrow"/>
            <a:tailEnd type="arrow"/>
          </a:ln>
        </p:spPr>
        <p:style>
          <a:lnRef idx="2">
            <a:schemeClr val="accent2"/>
          </a:lnRef>
          <a:fillRef idx="0">
            <a:schemeClr val="accent2"/>
          </a:fillRef>
          <a:effectRef idx="1">
            <a:schemeClr val="accent2"/>
          </a:effectRef>
          <a:fontRef idx="minor">
            <a:schemeClr val="tx1"/>
          </a:fontRef>
        </p:style>
        <p:txBody>
          <a:bodyPr wrap="square" lIns="121912" tIns="60956" rIns="121912" bIns="60956" rtlCol="0">
            <a:spAutoFit/>
          </a:bodyPr>
          <a:lstStyle/>
          <a:p>
            <a:pPr defTabSz="609555"/>
            <a:r>
              <a:rPr lang="en-US" sz="1400" dirty="0">
                <a:solidFill>
                  <a:srgbClr val="D4B0F2"/>
                </a:solidFill>
              </a:rPr>
              <a:t>Retrieves </a:t>
            </a:r>
          </a:p>
          <a:p>
            <a:pPr defTabSz="609555"/>
            <a:r>
              <a:rPr lang="en-US" sz="1400" dirty="0">
                <a:solidFill>
                  <a:srgbClr val="D4B0F2"/>
                </a:solidFill>
              </a:rPr>
              <a:t>User roles/permissions</a:t>
            </a:r>
          </a:p>
        </p:txBody>
      </p:sp>
      <p:sp>
        <p:nvSpPr>
          <p:cNvPr id="83" name="Title 1">
            <a:extLst>
              <a:ext uri="{FF2B5EF4-FFF2-40B4-BE49-F238E27FC236}">
                <a16:creationId xmlns:a16="http://schemas.microsoft.com/office/drawing/2014/main" id="{F3B38C7B-74A2-9943-B95C-F696B5756D90}"/>
              </a:ext>
            </a:extLst>
          </p:cNvPr>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Secured/</a:t>
            </a:r>
            <a:r>
              <a:rPr kumimoji="0" lang="en-US" sz="4400" b="0" i="0" u="none" strike="noStrike" kern="1200" cap="none" spc="0" normalizeH="0" baseline="0" noProof="0" dirty="0" err="1">
                <a:ln>
                  <a:noFill/>
                </a:ln>
                <a:solidFill>
                  <a:schemeClr val="tx1">
                    <a:lumMod val="85000"/>
                  </a:schemeClr>
                </a:solidFill>
                <a:effectLst/>
                <a:uLnTx/>
                <a:uFillTx/>
                <a:latin typeface="+mj-lt"/>
                <a:ea typeface="+mj-ea"/>
                <a:cs typeface="+mj-cs"/>
              </a:rPr>
              <a:t>Kerberized</a:t>
            </a: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 (delegation token) HDFS</a:t>
            </a:r>
          </a:p>
        </p:txBody>
      </p:sp>
      <p:cxnSp>
        <p:nvCxnSpPr>
          <p:cNvPr id="84" name="Straight Connector 83">
            <a:extLst>
              <a:ext uri="{FF2B5EF4-FFF2-40B4-BE49-F238E27FC236}">
                <a16:creationId xmlns:a16="http://schemas.microsoft.com/office/drawing/2014/main" id="{82D54CB0-F07D-204E-B7B5-99519765BF74}"/>
              </a:ext>
            </a:extLst>
          </p:cNvPr>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A05D02B-1800-E140-9A9A-5F0612073559}"/>
              </a:ext>
            </a:extLst>
          </p:cNvPr>
          <p:cNvCxnSpPr>
            <a:cxnSpLocks/>
          </p:cNvCxnSpPr>
          <p:nvPr/>
        </p:nvCxnSpPr>
        <p:spPr>
          <a:xfrm flipH="1">
            <a:off x="3621778" y="5755015"/>
            <a:ext cx="4673482" cy="0"/>
          </a:xfrm>
          <a:prstGeom prst="straightConnector1">
            <a:avLst/>
          </a:prstGeom>
          <a:ln w="19050">
            <a:solidFill>
              <a:srgbClr val="FF81F3"/>
            </a:solidFill>
            <a:tailEnd type="arrow"/>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D9FA06D8-9A8F-DD4D-82C0-B277C56B8EDB}"/>
              </a:ext>
            </a:extLst>
          </p:cNvPr>
          <p:cNvSpPr txBox="1"/>
          <p:nvPr/>
        </p:nvSpPr>
        <p:spPr>
          <a:xfrm>
            <a:off x="3734183" y="5721987"/>
            <a:ext cx="4476451" cy="338546"/>
          </a:xfrm>
          <a:prstGeom prst="rect">
            <a:avLst/>
          </a:prstGeom>
          <a:noFill/>
        </p:spPr>
        <p:txBody>
          <a:bodyPr wrap="square" lIns="121912" tIns="60956" rIns="121912" bIns="60956" rtlCol="0">
            <a:spAutoFit/>
          </a:bodyPr>
          <a:lstStyle/>
          <a:p>
            <a:pPr algn="ctr" defTabSz="609555"/>
            <a:r>
              <a:rPr lang="en-US" sz="1400" dirty="0">
                <a:solidFill>
                  <a:srgbClr val="FF81F3"/>
                </a:solidFill>
              </a:rPr>
              <a:t>8. Name node sends delegation token</a:t>
            </a:r>
          </a:p>
        </p:txBody>
      </p:sp>
      <p:pic>
        <p:nvPicPr>
          <p:cNvPr id="7" name="Picture 6">
            <a:extLst>
              <a:ext uri="{FF2B5EF4-FFF2-40B4-BE49-F238E27FC236}">
                <a16:creationId xmlns:a16="http://schemas.microsoft.com/office/drawing/2014/main" id="{602A7D30-66C6-9744-9AE3-C63198088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070" y="5076487"/>
            <a:ext cx="743626" cy="743626"/>
          </a:xfrm>
          <a:prstGeom prst="rect">
            <a:avLst/>
          </a:prstGeom>
        </p:spPr>
      </p:pic>
    </p:spTree>
    <p:extLst>
      <p:ext uri="{BB962C8B-B14F-4D97-AF65-F5344CB8AC3E}">
        <p14:creationId xmlns:p14="http://schemas.microsoft.com/office/powerpoint/2010/main" val="3069033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28</a:t>
            </a:fld>
            <a:endParaRPr lang="en-US"/>
          </a:p>
        </p:txBody>
      </p:sp>
      <p:sp>
        <p:nvSpPr>
          <p:cNvPr id="5" name="TextBox 4"/>
          <p:cNvSpPr txBox="1"/>
          <p:nvPr/>
        </p:nvSpPr>
        <p:spPr>
          <a:xfrm>
            <a:off x="0" y="1600200"/>
            <a:ext cx="12161838" cy="2554545"/>
          </a:xfrm>
          <a:prstGeom prst="rect">
            <a:avLst/>
          </a:prstGeom>
          <a:noFill/>
        </p:spPr>
        <p:txBody>
          <a:bodyPr wrap="square" rtlCol="0">
            <a:spAutoFit/>
          </a:bodyPr>
          <a:lstStyle/>
          <a:p>
            <a:pPr algn="ctr"/>
            <a:r>
              <a:rPr lang="en-US" sz="8000" dirty="0">
                <a:latin typeface="Segoe Print" charset="0"/>
                <a:ea typeface="Segoe Print" charset="0"/>
                <a:cs typeface="Segoe Print" charset="0"/>
              </a:rPr>
              <a:t>Spark + Kubernetes + HDFS</a:t>
            </a:r>
            <a:endParaRPr lang="en-US" sz="80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3787795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29</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spTree>
    <p:extLst>
      <p:ext uri="{BB962C8B-B14F-4D97-AF65-F5344CB8AC3E}">
        <p14:creationId xmlns:p14="http://schemas.microsoft.com/office/powerpoint/2010/main" val="184440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a:t>
            </a:fld>
            <a:endParaRPr lang="en-US"/>
          </a:p>
        </p:txBody>
      </p:sp>
      <p:sp>
        <p:nvSpPr>
          <p:cNvPr id="3" name="TextBox 2"/>
          <p:cNvSpPr txBox="1"/>
          <p:nvPr/>
        </p:nvSpPr>
        <p:spPr>
          <a:xfrm>
            <a:off x="1660287" y="1752600"/>
            <a:ext cx="8938472" cy="692475"/>
          </a:xfrm>
          <a:prstGeom prst="rect">
            <a:avLst/>
          </a:prstGeom>
          <a:noFill/>
        </p:spPr>
        <p:txBody>
          <a:bodyPr wrap="square" lIns="121899" tIns="60949" rIns="121899" bIns="60949" rtlCol="0">
            <a:spAutoFit/>
          </a:bodyPr>
          <a:lstStyle/>
          <a:p>
            <a:pPr indent="609493"/>
            <a:r>
              <a:rPr lang="en-US" sz="3700" dirty="0"/>
              <a:t>Who am I ???</a:t>
            </a:r>
            <a:r>
              <a:rPr lang="en-US" sz="3700" dirty="0">
                <a:solidFill>
                  <a:schemeClr val="bg1"/>
                </a:solidFill>
              </a:rPr>
              <a:t>	</a:t>
            </a:r>
          </a:p>
        </p:txBody>
      </p:sp>
      <p:sp>
        <p:nvSpPr>
          <p:cNvPr id="4" name="TextBox 3"/>
          <p:cNvSpPr txBox="1"/>
          <p:nvPr/>
        </p:nvSpPr>
        <p:spPr>
          <a:xfrm>
            <a:off x="1661319" y="2971800"/>
            <a:ext cx="8938472" cy="1831248"/>
          </a:xfrm>
          <a:prstGeom prst="rect">
            <a:avLst/>
          </a:prstGeom>
          <a:noFill/>
        </p:spPr>
        <p:txBody>
          <a:bodyPr wrap="square" lIns="121899" tIns="60949" rIns="121899" bIns="60949" rtlCol="0">
            <a:spAutoFit/>
          </a:bodyPr>
          <a:lstStyle/>
          <a:p>
            <a:pPr indent="609493"/>
            <a:r>
              <a:rPr lang="en-US" sz="3700" dirty="0">
                <a:solidFill>
                  <a:srgbClr val="00B0F0"/>
                </a:solidFill>
              </a:rPr>
              <a:t>I learn and apply ….</a:t>
            </a:r>
          </a:p>
          <a:p>
            <a:pPr indent="609493"/>
            <a:r>
              <a:rPr lang="en-US" sz="3700" dirty="0">
                <a:solidFill>
                  <a:srgbClr val="00B0F0"/>
                </a:solidFill>
              </a:rPr>
              <a:t>	- Design and write software for living</a:t>
            </a:r>
          </a:p>
          <a:p>
            <a:pPr indent="609493"/>
            <a:r>
              <a:rPr lang="en-US" sz="3700" dirty="0">
                <a:solidFill>
                  <a:srgbClr val="00B0F0"/>
                </a:solidFill>
              </a:rPr>
              <a:t>		- for last 18+ years …	</a:t>
            </a:r>
          </a:p>
        </p:txBody>
      </p:sp>
    </p:spTree>
    <p:extLst>
      <p:ext uri="{BB962C8B-B14F-4D97-AF65-F5344CB8AC3E}">
        <p14:creationId xmlns:p14="http://schemas.microsoft.com/office/powerpoint/2010/main" val="363836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30</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536896" cy="646331"/>
          </a:xfrm>
          <a:prstGeom prst="rect">
            <a:avLst/>
          </a:prstGeom>
          <a:noFill/>
        </p:spPr>
        <p:txBody>
          <a:bodyPr wrap="none" rtlCol="0">
            <a:spAutoFit/>
          </a:bodyPr>
          <a:lstStyle/>
          <a:p>
            <a:r>
              <a:rPr lang="en-US" dirty="0"/>
              <a:t>Spark-Submit</a:t>
            </a:r>
          </a:p>
          <a:p>
            <a:r>
              <a:rPr lang="en-US" dirty="0"/>
              <a:t>(</a:t>
            </a:r>
            <a:r>
              <a:rPr lang="en-US" sz="1400" dirty="0">
                <a:solidFill>
                  <a:srgbClr val="FFFF00"/>
                </a:solidFill>
              </a:rPr>
              <a:t>--master k8s://…</a:t>
            </a:r>
            <a:r>
              <a:rPr lang="en-US" dirty="0"/>
              <a:t>)</a:t>
            </a:r>
          </a:p>
        </p:txBody>
      </p: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spTree>
    <p:extLst>
      <p:ext uri="{BB962C8B-B14F-4D97-AF65-F5344CB8AC3E}">
        <p14:creationId xmlns:p14="http://schemas.microsoft.com/office/powerpoint/2010/main" val="1453608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31</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8" name="Oval 7">
            <a:extLst>
              <a:ext uri="{FF2B5EF4-FFF2-40B4-BE49-F238E27FC236}">
                <a16:creationId xmlns:a16="http://schemas.microsoft.com/office/drawing/2014/main" id="{7F555967-541A-D049-8686-FB523A7C06DD}"/>
              </a:ext>
            </a:extLst>
          </p:cNvPr>
          <p:cNvSpPr/>
          <p:nvPr/>
        </p:nvSpPr>
        <p:spPr>
          <a:xfrm>
            <a:off x="4061267" y="297180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1" name="Oval 10">
            <a:extLst>
              <a:ext uri="{FF2B5EF4-FFF2-40B4-BE49-F238E27FC236}">
                <a16:creationId xmlns:a16="http://schemas.microsoft.com/office/drawing/2014/main" id="{21BEFEBD-1C25-554B-9502-AA949DA319F1}"/>
              </a:ext>
            </a:extLst>
          </p:cNvPr>
          <p:cNvSpPr/>
          <p:nvPr/>
        </p:nvSpPr>
        <p:spPr>
          <a:xfrm>
            <a:off x="5928519" y="3003693"/>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2" name="Oval 11">
            <a:extLst>
              <a:ext uri="{FF2B5EF4-FFF2-40B4-BE49-F238E27FC236}">
                <a16:creationId xmlns:a16="http://schemas.microsoft.com/office/drawing/2014/main" id="{ABF99098-53B7-6E4D-923E-F77E51398A72}"/>
              </a:ext>
            </a:extLst>
          </p:cNvPr>
          <p:cNvSpPr/>
          <p:nvPr/>
        </p:nvSpPr>
        <p:spPr>
          <a:xfrm>
            <a:off x="3966675"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3" name="Oval 12">
            <a:extLst>
              <a:ext uri="{FF2B5EF4-FFF2-40B4-BE49-F238E27FC236}">
                <a16:creationId xmlns:a16="http://schemas.microsoft.com/office/drawing/2014/main" id="{97FBD047-B5DE-FF4A-B8A9-4429DF41B767}"/>
              </a:ext>
            </a:extLst>
          </p:cNvPr>
          <p:cNvSpPr/>
          <p:nvPr/>
        </p:nvSpPr>
        <p:spPr>
          <a:xfrm>
            <a:off x="6053241"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4" name="Oval 13">
            <a:extLst>
              <a:ext uri="{FF2B5EF4-FFF2-40B4-BE49-F238E27FC236}">
                <a16:creationId xmlns:a16="http://schemas.microsoft.com/office/drawing/2014/main" id="{C4955466-C6F7-E546-92C3-B3F0AE558185}"/>
              </a:ext>
            </a:extLst>
          </p:cNvPr>
          <p:cNvSpPr/>
          <p:nvPr/>
        </p:nvSpPr>
        <p:spPr>
          <a:xfrm>
            <a:off x="5014119"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5" name="Oval 14">
            <a:extLst>
              <a:ext uri="{FF2B5EF4-FFF2-40B4-BE49-F238E27FC236}">
                <a16:creationId xmlns:a16="http://schemas.microsoft.com/office/drawing/2014/main" id="{B74D09C4-3AD4-A94E-AC3A-2854D7CEDC40}"/>
              </a:ext>
            </a:extLst>
          </p:cNvPr>
          <p:cNvSpPr/>
          <p:nvPr/>
        </p:nvSpPr>
        <p:spPr>
          <a:xfrm>
            <a:off x="5270912"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6" name="Oval 15">
            <a:extLst>
              <a:ext uri="{FF2B5EF4-FFF2-40B4-BE49-F238E27FC236}">
                <a16:creationId xmlns:a16="http://schemas.microsoft.com/office/drawing/2014/main" id="{F7080775-AFA0-5545-8A75-5958F08FAA29}"/>
              </a:ext>
            </a:extLst>
          </p:cNvPr>
          <p:cNvSpPr/>
          <p:nvPr/>
        </p:nvSpPr>
        <p:spPr>
          <a:xfrm>
            <a:off x="5547519" y="317839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7" name="Oval 16">
            <a:extLst>
              <a:ext uri="{FF2B5EF4-FFF2-40B4-BE49-F238E27FC236}">
                <a16:creationId xmlns:a16="http://schemas.microsoft.com/office/drawing/2014/main" id="{AC81F417-9A3F-EB46-BF6E-F36AFE13851E}"/>
              </a:ext>
            </a:extLst>
          </p:cNvPr>
          <p:cNvSpPr/>
          <p:nvPr/>
        </p:nvSpPr>
        <p:spPr>
          <a:xfrm>
            <a:off x="4969954"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8" name="Oval 17">
            <a:extLst>
              <a:ext uri="{FF2B5EF4-FFF2-40B4-BE49-F238E27FC236}">
                <a16:creationId xmlns:a16="http://schemas.microsoft.com/office/drawing/2014/main" id="{E5E6E84A-8808-6248-BF9A-3D3E3F773FBC}"/>
              </a:ext>
            </a:extLst>
          </p:cNvPr>
          <p:cNvSpPr/>
          <p:nvPr/>
        </p:nvSpPr>
        <p:spPr>
          <a:xfrm>
            <a:off x="5281547"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9" name="Oval 18">
            <a:extLst>
              <a:ext uri="{FF2B5EF4-FFF2-40B4-BE49-F238E27FC236}">
                <a16:creationId xmlns:a16="http://schemas.microsoft.com/office/drawing/2014/main" id="{B322CB58-DE72-534E-B083-FC4784432EA5}"/>
              </a:ext>
            </a:extLst>
          </p:cNvPr>
          <p:cNvSpPr/>
          <p:nvPr/>
        </p:nvSpPr>
        <p:spPr>
          <a:xfrm>
            <a:off x="5593140" y="391530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20" name="Snip Same Side Corner Rectangle 19">
            <a:extLst>
              <a:ext uri="{FF2B5EF4-FFF2-40B4-BE49-F238E27FC236}">
                <a16:creationId xmlns:a16="http://schemas.microsoft.com/office/drawing/2014/main" id="{405E33B9-7173-F64C-BBCE-5F69FD7C439B}"/>
              </a:ext>
            </a:extLst>
          </p:cNvPr>
          <p:cNvSpPr/>
          <p:nvPr/>
        </p:nvSpPr>
        <p:spPr>
          <a:xfrm>
            <a:off x="3740119" y="2153821"/>
            <a:ext cx="3407600" cy="2409632"/>
          </a:xfrm>
          <a:prstGeom prst="snip2SameRect">
            <a:avLst>
              <a:gd name="adj1" fmla="val 43733"/>
              <a:gd name="adj2" fmla="val 0"/>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rgbClr val="002060"/>
                </a:solidFill>
              </a:rPr>
              <a:t>Spark Job</a:t>
            </a:r>
          </a:p>
        </p:txBody>
      </p:sp>
      <p:sp>
        <p:nvSpPr>
          <p:cNvPr id="21" name="Oval 20">
            <a:extLst>
              <a:ext uri="{FF2B5EF4-FFF2-40B4-BE49-F238E27FC236}">
                <a16:creationId xmlns:a16="http://schemas.microsoft.com/office/drawing/2014/main" id="{AAA242AC-BA40-C54D-8E08-6806F1DF2474}"/>
              </a:ext>
            </a:extLst>
          </p:cNvPr>
          <p:cNvSpPr/>
          <p:nvPr/>
        </p:nvSpPr>
        <p:spPr>
          <a:xfrm>
            <a:off x="4843221" y="2251873"/>
            <a:ext cx="876652" cy="500420"/>
          </a:xfrm>
          <a:prstGeom prst="ellipse">
            <a:avLst/>
          </a:prstGeom>
          <a:solidFill>
            <a:srgbClr val="7030A0"/>
          </a:solidFill>
          <a:ln>
            <a:solidFill>
              <a:schemeClr val="accent3">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a:ea typeface=""/>
                <a:cs typeface=""/>
              </a:rPr>
              <a:t>Driver Pod</a:t>
            </a:r>
          </a:p>
        </p:txBody>
      </p: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432765" cy="369332"/>
          </a:xfrm>
          <a:prstGeom prst="rect">
            <a:avLst/>
          </a:prstGeom>
          <a:noFill/>
        </p:spPr>
        <p:txBody>
          <a:bodyPr wrap="none" rtlCol="0">
            <a:spAutoFit/>
          </a:bodyPr>
          <a:lstStyle/>
          <a:p>
            <a:r>
              <a:rPr lang="en-US" dirty="0"/>
              <a:t>Spark-Submit</a:t>
            </a:r>
          </a:p>
        </p:txBody>
      </p:sp>
      <p:cxnSp>
        <p:nvCxnSpPr>
          <p:cNvPr id="65" name="Straight Arrow Connector 64">
            <a:extLst>
              <a:ext uri="{FF2B5EF4-FFF2-40B4-BE49-F238E27FC236}">
                <a16:creationId xmlns:a16="http://schemas.microsoft.com/office/drawing/2014/main" id="{A0BED09D-26C1-324A-A769-E11651D3CA11}"/>
              </a:ext>
            </a:extLst>
          </p:cNvPr>
          <p:cNvCxnSpPr>
            <a:cxnSpLocks/>
          </p:cNvCxnSpPr>
          <p:nvPr/>
        </p:nvCxnSpPr>
        <p:spPr>
          <a:xfrm flipV="1">
            <a:off x="1761894" y="2502083"/>
            <a:ext cx="3067457" cy="1"/>
          </a:xfrm>
          <a:prstGeom prst="straightConnector1">
            <a:avLst/>
          </a:prstGeom>
          <a:ln w="38100">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C5394B08-8EC3-0F46-A4A6-0D80A76BA5A2}"/>
              </a:ext>
            </a:extLst>
          </p:cNvPr>
          <p:cNvSpPr/>
          <p:nvPr/>
        </p:nvSpPr>
        <p:spPr>
          <a:xfrm>
            <a:off x="2977049" y="1767316"/>
            <a:ext cx="876652" cy="500420"/>
          </a:xfrm>
          <a:prstGeom prst="ellipse">
            <a:avLst/>
          </a:prstGeom>
          <a:solidFill>
            <a:schemeClr val="accent2">
              <a:lumMod val="60000"/>
              <a:lumOff val="40000"/>
            </a:scheme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Spark Master</a:t>
            </a:r>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cxnSp>
        <p:nvCxnSpPr>
          <p:cNvPr id="72" name="Straight Arrow Connector 71">
            <a:extLst>
              <a:ext uri="{FF2B5EF4-FFF2-40B4-BE49-F238E27FC236}">
                <a16:creationId xmlns:a16="http://schemas.microsoft.com/office/drawing/2014/main" id="{FFFA0B00-C822-F046-B4AE-43C001FA8F51}"/>
              </a:ext>
            </a:extLst>
          </p:cNvPr>
          <p:cNvCxnSpPr>
            <a:cxnSpLocks/>
            <a:endCxn id="12" idx="1"/>
          </p:cNvCxnSpPr>
          <p:nvPr/>
        </p:nvCxnSpPr>
        <p:spPr>
          <a:xfrm>
            <a:off x="3388241" y="2244304"/>
            <a:ext cx="706817" cy="1528611"/>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876DEDD-D261-0C42-BE36-70B48AB4BB35}"/>
              </a:ext>
            </a:extLst>
          </p:cNvPr>
          <p:cNvCxnSpPr>
            <a:cxnSpLocks/>
            <a:stCxn id="69" idx="4"/>
          </p:cNvCxnSpPr>
          <p:nvPr/>
        </p:nvCxnSpPr>
        <p:spPr>
          <a:xfrm>
            <a:off x="3415375" y="2267736"/>
            <a:ext cx="1061933" cy="717316"/>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9B41A-666B-0B47-8DE9-B45BB9C27896}"/>
              </a:ext>
            </a:extLst>
          </p:cNvPr>
          <p:cNvCxnSpPr>
            <a:cxnSpLocks/>
            <a:stCxn id="69" idx="5"/>
            <a:endCxn id="11" idx="2"/>
          </p:cNvCxnSpPr>
          <p:nvPr/>
        </p:nvCxnSpPr>
        <p:spPr>
          <a:xfrm>
            <a:off x="3725318" y="2194451"/>
            <a:ext cx="2203201" cy="1059452"/>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4556670-E85F-0F4F-BA88-BCDAB6C4025B}"/>
              </a:ext>
            </a:extLst>
          </p:cNvPr>
          <p:cNvCxnSpPr>
            <a:cxnSpLocks/>
            <a:endCxn id="13" idx="1"/>
          </p:cNvCxnSpPr>
          <p:nvPr/>
        </p:nvCxnSpPr>
        <p:spPr>
          <a:xfrm>
            <a:off x="3778099" y="2198310"/>
            <a:ext cx="2403525" cy="1574605"/>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6BDA807-6FE1-CF42-96D7-2583C4088FB3}"/>
              </a:ext>
            </a:extLst>
          </p:cNvPr>
          <p:cNvCxnSpPr>
            <a:cxnSpLocks/>
            <a:endCxn id="21" idx="1"/>
          </p:cNvCxnSpPr>
          <p:nvPr/>
        </p:nvCxnSpPr>
        <p:spPr>
          <a:xfrm>
            <a:off x="3766993" y="2194451"/>
            <a:ext cx="1204611" cy="130707"/>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6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32</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8" name="Oval 7">
            <a:extLst>
              <a:ext uri="{FF2B5EF4-FFF2-40B4-BE49-F238E27FC236}">
                <a16:creationId xmlns:a16="http://schemas.microsoft.com/office/drawing/2014/main" id="{7F555967-541A-D049-8686-FB523A7C06DD}"/>
              </a:ext>
            </a:extLst>
          </p:cNvPr>
          <p:cNvSpPr/>
          <p:nvPr/>
        </p:nvSpPr>
        <p:spPr>
          <a:xfrm>
            <a:off x="4061267" y="297180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1" name="Oval 10">
            <a:extLst>
              <a:ext uri="{FF2B5EF4-FFF2-40B4-BE49-F238E27FC236}">
                <a16:creationId xmlns:a16="http://schemas.microsoft.com/office/drawing/2014/main" id="{21BEFEBD-1C25-554B-9502-AA949DA319F1}"/>
              </a:ext>
            </a:extLst>
          </p:cNvPr>
          <p:cNvSpPr/>
          <p:nvPr/>
        </p:nvSpPr>
        <p:spPr>
          <a:xfrm>
            <a:off x="5928519" y="3003693"/>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2" name="Oval 11">
            <a:extLst>
              <a:ext uri="{FF2B5EF4-FFF2-40B4-BE49-F238E27FC236}">
                <a16:creationId xmlns:a16="http://schemas.microsoft.com/office/drawing/2014/main" id="{ABF99098-53B7-6E4D-923E-F77E51398A72}"/>
              </a:ext>
            </a:extLst>
          </p:cNvPr>
          <p:cNvSpPr/>
          <p:nvPr/>
        </p:nvSpPr>
        <p:spPr>
          <a:xfrm>
            <a:off x="3966675"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3" name="Oval 12">
            <a:extLst>
              <a:ext uri="{FF2B5EF4-FFF2-40B4-BE49-F238E27FC236}">
                <a16:creationId xmlns:a16="http://schemas.microsoft.com/office/drawing/2014/main" id="{97FBD047-B5DE-FF4A-B8A9-4429DF41B767}"/>
              </a:ext>
            </a:extLst>
          </p:cNvPr>
          <p:cNvSpPr/>
          <p:nvPr/>
        </p:nvSpPr>
        <p:spPr>
          <a:xfrm>
            <a:off x="6053241"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4" name="Oval 13">
            <a:extLst>
              <a:ext uri="{FF2B5EF4-FFF2-40B4-BE49-F238E27FC236}">
                <a16:creationId xmlns:a16="http://schemas.microsoft.com/office/drawing/2014/main" id="{C4955466-C6F7-E546-92C3-B3F0AE558185}"/>
              </a:ext>
            </a:extLst>
          </p:cNvPr>
          <p:cNvSpPr/>
          <p:nvPr/>
        </p:nvSpPr>
        <p:spPr>
          <a:xfrm>
            <a:off x="5014119"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5" name="Oval 14">
            <a:extLst>
              <a:ext uri="{FF2B5EF4-FFF2-40B4-BE49-F238E27FC236}">
                <a16:creationId xmlns:a16="http://schemas.microsoft.com/office/drawing/2014/main" id="{B74D09C4-3AD4-A94E-AC3A-2854D7CEDC40}"/>
              </a:ext>
            </a:extLst>
          </p:cNvPr>
          <p:cNvSpPr/>
          <p:nvPr/>
        </p:nvSpPr>
        <p:spPr>
          <a:xfrm>
            <a:off x="5270912"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6" name="Oval 15">
            <a:extLst>
              <a:ext uri="{FF2B5EF4-FFF2-40B4-BE49-F238E27FC236}">
                <a16:creationId xmlns:a16="http://schemas.microsoft.com/office/drawing/2014/main" id="{F7080775-AFA0-5545-8A75-5958F08FAA29}"/>
              </a:ext>
            </a:extLst>
          </p:cNvPr>
          <p:cNvSpPr/>
          <p:nvPr/>
        </p:nvSpPr>
        <p:spPr>
          <a:xfrm>
            <a:off x="5547519" y="317839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7" name="Oval 16">
            <a:extLst>
              <a:ext uri="{FF2B5EF4-FFF2-40B4-BE49-F238E27FC236}">
                <a16:creationId xmlns:a16="http://schemas.microsoft.com/office/drawing/2014/main" id="{AC81F417-9A3F-EB46-BF6E-F36AFE13851E}"/>
              </a:ext>
            </a:extLst>
          </p:cNvPr>
          <p:cNvSpPr/>
          <p:nvPr/>
        </p:nvSpPr>
        <p:spPr>
          <a:xfrm>
            <a:off x="4969954"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8" name="Oval 17">
            <a:extLst>
              <a:ext uri="{FF2B5EF4-FFF2-40B4-BE49-F238E27FC236}">
                <a16:creationId xmlns:a16="http://schemas.microsoft.com/office/drawing/2014/main" id="{E5E6E84A-8808-6248-BF9A-3D3E3F773FBC}"/>
              </a:ext>
            </a:extLst>
          </p:cNvPr>
          <p:cNvSpPr/>
          <p:nvPr/>
        </p:nvSpPr>
        <p:spPr>
          <a:xfrm>
            <a:off x="5281547"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9" name="Oval 18">
            <a:extLst>
              <a:ext uri="{FF2B5EF4-FFF2-40B4-BE49-F238E27FC236}">
                <a16:creationId xmlns:a16="http://schemas.microsoft.com/office/drawing/2014/main" id="{B322CB58-DE72-534E-B083-FC4784432EA5}"/>
              </a:ext>
            </a:extLst>
          </p:cNvPr>
          <p:cNvSpPr/>
          <p:nvPr/>
        </p:nvSpPr>
        <p:spPr>
          <a:xfrm>
            <a:off x="5593140" y="391530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20" name="Snip Same Side Corner Rectangle 19">
            <a:extLst>
              <a:ext uri="{FF2B5EF4-FFF2-40B4-BE49-F238E27FC236}">
                <a16:creationId xmlns:a16="http://schemas.microsoft.com/office/drawing/2014/main" id="{405E33B9-7173-F64C-BBCE-5F69FD7C439B}"/>
              </a:ext>
            </a:extLst>
          </p:cNvPr>
          <p:cNvSpPr/>
          <p:nvPr/>
        </p:nvSpPr>
        <p:spPr>
          <a:xfrm>
            <a:off x="3740119" y="2153821"/>
            <a:ext cx="3407600" cy="2409632"/>
          </a:xfrm>
          <a:prstGeom prst="snip2SameRect">
            <a:avLst>
              <a:gd name="adj1" fmla="val 43733"/>
              <a:gd name="adj2" fmla="val 0"/>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rgbClr val="002060"/>
                </a:solidFill>
              </a:rPr>
              <a:t>Spark Job</a:t>
            </a:r>
          </a:p>
        </p:txBody>
      </p:sp>
      <p:sp>
        <p:nvSpPr>
          <p:cNvPr id="21" name="Oval 20">
            <a:extLst>
              <a:ext uri="{FF2B5EF4-FFF2-40B4-BE49-F238E27FC236}">
                <a16:creationId xmlns:a16="http://schemas.microsoft.com/office/drawing/2014/main" id="{AAA242AC-BA40-C54D-8E08-6806F1DF2474}"/>
              </a:ext>
            </a:extLst>
          </p:cNvPr>
          <p:cNvSpPr/>
          <p:nvPr/>
        </p:nvSpPr>
        <p:spPr>
          <a:xfrm>
            <a:off x="4843221" y="2251873"/>
            <a:ext cx="876652" cy="500420"/>
          </a:xfrm>
          <a:prstGeom prst="ellipse">
            <a:avLst/>
          </a:prstGeom>
          <a:solidFill>
            <a:srgbClr val="7030A0"/>
          </a:solidFill>
          <a:ln>
            <a:solidFill>
              <a:schemeClr val="accent3">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a:ea typeface=""/>
                <a:cs typeface=""/>
              </a:rPr>
              <a:t>Driver Pod</a:t>
            </a:r>
          </a:p>
        </p:txBody>
      </p:sp>
      <p:sp>
        <p:nvSpPr>
          <p:cNvPr id="23" name="Rectangle 22">
            <a:extLst>
              <a:ext uri="{FF2B5EF4-FFF2-40B4-BE49-F238E27FC236}">
                <a16:creationId xmlns:a16="http://schemas.microsoft.com/office/drawing/2014/main" id="{24AE72BA-1187-4440-AE16-8A16AD8003E4}"/>
              </a:ext>
            </a:extLst>
          </p:cNvPr>
          <p:cNvSpPr/>
          <p:nvPr/>
        </p:nvSpPr>
        <p:spPr>
          <a:xfrm>
            <a:off x="3754939" y="5193897"/>
            <a:ext cx="3392780" cy="1131036"/>
          </a:xfrm>
          <a:prstGeom prst="rect">
            <a:avLst/>
          </a:prstGeom>
          <a:solidFill>
            <a:srgbClr val="D4B0F2"/>
          </a:solidFill>
        </p:spPr>
        <p:style>
          <a:lnRef idx="1">
            <a:schemeClr val="accent2"/>
          </a:lnRef>
          <a:fillRef idx="2">
            <a:schemeClr val="accent2"/>
          </a:fillRef>
          <a:effectRef idx="1">
            <a:schemeClr val="accent2"/>
          </a:effectRef>
          <a:fontRef idx="minor">
            <a:schemeClr val="dk1"/>
          </a:fontRef>
        </p:style>
        <p:txBody>
          <a:bodyPr rtlCol="0" anchor="b"/>
          <a:lstStyle/>
          <a:p>
            <a:pPr algn="r"/>
            <a:r>
              <a:rPr lang="en-US" sz="1600" b="1" dirty="0">
                <a:solidFill>
                  <a:srgbClr val="002060"/>
                </a:solidFill>
              </a:rPr>
              <a:t>Docker Hub</a:t>
            </a:r>
          </a:p>
        </p:txBody>
      </p:sp>
      <p:sp>
        <p:nvSpPr>
          <p:cNvPr id="24" name="Multidocument 23">
            <a:extLst>
              <a:ext uri="{FF2B5EF4-FFF2-40B4-BE49-F238E27FC236}">
                <a16:creationId xmlns:a16="http://schemas.microsoft.com/office/drawing/2014/main" id="{D02E6039-EFA3-A344-A58B-2375FB0E6341}"/>
              </a:ext>
            </a:extLst>
          </p:cNvPr>
          <p:cNvSpPr/>
          <p:nvPr/>
        </p:nvSpPr>
        <p:spPr>
          <a:xfrm>
            <a:off x="4365614" y="5353802"/>
            <a:ext cx="2289065" cy="664391"/>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
                <a:cs typeface=""/>
              </a:rPr>
              <a:t>Spark Docker Images</a:t>
            </a:r>
          </a:p>
        </p:txBody>
      </p:sp>
      <p:cxnSp>
        <p:nvCxnSpPr>
          <p:cNvPr id="26" name="Curved Connector 25">
            <a:extLst>
              <a:ext uri="{FF2B5EF4-FFF2-40B4-BE49-F238E27FC236}">
                <a16:creationId xmlns:a16="http://schemas.microsoft.com/office/drawing/2014/main" id="{5BC6ACB9-30EC-7D49-B5B6-C11E35A3F543}"/>
              </a:ext>
            </a:extLst>
          </p:cNvPr>
          <p:cNvCxnSpPr>
            <a:cxnSpLocks/>
            <a:stCxn id="24" idx="3"/>
            <a:endCxn id="21" idx="6"/>
          </p:cNvCxnSpPr>
          <p:nvPr/>
        </p:nvCxnSpPr>
        <p:spPr>
          <a:xfrm flipH="1" flipV="1">
            <a:off x="5719873" y="2502083"/>
            <a:ext cx="934806" cy="3183915"/>
          </a:xfrm>
          <a:prstGeom prst="curvedConnector3">
            <a:avLst>
              <a:gd name="adj1" fmla="val -145797"/>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9082C5-B577-ED4C-AF5A-9E164AB57B88}"/>
              </a:ext>
            </a:extLst>
          </p:cNvPr>
          <p:cNvCxnSpPr>
            <a:cxnSpLocks/>
            <a:stCxn id="24" idx="3"/>
            <a:endCxn id="11" idx="6"/>
          </p:cNvCxnSpPr>
          <p:nvPr/>
        </p:nvCxnSpPr>
        <p:spPr>
          <a:xfrm flipV="1">
            <a:off x="6654679" y="3253903"/>
            <a:ext cx="150492" cy="2432095"/>
          </a:xfrm>
          <a:prstGeom prst="curvedConnector3">
            <a:avLst>
              <a:gd name="adj1" fmla="val 741363"/>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60FFF210-2A5C-484E-B12D-4316C005A910}"/>
              </a:ext>
            </a:extLst>
          </p:cNvPr>
          <p:cNvCxnSpPr>
            <a:cxnSpLocks/>
            <a:stCxn id="24" idx="3"/>
            <a:endCxn id="13" idx="6"/>
          </p:cNvCxnSpPr>
          <p:nvPr/>
        </p:nvCxnSpPr>
        <p:spPr>
          <a:xfrm flipV="1">
            <a:off x="6654679" y="3949840"/>
            <a:ext cx="275214" cy="1736158"/>
          </a:xfrm>
          <a:prstGeom prst="curvedConnector3">
            <a:avLst>
              <a:gd name="adj1" fmla="val 326057"/>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AFADFBC3-7B38-8F4D-8777-4654C7D7E0CC}"/>
              </a:ext>
            </a:extLst>
          </p:cNvPr>
          <p:cNvCxnSpPr>
            <a:cxnSpLocks/>
            <a:stCxn id="24" idx="1"/>
            <a:endCxn id="8" idx="2"/>
          </p:cNvCxnSpPr>
          <p:nvPr/>
        </p:nvCxnSpPr>
        <p:spPr>
          <a:xfrm rot="10800000">
            <a:off x="4061268" y="3222010"/>
            <a:ext cx="304347" cy="2463988"/>
          </a:xfrm>
          <a:prstGeom prst="curvedConnector3">
            <a:avLst>
              <a:gd name="adj1" fmla="val 454694"/>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5DCF690C-8E02-6F42-A38C-1874307A2A47}"/>
              </a:ext>
            </a:extLst>
          </p:cNvPr>
          <p:cNvCxnSpPr>
            <a:cxnSpLocks/>
            <a:stCxn id="24" idx="1"/>
            <a:endCxn id="12" idx="2"/>
          </p:cNvCxnSpPr>
          <p:nvPr/>
        </p:nvCxnSpPr>
        <p:spPr>
          <a:xfrm rot="10800000">
            <a:off x="3966676" y="3949840"/>
            <a:ext cx="398939" cy="1736158"/>
          </a:xfrm>
          <a:prstGeom prst="curvedConnector3">
            <a:avLst>
              <a:gd name="adj1" fmla="val 264652"/>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432765" cy="369332"/>
          </a:xfrm>
          <a:prstGeom prst="rect">
            <a:avLst/>
          </a:prstGeom>
          <a:noFill/>
        </p:spPr>
        <p:txBody>
          <a:bodyPr wrap="none" rtlCol="0">
            <a:spAutoFit/>
          </a:bodyPr>
          <a:lstStyle/>
          <a:p>
            <a:r>
              <a:rPr lang="en-US" dirty="0"/>
              <a:t>Spark-Submit</a:t>
            </a:r>
          </a:p>
        </p:txBody>
      </p:sp>
      <p:cxnSp>
        <p:nvCxnSpPr>
          <p:cNvPr id="65" name="Straight Arrow Connector 64">
            <a:extLst>
              <a:ext uri="{FF2B5EF4-FFF2-40B4-BE49-F238E27FC236}">
                <a16:creationId xmlns:a16="http://schemas.microsoft.com/office/drawing/2014/main" id="{A0BED09D-26C1-324A-A769-E11651D3CA11}"/>
              </a:ext>
            </a:extLst>
          </p:cNvPr>
          <p:cNvCxnSpPr>
            <a:cxnSpLocks/>
          </p:cNvCxnSpPr>
          <p:nvPr/>
        </p:nvCxnSpPr>
        <p:spPr>
          <a:xfrm flipV="1">
            <a:off x="1761894" y="2502083"/>
            <a:ext cx="3067457" cy="1"/>
          </a:xfrm>
          <a:prstGeom prst="straightConnector1">
            <a:avLst/>
          </a:prstGeom>
          <a:ln w="38100">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C5394B08-8EC3-0F46-A4A6-0D80A76BA5A2}"/>
              </a:ext>
            </a:extLst>
          </p:cNvPr>
          <p:cNvSpPr/>
          <p:nvPr/>
        </p:nvSpPr>
        <p:spPr>
          <a:xfrm>
            <a:off x="2977049" y="1767316"/>
            <a:ext cx="876652" cy="500420"/>
          </a:xfrm>
          <a:prstGeom prst="ellipse">
            <a:avLst/>
          </a:prstGeom>
          <a:solidFill>
            <a:schemeClr val="accent2">
              <a:lumMod val="60000"/>
              <a:lumOff val="40000"/>
            </a:scheme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Spark Master</a:t>
            </a:r>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cxnSp>
        <p:nvCxnSpPr>
          <p:cNvPr id="72" name="Straight Arrow Connector 71">
            <a:extLst>
              <a:ext uri="{FF2B5EF4-FFF2-40B4-BE49-F238E27FC236}">
                <a16:creationId xmlns:a16="http://schemas.microsoft.com/office/drawing/2014/main" id="{FFFA0B00-C822-F046-B4AE-43C001FA8F51}"/>
              </a:ext>
            </a:extLst>
          </p:cNvPr>
          <p:cNvCxnSpPr>
            <a:cxnSpLocks/>
            <a:endCxn id="12" idx="1"/>
          </p:cNvCxnSpPr>
          <p:nvPr/>
        </p:nvCxnSpPr>
        <p:spPr>
          <a:xfrm>
            <a:off x="3388241" y="2244304"/>
            <a:ext cx="706817" cy="1528611"/>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876DEDD-D261-0C42-BE36-70B48AB4BB35}"/>
              </a:ext>
            </a:extLst>
          </p:cNvPr>
          <p:cNvCxnSpPr>
            <a:cxnSpLocks/>
            <a:stCxn id="69" idx="4"/>
          </p:cNvCxnSpPr>
          <p:nvPr/>
        </p:nvCxnSpPr>
        <p:spPr>
          <a:xfrm>
            <a:off x="3415375" y="2267736"/>
            <a:ext cx="1061933" cy="717316"/>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9B41A-666B-0B47-8DE9-B45BB9C27896}"/>
              </a:ext>
            </a:extLst>
          </p:cNvPr>
          <p:cNvCxnSpPr>
            <a:cxnSpLocks/>
            <a:stCxn id="69" idx="5"/>
            <a:endCxn id="11" idx="2"/>
          </p:cNvCxnSpPr>
          <p:nvPr/>
        </p:nvCxnSpPr>
        <p:spPr>
          <a:xfrm>
            <a:off x="3725318" y="2194451"/>
            <a:ext cx="2203201" cy="1059452"/>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4556670-E85F-0F4F-BA88-BCDAB6C4025B}"/>
              </a:ext>
            </a:extLst>
          </p:cNvPr>
          <p:cNvCxnSpPr>
            <a:cxnSpLocks/>
            <a:endCxn id="13" idx="1"/>
          </p:cNvCxnSpPr>
          <p:nvPr/>
        </p:nvCxnSpPr>
        <p:spPr>
          <a:xfrm>
            <a:off x="3778099" y="2198310"/>
            <a:ext cx="2403525" cy="1574605"/>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6BDA807-6FE1-CF42-96D7-2583C4088FB3}"/>
              </a:ext>
            </a:extLst>
          </p:cNvPr>
          <p:cNvCxnSpPr>
            <a:cxnSpLocks/>
            <a:endCxn id="21" idx="1"/>
          </p:cNvCxnSpPr>
          <p:nvPr/>
        </p:nvCxnSpPr>
        <p:spPr>
          <a:xfrm>
            <a:off x="3766993" y="2194451"/>
            <a:ext cx="1204611" cy="130707"/>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33</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8" name="Oval 7">
            <a:extLst>
              <a:ext uri="{FF2B5EF4-FFF2-40B4-BE49-F238E27FC236}">
                <a16:creationId xmlns:a16="http://schemas.microsoft.com/office/drawing/2014/main" id="{7F555967-541A-D049-8686-FB523A7C06DD}"/>
              </a:ext>
            </a:extLst>
          </p:cNvPr>
          <p:cNvSpPr/>
          <p:nvPr/>
        </p:nvSpPr>
        <p:spPr>
          <a:xfrm>
            <a:off x="4061267" y="297180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1" name="Oval 10">
            <a:extLst>
              <a:ext uri="{FF2B5EF4-FFF2-40B4-BE49-F238E27FC236}">
                <a16:creationId xmlns:a16="http://schemas.microsoft.com/office/drawing/2014/main" id="{21BEFEBD-1C25-554B-9502-AA949DA319F1}"/>
              </a:ext>
            </a:extLst>
          </p:cNvPr>
          <p:cNvSpPr/>
          <p:nvPr/>
        </p:nvSpPr>
        <p:spPr>
          <a:xfrm>
            <a:off x="5928519" y="3003693"/>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2" name="Oval 11">
            <a:extLst>
              <a:ext uri="{FF2B5EF4-FFF2-40B4-BE49-F238E27FC236}">
                <a16:creationId xmlns:a16="http://schemas.microsoft.com/office/drawing/2014/main" id="{ABF99098-53B7-6E4D-923E-F77E51398A72}"/>
              </a:ext>
            </a:extLst>
          </p:cNvPr>
          <p:cNvSpPr/>
          <p:nvPr/>
        </p:nvSpPr>
        <p:spPr>
          <a:xfrm>
            <a:off x="3966675"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3" name="Oval 12">
            <a:extLst>
              <a:ext uri="{FF2B5EF4-FFF2-40B4-BE49-F238E27FC236}">
                <a16:creationId xmlns:a16="http://schemas.microsoft.com/office/drawing/2014/main" id="{97FBD047-B5DE-FF4A-B8A9-4429DF41B767}"/>
              </a:ext>
            </a:extLst>
          </p:cNvPr>
          <p:cNvSpPr/>
          <p:nvPr/>
        </p:nvSpPr>
        <p:spPr>
          <a:xfrm>
            <a:off x="6053241"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4" name="Oval 13">
            <a:extLst>
              <a:ext uri="{FF2B5EF4-FFF2-40B4-BE49-F238E27FC236}">
                <a16:creationId xmlns:a16="http://schemas.microsoft.com/office/drawing/2014/main" id="{C4955466-C6F7-E546-92C3-B3F0AE558185}"/>
              </a:ext>
            </a:extLst>
          </p:cNvPr>
          <p:cNvSpPr/>
          <p:nvPr/>
        </p:nvSpPr>
        <p:spPr>
          <a:xfrm>
            <a:off x="5014119"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5" name="Oval 14">
            <a:extLst>
              <a:ext uri="{FF2B5EF4-FFF2-40B4-BE49-F238E27FC236}">
                <a16:creationId xmlns:a16="http://schemas.microsoft.com/office/drawing/2014/main" id="{B74D09C4-3AD4-A94E-AC3A-2854D7CEDC40}"/>
              </a:ext>
            </a:extLst>
          </p:cNvPr>
          <p:cNvSpPr/>
          <p:nvPr/>
        </p:nvSpPr>
        <p:spPr>
          <a:xfrm>
            <a:off x="5270912"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6" name="Oval 15">
            <a:extLst>
              <a:ext uri="{FF2B5EF4-FFF2-40B4-BE49-F238E27FC236}">
                <a16:creationId xmlns:a16="http://schemas.microsoft.com/office/drawing/2014/main" id="{F7080775-AFA0-5545-8A75-5958F08FAA29}"/>
              </a:ext>
            </a:extLst>
          </p:cNvPr>
          <p:cNvSpPr/>
          <p:nvPr/>
        </p:nvSpPr>
        <p:spPr>
          <a:xfrm>
            <a:off x="5547519" y="317839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7" name="Oval 16">
            <a:extLst>
              <a:ext uri="{FF2B5EF4-FFF2-40B4-BE49-F238E27FC236}">
                <a16:creationId xmlns:a16="http://schemas.microsoft.com/office/drawing/2014/main" id="{AC81F417-9A3F-EB46-BF6E-F36AFE13851E}"/>
              </a:ext>
            </a:extLst>
          </p:cNvPr>
          <p:cNvSpPr/>
          <p:nvPr/>
        </p:nvSpPr>
        <p:spPr>
          <a:xfrm>
            <a:off x="4969954"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8" name="Oval 17">
            <a:extLst>
              <a:ext uri="{FF2B5EF4-FFF2-40B4-BE49-F238E27FC236}">
                <a16:creationId xmlns:a16="http://schemas.microsoft.com/office/drawing/2014/main" id="{E5E6E84A-8808-6248-BF9A-3D3E3F773FBC}"/>
              </a:ext>
            </a:extLst>
          </p:cNvPr>
          <p:cNvSpPr/>
          <p:nvPr/>
        </p:nvSpPr>
        <p:spPr>
          <a:xfrm>
            <a:off x="5281547"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9" name="Oval 18">
            <a:extLst>
              <a:ext uri="{FF2B5EF4-FFF2-40B4-BE49-F238E27FC236}">
                <a16:creationId xmlns:a16="http://schemas.microsoft.com/office/drawing/2014/main" id="{B322CB58-DE72-534E-B083-FC4784432EA5}"/>
              </a:ext>
            </a:extLst>
          </p:cNvPr>
          <p:cNvSpPr/>
          <p:nvPr/>
        </p:nvSpPr>
        <p:spPr>
          <a:xfrm>
            <a:off x="5593140" y="391530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20" name="Snip Same Side Corner Rectangle 19">
            <a:extLst>
              <a:ext uri="{FF2B5EF4-FFF2-40B4-BE49-F238E27FC236}">
                <a16:creationId xmlns:a16="http://schemas.microsoft.com/office/drawing/2014/main" id="{405E33B9-7173-F64C-BBCE-5F69FD7C439B}"/>
              </a:ext>
            </a:extLst>
          </p:cNvPr>
          <p:cNvSpPr/>
          <p:nvPr/>
        </p:nvSpPr>
        <p:spPr>
          <a:xfrm>
            <a:off x="3740119" y="2153821"/>
            <a:ext cx="3407600" cy="2409632"/>
          </a:xfrm>
          <a:prstGeom prst="snip2SameRect">
            <a:avLst>
              <a:gd name="adj1" fmla="val 43733"/>
              <a:gd name="adj2" fmla="val 0"/>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rgbClr val="002060"/>
                </a:solidFill>
              </a:rPr>
              <a:t>Spark Job</a:t>
            </a:r>
          </a:p>
        </p:txBody>
      </p:sp>
      <p:sp>
        <p:nvSpPr>
          <p:cNvPr id="21" name="Oval 20">
            <a:extLst>
              <a:ext uri="{FF2B5EF4-FFF2-40B4-BE49-F238E27FC236}">
                <a16:creationId xmlns:a16="http://schemas.microsoft.com/office/drawing/2014/main" id="{AAA242AC-BA40-C54D-8E08-6806F1DF2474}"/>
              </a:ext>
            </a:extLst>
          </p:cNvPr>
          <p:cNvSpPr/>
          <p:nvPr/>
        </p:nvSpPr>
        <p:spPr>
          <a:xfrm>
            <a:off x="4843221" y="2251873"/>
            <a:ext cx="876652" cy="500420"/>
          </a:xfrm>
          <a:prstGeom prst="ellipse">
            <a:avLst/>
          </a:prstGeom>
          <a:solidFill>
            <a:srgbClr val="7030A0"/>
          </a:solidFill>
          <a:ln>
            <a:solidFill>
              <a:schemeClr val="accent3">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a:ea typeface=""/>
                <a:cs typeface=""/>
              </a:rPr>
              <a:t>Driver Pod</a:t>
            </a:r>
          </a:p>
        </p:txBody>
      </p:sp>
      <p:sp>
        <p:nvSpPr>
          <p:cNvPr id="23" name="Rectangle 22">
            <a:extLst>
              <a:ext uri="{FF2B5EF4-FFF2-40B4-BE49-F238E27FC236}">
                <a16:creationId xmlns:a16="http://schemas.microsoft.com/office/drawing/2014/main" id="{24AE72BA-1187-4440-AE16-8A16AD8003E4}"/>
              </a:ext>
            </a:extLst>
          </p:cNvPr>
          <p:cNvSpPr/>
          <p:nvPr/>
        </p:nvSpPr>
        <p:spPr>
          <a:xfrm>
            <a:off x="3754939" y="5193897"/>
            <a:ext cx="3392780" cy="1131036"/>
          </a:xfrm>
          <a:prstGeom prst="rect">
            <a:avLst/>
          </a:prstGeom>
          <a:solidFill>
            <a:srgbClr val="D4B0F2"/>
          </a:solidFill>
        </p:spPr>
        <p:style>
          <a:lnRef idx="1">
            <a:schemeClr val="accent2"/>
          </a:lnRef>
          <a:fillRef idx="2">
            <a:schemeClr val="accent2"/>
          </a:fillRef>
          <a:effectRef idx="1">
            <a:schemeClr val="accent2"/>
          </a:effectRef>
          <a:fontRef idx="minor">
            <a:schemeClr val="dk1"/>
          </a:fontRef>
        </p:style>
        <p:txBody>
          <a:bodyPr rtlCol="0" anchor="b"/>
          <a:lstStyle/>
          <a:p>
            <a:pPr algn="r"/>
            <a:r>
              <a:rPr lang="en-US" sz="1600" b="1" dirty="0">
                <a:solidFill>
                  <a:srgbClr val="002060"/>
                </a:solidFill>
              </a:rPr>
              <a:t>Docker Hub</a:t>
            </a:r>
          </a:p>
        </p:txBody>
      </p:sp>
      <p:sp>
        <p:nvSpPr>
          <p:cNvPr id="24" name="Multidocument 23">
            <a:extLst>
              <a:ext uri="{FF2B5EF4-FFF2-40B4-BE49-F238E27FC236}">
                <a16:creationId xmlns:a16="http://schemas.microsoft.com/office/drawing/2014/main" id="{D02E6039-EFA3-A344-A58B-2375FB0E6341}"/>
              </a:ext>
            </a:extLst>
          </p:cNvPr>
          <p:cNvSpPr/>
          <p:nvPr/>
        </p:nvSpPr>
        <p:spPr>
          <a:xfrm>
            <a:off x="4365614" y="5353802"/>
            <a:ext cx="2289065" cy="664391"/>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
                <a:cs typeface=""/>
              </a:rPr>
              <a:t>Spark Docker Images</a:t>
            </a:r>
          </a:p>
        </p:txBody>
      </p: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432765" cy="369332"/>
          </a:xfrm>
          <a:prstGeom prst="rect">
            <a:avLst/>
          </a:prstGeom>
          <a:noFill/>
        </p:spPr>
        <p:txBody>
          <a:bodyPr wrap="none" rtlCol="0">
            <a:spAutoFit/>
          </a:bodyPr>
          <a:lstStyle/>
          <a:p>
            <a:r>
              <a:rPr lang="en-US" dirty="0"/>
              <a:t>Spark-Submit</a:t>
            </a:r>
          </a:p>
        </p:txBody>
      </p:sp>
      <p:cxnSp>
        <p:nvCxnSpPr>
          <p:cNvPr id="65" name="Straight Arrow Connector 64">
            <a:extLst>
              <a:ext uri="{FF2B5EF4-FFF2-40B4-BE49-F238E27FC236}">
                <a16:creationId xmlns:a16="http://schemas.microsoft.com/office/drawing/2014/main" id="{A0BED09D-26C1-324A-A769-E11651D3CA11}"/>
              </a:ext>
            </a:extLst>
          </p:cNvPr>
          <p:cNvCxnSpPr>
            <a:cxnSpLocks/>
          </p:cNvCxnSpPr>
          <p:nvPr/>
        </p:nvCxnSpPr>
        <p:spPr>
          <a:xfrm flipV="1">
            <a:off x="1761894" y="2502083"/>
            <a:ext cx="3067457" cy="1"/>
          </a:xfrm>
          <a:prstGeom prst="straightConnector1">
            <a:avLst/>
          </a:prstGeom>
          <a:ln w="38100">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C5394B08-8EC3-0F46-A4A6-0D80A76BA5A2}"/>
              </a:ext>
            </a:extLst>
          </p:cNvPr>
          <p:cNvSpPr/>
          <p:nvPr/>
        </p:nvSpPr>
        <p:spPr>
          <a:xfrm>
            <a:off x="2977049" y="1767316"/>
            <a:ext cx="876652" cy="500420"/>
          </a:xfrm>
          <a:prstGeom prst="ellipse">
            <a:avLst/>
          </a:prstGeom>
          <a:solidFill>
            <a:schemeClr val="accent2">
              <a:lumMod val="60000"/>
              <a:lumOff val="40000"/>
            </a:scheme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Spark Master</a:t>
            </a:r>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sp>
        <p:nvSpPr>
          <p:cNvPr id="89" name="Rectangle 88">
            <a:extLst>
              <a:ext uri="{FF2B5EF4-FFF2-40B4-BE49-F238E27FC236}">
                <a16:creationId xmlns:a16="http://schemas.microsoft.com/office/drawing/2014/main" id="{2172F3E7-3CAF-C348-888B-8F59AF4AC315}"/>
              </a:ext>
            </a:extLst>
          </p:cNvPr>
          <p:cNvSpPr/>
          <p:nvPr/>
        </p:nvSpPr>
        <p:spPr>
          <a:xfrm>
            <a:off x="9225073" y="2218904"/>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90" name="Rectangle 89">
            <a:extLst>
              <a:ext uri="{FF2B5EF4-FFF2-40B4-BE49-F238E27FC236}">
                <a16:creationId xmlns:a16="http://schemas.microsoft.com/office/drawing/2014/main" id="{C7B9E349-E47A-5D4F-BDF5-1C3196A93A79}"/>
              </a:ext>
            </a:extLst>
          </p:cNvPr>
          <p:cNvSpPr/>
          <p:nvPr/>
        </p:nvSpPr>
        <p:spPr>
          <a:xfrm>
            <a:off x="9302896" y="2295105"/>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91" name="Rectangle 90">
            <a:extLst>
              <a:ext uri="{FF2B5EF4-FFF2-40B4-BE49-F238E27FC236}">
                <a16:creationId xmlns:a16="http://schemas.microsoft.com/office/drawing/2014/main" id="{74F776EA-520A-5244-AAB9-C7E74A3FA54A}"/>
              </a:ext>
            </a:extLst>
          </p:cNvPr>
          <p:cNvSpPr/>
          <p:nvPr/>
        </p:nvSpPr>
        <p:spPr>
          <a:xfrm>
            <a:off x="9941415"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2" name="Rectangle 91">
            <a:extLst>
              <a:ext uri="{FF2B5EF4-FFF2-40B4-BE49-F238E27FC236}">
                <a16:creationId xmlns:a16="http://schemas.microsoft.com/office/drawing/2014/main" id="{69AA41CC-9F81-3749-A46F-E4BB12D59A49}"/>
              </a:ext>
            </a:extLst>
          </p:cNvPr>
          <p:cNvSpPr/>
          <p:nvPr/>
        </p:nvSpPr>
        <p:spPr>
          <a:xfrm>
            <a:off x="9941415"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3" name="Rectangle 92">
            <a:extLst>
              <a:ext uri="{FF2B5EF4-FFF2-40B4-BE49-F238E27FC236}">
                <a16:creationId xmlns:a16="http://schemas.microsoft.com/office/drawing/2014/main" id="{2A76BF25-5ED4-DB4C-A0D0-400E0180E420}"/>
              </a:ext>
            </a:extLst>
          </p:cNvPr>
          <p:cNvSpPr/>
          <p:nvPr/>
        </p:nvSpPr>
        <p:spPr>
          <a:xfrm>
            <a:off x="10795079"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4" name="Rectangle 93">
            <a:extLst>
              <a:ext uri="{FF2B5EF4-FFF2-40B4-BE49-F238E27FC236}">
                <a16:creationId xmlns:a16="http://schemas.microsoft.com/office/drawing/2014/main" id="{09D416C4-AC05-0C45-A546-269ECCD961F3}"/>
              </a:ext>
            </a:extLst>
          </p:cNvPr>
          <p:cNvSpPr/>
          <p:nvPr/>
        </p:nvSpPr>
        <p:spPr>
          <a:xfrm>
            <a:off x="10795079"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cxnSp>
        <p:nvCxnSpPr>
          <p:cNvPr id="96" name="Straight Arrow Connector 95">
            <a:extLst>
              <a:ext uri="{FF2B5EF4-FFF2-40B4-BE49-F238E27FC236}">
                <a16:creationId xmlns:a16="http://schemas.microsoft.com/office/drawing/2014/main" id="{714B4F3E-C2A9-A944-A5EB-D038C8EBA4B0}"/>
              </a:ext>
            </a:extLst>
          </p:cNvPr>
          <p:cNvCxnSpPr>
            <a:cxnSpLocks/>
            <a:endCxn id="12" idx="7"/>
          </p:cNvCxnSpPr>
          <p:nvPr/>
        </p:nvCxnSpPr>
        <p:spPr>
          <a:xfrm flipH="1">
            <a:off x="4714944" y="3430779"/>
            <a:ext cx="4510130" cy="34213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AE37098-3293-944F-A538-1C438ADA847B}"/>
              </a:ext>
            </a:extLst>
          </p:cNvPr>
          <p:cNvCxnSpPr>
            <a:cxnSpLocks/>
          </p:cNvCxnSpPr>
          <p:nvPr/>
        </p:nvCxnSpPr>
        <p:spPr>
          <a:xfrm flipH="1">
            <a:off x="6963578" y="3413808"/>
            <a:ext cx="2339318" cy="49428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D3297FF-7842-BB44-9010-CE5272CD0235}"/>
              </a:ext>
            </a:extLst>
          </p:cNvPr>
          <p:cNvCxnSpPr>
            <a:cxnSpLocks/>
            <a:endCxn id="8" idx="7"/>
          </p:cNvCxnSpPr>
          <p:nvPr/>
        </p:nvCxnSpPr>
        <p:spPr>
          <a:xfrm flipH="1">
            <a:off x="4809536" y="2628306"/>
            <a:ext cx="4415536" cy="416779"/>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9BD0007-B881-3348-B894-E1E062EF9D91}"/>
              </a:ext>
            </a:extLst>
          </p:cNvPr>
          <p:cNvCxnSpPr>
            <a:cxnSpLocks/>
            <a:endCxn id="11" idx="6"/>
          </p:cNvCxnSpPr>
          <p:nvPr/>
        </p:nvCxnSpPr>
        <p:spPr>
          <a:xfrm flipH="1">
            <a:off x="6805171" y="2651362"/>
            <a:ext cx="2419901" cy="602541"/>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7BE4F35-74B3-CC43-9CD6-6689D7FDBD2C}"/>
              </a:ext>
            </a:extLst>
          </p:cNvPr>
          <p:cNvCxnSpPr>
            <a:cxnSpLocks/>
          </p:cNvCxnSpPr>
          <p:nvPr/>
        </p:nvCxnSpPr>
        <p:spPr>
          <a:xfrm flipH="1" flipV="1">
            <a:off x="5719874" y="2491161"/>
            <a:ext cx="3533391" cy="137145"/>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3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34</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8" name="Oval 7">
            <a:extLst>
              <a:ext uri="{FF2B5EF4-FFF2-40B4-BE49-F238E27FC236}">
                <a16:creationId xmlns:a16="http://schemas.microsoft.com/office/drawing/2014/main" id="{7F555967-541A-D049-8686-FB523A7C06DD}"/>
              </a:ext>
            </a:extLst>
          </p:cNvPr>
          <p:cNvSpPr/>
          <p:nvPr/>
        </p:nvSpPr>
        <p:spPr>
          <a:xfrm>
            <a:off x="4061267" y="297180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1" name="Oval 10">
            <a:extLst>
              <a:ext uri="{FF2B5EF4-FFF2-40B4-BE49-F238E27FC236}">
                <a16:creationId xmlns:a16="http://schemas.microsoft.com/office/drawing/2014/main" id="{21BEFEBD-1C25-554B-9502-AA949DA319F1}"/>
              </a:ext>
            </a:extLst>
          </p:cNvPr>
          <p:cNvSpPr/>
          <p:nvPr/>
        </p:nvSpPr>
        <p:spPr>
          <a:xfrm>
            <a:off x="5928519" y="3003693"/>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2" name="Oval 11">
            <a:extLst>
              <a:ext uri="{FF2B5EF4-FFF2-40B4-BE49-F238E27FC236}">
                <a16:creationId xmlns:a16="http://schemas.microsoft.com/office/drawing/2014/main" id="{ABF99098-53B7-6E4D-923E-F77E51398A72}"/>
              </a:ext>
            </a:extLst>
          </p:cNvPr>
          <p:cNvSpPr/>
          <p:nvPr/>
        </p:nvSpPr>
        <p:spPr>
          <a:xfrm>
            <a:off x="3966675"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3" name="Oval 12">
            <a:extLst>
              <a:ext uri="{FF2B5EF4-FFF2-40B4-BE49-F238E27FC236}">
                <a16:creationId xmlns:a16="http://schemas.microsoft.com/office/drawing/2014/main" id="{97FBD047-B5DE-FF4A-B8A9-4429DF41B767}"/>
              </a:ext>
            </a:extLst>
          </p:cNvPr>
          <p:cNvSpPr/>
          <p:nvPr/>
        </p:nvSpPr>
        <p:spPr>
          <a:xfrm>
            <a:off x="6053241"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4" name="Oval 13">
            <a:extLst>
              <a:ext uri="{FF2B5EF4-FFF2-40B4-BE49-F238E27FC236}">
                <a16:creationId xmlns:a16="http://schemas.microsoft.com/office/drawing/2014/main" id="{C4955466-C6F7-E546-92C3-B3F0AE558185}"/>
              </a:ext>
            </a:extLst>
          </p:cNvPr>
          <p:cNvSpPr/>
          <p:nvPr/>
        </p:nvSpPr>
        <p:spPr>
          <a:xfrm>
            <a:off x="5014119"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5" name="Oval 14">
            <a:extLst>
              <a:ext uri="{FF2B5EF4-FFF2-40B4-BE49-F238E27FC236}">
                <a16:creationId xmlns:a16="http://schemas.microsoft.com/office/drawing/2014/main" id="{B74D09C4-3AD4-A94E-AC3A-2854D7CEDC40}"/>
              </a:ext>
            </a:extLst>
          </p:cNvPr>
          <p:cNvSpPr/>
          <p:nvPr/>
        </p:nvSpPr>
        <p:spPr>
          <a:xfrm>
            <a:off x="5270912"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6" name="Oval 15">
            <a:extLst>
              <a:ext uri="{FF2B5EF4-FFF2-40B4-BE49-F238E27FC236}">
                <a16:creationId xmlns:a16="http://schemas.microsoft.com/office/drawing/2014/main" id="{F7080775-AFA0-5545-8A75-5958F08FAA29}"/>
              </a:ext>
            </a:extLst>
          </p:cNvPr>
          <p:cNvSpPr/>
          <p:nvPr/>
        </p:nvSpPr>
        <p:spPr>
          <a:xfrm>
            <a:off x="5547519" y="317839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7" name="Oval 16">
            <a:extLst>
              <a:ext uri="{FF2B5EF4-FFF2-40B4-BE49-F238E27FC236}">
                <a16:creationId xmlns:a16="http://schemas.microsoft.com/office/drawing/2014/main" id="{AC81F417-9A3F-EB46-BF6E-F36AFE13851E}"/>
              </a:ext>
            </a:extLst>
          </p:cNvPr>
          <p:cNvSpPr/>
          <p:nvPr/>
        </p:nvSpPr>
        <p:spPr>
          <a:xfrm>
            <a:off x="4969954"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8" name="Oval 17">
            <a:extLst>
              <a:ext uri="{FF2B5EF4-FFF2-40B4-BE49-F238E27FC236}">
                <a16:creationId xmlns:a16="http://schemas.microsoft.com/office/drawing/2014/main" id="{E5E6E84A-8808-6248-BF9A-3D3E3F773FBC}"/>
              </a:ext>
            </a:extLst>
          </p:cNvPr>
          <p:cNvSpPr/>
          <p:nvPr/>
        </p:nvSpPr>
        <p:spPr>
          <a:xfrm>
            <a:off x="5281547"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9" name="Oval 18">
            <a:extLst>
              <a:ext uri="{FF2B5EF4-FFF2-40B4-BE49-F238E27FC236}">
                <a16:creationId xmlns:a16="http://schemas.microsoft.com/office/drawing/2014/main" id="{B322CB58-DE72-534E-B083-FC4784432EA5}"/>
              </a:ext>
            </a:extLst>
          </p:cNvPr>
          <p:cNvSpPr/>
          <p:nvPr/>
        </p:nvSpPr>
        <p:spPr>
          <a:xfrm>
            <a:off x="5593140" y="391530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20" name="Snip Same Side Corner Rectangle 19">
            <a:extLst>
              <a:ext uri="{FF2B5EF4-FFF2-40B4-BE49-F238E27FC236}">
                <a16:creationId xmlns:a16="http://schemas.microsoft.com/office/drawing/2014/main" id="{405E33B9-7173-F64C-BBCE-5F69FD7C439B}"/>
              </a:ext>
            </a:extLst>
          </p:cNvPr>
          <p:cNvSpPr/>
          <p:nvPr/>
        </p:nvSpPr>
        <p:spPr>
          <a:xfrm>
            <a:off x="3740119" y="2153821"/>
            <a:ext cx="3407600" cy="2409632"/>
          </a:xfrm>
          <a:prstGeom prst="snip2SameRect">
            <a:avLst>
              <a:gd name="adj1" fmla="val 43733"/>
              <a:gd name="adj2" fmla="val 0"/>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rgbClr val="002060"/>
                </a:solidFill>
              </a:rPr>
              <a:t>Spark Job</a:t>
            </a:r>
          </a:p>
        </p:txBody>
      </p:sp>
      <p:sp>
        <p:nvSpPr>
          <p:cNvPr id="21" name="Oval 20">
            <a:extLst>
              <a:ext uri="{FF2B5EF4-FFF2-40B4-BE49-F238E27FC236}">
                <a16:creationId xmlns:a16="http://schemas.microsoft.com/office/drawing/2014/main" id="{AAA242AC-BA40-C54D-8E08-6806F1DF2474}"/>
              </a:ext>
            </a:extLst>
          </p:cNvPr>
          <p:cNvSpPr/>
          <p:nvPr/>
        </p:nvSpPr>
        <p:spPr>
          <a:xfrm>
            <a:off x="4843221" y="2251873"/>
            <a:ext cx="876652" cy="500420"/>
          </a:xfrm>
          <a:prstGeom prst="ellipse">
            <a:avLst/>
          </a:prstGeom>
          <a:solidFill>
            <a:srgbClr val="7030A0"/>
          </a:solidFill>
          <a:ln>
            <a:solidFill>
              <a:schemeClr val="accent3">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a:ea typeface=""/>
                <a:cs typeface=""/>
              </a:rPr>
              <a:t>Driver Pod</a:t>
            </a:r>
          </a:p>
        </p:txBody>
      </p:sp>
      <p:sp>
        <p:nvSpPr>
          <p:cNvPr id="23" name="Rectangle 22">
            <a:extLst>
              <a:ext uri="{FF2B5EF4-FFF2-40B4-BE49-F238E27FC236}">
                <a16:creationId xmlns:a16="http://schemas.microsoft.com/office/drawing/2014/main" id="{24AE72BA-1187-4440-AE16-8A16AD8003E4}"/>
              </a:ext>
            </a:extLst>
          </p:cNvPr>
          <p:cNvSpPr/>
          <p:nvPr/>
        </p:nvSpPr>
        <p:spPr>
          <a:xfrm>
            <a:off x="3754939" y="5193897"/>
            <a:ext cx="3392780" cy="1131036"/>
          </a:xfrm>
          <a:prstGeom prst="rect">
            <a:avLst/>
          </a:prstGeom>
          <a:solidFill>
            <a:srgbClr val="D4B0F2"/>
          </a:solidFill>
        </p:spPr>
        <p:style>
          <a:lnRef idx="1">
            <a:schemeClr val="accent2"/>
          </a:lnRef>
          <a:fillRef idx="2">
            <a:schemeClr val="accent2"/>
          </a:fillRef>
          <a:effectRef idx="1">
            <a:schemeClr val="accent2"/>
          </a:effectRef>
          <a:fontRef idx="minor">
            <a:schemeClr val="dk1"/>
          </a:fontRef>
        </p:style>
        <p:txBody>
          <a:bodyPr rtlCol="0" anchor="b"/>
          <a:lstStyle/>
          <a:p>
            <a:pPr algn="r"/>
            <a:r>
              <a:rPr lang="en-US" sz="1600" b="1" dirty="0">
                <a:solidFill>
                  <a:srgbClr val="002060"/>
                </a:solidFill>
              </a:rPr>
              <a:t>Docker Hub</a:t>
            </a:r>
          </a:p>
        </p:txBody>
      </p:sp>
      <p:sp>
        <p:nvSpPr>
          <p:cNvPr id="24" name="Multidocument 23">
            <a:extLst>
              <a:ext uri="{FF2B5EF4-FFF2-40B4-BE49-F238E27FC236}">
                <a16:creationId xmlns:a16="http://schemas.microsoft.com/office/drawing/2014/main" id="{D02E6039-EFA3-A344-A58B-2375FB0E6341}"/>
              </a:ext>
            </a:extLst>
          </p:cNvPr>
          <p:cNvSpPr/>
          <p:nvPr/>
        </p:nvSpPr>
        <p:spPr>
          <a:xfrm>
            <a:off x="4365614" y="5353802"/>
            <a:ext cx="2289065" cy="664391"/>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
                <a:cs typeface=""/>
              </a:rPr>
              <a:t>Spark Docker Images</a:t>
            </a:r>
          </a:p>
        </p:txBody>
      </p: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432765" cy="369332"/>
          </a:xfrm>
          <a:prstGeom prst="rect">
            <a:avLst/>
          </a:prstGeom>
          <a:noFill/>
        </p:spPr>
        <p:txBody>
          <a:bodyPr wrap="none" rtlCol="0">
            <a:spAutoFit/>
          </a:bodyPr>
          <a:lstStyle/>
          <a:p>
            <a:r>
              <a:rPr lang="en-US" dirty="0"/>
              <a:t>Spark-Submit</a:t>
            </a:r>
          </a:p>
        </p:txBody>
      </p:sp>
      <p:cxnSp>
        <p:nvCxnSpPr>
          <p:cNvPr id="65" name="Straight Arrow Connector 64">
            <a:extLst>
              <a:ext uri="{FF2B5EF4-FFF2-40B4-BE49-F238E27FC236}">
                <a16:creationId xmlns:a16="http://schemas.microsoft.com/office/drawing/2014/main" id="{A0BED09D-26C1-324A-A769-E11651D3CA11}"/>
              </a:ext>
            </a:extLst>
          </p:cNvPr>
          <p:cNvCxnSpPr>
            <a:cxnSpLocks/>
          </p:cNvCxnSpPr>
          <p:nvPr/>
        </p:nvCxnSpPr>
        <p:spPr>
          <a:xfrm flipV="1">
            <a:off x="1761894" y="2502083"/>
            <a:ext cx="3067457" cy="1"/>
          </a:xfrm>
          <a:prstGeom prst="straightConnector1">
            <a:avLst/>
          </a:prstGeom>
          <a:ln w="38100">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C5394B08-8EC3-0F46-A4A6-0D80A76BA5A2}"/>
              </a:ext>
            </a:extLst>
          </p:cNvPr>
          <p:cNvSpPr/>
          <p:nvPr/>
        </p:nvSpPr>
        <p:spPr>
          <a:xfrm>
            <a:off x="2977049" y="1767316"/>
            <a:ext cx="876652" cy="500420"/>
          </a:xfrm>
          <a:prstGeom prst="ellipse">
            <a:avLst/>
          </a:prstGeom>
          <a:solidFill>
            <a:schemeClr val="accent2">
              <a:lumMod val="60000"/>
              <a:lumOff val="40000"/>
            </a:scheme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Spark Master</a:t>
            </a:r>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sp>
        <p:nvSpPr>
          <p:cNvPr id="89" name="Rectangle 88">
            <a:extLst>
              <a:ext uri="{FF2B5EF4-FFF2-40B4-BE49-F238E27FC236}">
                <a16:creationId xmlns:a16="http://schemas.microsoft.com/office/drawing/2014/main" id="{2172F3E7-3CAF-C348-888B-8F59AF4AC315}"/>
              </a:ext>
            </a:extLst>
          </p:cNvPr>
          <p:cNvSpPr/>
          <p:nvPr/>
        </p:nvSpPr>
        <p:spPr>
          <a:xfrm>
            <a:off x="9225073" y="2218904"/>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90" name="Rectangle 89">
            <a:extLst>
              <a:ext uri="{FF2B5EF4-FFF2-40B4-BE49-F238E27FC236}">
                <a16:creationId xmlns:a16="http://schemas.microsoft.com/office/drawing/2014/main" id="{C7B9E349-E47A-5D4F-BDF5-1C3196A93A79}"/>
              </a:ext>
            </a:extLst>
          </p:cNvPr>
          <p:cNvSpPr/>
          <p:nvPr/>
        </p:nvSpPr>
        <p:spPr>
          <a:xfrm>
            <a:off x="9302896" y="2295105"/>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91" name="Rectangle 90">
            <a:extLst>
              <a:ext uri="{FF2B5EF4-FFF2-40B4-BE49-F238E27FC236}">
                <a16:creationId xmlns:a16="http://schemas.microsoft.com/office/drawing/2014/main" id="{74F776EA-520A-5244-AAB9-C7E74A3FA54A}"/>
              </a:ext>
            </a:extLst>
          </p:cNvPr>
          <p:cNvSpPr/>
          <p:nvPr/>
        </p:nvSpPr>
        <p:spPr>
          <a:xfrm>
            <a:off x="9941415"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2" name="Rectangle 91">
            <a:extLst>
              <a:ext uri="{FF2B5EF4-FFF2-40B4-BE49-F238E27FC236}">
                <a16:creationId xmlns:a16="http://schemas.microsoft.com/office/drawing/2014/main" id="{69AA41CC-9F81-3749-A46F-E4BB12D59A49}"/>
              </a:ext>
            </a:extLst>
          </p:cNvPr>
          <p:cNvSpPr/>
          <p:nvPr/>
        </p:nvSpPr>
        <p:spPr>
          <a:xfrm>
            <a:off x="9941415"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3" name="Rectangle 92">
            <a:extLst>
              <a:ext uri="{FF2B5EF4-FFF2-40B4-BE49-F238E27FC236}">
                <a16:creationId xmlns:a16="http://schemas.microsoft.com/office/drawing/2014/main" id="{2A76BF25-5ED4-DB4C-A0D0-400E0180E420}"/>
              </a:ext>
            </a:extLst>
          </p:cNvPr>
          <p:cNvSpPr/>
          <p:nvPr/>
        </p:nvSpPr>
        <p:spPr>
          <a:xfrm>
            <a:off x="10795079"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4" name="Rectangle 93">
            <a:extLst>
              <a:ext uri="{FF2B5EF4-FFF2-40B4-BE49-F238E27FC236}">
                <a16:creationId xmlns:a16="http://schemas.microsoft.com/office/drawing/2014/main" id="{09D416C4-AC05-0C45-A546-269ECCD961F3}"/>
              </a:ext>
            </a:extLst>
          </p:cNvPr>
          <p:cNvSpPr/>
          <p:nvPr/>
        </p:nvSpPr>
        <p:spPr>
          <a:xfrm>
            <a:off x="10795079"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cxnSp>
        <p:nvCxnSpPr>
          <p:cNvPr id="96" name="Straight Arrow Connector 95">
            <a:extLst>
              <a:ext uri="{FF2B5EF4-FFF2-40B4-BE49-F238E27FC236}">
                <a16:creationId xmlns:a16="http://schemas.microsoft.com/office/drawing/2014/main" id="{714B4F3E-C2A9-A944-A5EB-D038C8EBA4B0}"/>
              </a:ext>
            </a:extLst>
          </p:cNvPr>
          <p:cNvCxnSpPr>
            <a:cxnSpLocks/>
            <a:endCxn id="12" idx="7"/>
          </p:cNvCxnSpPr>
          <p:nvPr/>
        </p:nvCxnSpPr>
        <p:spPr>
          <a:xfrm flipH="1">
            <a:off x="4714944" y="3430779"/>
            <a:ext cx="4510130" cy="34213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AE37098-3293-944F-A538-1C438ADA847B}"/>
              </a:ext>
            </a:extLst>
          </p:cNvPr>
          <p:cNvCxnSpPr>
            <a:cxnSpLocks/>
          </p:cNvCxnSpPr>
          <p:nvPr/>
        </p:nvCxnSpPr>
        <p:spPr>
          <a:xfrm flipH="1">
            <a:off x="6963578" y="3413808"/>
            <a:ext cx="2339318" cy="49428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D3297FF-7842-BB44-9010-CE5272CD0235}"/>
              </a:ext>
            </a:extLst>
          </p:cNvPr>
          <p:cNvCxnSpPr>
            <a:cxnSpLocks/>
            <a:endCxn id="8" idx="7"/>
          </p:cNvCxnSpPr>
          <p:nvPr/>
        </p:nvCxnSpPr>
        <p:spPr>
          <a:xfrm flipH="1">
            <a:off x="4809536" y="2628306"/>
            <a:ext cx="4415536" cy="416779"/>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9BD0007-B881-3348-B894-E1E062EF9D91}"/>
              </a:ext>
            </a:extLst>
          </p:cNvPr>
          <p:cNvCxnSpPr>
            <a:cxnSpLocks/>
            <a:endCxn id="11" idx="6"/>
          </p:cNvCxnSpPr>
          <p:nvPr/>
        </p:nvCxnSpPr>
        <p:spPr>
          <a:xfrm flipH="1">
            <a:off x="6805171" y="2651362"/>
            <a:ext cx="2419901" cy="602541"/>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7BE4F35-74B3-CC43-9CD6-6689D7FDBD2C}"/>
              </a:ext>
            </a:extLst>
          </p:cNvPr>
          <p:cNvCxnSpPr>
            <a:cxnSpLocks/>
          </p:cNvCxnSpPr>
          <p:nvPr/>
        </p:nvCxnSpPr>
        <p:spPr>
          <a:xfrm flipH="1" flipV="1">
            <a:off x="5719874" y="2491161"/>
            <a:ext cx="3533391" cy="137145"/>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DDA776D1-0CFD-1C4B-97C9-E7F9B2A47DE2}"/>
              </a:ext>
            </a:extLst>
          </p:cNvPr>
          <p:cNvSpPr/>
          <p:nvPr/>
        </p:nvSpPr>
        <p:spPr>
          <a:xfrm>
            <a:off x="7147719" y="1460484"/>
            <a:ext cx="1066800" cy="65679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TextBox 111">
            <a:extLst>
              <a:ext uri="{FF2B5EF4-FFF2-40B4-BE49-F238E27FC236}">
                <a16:creationId xmlns:a16="http://schemas.microsoft.com/office/drawing/2014/main" id="{49D205BF-1BCA-4240-9992-8DC7A86F9B58}"/>
              </a:ext>
            </a:extLst>
          </p:cNvPr>
          <p:cNvSpPr txBox="1"/>
          <p:nvPr/>
        </p:nvSpPr>
        <p:spPr>
          <a:xfrm>
            <a:off x="7191754" y="1451741"/>
            <a:ext cx="926344" cy="276999"/>
          </a:xfrm>
          <a:prstGeom prst="rect">
            <a:avLst/>
          </a:prstGeom>
          <a:noFill/>
        </p:spPr>
        <p:txBody>
          <a:bodyPr wrap="none" rtlCol="0">
            <a:spAutoFit/>
          </a:bodyPr>
          <a:lstStyle/>
          <a:p>
            <a:r>
              <a:rPr lang="en-US" sz="1200" dirty="0" err="1"/>
              <a:t>Kube</a:t>
            </a:r>
            <a:r>
              <a:rPr lang="en-US" sz="1200" dirty="0"/>
              <a:t> Secret</a:t>
            </a:r>
          </a:p>
        </p:txBody>
      </p:sp>
      <p:sp>
        <p:nvSpPr>
          <p:cNvPr id="114" name="Rectangle 113">
            <a:extLst>
              <a:ext uri="{FF2B5EF4-FFF2-40B4-BE49-F238E27FC236}">
                <a16:creationId xmlns:a16="http://schemas.microsoft.com/office/drawing/2014/main" id="{0AC49389-481B-6F4B-8239-A84BB53AF502}"/>
              </a:ext>
            </a:extLst>
          </p:cNvPr>
          <p:cNvSpPr/>
          <p:nvPr/>
        </p:nvSpPr>
        <p:spPr>
          <a:xfrm>
            <a:off x="7300119" y="1788883"/>
            <a:ext cx="715002" cy="2286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Keytab</a:t>
            </a:r>
            <a:endParaRPr lang="en-US" sz="1400" dirty="0"/>
          </a:p>
        </p:txBody>
      </p:sp>
      <p:cxnSp>
        <p:nvCxnSpPr>
          <p:cNvPr id="115" name="Curved Connector 114">
            <a:extLst>
              <a:ext uri="{FF2B5EF4-FFF2-40B4-BE49-F238E27FC236}">
                <a16:creationId xmlns:a16="http://schemas.microsoft.com/office/drawing/2014/main" id="{866EF462-AD66-7349-87BD-622870216E1A}"/>
              </a:ext>
            </a:extLst>
          </p:cNvPr>
          <p:cNvCxnSpPr>
            <a:cxnSpLocks/>
            <a:stCxn id="8" idx="1"/>
            <a:endCxn id="112" idx="1"/>
          </p:cNvCxnSpPr>
          <p:nvPr/>
        </p:nvCxnSpPr>
        <p:spPr>
          <a:xfrm rot="5400000" flipH="1" flipV="1">
            <a:off x="4963280" y="816611"/>
            <a:ext cx="1454844" cy="3002104"/>
          </a:xfrm>
          <a:prstGeom prst="curvedConnector2">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7CEC193-378E-8D4D-9170-81B337A0EFB7}"/>
              </a:ext>
            </a:extLst>
          </p:cNvPr>
          <p:cNvCxnSpPr>
            <a:cxnSpLocks/>
            <a:stCxn id="12" idx="0"/>
          </p:cNvCxnSpPr>
          <p:nvPr/>
        </p:nvCxnSpPr>
        <p:spPr>
          <a:xfrm flipV="1">
            <a:off x="4405001" y="2110999"/>
            <a:ext cx="2922963" cy="1588631"/>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0F8D9BE-3993-7D49-BBFF-40AB39035FC8}"/>
              </a:ext>
            </a:extLst>
          </p:cNvPr>
          <p:cNvCxnSpPr>
            <a:cxnSpLocks/>
            <a:stCxn id="21" idx="7"/>
            <a:endCxn id="111" idx="1"/>
          </p:cNvCxnSpPr>
          <p:nvPr/>
        </p:nvCxnSpPr>
        <p:spPr>
          <a:xfrm flipV="1">
            <a:off x="5591490" y="1788883"/>
            <a:ext cx="1556229" cy="536275"/>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1E91AF2-55CB-964C-A2F9-0218888818AC}"/>
              </a:ext>
            </a:extLst>
          </p:cNvPr>
          <p:cNvCxnSpPr>
            <a:cxnSpLocks/>
          </p:cNvCxnSpPr>
          <p:nvPr/>
        </p:nvCxnSpPr>
        <p:spPr>
          <a:xfrm flipV="1">
            <a:off x="6855561" y="2097463"/>
            <a:ext cx="1202495" cy="1675453"/>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F3504CC-95BD-7A44-9EA1-80BD4159B57C}"/>
              </a:ext>
            </a:extLst>
          </p:cNvPr>
          <p:cNvCxnSpPr>
            <a:cxnSpLocks/>
            <a:stCxn id="11" idx="7"/>
            <a:endCxn id="111" idx="2"/>
          </p:cNvCxnSpPr>
          <p:nvPr/>
        </p:nvCxnSpPr>
        <p:spPr>
          <a:xfrm flipV="1">
            <a:off x="6676788" y="2117282"/>
            <a:ext cx="1004331" cy="959696"/>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418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35</a:t>
            </a:fld>
            <a:endParaRPr lang="en-US"/>
          </a:p>
        </p:txBody>
      </p:sp>
      <p:sp>
        <p:nvSpPr>
          <p:cNvPr id="4"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Spark Running in Kubernetes</a:t>
            </a:r>
          </a:p>
        </p:txBody>
      </p:sp>
      <p:cxnSp>
        <p:nvCxnSpPr>
          <p:cNvPr id="5" name="Straight Connector 4"/>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43A8C04-8816-A74C-9F3E-AF572EB7444A}"/>
              </a:ext>
            </a:extLst>
          </p:cNvPr>
          <p:cNvSpPr/>
          <p:nvPr/>
        </p:nvSpPr>
        <p:spPr>
          <a:xfrm>
            <a:off x="2499519" y="1363053"/>
            <a:ext cx="5943600" cy="329837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7" name="TextBox 6">
            <a:extLst>
              <a:ext uri="{FF2B5EF4-FFF2-40B4-BE49-F238E27FC236}">
                <a16:creationId xmlns:a16="http://schemas.microsoft.com/office/drawing/2014/main" id="{B29F956A-EED1-7246-8F21-2260CCAC52B5}"/>
              </a:ext>
            </a:extLst>
          </p:cNvPr>
          <p:cNvSpPr txBox="1"/>
          <p:nvPr/>
        </p:nvSpPr>
        <p:spPr>
          <a:xfrm>
            <a:off x="2571454" y="1379393"/>
            <a:ext cx="5877384"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1F497D"/>
                </a:solidFill>
                <a:effectLst/>
                <a:uLnTx/>
                <a:uFillTx/>
              </a:rPr>
              <a:t>Kubernetes Cluster</a:t>
            </a:r>
          </a:p>
        </p:txBody>
      </p:sp>
      <p:sp>
        <p:nvSpPr>
          <p:cNvPr id="8" name="Oval 7">
            <a:extLst>
              <a:ext uri="{FF2B5EF4-FFF2-40B4-BE49-F238E27FC236}">
                <a16:creationId xmlns:a16="http://schemas.microsoft.com/office/drawing/2014/main" id="{7F555967-541A-D049-8686-FB523A7C06DD}"/>
              </a:ext>
            </a:extLst>
          </p:cNvPr>
          <p:cNvSpPr/>
          <p:nvPr/>
        </p:nvSpPr>
        <p:spPr>
          <a:xfrm>
            <a:off x="4061267" y="297180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1" name="Oval 10">
            <a:extLst>
              <a:ext uri="{FF2B5EF4-FFF2-40B4-BE49-F238E27FC236}">
                <a16:creationId xmlns:a16="http://schemas.microsoft.com/office/drawing/2014/main" id="{21BEFEBD-1C25-554B-9502-AA949DA319F1}"/>
              </a:ext>
            </a:extLst>
          </p:cNvPr>
          <p:cNvSpPr/>
          <p:nvPr/>
        </p:nvSpPr>
        <p:spPr>
          <a:xfrm>
            <a:off x="5928519" y="3003693"/>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2" name="Oval 11">
            <a:extLst>
              <a:ext uri="{FF2B5EF4-FFF2-40B4-BE49-F238E27FC236}">
                <a16:creationId xmlns:a16="http://schemas.microsoft.com/office/drawing/2014/main" id="{ABF99098-53B7-6E4D-923E-F77E51398A72}"/>
              </a:ext>
            </a:extLst>
          </p:cNvPr>
          <p:cNvSpPr/>
          <p:nvPr/>
        </p:nvSpPr>
        <p:spPr>
          <a:xfrm>
            <a:off x="3966675"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3" name="Oval 12">
            <a:extLst>
              <a:ext uri="{FF2B5EF4-FFF2-40B4-BE49-F238E27FC236}">
                <a16:creationId xmlns:a16="http://schemas.microsoft.com/office/drawing/2014/main" id="{97FBD047-B5DE-FF4A-B8A9-4429DF41B767}"/>
              </a:ext>
            </a:extLst>
          </p:cNvPr>
          <p:cNvSpPr/>
          <p:nvPr/>
        </p:nvSpPr>
        <p:spPr>
          <a:xfrm>
            <a:off x="6053241" y="3699630"/>
            <a:ext cx="876652" cy="500420"/>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Worker</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Pod</a:t>
            </a:r>
          </a:p>
        </p:txBody>
      </p:sp>
      <p:sp>
        <p:nvSpPr>
          <p:cNvPr id="14" name="Oval 13">
            <a:extLst>
              <a:ext uri="{FF2B5EF4-FFF2-40B4-BE49-F238E27FC236}">
                <a16:creationId xmlns:a16="http://schemas.microsoft.com/office/drawing/2014/main" id="{C4955466-C6F7-E546-92C3-B3F0AE558185}"/>
              </a:ext>
            </a:extLst>
          </p:cNvPr>
          <p:cNvSpPr/>
          <p:nvPr/>
        </p:nvSpPr>
        <p:spPr>
          <a:xfrm>
            <a:off x="5014119"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5" name="Oval 14">
            <a:extLst>
              <a:ext uri="{FF2B5EF4-FFF2-40B4-BE49-F238E27FC236}">
                <a16:creationId xmlns:a16="http://schemas.microsoft.com/office/drawing/2014/main" id="{B74D09C4-3AD4-A94E-AC3A-2854D7CEDC40}"/>
              </a:ext>
            </a:extLst>
          </p:cNvPr>
          <p:cNvSpPr/>
          <p:nvPr/>
        </p:nvSpPr>
        <p:spPr>
          <a:xfrm>
            <a:off x="5270912" y="317315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6" name="Oval 15">
            <a:extLst>
              <a:ext uri="{FF2B5EF4-FFF2-40B4-BE49-F238E27FC236}">
                <a16:creationId xmlns:a16="http://schemas.microsoft.com/office/drawing/2014/main" id="{F7080775-AFA0-5545-8A75-5958F08FAA29}"/>
              </a:ext>
            </a:extLst>
          </p:cNvPr>
          <p:cNvSpPr/>
          <p:nvPr/>
        </p:nvSpPr>
        <p:spPr>
          <a:xfrm>
            <a:off x="5547519" y="3178393"/>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7" name="Oval 16">
            <a:extLst>
              <a:ext uri="{FF2B5EF4-FFF2-40B4-BE49-F238E27FC236}">
                <a16:creationId xmlns:a16="http://schemas.microsoft.com/office/drawing/2014/main" id="{AC81F417-9A3F-EB46-BF6E-F36AFE13851E}"/>
              </a:ext>
            </a:extLst>
          </p:cNvPr>
          <p:cNvSpPr/>
          <p:nvPr/>
        </p:nvSpPr>
        <p:spPr>
          <a:xfrm>
            <a:off x="4969954"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8" name="Oval 17">
            <a:extLst>
              <a:ext uri="{FF2B5EF4-FFF2-40B4-BE49-F238E27FC236}">
                <a16:creationId xmlns:a16="http://schemas.microsoft.com/office/drawing/2014/main" id="{E5E6E84A-8808-6248-BF9A-3D3E3F773FBC}"/>
              </a:ext>
            </a:extLst>
          </p:cNvPr>
          <p:cNvSpPr/>
          <p:nvPr/>
        </p:nvSpPr>
        <p:spPr>
          <a:xfrm>
            <a:off x="5281547" y="391006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19" name="Oval 18">
            <a:extLst>
              <a:ext uri="{FF2B5EF4-FFF2-40B4-BE49-F238E27FC236}">
                <a16:creationId xmlns:a16="http://schemas.microsoft.com/office/drawing/2014/main" id="{B322CB58-DE72-534E-B083-FC4784432EA5}"/>
              </a:ext>
            </a:extLst>
          </p:cNvPr>
          <p:cNvSpPr/>
          <p:nvPr/>
        </p:nvSpPr>
        <p:spPr>
          <a:xfrm>
            <a:off x="5593140" y="3915301"/>
            <a:ext cx="228600" cy="130202"/>
          </a:xfrm>
          <a:prstGeom prst="ellipse">
            <a:avLst/>
          </a:prstGeom>
          <a:solidFill>
            <a:srgbClr val="FFC000"/>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a:ea typeface=""/>
              <a:cs typeface=""/>
            </a:endParaRPr>
          </a:p>
        </p:txBody>
      </p:sp>
      <p:sp>
        <p:nvSpPr>
          <p:cNvPr id="20" name="Snip Same Side Corner Rectangle 19">
            <a:extLst>
              <a:ext uri="{FF2B5EF4-FFF2-40B4-BE49-F238E27FC236}">
                <a16:creationId xmlns:a16="http://schemas.microsoft.com/office/drawing/2014/main" id="{405E33B9-7173-F64C-BBCE-5F69FD7C439B}"/>
              </a:ext>
            </a:extLst>
          </p:cNvPr>
          <p:cNvSpPr/>
          <p:nvPr/>
        </p:nvSpPr>
        <p:spPr>
          <a:xfrm>
            <a:off x="3740119" y="2153821"/>
            <a:ext cx="3407600" cy="2409632"/>
          </a:xfrm>
          <a:prstGeom prst="snip2SameRect">
            <a:avLst>
              <a:gd name="adj1" fmla="val 43733"/>
              <a:gd name="adj2" fmla="val 0"/>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rgbClr val="002060"/>
                </a:solidFill>
              </a:rPr>
              <a:t>Spark Job</a:t>
            </a:r>
          </a:p>
        </p:txBody>
      </p:sp>
      <p:sp>
        <p:nvSpPr>
          <p:cNvPr id="21" name="Oval 20">
            <a:extLst>
              <a:ext uri="{FF2B5EF4-FFF2-40B4-BE49-F238E27FC236}">
                <a16:creationId xmlns:a16="http://schemas.microsoft.com/office/drawing/2014/main" id="{AAA242AC-BA40-C54D-8E08-6806F1DF2474}"/>
              </a:ext>
            </a:extLst>
          </p:cNvPr>
          <p:cNvSpPr/>
          <p:nvPr/>
        </p:nvSpPr>
        <p:spPr>
          <a:xfrm>
            <a:off x="4843221" y="2251873"/>
            <a:ext cx="876652" cy="500420"/>
          </a:xfrm>
          <a:prstGeom prst="ellipse">
            <a:avLst/>
          </a:prstGeom>
          <a:solidFill>
            <a:srgbClr val="7030A0"/>
          </a:solidFill>
          <a:ln>
            <a:solidFill>
              <a:schemeClr val="accent3">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a:ea typeface=""/>
                <a:cs typeface=""/>
              </a:rPr>
              <a:t>Driver Pod</a:t>
            </a:r>
          </a:p>
        </p:txBody>
      </p:sp>
      <p:sp>
        <p:nvSpPr>
          <p:cNvPr id="23" name="Rectangle 22">
            <a:extLst>
              <a:ext uri="{FF2B5EF4-FFF2-40B4-BE49-F238E27FC236}">
                <a16:creationId xmlns:a16="http://schemas.microsoft.com/office/drawing/2014/main" id="{24AE72BA-1187-4440-AE16-8A16AD8003E4}"/>
              </a:ext>
            </a:extLst>
          </p:cNvPr>
          <p:cNvSpPr/>
          <p:nvPr/>
        </p:nvSpPr>
        <p:spPr>
          <a:xfrm>
            <a:off x="3754939" y="5193897"/>
            <a:ext cx="3392780" cy="1131036"/>
          </a:xfrm>
          <a:prstGeom prst="rect">
            <a:avLst/>
          </a:prstGeom>
          <a:solidFill>
            <a:srgbClr val="D4B0F2"/>
          </a:solidFill>
        </p:spPr>
        <p:style>
          <a:lnRef idx="1">
            <a:schemeClr val="accent2"/>
          </a:lnRef>
          <a:fillRef idx="2">
            <a:schemeClr val="accent2"/>
          </a:fillRef>
          <a:effectRef idx="1">
            <a:schemeClr val="accent2"/>
          </a:effectRef>
          <a:fontRef idx="minor">
            <a:schemeClr val="dk1"/>
          </a:fontRef>
        </p:style>
        <p:txBody>
          <a:bodyPr rtlCol="0" anchor="b"/>
          <a:lstStyle/>
          <a:p>
            <a:pPr algn="r"/>
            <a:r>
              <a:rPr lang="en-US" sz="1600" b="1" dirty="0">
                <a:solidFill>
                  <a:srgbClr val="002060"/>
                </a:solidFill>
              </a:rPr>
              <a:t>Docker Hub</a:t>
            </a:r>
          </a:p>
        </p:txBody>
      </p:sp>
      <p:sp>
        <p:nvSpPr>
          <p:cNvPr id="24" name="Multidocument 23">
            <a:extLst>
              <a:ext uri="{FF2B5EF4-FFF2-40B4-BE49-F238E27FC236}">
                <a16:creationId xmlns:a16="http://schemas.microsoft.com/office/drawing/2014/main" id="{D02E6039-EFA3-A344-A58B-2375FB0E6341}"/>
              </a:ext>
            </a:extLst>
          </p:cNvPr>
          <p:cNvSpPr/>
          <p:nvPr/>
        </p:nvSpPr>
        <p:spPr>
          <a:xfrm>
            <a:off x="4365614" y="5353802"/>
            <a:ext cx="2289065" cy="664391"/>
          </a:xfrm>
          <a:prstGeom prst="flowChartMultidocumen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a:ea typeface=""/>
                <a:cs typeface=""/>
              </a:rPr>
              <a:t>Spark Docker Images</a:t>
            </a:r>
          </a:p>
        </p:txBody>
      </p:sp>
      <p:cxnSp>
        <p:nvCxnSpPr>
          <p:cNvPr id="26" name="Curved Connector 25">
            <a:extLst>
              <a:ext uri="{FF2B5EF4-FFF2-40B4-BE49-F238E27FC236}">
                <a16:creationId xmlns:a16="http://schemas.microsoft.com/office/drawing/2014/main" id="{5BC6ACB9-30EC-7D49-B5B6-C11E35A3F543}"/>
              </a:ext>
            </a:extLst>
          </p:cNvPr>
          <p:cNvCxnSpPr>
            <a:cxnSpLocks/>
            <a:stCxn id="24" idx="3"/>
            <a:endCxn id="21" idx="6"/>
          </p:cNvCxnSpPr>
          <p:nvPr/>
        </p:nvCxnSpPr>
        <p:spPr>
          <a:xfrm flipH="1" flipV="1">
            <a:off x="5719873" y="2502083"/>
            <a:ext cx="934806" cy="3183915"/>
          </a:xfrm>
          <a:prstGeom prst="curvedConnector3">
            <a:avLst>
              <a:gd name="adj1" fmla="val -145797"/>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9082C5-B577-ED4C-AF5A-9E164AB57B88}"/>
              </a:ext>
            </a:extLst>
          </p:cNvPr>
          <p:cNvCxnSpPr>
            <a:cxnSpLocks/>
            <a:stCxn id="24" idx="3"/>
            <a:endCxn id="11" idx="6"/>
          </p:cNvCxnSpPr>
          <p:nvPr/>
        </p:nvCxnSpPr>
        <p:spPr>
          <a:xfrm flipV="1">
            <a:off x="6654679" y="3253903"/>
            <a:ext cx="150492" cy="2432095"/>
          </a:xfrm>
          <a:prstGeom prst="curvedConnector3">
            <a:avLst>
              <a:gd name="adj1" fmla="val 741363"/>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60FFF210-2A5C-484E-B12D-4316C005A910}"/>
              </a:ext>
            </a:extLst>
          </p:cNvPr>
          <p:cNvCxnSpPr>
            <a:cxnSpLocks/>
            <a:stCxn id="24" idx="3"/>
            <a:endCxn id="13" idx="6"/>
          </p:cNvCxnSpPr>
          <p:nvPr/>
        </p:nvCxnSpPr>
        <p:spPr>
          <a:xfrm flipV="1">
            <a:off x="6654679" y="3949840"/>
            <a:ext cx="275214" cy="1736158"/>
          </a:xfrm>
          <a:prstGeom prst="curvedConnector3">
            <a:avLst>
              <a:gd name="adj1" fmla="val 326057"/>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AFADFBC3-7B38-8F4D-8777-4654C7D7E0CC}"/>
              </a:ext>
            </a:extLst>
          </p:cNvPr>
          <p:cNvCxnSpPr>
            <a:cxnSpLocks/>
            <a:stCxn id="24" idx="1"/>
            <a:endCxn id="8" idx="2"/>
          </p:cNvCxnSpPr>
          <p:nvPr/>
        </p:nvCxnSpPr>
        <p:spPr>
          <a:xfrm rot="10800000">
            <a:off x="4061268" y="3222010"/>
            <a:ext cx="304347" cy="2463988"/>
          </a:xfrm>
          <a:prstGeom prst="curvedConnector3">
            <a:avLst>
              <a:gd name="adj1" fmla="val 454694"/>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5DCF690C-8E02-6F42-A38C-1874307A2A47}"/>
              </a:ext>
            </a:extLst>
          </p:cNvPr>
          <p:cNvCxnSpPr>
            <a:cxnSpLocks/>
            <a:stCxn id="24" idx="1"/>
            <a:endCxn id="12" idx="2"/>
          </p:cNvCxnSpPr>
          <p:nvPr/>
        </p:nvCxnSpPr>
        <p:spPr>
          <a:xfrm rot="10800000">
            <a:off x="3966676" y="3949840"/>
            <a:ext cx="398939" cy="1736158"/>
          </a:xfrm>
          <a:prstGeom prst="curvedConnector3">
            <a:avLst>
              <a:gd name="adj1" fmla="val 264652"/>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943CFFFC-E0DB-C842-87C7-968664A7A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020" y="2074511"/>
            <a:ext cx="1316428" cy="937729"/>
          </a:xfrm>
          <a:prstGeom prst="rect">
            <a:avLst/>
          </a:prstGeom>
        </p:spPr>
      </p:pic>
      <p:sp>
        <p:nvSpPr>
          <p:cNvPr id="63" name="TextBox 62">
            <a:extLst>
              <a:ext uri="{FF2B5EF4-FFF2-40B4-BE49-F238E27FC236}">
                <a16:creationId xmlns:a16="http://schemas.microsoft.com/office/drawing/2014/main" id="{16DDD76B-9DA1-D54F-8265-BC3390EC9019}"/>
              </a:ext>
            </a:extLst>
          </p:cNvPr>
          <p:cNvSpPr txBox="1"/>
          <p:nvPr/>
        </p:nvSpPr>
        <p:spPr>
          <a:xfrm>
            <a:off x="766035" y="2979659"/>
            <a:ext cx="1432765" cy="369332"/>
          </a:xfrm>
          <a:prstGeom prst="rect">
            <a:avLst/>
          </a:prstGeom>
          <a:noFill/>
        </p:spPr>
        <p:txBody>
          <a:bodyPr wrap="none" rtlCol="0">
            <a:spAutoFit/>
          </a:bodyPr>
          <a:lstStyle/>
          <a:p>
            <a:r>
              <a:rPr lang="en-US" dirty="0"/>
              <a:t>Spark-Submit</a:t>
            </a:r>
          </a:p>
        </p:txBody>
      </p:sp>
      <p:cxnSp>
        <p:nvCxnSpPr>
          <p:cNvPr id="65" name="Straight Arrow Connector 64">
            <a:extLst>
              <a:ext uri="{FF2B5EF4-FFF2-40B4-BE49-F238E27FC236}">
                <a16:creationId xmlns:a16="http://schemas.microsoft.com/office/drawing/2014/main" id="{A0BED09D-26C1-324A-A769-E11651D3CA11}"/>
              </a:ext>
            </a:extLst>
          </p:cNvPr>
          <p:cNvCxnSpPr>
            <a:cxnSpLocks/>
          </p:cNvCxnSpPr>
          <p:nvPr/>
        </p:nvCxnSpPr>
        <p:spPr>
          <a:xfrm flipV="1">
            <a:off x="1761894" y="2502083"/>
            <a:ext cx="3067457" cy="1"/>
          </a:xfrm>
          <a:prstGeom prst="straightConnector1">
            <a:avLst/>
          </a:prstGeom>
          <a:ln w="38100">
            <a:solidFill>
              <a:srgbClr val="0070C0"/>
            </a:solidFill>
            <a:tailEnd type="triangle"/>
          </a:ln>
        </p:spPr>
        <p:style>
          <a:lnRef idx="2">
            <a:schemeClr val="accent6"/>
          </a:lnRef>
          <a:fillRef idx="0">
            <a:schemeClr val="accent6"/>
          </a:fillRef>
          <a:effectRef idx="1">
            <a:schemeClr val="accent6"/>
          </a:effectRef>
          <a:fontRef idx="minor">
            <a:schemeClr val="tx1"/>
          </a:fontRef>
        </p:style>
      </p:cxnSp>
      <p:sp>
        <p:nvSpPr>
          <p:cNvPr id="67" name="Hexagon 66">
            <a:extLst>
              <a:ext uri="{FF2B5EF4-FFF2-40B4-BE49-F238E27FC236}">
                <a16:creationId xmlns:a16="http://schemas.microsoft.com/office/drawing/2014/main" id="{B82FA104-48B3-3946-880D-2636A5999930}"/>
              </a:ext>
            </a:extLst>
          </p:cNvPr>
          <p:cNvSpPr/>
          <p:nvPr/>
        </p:nvSpPr>
        <p:spPr>
          <a:xfrm>
            <a:off x="2748801" y="1481843"/>
            <a:ext cx="1295400" cy="832100"/>
          </a:xfrm>
          <a:prstGeom prst="hex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C5394B08-8EC3-0F46-A4A6-0D80A76BA5A2}"/>
              </a:ext>
            </a:extLst>
          </p:cNvPr>
          <p:cNvSpPr/>
          <p:nvPr/>
        </p:nvSpPr>
        <p:spPr>
          <a:xfrm>
            <a:off x="2977049" y="1767316"/>
            <a:ext cx="876652" cy="500420"/>
          </a:xfrm>
          <a:prstGeom prst="ellipse">
            <a:avLst/>
          </a:prstGeom>
          <a:solidFill>
            <a:schemeClr val="accent2">
              <a:lumMod val="60000"/>
              <a:lumOff val="40000"/>
            </a:schemeClr>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ea typeface=""/>
                <a:cs typeface=""/>
              </a:rPr>
              <a:t>Spark Master</a:t>
            </a:r>
          </a:p>
        </p:txBody>
      </p:sp>
      <p:sp>
        <p:nvSpPr>
          <p:cNvPr id="70" name="TextBox 69">
            <a:extLst>
              <a:ext uri="{FF2B5EF4-FFF2-40B4-BE49-F238E27FC236}">
                <a16:creationId xmlns:a16="http://schemas.microsoft.com/office/drawing/2014/main" id="{57718A24-8F31-474C-B08E-DAD04A3AC986}"/>
              </a:ext>
            </a:extLst>
          </p:cNvPr>
          <p:cNvSpPr txBox="1"/>
          <p:nvPr/>
        </p:nvSpPr>
        <p:spPr>
          <a:xfrm>
            <a:off x="2926010" y="1485437"/>
            <a:ext cx="978729" cy="276999"/>
          </a:xfrm>
          <a:prstGeom prst="rect">
            <a:avLst/>
          </a:prstGeom>
          <a:noFill/>
        </p:spPr>
        <p:txBody>
          <a:bodyPr wrap="none" rtlCol="0">
            <a:spAutoFit/>
          </a:bodyPr>
          <a:lstStyle/>
          <a:p>
            <a:r>
              <a:rPr lang="en-US" sz="1200" dirty="0" err="1"/>
              <a:t>Kube</a:t>
            </a:r>
            <a:r>
              <a:rPr lang="en-US" sz="1200" dirty="0"/>
              <a:t> Master</a:t>
            </a:r>
          </a:p>
        </p:txBody>
      </p:sp>
      <p:cxnSp>
        <p:nvCxnSpPr>
          <p:cNvPr id="72" name="Straight Arrow Connector 71">
            <a:extLst>
              <a:ext uri="{FF2B5EF4-FFF2-40B4-BE49-F238E27FC236}">
                <a16:creationId xmlns:a16="http://schemas.microsoft.com/office/drawing/2014/main" id="{FFFA0B00-C822-F046-B4AE-43C001FA8F51}"/>
              </a:ext>
            </a:extLst>
          </p:cNvPr>
          <p:cNvCxnSpPr>
            <a:cxnSpLocks/>
            <a:endCxn id="12" idx="1"/>
          </p:cNvCxnSpPr>
          <p:nvPr/>
        </p:nvCxnSpPr>
        <p:spPr>
          <a:xfrm>
            <a:off x="3388241" y="2244304"/>
            <a:ext cx="706817" cy="1528611"/>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876DEDD-D261-0C42-BE36-70B48AB4BB35}"/>
              </a:ext>
            </a:extLst>
          </p:cNvPr>
          <p:cNvCxnSpPr>
            <a:cxnSpLocks/>
            <a:stCxn id="69" idx="4"/>
          </p:cNvCxnSpPr>
          <p:nvPr/>
        </p:nvCxnSpPr>
        <p:spPr>
          <a:xfrm>
            <a:off x="3415375" y="2267736"/>
            <a:ext cx="1061933" cy="717316"/>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F9B41A-666B-0B47-8DE9-B45BB9C27896}"/>
              </a:ext>
            </a:extLst>
          </p:cNvPr>
          <p:cNvCxnSpPr>
            <a:cxnSpLocks/>
            <a:stCxn id="69" idx="5"/>
            <a:endCxn id="11" idx="2"/>
          </p:cNvCxnSpPr>
          <p:nvPr/>
        </p:nvCxnSpPr>
        <p:spPr>
          <a:xfrm>
            <a:off x="3725318" y="2194451"/>
            <a:ext cx="2203201" cy="1059452"/>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4556670-E85F-0F4F-BA88-BCDAB6C4025B}"/>
              </a:ext>
            </a:extLst>
          </p:cNvPr>
          <p:cNvCxnSpPr>
            <a:cxnSpLocks/>
            <a:endCxn id="13" idx="1"/>
          </p:cNvCxnSpPr>
          <p:nvPr/>
        </p:nvCxnSpPr>
        <p:spPr>
          <a:xfrm>
            <a:off x="3778099" y="2198310"/>
            <a:ext cx="2403525" cy="1574605"/>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6BDA807-6FE1-CF42-96D7-2583C4088FB3}"/>
              </a:ext>
            </a:extLst>
          </p:cNvPr>
          <p:cNvCxnSpPr>
            <a:cxnSpLocks/>
            <a:endCxn id="21" idx="1"/>
          </p:cNvCxnSpPr>
          <p:nvPr/>
        </p:nvCxnSpPr>
        <p:spPr>
          <a:xfrm>
            <a:off x="3766993" y="2194451"/>
            <a:ext cx="1204611" cy="130707"/>
          </a:xfrm>
          <a:prstGeom prst="straightConnector1">
            <a:avLst/>
          </a:prstGeom>
          <a:ln w="28575">
            <a:solidFill>
              <a:srgbClr val="7A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2172F3E7-3CAF-C348-888B-8F59AF4AC315}"/>
              </a:ext>
            </a:extLst>
          </p:cNvPr>
          <p:cNvSpPr/>
          <p:nvPr/>
        </p:nvSpPr>
        <p:spPr>
          <a:xfrm>
            <a:off x="9225073" y="2218904"/>
            <a:ext cx="2438400" cy="1600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HDFS</a:t>
            </a:r>
          </a:p>
        </p:txBody>
      </p:sp>
      <p:sp>
        <p:nvSpPr>
          <p:cNvPr id="90" name="Rectangle 89">
            <a:extLst>
              <a:ext uri="{FF2B5EF4-FFF2-40B4-BE49-F238E27FC236}">
                <a16:creationId xmlns:a16="http://schemas.microsoft.com/office/drawing/2014/main" id="{C7B9E349-E47A-5D4F-BDF5-1C3196A93A79}"/>
              </a:ext>
            </a:extLst>
          </p:cNvPr>
          <p:cNvSpPr/>
          <p:nvPr/>
        </p:nvSpPr>
        <p:spPr>
          <a:xfrm>
            <a:off x="9302896" y="2295105"/>
            <a:ext cx="560696"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600" dirty="0"/>
              <a:t>Name node</a:t>
            </a:r>
          </a:p>
        </p:txBody>
      </p:sp>
      <p:sp>
        <p:nvSpPr>
          <p:cNvPr id="91" name="Rectangle 90">
            <a:extLst>
              <a:ext uri="{FF2B5EF4-FFF2-40B4-BE49-F238E27FC236}">
                <a16:creationId xmlns:a16="http://schemas.microsoft.com/office/drawing/2014/main" id="{74F776EA-520A-5244-AAB9-C7E74A3FA54A}"/>
              </a:ext>
            </a:extLst>
          </p:cNvPr>
          <p:cNvSpPr/>
          <p:nvPr/>
        </p:nvSpPr>
        <p:spPr>
          <a:xfrm>
            <a:off x="9941415"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2" name="Rectangle 91">
            <a:extLst>
              <a:ext uri="{FF2B5EF4-FFF2-40B4-BE49-F238E27FC236}">
                <a16:creationId xmlns:a16="http://schemas.microsoft.com/office/drawing/2014/main" id="{69AA41CC-9F81-3749-A46F-E4BB12D59A49}"/>
              </a:ext>
            </a:extLst>
          </p:cNvPr>
          <p:cNvSpPr/>
          <p:nvPr/>
        </p:nvSpPr>
        <p:spPr>
          <a:xfrm>
            <a:off x="9941415"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3" name="Rectangle 92">
            <a:extLst>
              <a:ext uri="{FF2B5EF4-FFF2-40B4-BE49-F238E27FC236}">
                <a16:creationId xmlns:a16="http://schemas.microsoft.com/office/drawing/2014/main" id="{2A76BF25-5ED4-DB4C-A0D0-400E0180E420}"/>
              </a:ext>
            </a:extLst>
          </p:cNvPr>
          <p:cNvSpPr/>
          <p:nvPr/>
        </p:nvSpPr>
        <p:spPr>
          <a:xfrm>
            <a:off x="10795079" y="2295104"/>
            <a:ext cx="760377" cy="489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sp>
        <p:nvSpPr>
          <p:cNvPr id="94" name="Rectangle 93">
            <a:extLst>
              <a:ext uri="{FF2B5EF4-FFF2-40B4-BE49-F238E27FC236}">
                <a16:creationId xmlns:a16="http://schemas.microsoft.com/office/drawing/2014/main" id="{09D416C4-AC05-0C45-A546-269ECCD961F3}"/>
              </a:ext>
            </a:extLst>
          </p:cNvPr>
          <p:cNvSpPr/>
          <p:nvPr/>
        </p:nvSpPr>
        <p:spPr>
          <a:xfrm>
            <a:off x="10795079" y="2861297"/>
            <a:ext cx="760377" cy="495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Data Node</a:t>
            </a:r>
          </a:p>
        </p:txBody>
      </p:sp>
      <p:cxnSp>
        <p:nvCxnSpPr>
          <p:cNvPr id="96" name="Straight Arrow Connector 95">
            <a:extLst>
              <a:ext uri="{FF2B5EF4-FFF2-40B4-BE49-F238E27FC236}">
                <a16:creationId xmlns:a16="http://schemas.microsoft.com/office/drawing/2014/main" id="{714B4F3E-C2A9-A944-A5EB-D038C8EBA4B0}"/>
              </a:ext>
            </a:extLst>
          </p:cNvPr>
          <p:cNvCxnSpPr>
            <a:cxnSpLocks/>
            <a:endCxn id="12" idx="7"/>
          </p:cNvCxnSpPr>
          <p:nvPr/>
        </p:nvCxnSpPr>
        <p:spPr>
          <a:xfrm flipH="1">
            <a:off x="4714944" y="3430779"/>
            <a:ext cx="4510130" cy="34213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AE37098-3293-944F-A538-1C438ADA847B}"/>
              </a:ext>
            </a:extLst>
          </p:cNvPr>
          <p:cNvCxnSpPr>
            <a:cxnSpLocks/>
          </p:cNvCxnSpPr>
          <p:nvPr/>
        </p:nvCxnSpPr>
        <p:spPr>
          <a:xfrm flipH="1">
            <a:off x="6963578" y="3413808"/>
            <a:ext cx="2339318" cy="494286"/>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D3297FF-7842-BB44-9010-CE5272CD0235}"/>
              </a:ext>
            </a:extLst>
          </p:cNvPr>
          <p:cNvCxnSpPr>
            <a:cxnSpLocks/>
            <a:endCxn id="8" idx="7"/>
          </p:cNvCxnSpPr>
          <p:nvPr/>
        </p:nvCxnSpPr>
        <p:spPr>
          <a:xfrm flipH="1">
            <a:off x="4809536" y="2628306"/>
            <a:ext cx="4415536" cy="416779"/>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9BD0007-B881-3348-B894-E1E062EF9D91}"/>
              </a:ext>
            </a:extLst>
          </p:cNvPr>
          <p:cNvCxnSpPr>
            <a:cxnSpLocks/>
            <a:endCxn id="11" idx="6"/>
          </p:cNvCxnSpPr>
          <p:nvPr/>
        </p:nvCxnSpPr>
        <p:spPr>
          <a:xfrm flipH="1">
            <a:off x="6805171" y="2651362"/>
            <a:ext cx="2419901" cy="602541"/>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7BE4F35-74B3-CC43-9CD6-6689D7FDBD2C}"/>
              </a:ext>
            </a:extLst>
          </p:cNvPr>
          <p:cNvCxnSpPr>
            <a:cxnSpLocks/>
          </p:cNvCxnSpPr>
          <p:nvPr/>
        </p:nvCxnSpPr>
        <p:spPr>
          <a:xfrm flipH="1" flipV="1">
            <a:off x="5719874" y="2491161"/>
            <a:ext cx="3533391" cy="137145"/>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DDA776D1-0CFD-1C4B-97C9-E7F9B2A47DE2}"/>
              </a:ext>
            </a:extLst>
          </p:cNvPr>
          <p:cNvSpPr/>
          <p:nvPr/>
        </p:nvSpPr>
        <p:spPr>
          <a:xfrm>
            <a:off x="7147719" y="1460484"/>
            <a:ext cx="1066800" cy="65679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TextBox 111">
            <a:extLst>
              <a:ext uri="{FF2B5EF4-FFF2-40B4-BE49-F238E27FC236}">
                <a16:creationId xmlns:a16="http://schemas.microsoft.com/office/drawing/2014/main" id="{49D205BF-1BCA-4240-9992-8DC7A86F9B58}"/>
              </a:ext>
            </a:extLst>
          </p:cNvPr>
          <p:cNvSpPr txBox="1"/>
          <p:nvPr/>
        </p:nvSpPr>
        <p:spPr>
          <a:xfrm>
            <a:off x="7191754" y="1451741"/>
            <a:ext cx="926344" cy="276999"/>
          </a:xfrm>
          <a:prstGeom prst="rect">
            <a:avLst/>
          </a:prstGeom>
          <a:noFill/>
        </p:spPr>
        <p:txBody>
          <a:bodyPr wrap="none" rtlCol="0">
            <a:spAutoFit/>
          </a:bodyPr>
          <a:lstStyle/>
          <a:p>
            <a:r>
              <a:rPr lang="en-US" sz="1200" dirty="0" err="1"/>
              <a:t>Kube</a:t>
            </a:r>
            <a:r>
              <a:rPr lang="en-US" sz="1200" dirty="0"/>
              <a:t> Secret</a:t>
            </a:r>
          </a:p>
        </p:txBody>
      </p:sp>
      <p:sp>
        <p:nvSpPr>
          <p:cNvPr id="114" name="Rectangle 113">
            <a:extLst>
              <a:ext uri="{FF2B5EF4-FFF2-40B4-BE49-F238E27FC236}">
                <a16:creationId xmlns:a16="http://schemas.microsoft.com/office/drawing/2014/main" id="{0AC49389-481B-6F4B-8239-A84BB53AF502}"/>
              </a:ext>
            </a:extLst>
          </p:cNvPr>
          <p:cNvSpPr/>
          <p:nvPr/>
        </p:nvSpPr>
        <p:spPr>
          <a:xfrm>
            <a:off x="7300119" y="1788883"/>
            <a:ext cx="715002" cy="2286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Keytab</a:t>
            </a:r>
            <a:endParaRPr lang="en-US" sz="1400" dirty="0"/>
          </a:p>
        </p:txBody>
      </p:sp>
      <p:cxnSp>
        <p:nvCxnSpPr>
          <p:cNvPr id="115" name="Curved Connector 114">
            <a:extLst>
              <a:ext uri="{FF2B5EF4-FFF2-40B4-BE49-F238E27FC236}">
                <a16:creationId xmlns:a16="http://schemas.microsoft.com/office/drawing/2014/main" id="{866EF462-AD66-7349-87BD-622870216E1A}"/>
              </a:ext>
            </a:extLst>
          </p:cNvPr>
          <p:cNvCxnSpPr>
            <a:cxnSpLocks/>
            <a:stCxn id="8" idx="1"/>
            <a:endCxn id="112" idx="1"/>
          </p:cNvCxnSpPr>
          <p:nvPr/>
        </p:nvCxnSpPr>
        <p:spPr>
          <a:xfrm rot="5400000" flipH="1" flipV="1">
            <a:off x="4963280" y="816611"/>
            <a:ext cx="1454844" cy="3002104"/>
          </a:xfrm>
          <a:prstGeom prst="curvedConnector2">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7CEC193-378E-8D4D-9170-81B337A0EFB7}"/>
              </a:ext>
            </a:extLst>
          </p:cNvPr>
          <p:cNvCxnSpPr>
            <a:cxnSpLocks/>
            <a:stCxn id="12" idx="0"/>
          </p:cNvCxnSpPr>
          <p:nvPr/>
        </p:nvCxnSpPr>
        <p:spPr>
          <a:xfrm flipV="1">
            <a:off x="4405001" y="2110999"/>
            <a:ext cx="2922963" cy="1588631"/>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0F8D9BE-3993-7D49-BBFF-40AB39035FC8}"/>
              </a:ext>
            </a:extLst>
          </p:cNvPr>
          <p:cNvCxnSpPr>
            <a:cxnSpLocks/>
            <a:stCxn id="21" idx="7"/>
            <a:endCxn id="111" idx="1"/>
          </p:cNvCxnSpPr>
          <p:nvPr/>
        </p:nvCxnSpPr>
        <p:spPr>
          <a:xfrm flipV="1">
            <a:off x="5591490" y="1788883"/>
            <a:ext cx="1556229" cy="536275"/>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1E91AF2-55CB-964C-A2F9-0218888818AC}"/>
              </a:ext>
            </a:extLst>
          </p:cNvPr>
          <p:cNvCxnSpPr>
            <a:cxnSpLocks/>
          </p:cNvCxnSpPr>
          <p:nvPr/>
        </p:nvCxnSpPr>
        <p:spPr>
          <a:xfrm flipV="1">
            <a:off x="6855561" y="2097463"/>
            <a:ext cx="1202495" cy="1675453"/>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F3504CC-95BD-7A44-9EA1-80BD4159B57C}"/>
              </a:ext>
            </a:extLst>
          </p:cNvPr>
          <p:cNvCxnSpPr>
            <a:cxnSpLocks/>
            <a:stCxn id="11" idx="7"/>
            <a:endCxn id="111" idx="2"/>
          </p:cNvCxnSpPr>
          <p:nvPr/>
        </p:nvCxnSpPr>
        <p:spPr>
          <a:xfrm flipV="1">
            <a:off x="6676788" y="2117282"/>
            <a:ext cx="1004331" cy="959696"/>
          </a:xfrm>
          <a:prstGeom prst="straightConnector1">
            <a:avLst/>
          </a:prstGeom>
          <a:ln w="476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67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36</a:t>
            </a:fld>
            <a:endParaRPr lang="en-US"/>
          </a:p>
        </p:txBody>
      </p:sp>
      <p:sp>
        <p:nvSpPr>
          <p:cNvPr id="5" name="TextBox 4"/>
          <p:cNvSpPr txBox="1"/>
          <p:nvPr/>
        </p:nvSpPr>
        <p:spPr>
          <a:xfrm>
            <a:off x="0" y="1143000"/>
            <a:ext cx="12161838" cy="3785652"/>
          </a:xfrm>
          <a:prstGeom prst="rect">
            <a:avLst/>
          </a:prstGeom>
          <a:noFill/>
        </p:spPr>
        <p:txBody>
          <a:bodyPr wrap="square" rtlCol="0">
            <a:spAutoFit/>
          </a:bodyPr>
          <a:lstStyle/>
          <a:p>
            <a:pPr algn="ctr"/>
            <a:r>
              <a:rPr lang="en-US" sz="8000" dirty="0">
                <a:latin typeface="Segoe Print" charset="0"/>
                <a:ea typeface="Segoe Print" charset="0"/>
                <a:cs typeface="Segoe Print" charset="0"/>
              </a:rPr>
              <a:t>Lets build </a:t>
            </a:r>
            <a:r>
              <a:rPr lang="en-US" sz="8000" b="1" dirty="0">
                <a:solidFill>
                  <a:schemeClr val="tx1">
                    <a:lumMod val="85000"/>
                  </a:schemeClr>
                </a:solidFill>
                <a:latin typeface="Arial" pitchFamily="34" charset="0"/>
                <a:cs typeface="Arial" pitchFamily="34" charset="0"/>
              </a:rPr>
              <a:t>the Kubernetes/Spark/HDFS environment</a:t>
            </a:r>
            <a:r>
              <a:rPr lang="en-US" sz="8000" dirty="0">
                <a:latin typeface="Segoe Print" charset="0"/>
                <a:ea typeface="Segoe Print" charset="0"/>
                <a:cs typeface="Segoe Print" charset="0"/>
              </a:rPr>
              <a:t> !!!</a:t>
            </a:r>
            <a:endParaRPr lang="en-US" sz="80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731465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37</a:t>
            </a:fld>
            <a:endParaRPr lang="en-US"/>
          </a:p>
        </p:txBody>
      </p:sp>
      <p:sp>
        <p:nvSpPr>
          <p:cNvPr id="3" name="Title 1"/>
          <p:cNvSpPr txBox="1">
            <a:spLocks/>
          </p:cNvSpPr>
          <p:nvPr/>
        </p:nvSpPr>
        <p:spPr>
          <a:xfrm>
            <a:off x="785019" y="0"/>
            <a:ext cx="104775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tx1">
                    <a:lumMod val="85000"/>
                  </a:schemeClr>
                </a:solidFill>
                <a:latin typeface="+mj-lt"/>
                <a:ea typeface="+mj-ea"/>
                <a:cs typeface="+mj-cs"/>
              </a:rPr>
              <a:t>What to use</a:t>
            </a:r>
            <a:endPar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endParaRP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2046" y="1371600"/>
            <a:ext cx="10390473" cy="5016758"/>
          </a:xfrm>
          <a:prstGeom prst="rect">
            <a:avLst/>
          </a:prstGeom>
          <a:noFill/>
        </p:spPr>
        <p:txBody>
          <a:bodyPr wrap="square" rtlCol="0">
            <a:spAutoFit/>
          </a:bodyPr>
          <a:lstStyle/>
          <a:p>
            <a:pPr marL="457200" indent="-457200">
              <a:buFont typeface="Arial" charset="0"/>
              <a:buChar char="•"/>
            </a:pPr>
            <a:r>
              <a:rPr lang="en-US" sz="3200" dirty="0">
                <a:solidFill>
                  <a:srgbClr val="FFC000"/>
                </a:solidFill>
              </a:rPr>
              <a:t>To install Kubernetes</a:t>
            </a:r>
          </a:p>
          <a:p>
            <a:pPr marL="914400" lvl="1" indent="-457200">
              <a:buFont typeface="Arial" charset="0"/>
              <a:buChar char="•"/>
            </a:pPr>
            <a:r>
              <a:rPr lang="en-US" sz="3200" dirty="0">
                <a:solidFill>
                  <a:srgbClr val="FFC000"/>
                </a:solidFill>
              </a:rPr>
              <a:t>vagrant-</a:t>
            </a:r>
            <a:r>
              <a:rPr lang="en-US" sz="3200" dirty="0" err="1">
                <a:solidFill>
                  <a:srgbClr val="FFC000"/>
                </a:solidFill>
              </a:rPr>
              <a:t>kubeadm</a:t>
            </a:r>
            <a:r>
              <a:rPr lang="en-US" sz="3200" dirty="0">
                <a:solidFill>
                  <a:srgbClr val="FFC000"/>
                </a:solidFill>
              </a:rPr>
              <a:t> (</a:t>
            </a:r>
            <a:r>
              <a:rPr lang="en-US" sz="2000" dirty="0">
                <a:solidFill>
                  <a:srgbClr val="00B0F0"/>
                </a:solidFill>
              </a:rPr>
              <a:t>https://github.com/c9s/vagrant-kubeadm</a:t>
            </a:r>
            <a:r>
              <a:rPr lang="en-US" sz="2000" dirty="0">
                <a:solidFill>
                  <a:srgbClr val="FFC000"/>
                </a:solidFill>
              </a:rPr>
              <a:t>)</a:t>
            </a:r>
          </a:p>
          <a:p>
            <a:pPr marL="457200" indent="-457200">
              <a:buFont typeface="Arial" charset="0"/>
              <a:buChar char="•"/>
            </a:pPr>
            <a:r>
              <a:rPr lang="en-US" sz="3200" dirty="0">
                <a:solidFill>
                  <a:srgbClr val="FFC000"/>
                </a:solidFill>
              </a:rPr>
              <a:t>Run local Docker Hub (</a:t>
            </a:r>
            <a:r>
              <a:rPr lang="en-US" sz="2000" dirty="0">
                <a:solidFill>
                  <a:srgbClr val="00B0F0"/>
                </a:solidFill>
              </a:rPr>
              <a:t>https://docs.docker.com/registry/deploying </a:t>
            </a:r>
            <a:r>
              <a:rPr lang="en-US" sz="3200" dirty="0">
                <a:solidFill>
                  <a:srgbClr val="FFC000"/>
                </a:solidFill>
              </a:rPr>
              <a:t>)</a:t>
            </a:r>
          </a:p>
          <a:p>
            <a:pPr lvl="2" indent="-457200">
              <a:buFont typeface="Arial" charset="0"/>
              <a:buChar char="•"/>
            </a:pPr>
            <a:r>
              <a:rPr lang="en-US" sz="3200" dirty="0">
                <a:solidFill>
                  <a:srgbClr val="FFC000"/>
                </a:solidFill>
              </a:rPr>
              <a:t>Run Docker registry container and map localhost to some </a:t>
            </a:r>
            <a:r>
              <a:rPr lang="en-US" sz="3200" dirty="0" err="1">
                <a:solidFill>
                  <a:srgbClr val="FFC000"/>
                </a:solidFill>
              </a:rPr>
              <a:t>ip</a:t>
            </a:r>
            <a:r>
              <a:rPr lang="en-US" sz="3200" dirty="0">
                <a:solidFill>
                  <a:srgbClr val="FFC000"/>
                </a:solidFill>
              </a:rPr>
              <a:t> (10.0.2.2)</a:t>
            </a:r>
          </a:p>
          <a:p>
            <a:pPr marL="457200" indent="-457200">
              <a:buFont typeface="Arial" charset="0"/>
              <a:buChar char="•"/>
            </a:pPr>
            <a:r>
              <a:rPr lang="en-US" sz="3200" dirty="0">
                <a:solidFill>
                  <a:srgbClr val="FFC000"/>
                </a:solidFill>
              </a:rPr>
              <a:t>Build Spark Docker image from Spark download </a:t>
            </a:r>
            <a:r>
              <a:rPr lang="en-US" sz="3200" dirty="0" err="1">
                <a:solidFill>
                  <a:srgbClr val="FFC000"/>
                </a:solidFill>
              </a:rPr>
              <a:t>Dockerfile</a:t>
            </a:r>
            <a:r>
              <a:rPr lang="en-US" sz="3200" dirty="0">
                <a:solidFill>
                  <a:srgbClr val="FFC000"/>
                </a:solidFill>
              </a:rPr>
              <a:t> under Kubernetes directory (</a:t>
            </a:r>
            <a:r>
              <a:rPr lang="en-US" sz="2000" dirty="0">
                <a:solidFill>
                  <a:srgbClr val="00B0F0"/>
                </a:solidFill>
              </a:rPr>
              <a:t>spark-2.3.0-bin-hadoop2.7/ </a:t>
            </a:r>
            <a:r>
              <a:rPr lang="en-US" sz="2000" dirty="0" err="1">
                <a:solidFill>
                  <a:srgbClr val="00B0F0"/>
                </a:solidFill>
              </a:rPr>
              <a:t>kubernetes</a:t>
            </a:r>
            <a:r>
              <a:rPr lang="en-US" sz="3200" dirty="0">
                <a:solidFill>
                  <a:srgbClr val="FFC000"/>
                </a:solidFill>
              </a:rPr>
              <a:t>)</a:t>
            </a:r>
          </a:p>
          <a:p>
            <a:pPr marL="457200" indent="-457200">
              <a:buFont typeface="Arial" charset="0"/>
              <a:buChar char="•"/>
            </a:pPr>
            <a:r>
              <a:rPr lang="en-US" sz="3200" dirty="0">
                <a:solidFill>
                  <a:srgbClr val="FFC000"/>
                </a:solidFill>
              </a:rPr>
              <a:t>Publish the image to Docker hub</a:t>
            </a:r>
          </a:p>
          <a:p>
            <a:pPr marL="457200" indent="-457200">
              <a:buFont typeface="Arial" charset="0"/>
              <a:buChar char="•"/>
            </a:pPr>
            <a:r>
              <a:rPr lang="en-US" sz="3200" dirty="0">
                <a:solidFill>
                  <a:srgbClr val="FFC000"/>
                </a:solidFill>
              </a:rPr>
              <a:t>Run Spark-submit</a:t>
            </a:r>
          </a:p>
          <a:p>
            <a:endParaRPr lang="en-US" sz="3200" dirty="0">
              <a:solidFill>
                <a:srgbClr val="FFC000"/>
              </a:solidFill>
            </a:endParaRPr>
          </a:p>
        </p:txBody>
      </p:sp>
    </p:spTree>
    <p:extLst>
      <p:ext uri="{BB962C8B-B14F-4D97-AF65-F5344CB8AC3E}">
        <p14:creationId xmlns:p14="http://schemas.microsoft.com/office/powerpoint/2010/main" val="760817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38</a:t>
            </a:fld>
            <a:endParaRPr lang="en-US"/>
          </a:p>
        </p:txBody>
      </p:sp>
      <p:sp>
        <p:nvSpPr>
          <p:cNvPr id="5" name="TextBox 4"/>
          <p:cNvSpPr txBox="1"/>
          <p:nvPr/>
        </p:nvSpPr>
        <p:spPr>
          <a:xfrm>
            <a:off x="-319881" y="2667000"/>
            <a:ext cx="12161838" cy="1323439"/>
          </a:xfrm>
          <a:prstGeom prst="rect">
            <a:avLst/>
          </a:prstGeom>
          <a:noFill/>
        </p:spPr>
        <p:txBody>
          <a:bodyPr wrap="square" rtlCol="0">
            <a:spAutoFit/>
          </a:bodyPr>
          <a:lstStyle/>
          <a:p>
            <a:pPr algn="ctr"/>
            <a:r>
              <a:rPr lang="en-US" sz="8000" dirty="0">
                <a:latin typeface="Segoe Print" charset="0"/>
                <a:ea typeface="Segoe Print" charset="0"/>
                <a:cs typeface="Segoe Print" charset="0"/>
              </a:rPr>
              <a:t>Demo !!!</a:t>
            </a:r>
            <a:endParaRPr lang="en-US" sz="80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3147734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5583" y="4648200"/>
            <a:ext cx="8750658" cy="1354195"/>
          </a:xfrm>
          <a:prstGeom prst="rect">
            <a:avLst/>
          </a:prstGeom>
        </p:spPr>
        <p:txBody>
          <a:bodyPr wrap="square" lIns="121899" tIns="60949" rIns="121899" bIns="60949">
            <a:spAutoFit/>
          </a:bodyPr>
          <a:lstStyle/>
          <a:p>
            <a:r>
              <a:rPr lang="en-US" sz="3500" b="1" dirty="0"/>
              <a:t>Email:</a:t>
            </a:r>
            <a:r>
              <a:rPr lang="en-US" sz="3500" dirty="0"/>
              <a:t> </a:t>
            </a:r>
            <a:r>
              <a:rPr lang="en-US" sz="4000" u="sng" dirty="0">
                <a:solidFill>
                  <a:schemeClr val="accent2">
                    <a:lumMod val="60000"/>
                    <a:lumOff val="40000"/>
                  </a:schemeClr>
                </a:solidFill>
              </a:rPr>
              <a:t>joychak1@[yahoo/</a:t>
            </a:r>
            <a:r>
              <a:rPr lang="en-US" sz="4000" u="sng" dirty="0" err="1">
                <a:solidFill>
                  <a:schemeClr val="accent2">
                    <a:lumMod val="60000"/>
                    <a:lumOff val="40000"/>
                  </a:schemeClr>
                </a:solidFill>
              </a:rPr>
              <a:t>gmail</a:t>
            </a:r>
            <a:r>
              <a:rPr lang="en-US" sz="4000" u="sng" dirty="0">
                <a:solidFill>
                  <a:schemeClr val="accent2">
                    <a:lumMod val="60000"/>
                    <a:lumOff val="40000"/>
                  </a:schemeClr>
                </a:solidFill>
              </a:rPr>
              <a:t>].com]</a:t>
            </a:r>
            <a:r>
              <a:rPr lang="en-US" sz="4000" dirty="0">
                <a:solidFill>
                  <a:schemeClr val="bg1"/>
                </a:solidFill>
              </a:rPr>
              <a:t>		</a:t>
            </a:r>
            <a:endParaRPr lang="en-US" sz="4000" dirty="0"/>
          </a:p>
        </p:txBody>
      </p:sp>
      <p:sp>
        <p:nvSpPr>
          <p:cNvPr id="3" name="Rectangle 2"/>
          <p:cNvSpPr/>
          <p:nvPr/>
        </p:nvSpPr>
        <p:spPr>
          <a:xfrm>
            <a:off x="3462306" y="2133600"/>
            <a:ext cx="6657213" cy="1341884"/>
          </a:xfrm>
          <a:prstGeom prst="rect">
            <a:avLst/>
          </a:prstGeom>
        </p:spPr>
        <p:txBody>
          <a:bodyPr wrap="square" lIns="121899" tIns="60949" rIns="121899" bIns="60949">
            <a:spAutoFit/>
          </a:bodyPr>
          <a:lstStyle/>
          <a:p>
            <a:pPr marL="311120" indent="-391515">
              <a:lnSpc>
                <a:spcPct val="90000"/>
              </a:lnSpc>
              <a:spcBef>
                <a:spcPct val="20000"/>
              </a:spcBef>
              <a:defRPr/>
            </a:pPr>
            <a:r>
              <a:rPr lang="en-US" sz="8800" dirty="0">
                <a:solidFill>
                  <a:srgbClr val="FFC000"/>
                </a:solidFill>
              </a:rPr>
              <a:t>Thank You</a:t>
            </a:r>
            <a:endParaRPr lang="en-US" sz="8800" u="sng" dirty="0"/>
          </a:p>
        </p:txBody>
      </p:sp>
      <p:sp>
        <p:nvSpPr>
          <p:cNvPr id="7" name="Slide Number Placeholder 6"/>
          <p:cNvSpPr>
            <a:spLocks noGrp="1"/>
          </p:cNvSpPr>
          <p:nvPr>
            <p:ph type="sldNum" sz="quarter" idx="12"/>
          </p:nvPr>
        </p:nvSpPr>
        <p:spPr/>
        <p:txBody>
          <a:bodyPr/>
          <a:lstStyle/>
          <a:p>
            <a:fld id="{C2475BE3-2531-4F11-84EB-58A3F97CB59B}" type="slidenum">
              <a:rPr lang="en-US" smtClean="0"/>
              <a:pPr/>
              <a:t>39</a:t>
            </a:fld>
            <a:endParaRPr lang="en-US"/>
          </a:p>
        </p:txBody>
      </p:sp>
    </p:spTree>
    <p:extLst>
      <p:ext uri="{BB962C8B-B14F-4D97-AF65-F5344CB8AC3E}">
        <p14:creationId xmlns:p14="http://schemas.microsoft.com/office/powerpoint/2010/main" val="251383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4</a:t>
            </a:fld>
            <a:endParaRPr lang="en-US"/>
          </a:p>
        </p:txBody>
      </p:sp>
      <p:sp>
        <p:nvSpPr>
          <p:cNvPr id="5" name="Title 1"/>
          <p:cNvSpPr txBox="1">
            <a:spLocks/>
          </p:cNvSpPr>
          <p:nvPr/>
        </p:nvSpPr>
        <p:spPr>
          <a:xfrm>
            <a:off x="823119" y="76200"/>
            <a:ext cx="47625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chemeClr val="tx1">
                    <a:lumMod val="85000"/>
                  </a:schemeClr>
                </a:solidFill>
              </a:rPr>
              <a:t>Disclaimer</a:t>
            </a:r>
          </a:p>
        </p:txBody>
      </p:sp>
      <p:sp>
        <p:nvSpPr>
          <p:cNvPr id="6" name="TextBox 5"/>
          <p:cNvSpPr txBox="1"/>
          <p:nvPr/>
        </p:nvSpPr>
        <p:spPr>
          <a:xfrm>
            <a:off x="670718" y="1752600"/>
            <a:ext cx="10362443" cy="2039020"/>
          </a:xfrm>
          <a:prstGeom prst="rect">
            <a:avLst/>
          </a:prstGeom>
          <a:noFill/>
        </p:spPr>
        <p:txBody>
          <a:bodyPr wrap="square" rtlCol="0">
            <a:spAutoFit/>
          </a:bodyPr>
          <a:lstStyle/>
          <a:p>
            <a:pPr>
              <a:lnSpc>
                <a:spcPct val="150000"/>
              </a:lnSpc>
            </a:pPr>
            <a:r>
              <a:rPr lang="en-US" sz="4400" dirty="0">
                <a:solidFill>
                  <a:schemeClr val="accent2">
                    <a:lumMod val="60000"/>
                    <a:lumOff val="40000"/>
                  </a:schemeClr>
                </a:solidFill>
                <a:latin typeface="Lucida Handwriting" charset="0"/>
                <a:ea typeface="Lucida Handwriting" charset="0"/>
                <a:cs typeface="Lucida Handwriting" charset="0"/>
              </a:rPr>
              <a:t>We will be </a:t>
            </a:r>
            <a:r>
              <a:rPr lang="en-US" sz="4400">
                <a:solidFill>
                  <a:schemeClr val="accent2">
                    <a:lumMod val="60000"/>
                    <a:lumOff val="40000"/>
                  </a:schemeClr>
                </a:solidFill>
                <a:latin typeface="Lucida Handwriting" charset="0"/>
                <a:ea typeface="Lucida Handwriting" charset="0"/>
                <a:cs typeface="Lucida Handwriting" charset="0"/>
              </a:rPr>
              <a:t>just scratching the Surface !!!</a:t>
            </a:r>
            <a:endParaRPr lang="en-US" sz="4400" dirty="0">
              <a:solidFill>
                <a:schemeClr val="accent2">
                  <a:lumMod val="60000"/>
                  <a:lumOff val="40000"/>
                </a:schemeClr>
              </a:solidFill>
              <a:latin typeface="Lucida Handwriting" charset="0"/>
              <a:ea typeface="Lucida Handwriting" charset="0"/>
              <a:cs typeface="Lucida Handwriting" charset="0"/>
            </a:endParaRPr>
          </a:p>
        </p:txBody>
      </p:sp>
    </p:spTree>
    <p:extLst>
      <p:ext uri="{BB962C8B-B14F-4D97-AF65-F5344CB8AC3E}">
        <p14:creationId xmlns:p14="http://schemas.microsoft.com/office/powerpoint/2010/main" val="89497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23119" y="76200"/>
            <a:ext cx="4762500" cy="914400"/>
          </a:xfrm>
        </p:spPr>
        <p:txBody>
          <a:bodyPr/>
          <a:lstStyle/>
          <a:p>
            <a:pPr algn="l"/>
            <a:r>
              <a:rPr lang="en-US" dirty="0">
                <a:solidFill>
                  <a:schemeClr val="tx1">
                    <a:lumMod val="85000"/>
                  </a:schemeClr>
                </a:solidFill>
              </a:rPr>
              <a:t>Agenda</a:t>
            </a:r>
          </a:p>
        </p:txBody>
      </p:sp>
      <p:sp>
        <p:nvSpPr>
          <p:cNvPr id="47" name="Slide Number Placeholder 46"/>
          <p:cNvSpPr>
            <a:spLocks noGrp="1"/>
          </p:cNvSpPr>
          <p:nvPr>
            <p:ph type="sldNum" sz="quarter" idx="12"/>
          </p:nvPr>
        </p:nvSpPr>
        <p:spPr/>
        <p:txBody>
          <a:bodyPr/>
          <a:lstStyle/>
          <a:p>
            <a:fld id="{C2475BE3-2531-4F11-84EB-58A3F97CB59B}" type="slidenum">
              <a:rPr lang="en-US" smtClean="0"/>
              <a:pPr/>
              <a:t>5</a:t>
            </a:fld>
            <a:endParaRPr lang="en-US"/>
          </a:p>
        </p:txBody>
      </p:sp>
      <p:grpSp>
        <p:nvGrpSpPr>
          <p:cNvPr id="4" name="Group 3"/>
          <p:cNvGrpSpPr/>
          <p:nvPr/>
        </p:nvGrpSpPr>
        <p:grpSpPr>
          <a:xfrm>
            <a:off x="594519" y="1143000"/>
            <a:ext cx="11491119" cy="1066800"/>
            <a:chOff x="670718" y="1143000"/>
            <a:chExt cx="11491119" cy="1066800"/>
          </a:xfrm>
        </p:grpSpPr>
        <p:grpSp>
          <p:nvGrpSpPr>
            <p:cNvPr id="52" name="Group 51"/>
            <p:cNvGrpSpPr/>
            <p:nvPr/>
          </p:nvGrpSpPr>
          <p:grpSpPr>
            <a:xfrm>
              <a:off x="670718" y="1143000"/>
              <a:ext cx="11491119" cy="1066800"/>
              <a:chOff x="670718" y="1600200"/>
              <a:chExt cx="11491119" cy="1066800"/>
            </a:xfrm>
          </p:grpSpPr>
          <p:pic>
            <p:nvPicPr>
              <p:cNvPr id="9" name="Picture 8" descr="Agenda.png"/>
              <p:cNvPicPr>
                <a:picLocks noChangeAspect="1"/>
              </p:cNvPicPr>
              <p:nvPr/>
            </p:nvPicPr>
            <p:blipFill rotWithShape="1">
              <a:blip r:embed="rId3" cstate="print">
                <a:alphaModFix/>
                <a:extLst>
                  <a:ext uri="{28A0092B-C50C-407E-A947-70E740481C1C}">
                    <a14:useLocalDpi xmlns:a14="http://schemas.microsoft.com/office/drawing/2010/main" val="0"/>
                  </a:ext>
                </a:extLst>
              </a:blip>
              <a:srcRect r="29327"/>
              <a:stretch/>
            </p:blipFill>
            <p:spPr>
              <a:xfrm>
                <a:off x="670718" y="1600200"/>
                <a:ext cx="11491119" cy="1066800"/>
              </a:xfrm>
              <a:prstGeom prst="rect">
                <a:avLst/>
              </a:prstGeom>
            </p:spPr>
          </p:pic>
          <p:sp>
            <p:nvSpPr>
              <p:cNvPr id="10" name="Rectangle 9"/>
              <p:cNvSpPr/>
              <p:nvPr/>
            </p:nvSpPr>
            <p:spPr>
              <a:xfrm>
                <a:off x="2047716" y="1892808"/>
                <a:ext cx="7919401" cy="479747"/>
              </a:xfrm>
              <a:prstGeom prst="rect">
                <a:avLst/>
              </a:prstGeom>
            </p:spPr>
            <p:txBody>
              <a:bodyPr wrap="square">
                <a:spAutoFit/>
              </a:bodyPr>
              <a:lstStyle/>
              <a:p>
                <a:pPr lvl="0">
                  <a:lnSpc>
                    <a:spcPts val="3300"/>
                  </a:lnSpc>
                </a:pPr>
                <a:r>
                  <a:rPr lang="en-US" sz="2400" b="1" dirty="0">
                    <a:solidFill>
                      <a:schemeClr val="tx1">
                        <a:lumMod val="85000"/>
                      </a:schemeClr>
                    </a:solidFill>
                    <a:latin typeface="Arial" pitchFamily="34" charset="0"/>
                    <a:cs typeface="Arial" pitchFamily="34" charset="0"/>
                  </a:rPr>
                  <a:t>Kubernetes as Elastic Compute</a:t>
                </a:r>
              </a:p>
            </p:txBody>
          </p:sp>
          <p:grpSp>
            <p:nvGrpSpPr>
              <p:cNvPr id="18" name="Group 64"/>
              <p:cNvGrpSpPr/>
              <p:nvPr/>
            </p:nvGrpSpPr>
            <p:grpSpPr>
              <a:xfrm>
                <a:off x="1045960" y="1780340"/>
                <a:ext cx="656672" cy="582295"/>
                <a:chOff x="539552" y="2381442"/>
                <a:chExt cx="576063" cy="504056"/>
              </a:xfrm>
            </p:grpSpPr>
            <p:cxnSp>
              <p:nvCxnSpPr>
                <p:cNvPr id="19" name="Straight Connector 18"/>
                <p:cNvCxnSpPr>
                  <a:stCxn id="40" idx="2"/>
                  <a:endCxn id="38" idx="0"/>
                </p:cNvCxnSpPr>
                <p:nvPr/>
              </p:nvCxnSpPr>
              <p:spPr>
                <a:xfrm>
                  <a:off x="791580" y="2495172"/>
                  <a:ext cx="0" cy="264312"/>
                </a:xfrm>
                <a:prstGeom prst="line">
                  <a:avLst/>
                </a:prstGeom>
                <a:ln w="9525" cmpd="sng">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35" idx="6"/>
                  <a:endCxn id="33" idx="2"/>
                </p:cNvCxnSpPr>
                <p:nvPr/>
              </p:nvCxnSpPr>
              <p:spPr>
                <a:xfrm>
                  <a:off x="665566" y="2822491"/>
                  <a:ext cx="324035" cy="0"/>
                </a:xfrm>
                <a:prstGeom prst="line">
                  <a:avLst/>
                </a:prstGeom>
                <a:ln w="9525" cmpd="sng">
                  <a:solidFill>
                    <a:srgbClr val="FFFFFF"/>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29" idx="2"/>
                </p:cNvCxnSpPr>
                <p:nvPr/>
              </p:nvCxnSpPr>
              <p:spPr>
                <a:xfrm>
                  <a:off x="728573" y="2633470"/>
                  <a:ext cx="126014" cy="0"/>
                </a:xfrm>
                <a:prstGeom prst="line">
                  <a:avLst/>
                </a:prstGeom>
                <a:ln w="9525" cmpd="sng">
                  <a:solidFill>
                    <a:srgbClr val="FFFFFF"/>
                  </a:solidFill>
                  <a:prstDash val="sysDash"/>
                </a:ln>
              </p:spPr>
              <p:style>
                <a:lnRef idx="2">
                  <a:schemeClr val="accent1"/>
                </a:lnRef>
                <a:fillRef idx="0">
                  <a:schemeClr val="accent1"/>
                </a:fillRef>
                <a:effectRef idx="1">
                  <a:schemeClr val="accent1"/>
                </a:effectRef>
                <a:fontRef idx="minor">
                  <a:schemeClr val="tx1"/>
                </a:fontRef>
              </p:style>
            </p:cxnSp>
            <p:grpSp>
              <p:nvGrpSpPr>
                <p:cNvPr id="22" name="Group 52"/>
                <p:cNvGrpSpPr/>
                <p:nvPr/>
              </p:nvGrpSpPr>
              <p:grpSpPr>
                <a:xfrm>
                  <a:off x="539552" y="2381442"/>
                  <a:ext cx="576063" cy="504056"/>
                  <a:chOff x="539552" y="2348880"/>
                  <a:chExt cx="658357" cy="576064"/>
                </a:xfrm>
              </p:grpSpPr>
              <p:grpSp>
                <p:nvGrpSpPr>
                  <p:cNvPr id="23" name="Group 33"/>
                  <p:cNvGrpSpPr/>
                  <p:nvPr/>
                </p:nvGrpSpPr>
                <p:grpSpPr>
                  <a:xfrm>
                    <a:off x="755576" y="2348880"/>
                    <a:ext cx="144016" cy="144016"/>
                    <a:chOff x="2987824" y="1196752"/>
                    <a:chExt cx="720080" cy="720080"/>
                  </a:xfrm>
                </p:grpSpPr>
                <p:sp>
                  <p:nvSpPr>
                    <p:cNvPr id="39" name="Oval 38"/>
                    <p:cNvSpPr/>
                    <p:nvPr/>
                  </p:nvSpPr>
                  <p:spPr>
                    <a:xfrm>
                      <a:off x="2987824" y="1196752"/>
                      <a:ext cx="720080" cy="720080"/>
                    </a:xfrm>
                    <a:prstGeom prst="ellipse">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134412" y="1196752"/>
                      <a:ext cx="426905" cy="649884"/>
                    </a:xfrm>
                    <a:prstGeom prst="rect">
                      <a:avLst/>
                    </a:prstGeom>
                  </p:spPr>
                </p:pic>
              </p:grpSp>
              <p:grpSp>
                <p:nvGrpSpPr>
                  <p:cNvPr id="24" name="Group 42"/>
                  <p:cNvGrpSpPr/>
                  <p:nvPr/>
                </p:nvGrpSpPr>
                <p:grpSpPr>
                  <a:xfrm>
                    <a:off x="755576" y="2780928"/>
                    <a:ext cx="144016" cy="144016"/>
                    <a:chOff x="2987824" y="1196752"/>
                    <a:chExt cx="720080" cy="720080"/>
                  </a:xfrm>
                </p:grpSpPr>
                <p:sp>
                  <p:nvSpPr>
                    <p:cNvPr id="37" name="Oval 36"/>
                    <p:cNvSpPr/>
                    <p:nvPr/>
                  </p:nvSpPr>
                  <p:spPr>
                    <a:xfrm>
                      <a:off x="2987824" y="1196752"/>
                      <a:ext cx="720080" cy="720080"/>
                    </a:xfrm>
                    <a:prstGeom prst="ellipse">
                      <a:avLst/>
                    </a:prstGeom>
                    <a:solidFill>
                      <a:srgbClr val="FFFFFF"/>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8" name="Picture 37"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134412" y="1196752"/>
                      <a:ext cx="426905" cy="649884"/>
                    </a:xfrm>
                    <a:prstGeom prst="rect">
                      <a:avLst/>
                    </a:prstGeom>
                    <a:ln w="12700" cmpd="sng">
                      <a:noFill/>
                    </a:ln>
                  </p:spPr>
                </p:pic>
              </p:grpSp>
              <p:grpSp>
                <p:nvGrpSpPr>
                  <p:cNvPr id="25" name="Group 30"/>
                  <p:cNvGrpSpPr/>
                  <p:nvPr/>
                </p:nvGrpSpPr>
                <p:grpSpPr>
                  <a:xfrm>
                    <a:off x="539552" y="2780928"/>
                    <a:ext cx="144016" cy="144016"/>
                    <a:chOff x="2987824" y="1196752"/>
                    <a:chExt cx="720080" cy="720080"/>
                  </a:xfrm>
                </p:grpSpPr>
                <p:sp>
                  <p:nvSpPr>
                    <p:cNvPr id="35" name="Oval 34"/>
                    <p:cNvSpPr/>
                    <p:nvPr/>
                  </p:nvSpPr>
                  <p:spPr>
                    <a:xfrm>
                      <a:off x="2987824" y="1196752"/>
                      <a:ext cx="720080" cy="720080"/>
                    </a:xfrm>
                    <a:prstGeom prst="ellipse">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134412" y="1196752"/>
                      <a:ext cx="426905" cy="649884"/>
                    </a:xfrm>
                    <a:prstGeom prst="rect">
                      <a:avLst/>
                    </a:prstGeom>
                  </p:spPr>
                </p:pic>
              </p:grpSp>
              <p:grpSp>
                <p:nvGrpSpPr>
                  <p:cNvPr id="26" name="Group 39"/>
                  <p:cNvGrpSpPr/>
                  <p:nvPr/>
                </p:nvGrpSpPr>
                <p:grpSpPr>
                  <a:xfrm>
                    <a:off x="1053893" y="2780928"/>
                    <a:ext cx="144016" cy="144016"/>
                    <a:chOff x="3399300" y="1196752"/>
                    <a:chExt cx="720080" cy="720080"/>
                  </a:xfrm>
                </p:grpSpPr>
                <p:sp>
                  <p:nvSpPr>
                    <p:cNvPr id="33" name="Oval 32"/>
                    <p:cNvSpPr/>
                    <p:nvPr/>
                  </p:nvSpPr>
                  <p:spPr>
                    <a:xfrm>
                      <a:off x="3399300" y="1196752"/>
                      <a:ext cx="720080" cy="720080"/>
                    </a:xfrm>
                    <a:prstGeom prst="ellipse">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524706" y="1196752"/>
                      <a:ext cx="426903" cy="649886"/>
                    </a:xfrm>
                    <a:prstGeom prst="rect">
                      <a:avLst/>
                    </a:prstGeom>
                  </p:spPr>
                </p:pic>
              </p:grpSp>
              <p:grpSp>
                <p:nvGrpSpPr>
                  <p:cNvPr id="27" name="Group 29"/>
                  <p:cNvGrpSpPr/>
                  <p:nvPr/>
                </p:nvGrpSpPr>
                <p:grpSpPr>
                  <a:xfrm>
                    <a:off x="611560" y="2564904"/>
                    <a:ext cx="144016" cy="144016"/>
                    <a:chOff x="2987824" y="1196752"/>
                    <a:chExt cx="720080" cy="720080"/>
                  </a:xfrm>
                </p:grpSpPr>
                <p:sp>
                  <p:nvSpPr>
                    <p:cNvPr id="31" name="Oval 25"/>
                    <p:cNvSpPr/>
                    <p:nvPr/>
                  </p:nvSpPr>
                  <p:spPr>
                    <a:xfrm>
                      <a:off x="2987824" y="1196752"/>
                      <a:ext cx="720080" cy="720080"/>
                    </a:xfrm>
                    <a:prstGeom prst="ellipse">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31"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134412" y="1196752"/>
                      <a:ext cx="426905" cy="649884"/>
                    </a:xfrm>
                    <a:prstGeom prst="rect">
                      <a:avLst/>
                    </a:prstGeom>
                  </p:spPr>
                </p:pic>
              </p:grpSp>
              <p:grpSp>
                <p:nvGrpSpPr>
                  <p:cNvPr id="28" name="Group 36"/>
                  <p:cNvGrpSpPr/>
                  <p:nvPr/>
                </p:nvGrpSpPr>
                <p:grpSpPr>
                  <a:xfrm>
                    <a:off x="899592" y="2564904"/>
                    <a:ext cx="144016" cy="144016"/>
                    <a:chOff x="2987824" y="1196752"/>
                    <a:chExt cx="720080" cy="720080"/>
                  </a:xfrm>
                </p:grpSpPr>
                <p:sp>
                  <p:nvSpPr>
                    <p:cNvPr id="29" name="Oval 28"/>
                    <p:cNvSpPr/>
                    <p:nvPr/>
                  </p:nvSpPr>
                  <p:spPr>
                    <a:xfrm>
                      <a:off x="2987824" y="1196752"/>
                      <a:ext cx="720080" cy="720080"/>
                    </a:xfrm>
                    <a:prstGeom prst="ellipse">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9" descr="couple grey.png"/>
                    <p:cNvPicPr>
                      <a:picLocks noChangeAspect="1"/>
                    </p:cNvPicPr>
                    <p:nvPr/>
                  </p:nvPicPr>
                  <p:blipFill rotWithShape="1">
                    <a:blip r:embed="rId4" cstate="print">
                      <a:extLst>
                        <a:ext uri="{28A0092B-C50C-407E-A947-70E740481C1C}">
                          <a14:useLocalDpi xmlns:a14="http://schemas.microsoft.com/office/drawing/2010/main" val="0"/>
                        </a:ext>
                      </a:extLst>
                    </a:blip>
                    <a:srcRect l="-2859" t="-1617" r="56880" b="62104"/>
                    <a:stretch/>
                  </p:blipFill>
                  <p:spPr>
                    <a:xfrm>
                      <a:off x="3134412" y="1196752"/>
                      <a:ext cx="426905" cy="649884"/>
                    </a:xfrm>
                    <a:prstGeom prst="rect">
                      <a:avLst/>
                    </a:prstGeom>
                  </p:spPr>
                </p:pic>
              </p:grpSp>
            </p:grpSp>
          </p:grpSp>
        </p:grpSp>
        <p:sp>
          <p:nvSpPr>
            <p:cNvPr id="3" name="Oval 2"/>
            <p:cNvSpPr/>
            <p:nvPr/>
          </p:nvSpPr>
          <p:spPr>
            <a:xfrm>
              <a:off x="987811" y="129125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grpSp>
      <p:grpSp>
        <p:nvGrpSpPr>
          <p:cNvPr id="5" name="Group 4"/>
          <p:cNvGrpSpPr/>
          <p:nvPr/>
        </p:nvGrpSpPr>
        <p:grpSpPr>
          <a:xfrm>
            <a:off x="633020" y="2514597"/>
            <a:ext cx="11452618" cy="1066799"/>
            <a:chOff x="709219" y="2514597"/>
            <a:chExt cx="11415168" cy="1066799"/>
          </a:xfrm>
        </p:grpSpPr>
        <p:grpSp>
          <p:nvGrpSpPr>
            <p:cNvPr id="51" name="Group 50"/>
            <p:cNvGrpSpPr/>
            <p:nvPr/>
          </p:nvGrpSpPr>
          <p:grpSpPr>
            <a:xfrm>
              <a:off x="709219" y="2514597"/>
              <a:ext cx="11415168" cy="1066799"/>
              <a:chOff x="2365847" y="2883033"/>
              <a:chExt cx="8762173" cy="808029"/>
            </a:xfrm>
          </p:grpSpPr>
          <p:pic>
            <p:nvPicPr>
              <p:cNvPr id="16" name="Picture 15" descr="Agenda.png"/>
              <p:cNvPicPr>
                <a:picLocks noChangeAspect="1"/>
              </p:cNvPicPr>
              <p:nvPr/>
            </p:nvPicPr>
            <p:blipFill rotWithShape="1">
              <a:blip r:embed="rId3" cstate="print">
                <a:alphaModFix/>
                <a:extLst>
                  <a:ext uri="{28A0092B-C50C-407E-A947-70E740481C1C}">
                    <a14:useLocalDpi xmlns:a14="http://schemas.microsoft.com/office/drawing/2010/main" val="0"/>
                  </a:ext>
                </a:extLst>
              </a:blip>
              <a:srcRect r="29327"/>
              <a:stretch/>
            </p:blipFill>
            <p:spPr>
              <a:xfrm>
                <a:off x="2365847" y="2883033"/>
                <a:ext cx="8762173" cy="808029"/>
              </a:xfrm>
              <a:prstGeom prst="rect">
                <a:avLst/>
              </a:prstGeom>
            </p:spPr>
          </p:pic>
          <p:sp>
            <p:nvSpPr>
              <p:cNvPr id="17" name="Rectangle 16"/>
              <p:cNvSpPr/>
              <p:nvPr/>
            </p:nvSpPr>
            <p:spPr>
              <a:xfrm>
                <a:off x="3418674" y="3093120"/>
                <a:ext cx="5877976" cy="363376"/>
              </a:xfrm>
              <a:prstGeom prst="rect">
                <a:avLst/>
              </a:prstGeom>
            </p:spPr>
            <p:txBody>
              <a:bodyPr wrap="square">
                <a:spAutoFit/>
              </a:bodyPr>
              <a:lstStyle/>
              <a:p>
                <a:pPr lvl="0">
                  <a:lnSpc>
                    <a:spcPts val="3300"/>
                  </a:lnSpc>
                </a:pPr>
                <a:r>
                  <a:rPr lang="en-US" sz="2400" b="1" dirty="0">
                    <a:solidFill>
                      <a:schemeClr val="tx1">
                        <a:lumMod val="85000"/>
                      </a:schemeClr>
                    </a:solidFill>
                    <a:latin typeface="Arial" pitchFamily="34" charset="0"/>
                    <a:cs typeface="Arial" pitchFamily="34" charset="0"/>
                  </a:rPr>
                  <a:t>HDFS as secured distributed storage</a:t>
                </a:r>
              </a:p>
            </p:txBody>
          </p:sp>
        </p:grpSp>
        <p:sp>
          <p:nvSpPr>
            <p:cNvPr id="57" name="Oval 56"/>
            <p:cNvSpPr/>
            <p:nvPr/>
          </p:nvSpPr>
          <p:spPr>
            <a:xfrm>
              <a:off x="1040055" y="2650842"/>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grpSp>
      <p:grpSp>
        <p:nvGrpSpPr>
          <p:cNvPr id="6" name="Group 5"/>
          <p:cNvGrpSpPr/>
          <p:nvPr/>
        </p:nvGrpSpPr>
        <p:grpSpPr>
          <a:xfrm>
            <a:off x="670719" y="3886200"/>
            <a:ext cx="11414919" cy="1112829"/>
            <a:chOff x="746918" y="3886200"/>
            <a:chExt cx="11414919" cy="1112829"/>
          </a:xfrm>
        </p:grpSpPr>
        <p:grpSp>
          <p:nvGrpSpPr>
            <p:cNvPr id="41" name="Group 40"/>
            <p:cNvGrpSpPr/>
            <p:nvPr/>
          </p:nvGrpSpPr>
          <p:grpSpPr>
            <a:xfrm>
              <a:off x="746918" y="3886200"/>
              <a:ext cx="11414919" cy="1112829"/>
              <a:chOff x="323528" y="3573016"/>
              <a:chExt cx="8820472" cy="808029"/>
            </a:xfrm>
          </p:grpSpPr>
          <p:pic>
            <p:nvPicPr>
              <p:cNvPr id="42" name="Picture 41" descr="Agenda.png"/>
              <p:cNvPicPr>
                <a:picLocks noChangeAspect="1"/>
              </p:cNvPicPr>
              <p:nvPr/>
            </p:nvPicPr>
            <p:blipFill rotWithShape="1">
              <a:blip r:embed="rId3" cstate="print">
                <a:alphaModFix/>
                <a:extLst>
                  <a:ext uri="{28A0092B-C50C-407E-A947-70E740481C1C}">
                    <a14:useLocalDpi xmlns:a14="http://schemas.microsoft.com/office/drawing/2010/main" val="0"/>
                  </a:ext>
                </a:extLst>
              </a:blip>
              <a:srcRect r="29327"/>
              <a:stretch/>
            </p:blipFill>
            <p:spPr>
              <a:xfrm>
                <a:off x="323528" y="3573016"/>
                <a:ext cx="8820472" cy="808029"/>
              </a:xfrm>
              <a:prstGeom prst="rect">
                <a:avLst/>
              </a:prstGeom>
            </p:spPr>
          </p:pic>
          <p:sp>
            <p:nvSpPr>
              <p:cNvPr id="44" name="Rectangle 43"/>
              <p:cNvSpPr/>
              <p:nvPr/>
            </p:nvSpPr>
            <p:spPr>
              <a:xfrm>
                <a:off x="1345542" y="3785403"/>
                <a:ext cx="7162422" cy="348346"/>
              </a:xfrm>
              <a:prstGeom prst="rect">
                <a:avLst/>
              </a:prstGeom>
            </p:spPr>
            <p:txBody>
              <a:bodyPr wrap="square">
                <a:spAutoFit/>
              </a:bodyPr>
              <a:lstStyle/>
              <a:p>
                <a:pPr lvl="0">
                  <a:lnSpc>
                    <a:spcPts val="3300"/>
                  </a:lnSpc>
                </a:pPr>
                <a:r>
                  <a:rPr lang="en-US" sz="2400" b="1" dirty="0">
                    <a:solidFill>
                      <a:schemeClr val="tx1">
                        <a:lumMod val="85000"/>
                      </a:schemeClr>
                    </a:solidFill>
                    <a:latin typeface="Arial" pitchFamily="34" charset="0"/>
                    <a:cs typeface="Arial" pitchFamily="34" charset="0"/>
                  </a:rPr>
                  <a:t>Configuring Spark to run in Kubernetes &amp; accessing HDFS</a:t>
                </a:r>
              </a:p>
            </p:txBody>
          </p:sp>
        </p:grpSp>
        <p:sp>
          <p:nvSpPr>
            <p:cNvPr id="58" name="Oval 57"/>
            <p:cNvSpPr/>
            <p:nvPr/>
          </p:nvSpPr>
          <p:spPr>
            <a:xfrm>
              <a:off x="1075202" y="405546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grpSp>
      <p:grpSp>
        <p:nvGrpSpPr>
          <p:cNvPr id="7" name="Group 6"/>
          <p:cNvGrpSpPr/>
          <p:nvPr/>
        </p:nvGrpSpPr>
        <p:grpSpPr>
          <a:xfrm>
            <a:off x="670720" y="5257800"/>
            <a:ext cx="11414919" cy="1112829"/>
            <a:chOff x="746919" y="5257800"/>
            <a:chExt cx="11414919" cy="1112829"/>
          </a:xfrm>
        </p:grpSpPr>
        <p:grpSp>
          <p:nvGrpSpPr>
            <p:cNvPr id="48" name="Group 47"/>
            <p:cNvGrpSpPr/>
            <p:nvPr/>
          </p:nvGrpSpPr>
          <p:grpSpPr>
            <a:xfrm>
              <a:off x="746919" y="5257800"/>
              <a:ext cx="11414919" cy="1112829"/>
              <a:chOff x="323528" y="3517687"/>
              <a:chExt cx="8820472" cy="808029"/>
            </a:xfrm>
          </p:grpSpPr>
          <p:pic>
            <p:nvPicPr>
              <p:cNvPr id="49" name="Picture 48" descr="Agenda.png"/>
              <p:cNvPicPr>
                <a:picLocks noChangeAspect="1"/>
              </p:cNvPicPr>
              <p:nvPr/>
            </p:nvPicPr>
            <p:blipFill rotWithShape="1">
              <a:blip r:embed="rId3" cstate="print">
                <a:alphaModFix/>
                <a:extLst>
                  <a:ext uri="{28A0092B-C50C-407E-A947-70E740481C1C}">
                    <a14:useLocalDpi xmlns:a14="http://schemas.microsoft.com/office/drawing/2010/main" val="0"/>
                  </a:ext>
                </a:extLst>
              </a:blip>
              <a:srcRect r="29327"/>
              <a:stretch/>
            </p:blipFill>
            <p:spPr>
              <a:xfrm>
                <a:off x="323528" y="3517687"/>
                <a:ext cx="8820472" cy="808029"/>
              </a:xfrm>
              <a:prstGeom prst="rect">
                <a:avLst/>
              </a:prstGeom>
            </p:spPr>
          </p:pic>
          <p:sp>
            <p:nvSpPr>
              <p:cNvPr id="54" name="Rectangle 53"/>
              <p:cNvSpPr/>
              <p:nvPr/>
            </p:nvSpPr>
            <p:spPr>
              <a:xfrm>
                <a:off x="1345542" y="3739003"/>
                <a:ext cx="7380205" cy="374325"/>
              </a:xfrm>
              <a:prstGeom prst="rect">
                <a:avLst/>
              </a:prstGeom>
            </p:spPr>
            <p:txBody>
              <a:bodyPr wrap="none">
                <a:spAutoFit/>
              </a:bodyPr>
              <a:lstStyle/>
              <a:p>
                <a:pPr lvl="0">
                  <a:lnSpc>
                    <a:spcPts val="3300"/>
                  </a:lnSpc>
                </a:pPr>
                <a:r>
                  <a:rPr lang="en-US" sz="2400" b="1" dirty="0">
                    <a:solidFill>
                      <a:schemeClr val="tx1">
                        <a:lumMod val="85000"/>
                      </a:schemeClr>
                    </a:solidFill>
                    <a:latin typeface="Arial" pitchFamily="34" charset="0"/>
                    <a:cs typeface="Arial" pitchFamily="34" charset="0"/>
                  </a:rPr>
                  <a:t>Demo - Build &amp; setup the Kubernetes/Spark in local environment</a:t>
                </a:r>
              </a:p>
            </p:txBody>
          </p:sp>
        </p:grpSp>
        <p:sp>
          <p:nvSpPr>
            <p:cNvPr id="59" name="Oval 58"/>
            <p:cNvSpPr/>
            <p:nvPr/>
          </p:nvSpPr>
          <p:spPr>
            <a:xfrm>
              <a:off x="1051719" y="543321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p>
          </p:txBody>
        </p:sp>
      </p:grpSp>
    </p:spTree>
    <p:extLst>
      <p:ext uri="{BB962C8B-B14F-4D97-AF65-F5344CB8AC3E}">
        <p14:creationId xmlns:p14="http://schemas.microsoft.com/office/powerpoint/2010/main" val="32496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6</a:t>
            </a:fld>
            <a:endParaRPr lang="en-US"/>
          </a:p>
        </p:txBody>
      </p:sp>
      <p:sp>
        <p:nvSpPr>
          <p:cNvPr id="5" name="TextBox 4"/>
          <p:cNvSpPr txBox="1"/>
          <p:nvPr/>
        </p:nvSpPr>
        <p:spPr>
          <a:xfrm>
            <a:off x="0" y="2590800"/>
            <a:ext cx="12161838" cy="1569660"/>
          </a:xfrm>
          <a:prstGeom prst="rect">
            <a:avLst/>
          </a:prstGeom>
          <a:noFill/>
        </p:spPr>
        <p:txBody>
          <a:bodyPr wrap="square" rtlCol="0">
            <a:spAutoFit/>
          </a:bodyPr>
          <a:lstStyle/>
          <a:p>
            <a:pPr algn="ctr"/>
            <a:r>
              <a:rPr lang="en-US" sz="9600" dirty="0">
                <a:latin typeface="Segoe Print" charset="0"/>
                <a:ea typeface="Segoe Print" charset="0"/>
                <a:cs typeface="Segoe Print" charset="0"/>
              </a:rPr>
              <a:t>Why Kubernetes</a:t>
            </a:r>
            <a:r>
              <a:rPr lang="en-US" sz="9600" dirty="0">
                <a:latin typeface="Matura MT Script Capitals" charset="0"/>
                <a:ea typeface="Matura MT Script Capitals" charset="0"/>
                <a:cs typeface="Matura MT Script Capitals" charset="0"/>
              </a:rPr>
              <a:t>?</a:t>
            </a:r>
          </a:p>
        </p:txBody>
      </p:sp>
    </p:spTree>
    <p:extLst>
      <p:ext uri="{BB962C8B-B14F-4D97-AF65-F5344CB8AC3E}">
        <p14:creationId xmlns:p14="http://schemas.microsoft.com/office/powerpoint/2010/main" val="40581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7</a:t>
            </a:fld>
            <a:endParaRPr lang="en-US"/>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F16A56D-C670-DB4E-B785-1B30D61AA8AE}"/>
              </a:ext>
            </a:extLst>
          </p:cNvPr>
          <p:cNvSpPr txBox="1">
            <a:spLocks/>
          </p:cNvSpPr>
          <p:nvPr/>
        </p:nvSpPr>
        <p:spPr>
          <a:xfrm>
            <a:off x="785019" y="0"/>
            <a:ext cx="68961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Compute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8</a:t>
            </a:fld>
            <a:endParaRPr lang="en-US"/>
          </a:p>
        </p:txBody>
      </p:sp>
      <p:sp>
        <p:nvSpPr>
          <p:cNvPr id="3" name="Title 1"/>
          <p:cNvSpPr txBox="1">
            <a:spLocks/>
          </p:cNvSpPr>
          <p:nvPr/>
        </p:nvSpPr>
        <p:spPr>
          <a:xfrm>
            <a:off x="785019" y="0"/>
            <a:ext cx="6896100" cy="914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lumMod val="85000"/>
                  </a:schemeClr>
                </a:solidFill>
                <a:effectLst/>
                <a:uLnTx/>
                <a:uFillTx/>
                <a:latin typeface="+mj-lt"/>
                <a:ea typeface="+mj-ea"/>
                <a:cs typeface="+mj-cs"/>
              </a:rPr>
              <a:t>Compute Requirements</a:t>
            </a:r>
          </a:p>
        </p:txBody>
      </p:sp>
      <p:cxnSp>
        <p:nvCxnSpPr>
          <p:cNvPr id="7" name="Straight Connector 6"/>
          <p:cNvCxnSpPr/>
          <p:nvPr/>
        </p:nvCxnSpPr>
        <p:spPr>
          <a:xfrm>
            <a:off x="899319" y="889000"/>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899320" y="1397000"/>
            <a:ext cx="10363200" cy="4648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a:solidFill>
                  <a:srgbClr val="FFC000"/>
                </a:solidFill>
              </a:rPr>
              <a:t>Support Elasticity</a:t>
            </a:r>
          </a:p>
          <a:p>
            <a:r>
              <a:rPr lang="en-US" sz="4400" dirty="0">
                <a:solidFill>
                  <a:srgbClr val="FFC000"/>
                </a:solidFill>
              </a:rPr>
              <a:t>Flexibility and variability in work load</a:t>
            </a:r>
          </a:p>
          <a:p>
            <a:r>
              <a:rPr lang="en-US" sz="4400" dirty="0">
                <a:solidFill>
                  <a:srgbClr val="FFC000"/>
                </a:solidFill>
              </a:rPr>
              <a:t>Process massive amount of data in parallel</a:t>
            </a:r>
          </a:p>
          <a:p>
            <a:r>
              <a:rPr lang="en-US" sz="4400" dirty="0">
                <a:solidFill>
                  <a:srgbClr val="FFC000"/>
                </a:solidFill>
              </a:rPr>
              <a:t>Support Reliability &amp; Multitenancy</a:t>
            </a:r>
          </a:p>
          <a:p>
            <a:r>
              <a:rPr lang="en-US" sz="4400" dirty="0">
                <a:solidFill>
                  <a:srgbClr val="FFC000"/>
                </a:solidFill>
              </a:rPr>
              <a:t>Ease in Accessibility without compromising Security</a:t>
            </a:r>
          </a:p>
        </p:txBody>
      </p:sp>
    </p:spTree>
    <p:extLst>
      <p:ext uri="{BB962C8B-B14F-4D97-AF65-F5344CB8AC3E}">
        <p14:creationId xmlns:p14="http://schemas.microsoft.com/office/powerpoint/2010/main" val="165515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475BE3-2531-4F11-84EB-58A3F97CB59B}" type="slidenum">
              <a:rPr lang="en-US" smtClean="0"/>
              <a:pPr/>
              <a:t>9</a:t>
            </a:fld>
            <a:endParaRPr lang="en-US"/>
          </a:p>
        </p:txBody>
      </p:sp>
      <p:sp>
        <p:nvSpPr>
          <p:cNvPr id="5" name="TextBox 4"/>
          <p:cNvSpPr txBox="1"/>
          <p:nvPr/>
        </p:nvSpPr>
        <p:spPr>
          <a:xfrm>
            <a:off x="-99402" y="1981200"/>
            <a:ext cx="12161838" cy="3046988"/>
          </a:xfrm>
          <a:prstGeom prst="rect">
            <a:avLst/>
          </a:prstGeom>
          <a:noFill/>
        </p:spPr>
        <p:txBody>
          <a:bodyPr wrap="square" rtlCol="0">
            <a:spAutoFit/>
          </a:bodyPr>
          <a:lstStyle/>
          <a:p>
            <a:pPr algn="ctr"/>
            <a:r>
              <a:rPr lang="en-US" sz="9600" dirty="0">
                <a:latin typeface="Segoe Print" charset="0"/>
                <a:ea typeface="Segoe Print" charset="0"/>
                <a:cs typeface="Segoe Print" charset="0"/>
              </a:rPr>
              <a:t>Distributed Containerized </a:t>
            </a:r>
            <a:endParaRPr lang="en-US" sz="9600" dirty="0">
              <a:latin typeface="Matura MT Script Capitals" charset="0"/>
              <a:ea typeface="Matura MT Script Capitals" charset="0"/>
              <a:cs typeface="Matura MT Script Capitals" charset="0"/>
            </a:endParaRPr>
          </a:p>
        </p:txBody>
      </p:sp>
    </p:spTree>
    <p:extLst>
      <p:ext uri="{BB962C8B-B14F-4D97-AF65-F5344CB8AC3E}">
        <p14:creationId xmlns:p14="http://schemas.microsoft.com/office/powerpoint/2010/main" val="1036855026"/>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75573</TotalTime>
  <Words>2599</Words>
  <Application>Microsoft Macintosh PowerPoint</Application>
  <PresentationFormat>Custom</PresentationFormat>
  <Paragraphs>449</Paragraphs>
  <Slides>39</Slides>
  <Notes>37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Lucida Handwriting</vt:lpstr>
      <vt:lpstr>Mangal</vt:lpstr>
      <vt:lpstr>Matura MT Script Capitals</vt:lpstr>
      <vt:lpstr>Segoe Print</vt:lpstr>
      <vt:lpstr>Office Theme</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Joychak</dc:creator>
  <cp:lastModifiedBy>Joy Chakraborty</cp:lastModifiedBy>
  <cp:revision>652</cp:revision>
  <dcterms:created xsi:type="dcterms:W3CDTF">2011-10-07T12:15:23Z</dcterms:created>
  <dcterms:modified xsi:type="dcterms:W3CDTF">2018-06-21T15:41:52Z</dcterms:modified>
</cp:coreProperties>
</file>