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63" r:id="rId2"/>
    <p:sldId id="500" r:id="rId3"/>
    <p:sldId id="370" r:id="rId4"/>
    <p:sldId id="417" r:id="rId5"/>
    <p:sldId id="256" r:id="rId6"/>
    <p:sldId id="479" r:id="rId7"/>
    <p:sldId id="288" r:id="rId8"/>
    <p:sldId id="528" r:id="rId9"/>
    <p:sldId id="550" r:id="rId10"/>
    <p:sldId id="535" r:id="rId11"/>
    <p:sldId id="508" r:id="rId12"/>
    <p:sldId id="509" r:id="rId13"/>
    <p:sldId id="418" r:id="rId14"/>
    <p:sldId id="510" r:id="rId15"/>
    <p:sldId id="536" r:id="rId16"/>
    <p:sldId id="512" r:id="rId17"/>
    <p:sldId id="419" r:id="rId18"/>
    <p:sldId id="540" r:id="rId19"/>
    <p:sldId id="541" r:id="rId20"/>
    <p:sldId id="525" r:id="rId21"/>
    <p:sldId id="511" r:id="rId22"/>
    <p:sldId id="513" r:id="rId23"/>
    <p:sldId id="537" r:id="rId24"/>
    <p:sldId id="515" r:id="rId25"/>
    <p:sldId id="552" r:id="rId26"/>
    <p:sldId id="563" r:id="rId27"/>
    <p:sldId id="553" r:id="rId28"/>
    <p:sldId id="554" r:id="rId29"/>
    <p:sldId id="517" r:id="rId30"/>
    <p:sldId id="557" r:id="rId31"/>
    <p:sldId id="556" r:id="rId32"/>
    <p:sldId id="555" r:id="rId33"/>
    <p:sldId id="559" r:id="rId34"/>
    <p:sldId id="560" r:id="rId35"/>
    <p:sldId id="558" r:id="rId36"/>
    <p:sldId id="526" r:id="rId37"/>
    <p:sldId id="561" r:id="rId38"/>
    <p:sldId id="562" r:id="rId39"/>
    <p:sldId id="267" r:id="rId40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 Chakraborty" initials="J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D4B0F2"/>
    <a:srgbClr val="FF81F3"/>
    <a:srgbClr val="FFFFAA"/>
    <a:srgbClr val="0000FF"/>
    <a:srgbClr val="FFFF9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5701" autoAdjust="0"/>
  </p:normalViewPr>
  <p:slideViewPr>
    <p:cSldViewPr>
      <p:cViewPr>
        <p:scale>
          <a:sx n="100" d="100"/>
          <a:sy n="100" d="100"/>
        </p:scale>
        <p:origin x="624" y="24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93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B56B-467C-4535-AF17-29742045EC10}" type="datetimeFigureOut">
              <a:rPr lang="en-US" smtClean="0"/>
              <a:pPr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0F-D9FD-4FC6-BF60-8CE81A197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9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1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6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7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 is intelligence exhibited by machines. In computer science, the field of AI defines itself as the study of "intelligent agents": any device that perceives its environment and takes actions that maximize its chance of success at some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DE00F-D9FD-4FC6-BF60-8CE81A197A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0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15082" y="0"/>
            <a:ext cx="12176919" cy="6858000"/>
          </a:xfrm>
          <a:prstGeom prst="rect">
            <a:avLst/>
          </a:prstGeom>
          <a:noFill/>
          <a:ln w="920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5BE3-2531-4F11-84EB-58A3F97CB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3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9s/vagrant-kubead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docker.com/registry/deployin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5519" y="838200"/>
            <a:ext cx="10907078" cy="26670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/>
          <a:p>
            <a:pPr algn="r"/>
            <a:r>
              <a:rPr lang="en-US" sz="5400" b="1" dirty="0"/>
              <a:t>Running secured Spark job in Kubernetes compute cluster and integrating with </a:t>
            </a:r>
            <a:r>
              <a:rPr lang="en-US" sz="5400" b="1" dirty="0" err="1"/>
              <a:t>Kerberized</a:t>
            </a:r>
            <a:r>
              <a:rPr lang="en-US" sz="5400" b="1" dirty="0"/>
              <a:t> HDFS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3519" y="4188552"/>
            <a:ext cx="8938472" cy="183124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>
                <a:solidFill>
                  <a:srgbClr val="FFFF93"/>
                </a:solidFill>
              </a:rPr>
              <a:t>Joy Chakraborty</a:t>
            </a:r>
          </a:p>
          <a:p>
            <a:pPr indent="609493"/>
            <a:r>
              <a:rPr lang="en-US" sz="3700" dirty="0">
                <a:solidFill>
                  <a:srgbClr val="FFFF93"/>
                </a:solidFill>
              </a:rPr>
              <a:t>June 21, 2018</a:t>
            </a:r>
          </a:p>
          <a:p>
            <a:pPr indent="609493"/>
            <a:r>
              <a:rPr lang="en-US" sz="3700" dirty="0">
                <a:solidFill>
                  <a:srgbClr val="FFFF93"/>
                </a:solidFill>
              </a:rPr>
              <a:t>Email: </a:t>
            </a:r>
            <a:r>
              <a:rPr lang="en-US" sz="3700" u="sng" dirty="0">
                <a:solidFill>
                  <a:srgbClr val="00B0F0"/>
                </a:solidFill>
              </a:rPr>
              <a:t>joychak1@[yahoo/</a:t>
            </a:r>
            <a:r>
              <a:rPr lang="en-US" sz="3700" u="sng" dirty="0" err="1">
                <a:solidFill>
                  <a:srgbClr val="00B0F0"/>
                </a:solidFill>
              </a:rPr>
              <a:t>gmail</a:t>
            </a:r>
            <a:r>
              <a:rPr lang="en-US" sz="3700" u="sng" dirty="0">
                <a:solidFill>
                  <a:srgbClr val="00B0F0"/>
                </a:solidFill>
              </a:rPr>
              <a:t>].com]</a:t>
            </a:r>
            <a:r>
              <a:rPr lang="en-US" sz="37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391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99320" y="1397000"/>
            <a:ext cx="10363200" cy="248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C000"/>
                </a:solidFill>
              </a:rPr>
              <a:t>Container Management</a:t>
            </a:r>
          </a:p>
          <a:p>
            <a:r>
              <a:rPr lang="en-US" sz="4400" dirty="0">
                <a:solidFill>
                  <a:srgbClr val="FFC000"/>
                </a:solidFill>
              </a:rPr>
              <a:t>Scheduling</a:t>
            </a:r>
          </a:p>
          <a:p>
            <a:r>
              <a:rPr lang="en-US" sz="4400" dirty="0">
                <a:solidFill>
                  <a:srgbClr val="FFC000"/>
                </a:solidFill>
              </a:rPr>
              <a:t>Resource Management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Distributed </a:t>
            </a:r>
            <a:r>
              <a:rPr lang="en-US" sz="44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664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99320" y="1397000"/>
            <a:ext cx="10363200" cy="248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C000"/>
                </a:solidFill>
              </a:rPr>
              <a:t>Container Management</a:t>
            </a:r>
          </a:p>
          <a:p>
            <a:r>
              <a:rPr lang="en-US" sz="4400" dirty="0">
                <a:solidFill>
                  <a:srgbClr val="FFC000"/>
                </a:solidFill>
              </a:rPr>
              <a:t>Scheduling</a:t>
            </a:r>
          </a:p>
          <a:p>
            <a:r>
              <a:rPr lang="en-US" sz="4400" dirty="0">
                <a:solidFill>
                  <a:srgbClr val="FFC000"/>
                </a:solidFill>
              </a:rPr>
              <a:t>Resource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319" y="4368800"/>
            <a:ext cx="4465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Kubernetes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9" y="3904488"/>
            <a:ext cx="1854200" cy="1854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5018" y="0"/>
            <a:ext cx="1044108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Distributed </a:t>
            </a:r>
            <a:r>
              <a:rPr lang="en-US" sz="44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Containerized System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45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Print" charset="0"/>
                <a:ea typeface="Segoe Print" charset="0"/>
                <a:cs typeface="Segoe Print" charset="0"/>
              </a:rPr>
              <a:t>what</a:t>
            </a:r>
            <a:r>
              <a:rPr lang="en-US" sz="9600" dirty="0">
                <a:latin typeface="Matura MT Script Capitals" charset="0"/>
                <a:ea typeface="Matura MT Script Capitals" charset="0"/>
                <a:cs typeface="Matura MT Script Capital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633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046" y="1371600"/>
            <a:ext cx="10390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An open-source system for automating deployment, scaling, and management of containerized applications.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Portable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Extensible: modular, plug-able, compos-able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Self-healing: auto-placement, auto-restart, auto-replication, auto-scaling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Latest Release: 1.8.13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Community driven completely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Written in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GoLang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3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High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6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High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" y="1113996"/>
            <a:ext cx="6549993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629" y="1371600"/>
            <a:ext cx="49404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The Kubernetes </a:t>
            </a:r>
            <a:r>
              <a:rPr lang="en-US" sz="2200" b="1" dirty="0">
                <a:solidFill>
                  <a:srgbClr val="FFC000"/>
                </a:solidFill>
              </a:rPr>
              <a:t>Master</a:t>
            </a:r>
            <a:r>
              <a:rPr lang="en-US" sz="2200" dirty="0">
                <a:solidFill>
                  <a:srgbClr val="FFC000"/>
                </a:solidFill>
              </a:rPr>
              <a:t> is a collection of three processes that run on a single node in your cluster, which is designated as the master node.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kube-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apiserver</a:t>
            </a:r>
            <a:endParaRPr lang="en-US" sz="2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-controller-manager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-scheduler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Each individual non-master node in your cluster runs two processes </a:t>
            </a:r>
            <a:r>
              <a:rPr lang="mr-IN" sz="2200" dirty="0">
                <a:solidFill>
                  <a:srgbClr val="FFC000"/>
                </a:solidFill>
              </a:rPr>
              <a:t>–</a:t>
            </a:r>
            <a:endParaRPr lang="en-US" sz="2200" dirty="0">
              <a:solidFill>
                <a:srgbClr val="FFC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kubelet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which communicates with the Kubernetes Master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kube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-proxy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a network proxy which reflects Kubernetes networking services on each node.</a:t>
            </a:r>
          </a:p>
        </p:txBody>
      </p:sp>
      <p:sp>
        <p:nvSpPr>
          <p:cNvPr id="11" name="Dodecagon 10"/>
          <p:cNvSpPr/>
          <p:nvPr/>
        </p:nvSpPr>
        <p:spPr>
          <a:xfrm>
            <a:off x="2651919" y="3429000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decagon 11"/>
          <p:cNvSpPr/>
          <p:nvPr/>
        </p:nvSpPr>
        <p:spPr>
          <a:xfrm>
            <a:off x="2651919" y="3742896"/>
            <a:ext cx="304800" cy="228600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919" y="3378535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</a:rPr>
              <a:t>Kube-apiserver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3927" y="3740396"/>
            <a:ext cx="17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</a:rPr>
              <a:t>Kube</a:t>
            </a:r>
            <a:r>
              <a:rPr lang="en-US" sz="1200" dirty="0">
                <a:solidFill>
                  <a:srgbClr val="0000FF"/>
                </a:solidFill>
              </a:rPr>
              <a:t>-Controller-manager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56719" y="3523422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56719" y="3886200"/>
            <a:ext cx="503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8957" y="1828800"/>
            <a:ext cx="12161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Kubernetes - basic components 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5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Volume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0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8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RBAC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0814" y="2514600"/>
            <a:ext cx="11643705" cy="25146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/>
          <a:p>
            <a:pPr marL="857250" indent="-857250" defTabSz="1218937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 run </a:t>
            </a:r>
            <a:r>
              <a:rPr lang="en-US" sz="6000" b="1" dirty="0">
                <a:solidFill>
                  <a:srgbClr val="FFC000"/>
                </a:solidFill>
              </a:rPr>
              <a:t>Spark</a:t>
            </a: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job on </a:t>
            </a:r>
            <a:r>
              <a:rPr lang="en-US" sz="6000" b="1" dirty="0">
                <a:solidFill>
                  <a:srgbClr val="FFC000"/>
                </a:solidFill>
              </a:rPr>
              <a:t>Elastic Compute</a:t>
            </a: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platform (</a:t>
            </a:r>
            <a:r>
              <a:rPr lang="en-US" sz="6000" b="1" dirty="0">
                <a:solidFill>
                  <a:srgbClr val="FFC000"/>
                </a:solidFill>
              </a:rPr>
              <a:t>Kubernetes</a:t>
            </a:r>
            <a:r>
              <a:rPr lang="en-US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 accessing data stored in </a:t>
            </a:r>
            <a:r>
              <a:rPr lang="en-US" sz="6000" b="1" dirty="0">
                <a:solidFill>
                  <a:srgbClr val="FFC000"/>
                </a:solidFill>
              </a:rPr>
              <a:t>HDFS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319" y="990600"/>
            <a:ext cx="929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Print" charset="0"/>
                <a:ea typeface="Segoe Print" charset="0"/>
                <a:cs typeface="Segoe Print" charset="0"/>
              </a:rPr>
              <a:t>Essentially what we will be doing -</a:t>
            </a:r>
          </a:p>
        </p:txBody>
      </p:sp>
    </p:spTree>
    <p:extLst>
      <p:ext uri="{BB962C8B-B14F-4D97-AF65-F5344CB8AC3E}">
        <p14:creationId xmlns:p14="http://schemas.microsoft.com/office/powerpoint/2010/main" val="84960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Object/Resource (out of the box)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Namespace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Pod (a basic unit of work)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Service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Volume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ReplicaSet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Job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RBAC</a:t>
            </a:r>
          </a:p>
          <a:p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*** Custom Resource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Kubernetes Pod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137821"/>
            <a:ext cx="10390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Pod is the basic building block of Kubernetes–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smallest and simplest unit in the Kubernetes object model that you create or deploy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represents a running process on your cluster.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encapsulates an application container (or, in some cases, multiple containers), storage resources, a unique network IP, and options that govern how the container(s) should run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Docker is the most common container runtime used in a Pod, but Pods support other container runtimes as well</a:t>
            </a:r>
          </a:p>
        </p:txBody>
      </p:sp>
    </p:spTree>
    <p:extLst>
      <p:ext uri="{BB962C8B-B14F-4D97-AF65-F5344CB8AC3E}">
        <p14:creationId xmlns:p14="http://schemas.microsoft.com/office/powerpoint/2010/main" val="121059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Interact with Kubernetes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1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Interact with Kubernetes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7" y="1371600"/>
            <a:ext cx="4675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REST API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Curl or browser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FFC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Command Line Interface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Kubectl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solidFill>
                  <a:srgbClr val="FFC000"/>
                </a:solidFill>
              </a:rPr>
              <a:t>Kube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Config</a:t>
            </a:r>
            <a:endParaRPr lang="en-US" sz="2800" dirty="0">
              <a:solidFill>
                <a:srgbClr val="FFC000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Created during cluster creation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Programmatic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GoLang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Python, Scala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9" y="1374648"/>
            <a:ext cx="2743200" cy="1200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14" y="2869792"/>
            <a:ext cx="31242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9" y="4051560"/>
            <a:ext cx="6647168" cy="1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12161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How Secured (</a:t>
            </a:r>
            <a:r>
              <a:rPr lang="en-US" sz="8000" dirty="0" err="1">
                <a:latin typeface="Segoe Print" charset="0"/>
                <a:ea typeface="Segoe Print" charset="0"/>
                <a:cs typeface="Segoe Print" charset="0"/>
              </a:rPr>
              <a:t>kerberized</a:t>
            </a:r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) HDFS works?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8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70CFC-56A8-8C43-9507-DBC82AC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B2C5C-FFE2-F541-8EB3-C6EF65B19554}"/>
              </a:ext>
            </a:extLst>
          </p:cNvPr>
          <p:cNvSpPr/>
          <p:nvPr/>
        </p:nvSpPr>
        <p:spPr>
          <a:xfrm>
            <a:off x="4556919" y="14478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DE872-762D-0346-B36B-04582357658D}"/>
              </a:ext>
            </a:extLst>
          </p:cNvPr>
          <p:cNvSpPr/>
          <p:nvPr/>
        </p:nvSpPr>
        <p:spPr>
          <a:xfrm>
            <a:off x="4636365" y="2209800"/>
            <a:ext cx="2282754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KDC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568E8-5283-5F45-A892-954E432DF5C7}"/>
              </a:ext>
            </a:extLst>
          </p:cNvPr>
          <p:cNvSpPr/>
          <p:nvPr/>
        </p:nvSpPr>
        <p:spPr>
          <a:xfrm>
            <a:off x="4785519" y="2590798"/>
            <a:ext cx="990600" cy="304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A9864-1677-1F43-84CA-4C194C5DEF4B}"/>
              </a:ext>
            </a:extLst>
          </p:cNvPr>
          <p:cNvSpPr/>
          <p:nvPr/>
        </p:nvSpPr>
        <p:spPr>
          <a:xfrm>
            <a:off x="5852319" y="2590799"/>
            <a:ext cx="990600" cy="2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D55AA-EA67-3243-9407-61D7DADFBD39}"/>
              </a:ext>
            </a:extLst>
          </p:cNvPr>
          <p:cNvSpPr/>
          <p:nvPr/>
        </p:nvSpPr>
        <p:spPr>
          <a:xfrm>
            <a:off x="4639611" y="1524000"/>
            <a:ext cx="2282754" cy="604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250012-2A14-2B45-8A9C-F2C107663EFE}"/>
              </a:ext>
            </a:extLst>
          </p:cNvPr>
          <p:cNvSpPr/>
          <p:nvPr/>
        </p:nvSpPr>
        <p:spPr>
          <a:xfrm>
            <a:off x="1280319" y="46482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Client Machine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36610-7A7C-FE43-9920-BA56858A2EE3}"/>
              </a:ext>
            </a:extLst>
          </p:cNvPr>
          <p:cNvSpPr/>
          <p:nvPr/>
        </p:nvSpPr>
        <p:spPr>
          <a:xfrm>
            <a:off x="1358142" y="4724400"/>
            <a:ext cx="2282754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60ADE-3938-6848-8269-11B0A049DF17}"/>
              </a:ext>
            </a:extLst>
          </p:cNvPr>
          <p:cNvSpPr/>
          <p:nvPr/>
        </p:nvSpPr>
        <p:spPr>
          <a:xfrm>
            <a:off x="8185600" y="47244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9D2A71-AE86-9441-B0B2-5F05A25B061A}"/>
              </a:ext>
            </a:extLst>
          </p:cNvPr>
          <p:cNvSpPr/>
          <p:nvPr/>
        </p:nvSpPr>
        <p:spPr>
          <a:xfrm>
            <a:off x="8263423" y="4800601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34083-EA27-DE45-B0F9-83C22F68A228}"/>
              </a:ext>
            </a:extLst>
          </p:cNvPr>
          <p:cNvSpPr/>
          <p:nvPr/>
        </p:nvSpPr>
        <p:spPr>
          <a:xfrm>
            <a:off x="8901942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6C6D3F-75AB-CA45-A56F-B90EC853E7CD}"/>
              </a:ext>
            </a:extLst>
          </p:cNvPr>
          <p:cNvSpPr/>
          <p:nvPr/>
        </p:nvSpPr>
        <p:spPr>
          <a:xfrm>
            <a:off x="8901942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31313-7A6C-0643-851D-6636BDB39BA6}"/>
              </a:ext>
            </a:extLst>
          </p:cNvPr>
          <p:cNvSpPr/>
          <p:nvPr/>
        </p:nvSpPr>
        <p:spPr>
          <a:xfrm>
            <a:off x="9755606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12ECD4-C94B-E24F-BE9B-40FD9FDA319C}"/>
              </a:ext>
            </a:extLst>
          </p:cNvPr>
          <p:cNvSpPr/>
          <p:nvPr/>
        </p:nvSpPr>
        <p:spPr>
          <a:xfrm>
            <a:off x="9755606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F3B38C7B-74A2-9943-B95C-F696B5756D90}"/>
              </a:ext>
            </a:extLst>
          </p:cNvPr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Secured/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Kerberized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HDFS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D54CB0-F07D-204E-B7B5-99519765BF74}"/>
              </a:ext>
            </a:extLst>
          </p:cNvPr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4E1DEB0-6432-9F4D-B248-11895EFE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70" y="5076487"/>
            <a:ext cx="743626" cy="7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70CFC-56A8-8C43-9507-DBC82AC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B2C5C-FFE2-F541-8EB3-C6EF65B19554}"/>
              </a:ext>
            </a:extLst>
          </p:cNvPr>
          <p:cNvSpPr/>
          <p:nvPr/>
        </p:nvSpPr>
        <p:spPr>
          <a:xfrm>
            <a:off x="4556919" y="14478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DE872-762D-0346-B36B-04582357658D}"/>
              </a:ext>
            </a:extLst>
          </p:cNvPr>
          <p:cNvSpPr/>
          <p:nvPr/>
        </p:nvSpPr>
        <p:spPr>
          <a:xfrm>
            <a:off x="4636365" y="2209800"/>
            <a:ext cx="2282754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KDC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568E8-5283-5F45-A892-954E432DF5C7}"/>
              </a:ext>
            </a:extLst>
          </p:cNvPr>
          <p:cNvSpPr/>
          <p:nvPr/>
        </p:nvSpPr>
        <p:spPr>
          <a:xfrm>
            <a:off x="4785519" y="2590798"/>
            <a:ext cx="990600" cy="304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A9864-1677-1F43-84CA-4C194C5DEF4B}"/>
              </a:ext>
            </a:extLst>
          </p:cNvPr>
          <p:cNvSpPr/>
          <p:nvPr/>
        </p:nvSpPr>
        <p:spPr>
          <a:xfrm>
            <a:off x="5852319" y="2590799"/>
            <a:ext cx="990600" cy="2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D55AA-EA67-3243-9407-61D7DADFBD39}"/>
              </a:ext>
            </a:extLst>
          </p:cNvPr>
          <p:cNvSpPr/>
          <p:nvPr/>
        </p:nvSpPr>
        <p:spPr>
          <a:xfrm>
            <a:off x="4639611" y="1524000"/>
            <a:ext cx="2282754" cy="604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250012-2A14-2B45-8A9C-F2C107663EFE}"/>
              </a:ext>
            </a:extLst>
          </p:cNvPr>
          <p:cNvSpPr/>
          <p:nvPr/>
        </p:nvSpPr>
        <p:spPr>
          <a:xfrm>
            <a:off x="1280319" y="46482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Client Machine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36610-7A7C-FE43-9920-BA56858A2EE3}"/>
              </a:ext>
            </a:extLst>
          </p:cNvPr>
          <p:cNvSpPr/>
          <p:nvPr/>
        </p:nvSpPr>
        <p:spPr>
          <a:xfrm>
            <a:off x="1358142" y="4724400"/>
            <a:ext cx="2282754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60ADE-3938-6848-8269-11B0A049DF17}"/>
              </a:ext>
            </a:extLst>
          </p:cNvPr>
          <p:cNvSpPr/>
          <p:nvPr/>
        </p:nvSpPr>
        <p:spPr>
          <a:xfrm>
            <a:off x="8185600" y="47244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9D2A71-AE86-9441-B0B2-5F05A25B061A}"/>
              </a:ext>
            </a:extLst>
          </p:cNvPr>
          <p:cNvSpPr/>
          <p:nvPr/>
        </p:nvSpPr>
        <p:spPr>
          <a:xfrm>
            <a:off x="8263423" y="4800601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34083-EA27-DE45-B0F9-83C22F68A228}"/>
              </a:ext>
            </a:extLst>
          </p:cNvPr>
          <p:cNvSpPr/>
          <p:nvPr/>
        </p:nvSpPr>
        <p:spPr>
          <a:xfrm>
            <a:off x="8901942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6C6D3F-75AB-CA45-A56F-B90EC853E7CD}"/>
              </a:ext>
            </a:extLst>
          </p:cNvPr>
          <p:cNvSpPr/>
          <p:nvPr/>
        </p:nvSpPr>
        <p:spPr>
          <a:xfrm>
            <a:off x="8901942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31313-7A6C-0643-851D-6636BDB39BA6}"/>
              </a:ext>
            </a:extLst>
          </p:cNvPr>
          <p:cNvSpPr/>
          <p:nvPr/>
        </p:nvSpPr>
        <p:spPr>
          <a:xfrm>
            <a:off x="9755606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12ECD4-C94B-E24F-BE9B-40FD9FDA319C}"/>
              </a:ext>
            </a:extLst>
          </p:cNvPr>
          <p:cNvSpPr/>
          <p:nvPr/>
        </p:nvSpPr>
        <p:spPr>
          <a:xfrm>
            <a:off x="9755606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7BF4DB-0A4E-614E-8731-0CB3A9B1915C}"/>
              </a:ext>
            </a:extLst>
          </p:cNvPr>
          <p:cNvSpPr txBox="1"/>
          <p:nvPr/>
        </p:nvSpPr>
        <p:spPr>
          <a:xfrm>
            <a:off x="0" y="3386543"/>
            <a:ext cx="2499520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dirty="0">
                <a:solidFill>
                  <a:srgbClr val="FFC000"/>
                </a:solidFill>
              </a:rPr>
              <a:t>2. Client-app requests Ticket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7CAD90-343C-904A-8DD8-220390F9566F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2579836" y="2534763"/>
            <a:ext cx="2109320" cy="22699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2457F-3339-C34A-BDB4-457279D41317}"/>
              </a:ext>
            </a:extLst>
          </p:cNvPr>
          <p:cNvSpPr txBox="1"/>
          <p:nvPr/>
        </p:nvSpPr>
        <p:spPr>
          <a:xfrm>
            <a:off x="2841498" y="2897320"/>
            <a:ext cx="1670055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3. KDC sends TGT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66A7E78-9206-704D-9BC2-CE4DC2498908}"/>
              </a:ext>
            </a:extLst>
          </p:cNvPr>
          <p:cNvCxnSpPr>
            <a:cxnSpLocks/>
          </p:cNvCxnSpPr>
          <p:nvPr/>
        </p:nvCxnSpPr>
        <p:spPr>
          <a:xfrm rot="5400000">
            <a:off x="2947729" y="2894634"/>
            <a:ext cx="1870435" cy="1789098"/>
          </a:xfrm>
          <a:prstGeom prst="bentConnector3">
            <a:avLst>
              <a:gd name="adj1" fmla="val 494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4533D7-8C6D-4443-9A47-415579033881}"/>
              </a:ext>
            </a:extLst>
          </p:cNvPr>
          <p:cNvSpPr txBox="1"/>
          <p:nvPr/>
        </p:nvSpPr>
        <p:spPr>
          <a:xfrm rot="19720729">
            <a:off x="2933883" y="3425283"/>
            <a:ext cx="2138194" cy="769433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4. Client sends TGT (from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keytab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 and asks for HDFS Service Ticket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40B87-7893-E84D-9EC5-9D6C3378E95D}"/>
              </a:ext>
            </a:extLst>
          </p:cNvPr>
          <p:cNvCxnSpPr>
            <a:cxnSpLocks/>
          </p:cNvCxnSpPr>
          <p:nvPr/>
        </p:nvCxnSpPr>
        <p:spPr>
          <a:xfrm flipV="1">
            <a:off x="3185318" y="2933649"/>
            <a:ext cx="2923665" cy="179075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2499F9-481F-8247-B2CB-A92E0AD8E2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0488" y="3014170"/>
            <a:ext cx="2060057" cy="1512806"/>
          </a:xfrm>
          <a:prstGeom prst="bentConnector3">
            <a:avLst>
              <a:gd name="adj1" fmla="val 55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4BAF05-B4F3-0C4D-972D-659D25C688E1}"/>
              </a:ext>
            </a:extLst>
          </p:cNvPr>
          <p:cNvSpPr txBox="1"/>
          <p:nvPr/>
        </p:nvSpPr>
        <p:spPr>
          <a:xfrm>
            <a:off x="6941901" y="2128294"/>
            <a:ext cx="1619203" cy="5539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1. Service </a:t>
            </a:r>
          </a:p>
          <a:p>
            <a:pPr algn="r" defTabSz="609555"/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Principles/Keys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0C006B-E695-4444-8C8C-BCA9BCE14A9D}"/>
              </a:ext>
            </a:extLst>
          </p:cNvPr>
          <p:cNvCxnSpPr>
            <a:cxnSpLocks/>
          </p:cNvCxnSpPr>
          <p:nvPr/>
        </p:nvCxnSpPr>
        <p:spPr>
          <a:xfrm flipH="1">
            <a:off x="3413919" y="2897320"/>
            <a:ext cx="3109581" cy="1961542"/>
          </a:xfrm>
          <a:prstGeom prst="straightConnector1">
            <a:avLst/>
          </a:prstGeom>
          <a:ln>
            <a:solidFill>
              <a:srgbClr val="FFFFAA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D4D619E-C86F-E644-BC1A-9ABE96D05594}"/>
              </a:ext>
            </a:extLst>
          </p:cNvPr>
          <p:cNvSpPr txBox="1"/>
          <p:nvPr/>
        </p:nvSpPr>
        <p:spPr>
          <a:xfrm rot="19607163">
            <a:off x="3960964" y="3814378"/>
            <a:ext cx="2255686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b="1" dirty="0">
                <a:solidFill>
                  <a:srgbClr val="FFFFAA"/>
                </a:solidFill>
              </a:rPr>
              <a:t>5. KDC sends Service Ticket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6043C1-F57E-A247-968F-271ABE9E3914}"/>
              </a:ext>
            </a:extLst>
          </p:cNvPr>
          <p:cNvCxnSpPr>
            <a:cxnSpLocks/>
          </p:cNvCxnSpPr>
          <p:nvPr/>
        </p:nvCxnSpPr>
        <p:spPr>
          <a:xfrm flipV="1">
            <a:off x="3640896" y="4937576"/>
            <a:ext cx="4622527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4607645-8906-5544-AB0F-BD50A762CD2E}"/>
              </a:ext>
            </a:extLst>
          </p:cNvPr>
          <p:cNvSpPr txBox="1"/>
          <p:nvPr/>
        </p:nvSpPr>
        <p:spPr>
          <a:xfrm>
            <a:off x="3862900" y="4599029"/>
            <a:ext cx="4322699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6. Sends Service Ticket and requests for Authentication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4EB55193-F3FF-8540-9DAC-3D5DF9DBA02B}"/>
              </a:ext>
            </a:extLst>
          </p:cNvPr>
          <p:cNvSpPr/>
          <p:nvPr/>
        </p:nvSpPr>
        <p:spPr>
          <a:xfrm>
            <a:off x="7685659" y="5029200"/>
            <a:ext cx="609600" cy="685800"/>
          </a:xfrm>
          <a:prstGeom prst="curvedRightArrow">
            <a:avLst>
              <a:gd name="adj1" fmla="val 17282"/>
              <a:gd name="adj2" fmla="val 50000"/>
              <a:gd name="adj3" fmla="val 25000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D2A6D2-A474-5B46-98AC-AF8357C39CE0}"/>
              </a:ext>
            </a:extLst>
          </p:cNvPr>
          <p:cNvSpPr txBox="1"/>
          <p:nvPr/>
        </p:nvSpPr>
        <p:spPr>
          <a:xfrm>
            <a:off x="5538953" y="5056229"/>
            <a:ext cx="2218366" cy="5539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5. User Authenticated using Service Principle/key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2C54F2E-7192-C847-B6C2-1AFA7052E08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922365" y="1826147"/>
            <a:ext cx="1789995" cy="2983354"/>
          </a:xfrm>
          <a:prstGeom prst="bentConnector2">
            <a:avLst/>
          </a:prstGeom>
          <a:ln>
            <a:solidFill>
              <a:srgbClr val="D4B0F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7A65D9B-6AD5-C447-86FE-306D7D79CE5B}"/>
              </a:ext>
            </a:extLst>
          </p:cNvPr>
          <p:cNvSpPr txBox="1"/>
          <p:nvPr/>
        </p:nvSpPr>
        <p:spPr>
          <a:xfrm>
            <a:off x="8721852" y="3066593"/>
            <a:ext cx="1927822" cy="553990"/>
          </a:xfrm>
          <a:prstGeom prst="rect">
            <a:avLst/>
          </a:prstGeom>
          <a:ln>
            <a:noFill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400" dirty="0">
                <a:solidFill>
                  <a:srgbClr val="D4B0F2"/>
                </a:solidFill>
              </a:rPr>
              <a:t>Retrieves </a:t>
            </a:r>
          </a:p>
          <a:p>
            <a:pPr defTabSz="609555"/>
            <a:r>
              <a:rPr lang="en-US" sz="1400" dirty="0">
                <a:solidFill>
                  <a:srgbClr val="D4B0F2"/>
                </a:solidFill>
              </a:rPr>
              <a:t>User roles/permissions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F3B38C7B-74A2-9943-B95C-F696B5756D90}"/>
              </a:ext>
            </a:extLst>
          </p:cNvPr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Secured/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Kerberized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keytab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HDFS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D54CB0-F07D-204E-B7B5-99519765BF74}"/>
              </a:ext>
            </a:extLst>
          </p:cNvPr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4E1DEB0-6432-9F4D-B248-11895EFE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70" y="5076487"/>
            <a:ext cx="743626" cy="7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70CFC-56A8-8C43-9507-DBC82AC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119" y="6553200"/>
            <a:ext cx="2837762" cy="365125"/>
          </a:xfrm>
        </p:spPr>
        <p:txBody>
          <a:bodyPr/>
          <a:lstStyle/>
          <a:p>
            <a:fld id="{C2475BE3-2531-4F11-84EB-58A3F97CB5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B2C5C-FFE2-F541-8EB3-C6EF65B19554}"/>
              </a:ext>
            </a:extLst>
          </p:cNvPr>
          <p:cNvSpPr/>
          <p:nvPr/>
        </p:nvSpPr>
        <p:spPr>
          <a:xfrm>
            <a:off x="4556919" y="14478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DE872-762D-0346-B36B-04582357658D}"/>
              </a:ext>
            </a:extLst>
          </p:cNvPr>
          <p:cNvSpPr/>
          <p:nvPr/>
        </p:nvSpPr>
        <p:spPr>
          <a:xfrm>
            <a:off x="4636365" y="2209800"/>
            <a:ext cx="2282754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KDC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568E8-5283-5F45-A892-954E432DF5C7}"/>
              </a:ext>
            </a:extLst>
          </p:cNvPr>
          <p:cNvSpPr/>
          <p:nvPr/>
        </p:nvSpPr>
        <p:spPr>
          <a:xfrm>
            <a:off x="4785519" y="2590798"/>
            <a:ext cx="990600" cy="304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A9864-1677-1F43-84CA-4C194C5DEF4B}"/>
              </a:ext>
            </a:extLst>
          </p:cNvPr>
          <p:cNvSpPr/>
          <p:nvPr/>
        </p:nvSpPr>
        <p:spPr>
          <a:xfrm>
            <a:off x="5852319" y="2590799"/>
            <a:ext cx="990600" cy="2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D55AA-EA67-3243-9407-61D7DADFBD39}"/>
              </a:ext>
            </a:extLst>
          </p:cNvPr>
          <p:cNvSpPr/>
          <p:nvPr/>
        </p:nvSpPr>
        <p:spPr>
          <a:xfrm>
            <a:off x="4639611" y="1524000"/>
            <a:ext cx="2282754" cy="604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250012-2A14-2B45-8A9C-F2C107663EFE}"/>
              </a:ext>
            </a:extLst>
          </p:cNvPr>
          <p:cNvSpPr/>
          <p:nvPr/>
        </p:nvSpPr>
        <p:spPr>
          <a:xfrm>
            <a:off x="1280319" y="46482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Client Machine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36610-7A7C-FE43-9920-BA56858A2EE3}"/>
              </a:ext>
            </a:extLst>
          </p:cNvPr>
          <p:cNvSpPr/>
          <p:nvPr/>
        </p:nvSpPr>
        <p:spPr>
          <a:xfrm>
            <a:off x="1358142" y="4724400"/>
            <a:ext cx="2282754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60ADE-3938-6848-8269-11B0A049DF17}"/>
              </a:ext>
            </a:extLst>
          </p:cNvPr>
          <p:cNvSpPr/>
          <p:nvPr/>
        </p:nvSpPr>
        <p:spPr>
          <a:xfrm>
            <a:off x="8185600" y="4724400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9D2A71-AE86-9441-B0B2-5F05A25B061A}"/>
              </a:ext>
            </a:extLst>
          </p:cNvPr>
          <p:cNvSpPr/>
          <p:nvPr/>
        </p:nvSpPr>
        <p:spPr>
          <a:xfrm>
            <a:off x="8263423" y="4800601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34083-EA27-DE45-B0F9-83C22F68A228}"/>
              </a:ext>
            </a:extLst>
          </p:cNvPr>
          <p:cNvSpPr/>
          <p:nvPr/>
        </p:nvSpPr>
        <p:spPr>
          <a:xfrm>
            <a:off x="8901942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6C6D3F-75AB-CA45-A56F-B90EC853E7CD}"/>
              </a:ext>
            </a:extLst>
          </p:cNvPr>
          <p:cNvSpPr/>
          <p:nvPr/>
        </p:nvSpPr>
        <p:spPr>
          <a:xfrm>
            <a:off x="8901942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31313-7A6C-0643-851D-6636BDB39BA6}"/>
              </a:ext>
            </a:extLst>
          </p:cNvPr>
          <p:cNvSpPr/>
          <p:nvPr/>
        </p:nvSpPr>
        <p:spPr>
          <a:xfrm>
            <a:off x="9755606" y="4800600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12ECD4-C94B-E24F-BE9B-40FD9FDA319C}"/>
              </a:ext>
            </a:extLst>
          </p:cNvPr>
          <p:cNvSpPr/>
          <p:nvPr/>
        </p:nvSpPr>
        <p:spPr>
          <a:xfrm>
            <a:off x="9755606" y="5366793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7BF4DB-0A4E-614E-8731-0CB3A9B1915C}"/>
              </a:ext>
            </a:extLst>
          </p:cNvPr>
          <p:cNvSpPr txBox="1"/>
          <p:nvPr/>
        </p:nvSpPr>
        <p:spPr>
          <a:xfrm>
            <a:off x="0" y="3386543"/>
            <a:ext cx="2499520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dirty="0">
                <a:solidFill>
                  <a:srgbClr val="FFC000"/>
                </a:solidFill>
              </a:rPr>
              <a:t>2. Client-app requests Ticket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7CAD90-343C-904A-8DD8-220390F9566F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2579836" y="2534763"/>
            <a:ext cx="2109320" cy="22699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2457F-3339-C34A-BDB4-457279D41317}"/>
              </a:ext>
            </a:extLst>
          </p:cNvPr>
          <p:cNvSpPr txBox="1"/>
          <p:nvPr/>
        </p:nvSpPr>
        <p:spPr>
          <a:xfrm>
            <a:off x="2841498" y="2897320"/>
            <a:ext cx="1670055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3. KDC sends TGT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66A7E78-9206-704D-9BC2-CE4DC2498908}"/>
              </a:ext>
            </a:extLst>
          </p:cNvPr>
          <p:cNvCxnSpPr>
            <a:cxnSpLocks/>
          </p:cNvCxnSpPr>
          <p:nvPr/>
        </p:nvCxnSpPr>
        <p:spPr>
          <a:xfrm rot="5400000">
            <a:off x="2947729" y="2894634"/>
            <a:ext cx="1870435" cy="1789098"/>
          </a:xfrm>
          <a:prstGeom prst="bentConnector3">
            <a:avLst>
              <a:gd name="adj1" fmla="val 494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4533D7-8C6D-4443-9A47-415579033881}"/>
              </a:ext>
            </a:extLst>
          </p:cNvPr>
          <p:cNvSpPr txBox="1"/>
          <p:nvPr/>
        </p:nvSpPr>
        <p:spPr>
          <a:xfrm rot="19720729">
            <a:off x="2933883" y="3425283"/>
            <a:ext cx="2138194" cy="769433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4. Client sends TGT (from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keytab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 and asks for HDFS Service Ticket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40B87-7893-E84D-9EC5-9D6C3378E95D}"/>
              </a:ext>
            </a:extLst>
          </p:cNvPr>
          <p:cNvCxnSpPr>
            <a:cxnSpLocks/>
          </p:cNvCxnSpPr>
          <p:nvPr/>
        </p:nvCxnSpPr>
        <p:spPr>
          <a:xfrm flipV="1">
            <a:off x="3185318" y="2933649"/>
            <a:ext cx="2923665" cy="179075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2499F9-481F-8247-B2CB-A92E0AD8E2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0488" y="3014170"/>
            <a:ext cx="2060057" cy="1512806"/>
          </a:xfrm>
          <a:prstGeom prst="bentConnector3">
            <a:avLst>
              <a:gd name="adj1" fmla="val 55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4BAF05-B4F3-0C4D-972D-659D25C688E1}"/>
              </a:ext>
            </a:extLst>
          </p:cNvPr>
          <p:cNvSpPr txBox="1"/>
          <p:nvPr/>
        </p:nvSpPr>
        <p:spPr>
          <a:xfrm>
            <a:off x="6941901" y="2128294"/>
            <a:ext cx="1619203" cy="5539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1. Service </a:t>
            </a:r>
          </a:p>
          <a:p>
            <a:pPr algn="r" defTabSz="609555"/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Principles/Keys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0C006B-E695-4444-8C8C-BCA9BCE14A9D}"/>
              </a:ext>
            </a:extLst>
          </p:cNvPr>
          <p:cNvCxnSpPr>
            <a:cxnSpLocks/>
          </p:cNvCxnSpPr>
          <p:nvPr/>
        </p:nvCxnSpPr>
        <p:spPr>
          <a:xfrm flipH="1">
            <a:off x="3413919" y="2897320"/>
            <a:ext cx="3109581" cy="1961542"/>
          </a:xfrm>
          <a:prstGeom prst="straightConnector1">
            <a:avLst/>
          </a:prstGeom>
          <a:ln>
            <a:solidFill>
              <a:srgbClr val="FFFFAA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D4D619E-C86F-E644-BC1A-9ABE96D05594}"/>
              </a:ext>
            </a:extLst>
          </p:cNvPr>
          <p:cNvSpPr txBox="1"/>
          <p:nvPr/>
        </p:nvSpPr>
        <p:spPr>
          <a:xfrm rot="19607163">
            <a:off x="3960964" y="3814378"/>
            <a:ext cx="2255686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b="1" dirty="0">
                <a:solidFill>
                  <a:srgbClr val="FFFFAA"/>
                </a:solidFill>
              </a:rPr>
              <a:t>5. KDC sends Service Ticket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6043C1-F57E-A247-968F-271ABE9E3914}"/>
              </a:ext>
            </a:extLst>
          </p:cNvPr>
          <p:cNvCxnSpPr>
            <a:cxnSpLocks/>
          </p:cNvCxnSpPr>
          <p:nvPr/>
        </p:nvCxnSpPr>
        <p:spPr>
          <a:xfrm flipV="1">
            <a:off x="3640896" y="4910547"/>
            <a:ext cx="4622527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4607645-8906-5544-AB0F-BD50A762CD2E}"/>
              </a:ext>
            </a:extLst>
          </p:cNvPr>
          <p:cNvSpPr txBox="1"/>
          <p:nvPr/>
        </p:nvSpPr>
        <p:spPr>
          <a:xfrm>
            <a:off x="3709148" y="4572000"/>
            <a:ext cx="4476451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6. Sends Service Ticket and requests for Delegation Token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4EB55193-F3FF-8540-9DAC-3D5DF9DBA02B}"/>
              </a:ext>
            </a:extLst>
          </p:cNvPr>
          <p:cNvSpPr/>
          <p:nvPr/>
        </p:nvSpPr>
        <p:spPr>
          <a:xfrm>
            <a:off x="7685659" y="5002171"/>
            <a:ext cx="609600" cy="685800"/>
          </a:xfrm>
          <a:prstGeom prst="curvedRightArrow">
            <a:avLst>
              <a:gd name="adj1" fmla="val 17282"/>
              <a:gd name="adj2" fmla="val 50000"/>
              <a:gd name="adj3" fmla="val 25000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D2A6D2-A474-5B46-98AC-AF8357C39CE0}"/>
              </a:ext>
            </a:extLst>
          </p:cNvPr>
          <p:cNvSpPr txBox="1"/>
          <p:nvPr/>
        </p:nvSpPr>
        <p:spPr>
          <a:xfrm>
            <a:off x="5538953" y="5029200"/>
            <a:ext cx="2218366" cy="5539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7. User Authenticated using Service Principle/key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2C54F2E-7192-C847-B6C2-1AFA7052E08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922365" y="1826147"/>
            <a:ext cx="1789995" cy="2983354"/>
          </a:xfrm>
          <a:prstGeom prst="bentConnector2">
            <a:avLst/>
          </a:prstGeom>
          <a:ln>
            <a:solidFill>
              <a:srgbClr val="D4B0F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7A65D9B-6AD5-C447-86FE-306D7D79CE5B}"/>
              </a:ext>
            </a:extLst>
          </p:cNvPr>
          <p:cNvSpPr txBox="1"/>
          <p:nvPr/>
        </p:nvSpPr>
        <p:spPr>
          <a:xfrm>
            <a:off x="8721852" y="3066593"/>
            <a:ext cx="1927822" cy="553990"/>
          </a:xfrm>
          <a:prstGeom prst="rect">
            <a:avLst/>
          </a:prstGeom>
          <a:ln>
            <a:noFill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400" dirty="0">
                <a:solidFill>
                  <a:srgbClr val="D4B0F2"/>
                </a:solidFill>
              </a:rPr>
              <a:t>Retrieves </a:t>
            </a:r>
          </a:p>
          <a:p>
            <a:pPr defTabSz="609555"/>
            <a:r>
              <a:rPr lang="en-US" sz="1400" dirty="0">
                <a:solidFill>
                  <a:srgbClr val="D4B0F2"/>
                </a:solidFill>
              </a:rPr>
              <a:t>User roles/permissions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F3B38C7B-74A2-9943-B95C-F696B5756D90}"/>
              </a:ext>
            </a:extLst>
          </p:cNvPr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Secured/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Kerberized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(delegation token) HDFS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D54CB0-F07D-204E-B7B5-99519765BF74}"/>
              </a:ext>
            </a:extLst>
          </p:cNvPr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05D02B-1800-E140-9A9A-5F0612073559}"/>
              </a:ext>
            </a:extLst>
          </p:cNvPr>
          <p:cNvCxnSpPr>
            <a:cxnSpLocks/>
          </p:cNvCxnSpPr>
          <p:nvPr/>
        </p:nvCxnSpPr>
        <p:spPr>
          <a:xfrm flipH="1">
            <a:off x="3621778" y="5755015"/>
            <a:ext cx="4673482" cy="0"/>
          </a:xfrm>
          <a:prstGeom prst="straightConnector1">
            <a:avLst/>
          </a:prstGeom>
          <a:ln w="19050">
            <a:solidFill>
              <a:srgbClr val="FF81F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FA06D8-9A8F-DD4D-82C0-B277C56B8EDB}"/>
              </a:ext>
            </a:extLst>
          </p:cNvPr>
          <p:cNvSpPr txBox="1"/>
          <p:nvPr/>
        </p:nvSpPr>
        <p:spPr>
          <a:xfrm>
            <a:off x="3734183" y="5721987"/>
            <a:ext cx="4476451" cy="33854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400" dirty="0">
                <a:solidFill>
                  <a:srgbClr val="FF81F3"/>
                </a:solidFill>
              </a:rPr>
              <a:t>8. Name node sends delegation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A7D30-66C6-9744-9AE3-C6319808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70" y="5076487"/>
            <a:ext cx="743626" cy="7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12161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Spark + Kubernetes + HDFS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95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84440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60287" y="1752600"/>
            <a:ext cx="8938472" cy="69247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/>
              <a:t>Who am I ???</a:t>
            </a:r>
            <a:r>
              <a:rPr lang="en-US" sz="37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1319" y="2971800"/>
            <a:ext cx="8938472" cy="183124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indent="609493"/>
            <a:r>
              <a:rPr lang="en-US" sz="3700" dirty="0">
                <a:solidFill>
                  <a:srgbClr val="00B0F0"/>
                </a:solidFill>
              </a:rPr>
              <a:t>I learn and apply ….</a:t>
            </a:r>
          </a:p>
          <a:p>
            <a:pPr indent="609493"/>
            <a:r>
              <a:rPr lang="en-US" sz="3700" dirty="0">
                <a:solidFill>
                  <a:srgbClr val="00B0F0"/>
                </a:solidFill>
              </a:rPr>
              <a:t>	- Design and write software for living</a:t>
            </a:r>
          </a:p>
          <a:p>
            <a:pPr indent="609493"/>
            <a:r>
              <a:rPr lang="en-US" sz="3700" dirty="0">
                <a:solidFill>
                  <a:srgbClr val="00B0F0"/>
                </a:solidFill>
              </a:rPr>
              <a:t>		- for last 18 years …	</a:t>
            </a:r>
          </a:p>
        </p:txBody>
      </p:sp>
    </p:spTree>
    <p:extLst>
      <p:ext uri="{BB962C8B-B14F-4D97-AF65-F5344CB8AC3E}">
        <p14:creationId xmlns:p14="http://schemas.microsoft.com/office/powerpoint/2010/main" val="36383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5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  <a:p>
            <a:r>
              <a:rPr lang="en-US" dirty="0"/>
              <a:t>(</a:t>
            </a:r>
            <a:r>
              <a:rPr lang="en-US" sz="1400" dirty="0">
                <a:solidFill>
                  <a:srgbClr val="FFFF00"/>
                </a:solidFill>
              </a:rPr>
              <a:t>--master k8s://…</a:t>
            </a:r>
            <a:r>
              <a:rPr lang="en-US" dirty="0"/>
              <a:t>)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45360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55967-541A-D049-8686-FB523A7C06DD}"/>
              </a:ext>
            </a:extLst>
          </p:cNvPr>
          <p:cNvSpPr/>
          <p:nvPr/>
        </p:nvSpPr>
        <p:spPr>
          <a:xfrm>
            <a:off x="4061267" y="297180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EFEBD-1C25-554B-9502-AA949DA319F1}"/>
              </a:ext>
            </a:extLst>
          </p:cNvPr>
          <p:cNvSpPr/>
          <p:nvPr/>
        </p:nvSpPr>
        <p:spPr>
          <a:xfrm>
            <a:off x="5928519" y="3003693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99098-53B7-6E4D-923E-F77E51398A72}"/>
              </a:ext>
            </a:extLst>
          </p:cNvPr>
          <p:cNvSpPr/>
          <p:nvPr/>
        </p:nvSpPr>
        <p:spPr>
          <a:xfrm>
            <a:off x="3966675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BD047-B5DE-FF4A-B8A9-4429DF41B767}"/>
              </a:ext>
            </a:extLst>
          </p:cNvPr>
          <p:cNvSpPr/>
          <p:nvPr/>
        </p:nvSpPr>
        <p:spPr>
          <a:xfrm>
            <a:off x="6053241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55466-C6F7-E546-92C3-B3F0AE558185}"/>
              </a:ext>
            </a:extLst>
          </p:cNvPr>
          <p:cNvSpPr/>
          <p:nvPr/>
        </p:nvSpPr>
        <p:spPr>
          <a:xfrm>
            <a:off x="5014119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4D09C4-3AD4-A94E-AC3A-2854D7CEDC40}"/>
              </a:ext>
            </a:extLst>
          </p:cNvPr>
          <p:cNvSpPr/>
          <p:nvPr/>
        </p:nvSpPr>
        <p:spPr>
          <a:xfrm>
            <a:off x="5270912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080775-AFA0-5545-8A75-5958F08FAA29}"/>
              </a:ext>
            </a:extLst>
          </p:cNvPr>
          <p:cNvSpPr/>
          <p:nvPr/>
        </p:nvSpPr>
        <p:spPr>
          <a:xfrm>
            <a:off x="5547519" y="317839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1F417-9A3F-EB46-BF6E-F36AFE13851E}"/>
              </a:ext>
            </a:extLst>
          </p:cNvPr>
          <p:cNvSpPr/>
          <p:nvPr/>
        </p:nvSpPr>
        <p:spPr>
          <a:xfrm>
            <a:off x="4969954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E6E84A-8808-6248-BF9A-3D3E3F773FBC}"/>
              </a:ext>
            </a:extLst>
          </p:cNvPr>
          <p:cNvSpPr/>
          <p:nvPr/>
        </p:nvSpPr>
        <p:spPr>
          <a:xfrm>
            <a:off x="5281547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2CB58-DE72-534E-B083-FC4784432EA5}"/>
              </a:ext>
            </a:extLst>
          </p:cNvPr>
          <p:cNvSpPr/>
          <p:nvPr/>
        </p:nvSpPr>
        <p:spPr>
          <a:xfrm>
            <a:off x="5593140" y="391530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405E33B9-7173-F64C-BBCE-5F69FD7C439B}"/>
              </a:ext>
            </a:extLst>
          </p:cNvPr>
          <p:cNvSpPr/>
          <p:nvPr/>
        </p:nvSpPr>
        <p:spPr>
          <a:xfrm>
            <a:off x="3740119" y="2153821"/>
            <a:ext cx="3407600" cy="2409632"/>
          </a:xfrm>
          <a:prstGeom prst="snip2SameRect">
            <a:avLst>
              <a:gd name="adj1" fmla="val 43733"/>
              <a:gd name="adj2" fmla="val 0"/>
            </a:avLst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Spark Job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242AC-BA40-C54D-8E08-6806F1DF2474}"/>
              </a:ext>
            </a:extLst>
          </p:cNvPr>
          <p:cNvSpPr/>
          <p:nvPr/>
        </p:nvSpPr>
        <p:spPr>
          <a:xfrm>
            <a:off x="4843221" y="2251873"/>
            <a:ext cx="876652" cy="50042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Pod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ED09D-26C1-324A-A769-E11651D3CA11}"/>
              </a:ext>
            </a:extLst>
          </p:cNvPr>
          <p:cNvCxnSpPr>
            <a:cxnSpLocks/>
          </p:cNvCxnSpPr>
          <p:nvPr/>
        </p:nvCxnSpPr>
        <p:spPr>
          <a:xfrm flipV="1">
            <a:off x="1761894" y="2502083"/>
            <a:ext cx="306745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394B08-8EC3-0F46-A4A6-0D80A76BA5A2}"/>
              </a:ext>
            </a:extLst>
          </p:cNvPr>
          <p:cNvSpPr/>
          <p:nvPr/>
        </p:nvSpPr>
        <p:spPr>
          <a:xfrm>
            <a:off x="2977049" y="1767316"/>
            <a:ext cx="876652" cy="500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Master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FA0B00-C822-F046-B4AE-43C001FA8F5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8241" y="2244304"/>
            <a:ext cx="706817" cy="1528611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76DEDD-D261-0C42-BE36-70B48AB4BB35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3415375" y="2267736"/>
            <a:ext cx="1061933" cy="717316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F9B41A-666B-0B47-8DE9-B45BB9C27896}"/>
              </a:ext>
            </a:extLst>
          </p:cNvPr>
          <p:cNvCxnSpPr>
            <a:cxnSpLocks/>
            <a:stCxn id="69" idx="5"/>
            <a:endCxn id="11" idx="2"/>
          </p:cNvCxnSpPr>
          <p:nvPr/>
        </p:nvCxnSpPr>
        <p:spPr>
          <a:xfrm>
            <a:off x="3725318" y="2194451"/>
            <a:ext cx="2203201" cy="1059452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556670-E85F-0F4F-BA88-BCDAB6C402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78099" y="2198310"/>
            <a:ext cx="2403525" cy="1574605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BDA807-6FE1-CF42-96D7-2583C4088FB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66993" y="2194451"/>
            <a:ext cx="1204611" cy="130707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8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55967-541A-D049-8686-FB523A7C06DD}"/>
              </a:ext>
            </a:extLst>
          </p:cNvPr>
          <p:cNvSpPr/>
          <p:nvPr/>
        </p:nvSpPr>
        <p:spPr>
          <a:xfrm>
            <a:off x="4061267" y="297180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EFEBD-1C25-554B-9502-AA949DA319F1}"/>
              </a:ext>
            </a:extLst>
          </p:cNvPr>
          <p:cNvSpPr/>
          <p:nvPr/>
        </p:nvSpPr>
        <p:spPr>
          <a:xfrm>
            <a:off x="5928519" y="3003693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99098-53B7-6E4D-923E-F77E51398A72}"/>
              </a:ext>
            </a:extLst>
          </p:cNvPr>
          <p:cNvSpPr/>
          <p:nvPr/>
        </p:nvSpPr>
        <p:spPr>
          <a:xfrm>
            <a:off x="3966675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BD047-B5DE-FF4A-B8A9-4429DF41B767}"/>
              </a:ext>
            </a:extLst>
          </p:cNvPr>
          <p:cNvSpPr/>
          <p:nvPr/>
        </p:nvSpPr>
        <p:spPr>
          <a:xfrm>
            <a:off x="6053241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55466-C6F7-E546-92C3-B3F0AE558185}"/>
              </a:ext>
            </a:extLst>
          </p:cNvPr>
          <p:cNvSpPr/>
          <p:nvPr/>
        </p:nvSpPr>
        <p:spPr>
          <a:xfrm>
            <a:off x="5014119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4D09C4-3AD4-A94E-AC3A-2854D7CEDC40}"/>
              </a:ext>
            </a:extLst>
          </p:cNvPr>
          <p:cNvSpPr/>
          <p:nvPr/>
        </p:nvSpPr>
        <p:spPr>
          <a:xfrm>
            <a:off x="5270912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080775-AFA0-5545-8A75-5958F08FAA29}"/>
              </a:ext>
            </a:extLst>
          </p:cNvPr>
          <p:cNvSpPr/>
          <p:nvPr/>
        </p:nvSpPr>
        <p:spPr>
          <a:xfrm>
            <a:off x="5547519" y="317839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1F417-9A3F-EB46-BF6E-F36AFE13851E}"/>
              </a:ext>
            </a:extLst>
          </p:cNvPr>
          <p:cNvSpPr/>
          <p:nvPr/>
        </p:nvSpPr>
        <p:spPr>
          <a:xfrm>
            <a:off x="4969954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E6E84A-8808-6248-BF9A-3D3E3F773FBC}"/>
              </a:ext>
            </a:extLst>
          </p:cNvPr>
          <p:cNvSpPr/>
          <p:nvPr/>
        </p:nvSpPr>
        <p:spPr>
          <a:xfrm>
            <a:off x="5281547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2CB58-DE72-534E-B083-FC4784432EA5}"/>
              </a:ext>
            </a:extLst>
          </p:cNvPr>
          <p:cNvSpPr/>
          <p:nvPr/>
        </p:nvSpPr>
        <p:spPr>
          <a:xfrm>
            <a:off x="5593140" y="391530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405E33B9-7173-F64C-BBCE-5F69FD7C439B}"/>
              </a:ext>
            </a:extLst>
          </p:cNvPr>
          <p:cNvSpPr/>
          <p:nvPr/>
        </p:nvSpPr>
        <p:spPr>
          <a:xfrm>
            <a:off x="3740119" y="2153821"/>
            <a:ext cx="3407600" cy="2409632"/>
          </a:xfrm>
          <a:prstGeom prst="snip2SameRect">
            <a:avLst>
              <a:gd name="adj1" fmla="val 43733"/>
              <a:gd name="adj2" fmla="val 0"/>
            </a:avLst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Spark Job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242AC-BA40-C54D-8E08-6806F1DF2474}"/>
              </a:ext>
            </a:extLst>
          </p:cNvPr>
          <p:cNvSpPr/>
          <p:nvPr/>
        </p:nvSpPr>
        <p:spPr>
          <a:xfrm>
            <a:off x="4843221" y="2251873"/>
            <a:ext cx="876652" cy="50042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E72BA-1187-4440-AE16-8A16AD8003E4}"/>
              </a:ext>
            </a:extLst>
          </p:cNvPr>
          <p:cNvSpPr/>
          <p:nvPr/>
        </p:nvSpPr>
        <p:spPr>
          <a:xfrm>
            <a:off x="3754939" y="5193897"/>
            <a:ext cx="3392780" cy="1131036"/>
          </a:xfrm>
          <a:prstGeom prst="rect">
            <a:avLst/>
          </a:prstGeom>
          <a:solidFill>
            <a:srgbClr val="D4B0F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600" b="1" dirty="0">
                <a:solidFill>
                  <a:srgbClr val="002060"/>
                </a:solidFill>
              </a:rPr>
              <a:t>Docker Hub</a:t>
            </a:r>
          </a:p>
        </p:txBody>
      </p:sp>
      <p:sp>
        <p:nvSpPr>
          <p:cNvPr id="24" name="Multidocument 23">
            <a:extLst>
              <a:ext uri="{FF2B5EF4-FFF2-40B4-BE49-F238E27FC236}">
                <a16:creationId xmlns:a16="http://schemas.microsoft.com/office/drawing/2014/main" id="{D02E6039-EFA3-A344-A58B-2375FB0E6341}"/>
              </a:ext>
            </a:extLst>
          </p:cNvPr>
          <p:cNvSpPr/>
          <p:nvPr/>
        </p:nvSpPr>
        <p:spPr>
          <a:xfrm>
            <a:off x="4365614" y="5353802"/>
            <a:ext cx="2289065" cy="664391"/>
          </a:xfrm>
          <a:prstGeom prst="flowChartMulti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Docker Images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C6ACB9-30EC-7D49-B5B6-C11E35A3F543}"/>
              </a:ext>
            </a:extLst>
          </p:cNvPr>
          <p:cNvCxnSpPr>
            <a:cxnSpLocks/>
            <a:stCxn id="24" idx="3"/>
            <a:endCxn id="21" idx="6"/>
          </p:cNvCxnSpPr>
          <p:nvPr/>
        </p:nvCxnSpPr>
        <p:spPr>
          <a:xfrm flipH="1" flipV="1">
            <a:off x="5719873" y="2502083"/>
            <a:ext cx="934806" cy="3183915"/>
          </a:xfrm>
          <a:prstGeom prst="curvedConnector3">
            <a:avLst>
              <a:gd name="adj1" fmla="val -145797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9082C5-B577-ED4C-AF5A-9E164AB57B88}"/>
              </a:ext>
            </a:extLst>
          </p:cNvPr>
          <p:cNvCxnSpPr>
            <a:cxnSpLocks/>
            <a:stCxn id="24" idx="3"/>
            <a:endCxn id="11" idx="6"/>
          </p:cNvCxnSpPr>
          <p:nvPr/>
        </p:nvCxnSpPr>
        <p:spPr>
          <a:xfrm flipV="1">
            <a:off x="6654679" y="3253903"/>
            <a:ext cx="150492" cy="2432095"/>
          </a:xfrm>
          <a:prstGeom prst="curvedConnector3">
            <a:avLst>
              <a:gd name="adj1" fmla="val 741363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0FFF210-2A5C-484E-B12D-4316C005A910}"/>
              </a:ext>
            </a:extLst>
          </p:cNvPr>
          <p:cNvCxnSpPr>
            <a:cxnSpLocks/>
            <a:stCxn id="24" idx="3"/>
            <a:endCxn id="13" idx="6"/>
          </p:cNvCxnSpPr>
          <p:nvPr/>
        </p:nvCxnSpPr>
        <p:spPr>
          <a:xfrm flipV="1">
            <a:off x="6654679" y="3949840"/>
            <a:ext cx="275214" cy="1736158"/>
          </a:xfrm>
          <a:prstGeom prst="curvedConnector3">
            <a:avLst>
              <a:gd name="adj1" fmla="val 326057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FADFBC3-7B38-8F4D-8777-4654C7D7E0CC}"/>
              </a:ext>
            </a:extLst>
          </p:cNvPr>
          <p:cNvCxnSpPr>
            <a:cxnSpLocks/>
            <a:stCxn id="24" idx="1"/>
            <a:endCxn id="8" idx="2"/>
          </p:cNvCxnSpPr>
          <p:nvPr/>
        </p:nvCxnSpPr>
        <p:spPr>
          <a:xfrm rot="10800000">
            <a:off x="4061268" y="3222010"/>
            <a:ext cx="304347" cy="2463988"/>
          </a:xfrm>
          <a:prstGeom prst="curvedConnector3">
            <a:avLst>
              <a:gd name="adj1" fmla="val 454694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DCF690C-8E02-6F42-A38C-1874307A2A47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3966676" y="3949840"/>
            <a:ext cx="398939" cy="1736158"/>
          </a:xfrm>
          <a:prstGeom prst="curvedConnector3">
            <a:avLst>
              <a:gd name="adj1" fmla="val 264652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ED09D-26C1-324A-A769-E11651D3CA11}"/>
              </a:ext>
            </a:extLst>
          </p:cNvPr>
          <p:cNvCxnSpPr>
            <a:cxnSpLocks/>
          </p:cNvCxnSpPr>
          <p:nvPr/>
        </p:nvCxnSpPr>
        <p:spPr>
          <a:xfrm flipV="1">
            <a:off x="1761894" y="2502083"/>
            <a:ext cx="306745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394B08-8EC3-0F46-A4A6-0D80A76BA5A2}"/>
              </a:ext>
            </a:extLst>
          </p:cNvPr>
          <p:cNvSpPr/>
          <p:nvPr/>
        </p:nvSpPr>
        <p:spPr>
          <a:xfrm>
            <a:off x="2977049" y="1767316"/>
            <a:ext cx="876652" cy="500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Master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FA0B00-C822-F046-B4AE-43C001FA8F5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8241" y="2244304"/>
            <a:ext cx="706817" cy="1528611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76DEDD-D261-0C42-BE36-70B48AB4BB35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3415375" y="2267736"/>
            <a:ext cx="1061933" cy="717316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F9B41A-666B-0B47-8DE9-B45BB9C27896}"/>
              </a:ext>
            </a:extLst>
          </p:cNvPr>
          <p:cNvCxnSpPr>
            <a:cxnSpLocks/>
            <a:stCxn id="69" idx="5"/>
            <a:endCxn id="11" idx="2"/>
          </p:cNvCxnSpPr>
          <p:nvPr/>
        </p:nvCxnSpPr>
        <p:spPr>
          <a:xfrm>
            <a:off x="3725318" y="2194451"/>
            <a:ext cx="2203201" cy="1059452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556670-E85F-0F4F-BA88-BCDAB6C402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78099" y="2198310"/>
            <a:ext cx="2403525" cy="1574605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BDA807-6FE1-CF42-96D7-2583C4088FB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66993" y="2194451"/>
            <a:ext cx="1204611" cy="130707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55967-541A-D049-8686-FB523A7C06DD}"/>
              </a:ext>
            </a:extLst>
          </p:cNvPr>
          <p:cNvSpPr/>
          <p:nvPr/>
        </p:nvSpPr>
        <p:spPr>
          <a:xfrm>
            <a:off x="4061267" y="297180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EFEBD-1C25-554B-9502-AA949DA319F1}"/>
              </a:ext>
            </a:extLst>
          </p:cNvPr>
          <p:cNvSpPr/>
          <p:nvPr/>
        </p:nvSpPr>
        <p:spPr>
          <a:xfrm>
            <a:off x="5928519" y="3003693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99098-53B7-6E4D-923E-F77E51398A72}"/>
              </a:ext>
            </a:extLst>
          </p:cNvPr>
          <p:cNvSpPr/>
          <p:nvPr/>
        </p:nvSpPr>
        <p:spPr>
          <a:xfrm>
            <a:off x="3966675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BD047-B5DE-FF4A-B8A9-4429DF41B767}"/>
              </a:ext>
            </a:extLst>
          </p:cNvPr>
          <p:cNvSpPr/>
          <p:nvPr/>
        </p:nvSpPr>
        <p:spPr>
          <a:xfrm>
            <a:off x="6053241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55466-C6F7-E546-92C3-B3F0AE558185}"/>
              </a:ext>
            </a:extLst>
          </p:cNvPr>
          <p:cNvSpPr/>
          <p:nvPr/>
        </p:nvSpPr>
        <p:spPr>
          <a:xfrm>
            <a:off x="5014119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4D09C4-3AD4-A94E-AC3A-2854D7CEDC40}"/>
              </a:ext>
            </a:extLst>
          </p:cNvPr>
          <p:cNvSpPr/>
          <p:nvPr/>
        </p:nvSpPr>
        <p:spPr>
          <a:xfrm>
            <a:off x="5270912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080775-AFA0-5545-8A75-5958F08FAA29}"/>
              </a:ext>
            </a:extLst>
          </p:cNvPr>
          <p:cNvSpPr/>
          <p:nvPr/>
        </p:nvSpPr>
        <p:spPr>
          <a:xfrm>
            <a:off x="5547519" y="317839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1F417-9A3F-EB46-BF6E-F36AFE13851E}"/>
              </a:ext>
            </a:extLst>
          </p:cNvPr>
          <p:cNvSpPr/>
          <p:nvPr/>
        </p:nvSpPr>
        <p:spPr>
          <a:xfrm>
            <a:off x="4969954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E6E84A-8808-6248-BF9A-3D3E3F773FBC}"/>
              </a:ext>
            </a:extLst>
          </p:cNvPr>
          <p:cNvSpPr/>
          <p:nvPr/>
        </p:nvSpPr>
        <p:spPr>
          <a:xfrm>
            <a:off x="5281547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2CB58-DE72-534E-B083-FC4784432EA5}"/>
              </a:ext>
            </a:extLst>
          </p:cNvPr>
          <p:cNvSpPr/>
          <p:nvPr/>
        </p:nvSpPr>
        <p:spPr>
          <a:xfrm>
            <a:off x="5593140" y="391530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405E33B9-7173-F64C-BBCE-5F69FD7C439B}"/>
              </a:ext>
            </a:extLst>
          </p:cNvPr>
          <p:cNvSpPr/>
          <p:nvPr/>
        </p:nvSpPr>
        <p:spPr>
          <a:xfrm>
            <a:off x="3740119" y="2153821"/>
            <a:ext cx="3407600" cy="2409632"/>
          </a:xfrm>
          <a:prstGeom prst="snip2SameRect">
            <a:avLst>
              <a:gd name="adj1" fmla="val 43733"/>
              <a:gd name="adj2" fmla="val 0"/>
            </a:avLst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Spark Job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242AC-BA40-C54D-8E08-6806F1DF2474}"/>
              </a:ext>
            </a:extLst>
          </p:cNvPr>
          <p:cNvSpPr/>
          <p:nvPr/>
        </p:nvSpPr>
        <p:spPr>
          <a:xfrm>
            <a:off x="4843221" y="2251873"/>
            <a:ext cx="876652" cy="50042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E72BA-1187-4440-AE16-8A16AD8003E4}"/>
              </a:ext>
            </a:extLst>
          </p:cNvPr>
          <p:cNvSpPr/>
          <p:nvPr/>
        </p:nvSpPr>
        <p:spPr>
          <a:xfrm>
            <a:off x="3754939" y="5193897"/>
            <a:ext cx="3392780" cy="1131036"/>
          </a:xfrm>
          <a:prstGeom prst="rect">
            <a:avLst/>
          </a:prstGeom>
          <a:solidFill>
            <a:srgbClr val="D4B0F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600" b="1" dirty="0">
                <a:solidFill>
                  <a:srgbClr val="002060"/>
                </a:solidFill>
              </a:rPr>
              <a:t>Docker Hub</a:t>
            </a:r>
          </a:p>
        </p:txBody>
      </p:sp>
      <p:sp>
        <p:nvSpPr>
          <p:cNvPr id="24" name="Multidocument 23">
            <a:extLst>
              <a:ext uri="{FF2B5EF4-FFF2-40B4-BE49-F238E27FC236}">
                <a16:creationId xmlns:a16="http://schemas.microsoft.com/office/drawing/2014/main" id="{D02E6039-EFA3-A344-A58B-2375FB0E6341}"/>
              </a:ext>
            </a:extLst>
          </p:cNvPr>
          <p:cNvSpPr/>
          <p:nvPr/>
        </p:nvSpPr>
        <p:spPr>
          <a:xfrm>
            <a:off x="4365614" y="5353802"/>
            <a:ext cx="2289065" cy="664391"/>
          </a:xfrm>
          <a:prstGeom prst="flowChartMulti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Docker Images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ED09D-26C1-324A-A769-E11651D3CA11}"/>
              </a:ext>
            </a:extLst>
          </p:cNvPr>
          <p:cNvCxnSpPr>
            <a:cxnSpLocks/>
          </p:cNvCxnSpPr>
          <p:nvPr/>
        </p:nvCxnSpPr>
        <p:spPr>
          <a:xfrm flipV="1">
            <a:off x="1761894" y="2502083"/>
            <a:ext cx="306745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394B08-8EC3-0F46-A4A6-0D80A76BA5A2}"/>
              </a:ext>
            </a:extLst>
          </p:cNvPr>
          <p:cNvSpPr/>
          <p:nvPr/>
        </p:nvSpPr>
        <p:spPr>
          <a:xfrm>
            <a:off x="2977049" y="1767316"/>
            <a:ext cx="876652" cy="500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Master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72F3E7-3CAF-C348-888B-8F59AF4AC315}"/>
              </a:ext>
            </a:extLst>
          </p:cNvPr>
          <p:cNvSpPr/>
          <p:nvPr/>
        </p:nvSpPr>
        <p:spPr>
          <a:xfrm>
            <a:off x="9225073" y="2218904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B9E349-E47A-5D4F-BDF5-1C3196A93A79}"/>
              </a:ext>
            </a:extLst>
          </p:cNvPr>
          <p:cNvSpPr/>
          <p:nvPr/>
        </p:nvSpPr>
        <p:spPr>
          <a:xfrm>
            <a:off x="9302896" y="2295105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F776EA-520A-5244-AAB9-C7E74A3FA54A}"/>
              </a:ext>
            </a:extLst>
          </p:cNvPr>
          <p:cNvSpPr/>
          <p:nvPr/>
        </p:nvSpPr>
        <p:spPr>
          <a:xfrm>
            <a:off x="9941415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AA41CC-9F81-3749-A46F-E4BB12D59A49}"/>
              </a:ext>
            </a:extLst>
          </p:cNvPr>
          <p:cNvSpPr/>
          <p:nvPr/>
        </p:nvSpPr>
        <p:spPr>
          <a:xfrm>
            <a:off x="9941415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76BF25-5ED4-DB4C-A0D0-400E0180E420}"/>
              </a:ext>
            </a:extLst>
          </p:cNvPr>
          <p:cNvSpPr/>
          <p:nvPr/>
        </p:nvSpPr>
        <p:spPr>
          <a:xfrm>
            <a:off x="10795079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D416C4-AC05-0C45-A546-269ECCD961F3}"/>
              </a:ext>
            </a:extLst>
          </p:cNvPr>
          <p:cNvSpPr/>
          <p:nvPr/>
        </p:nvSpPr>
        <p:spPr>
          <a:xfrm>
            <a:off x="10795079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4B4F3E-C2A9-A944-A5EB-D038C8EBA4B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714944" y="3430779"/>
            <a:ext cx="4510130" cy="3421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E37098-3293-944F-A538-1C438ADA847B}"/>
              </a:ext>
            </a:extLst>
          </p:cNvPr>
          <p:cNvCxnSpPr>
            <a:cxnSpLocks/>
          </p:cNvCxnSpPr>
          <p:nvPr/>
        </p:nvCxnSpPr>
        <p:spPr>
          <a:xfrm flipH="1">
            <a:off x="6963578" y="3413808"/>
            <a:ext cx="2339318" cy="49428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3297FF-7842-BB44-9010-CE5272CD023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809536" y="2628306"/>
            <a:ext cx="4415536" cy="41677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BD0007-B881-3348-B894-E1E062EF9D91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805171" y="2651362"/>
            <a:ext cx="2419901" cy="60254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BE4F35-74B3-CC43-9CD6-6689D7FDBD2C}"/>
              </a:ext>
            </a:extLst>
          </p:cNvPr>
          <p:cNvCxnSpPr>
            <a:cxnSpLocks/>
          </p:cNvCxnSpPr>
          <p:nvPr/>
        </p:nvCxnSpPr>
        <p:spPr>
          <a:xfrm flipH="1" flipV="1">
            <a:off x="5719874" y="2491161"/>
            <a:ext cx="3533391" cy="13714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55967-541A-D049-8686-FB523A7C06DD}"/>
              </a:ext>
            </a:extLst>
          </p:cNvPr>
          <p:cNvSpPr/>
          <p:nvPr/>
        </p:nvSpPr>
        <p:spPr>
          <a:xfrm>
            <a:off x="4061267" y="297180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EFEBD-1C25-554B-9502-AA949DA319F1}"/>
              </a:ext>
            </a:extLst>
          </p:cNvPr>
          <p:cNvSpPr/>
          <p:nvPr/>
        </p:nvSpPr>
        <p:spPr>
          <a:xfrm>
            <a:off x="5928519" y="3003693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99098-53B7-6E4D-923E-F77E51398A72}"/>
              </a:ext>
            </a:extLst>
          </p:cNvPr>
          <p:cNvSpPr/>
          <p:nvPr/>
        </p:nvSpPr>
        <p:spPr>
          <a:xfrm>
            <a:off x="3966675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BD047-B5DE-FF4A-B8A9-4429DF41B767}"/>
              </a:ext>
            </a:extLst>
          </p:cNvPr>
          <p:cNvSpPr/>
          <p:nvPr/>
        </p:nvSpPr>
        <p:spPr>
          <a:xfrm>
            <a:off x="6053241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55466-C6F7-E546-92C3-B3F0AE558185}"/>
              </a:ext>
            </a:extLst>
          </p:cNvPr>
          <p:cNvSpPr/>
          <p:nvPr/>
        </p:nvSpPr>
        <p:spPr>
          <a:xfrm>
            <a:off x="5014119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4D09C4-3AD4-A94E-AC3A-2854D7CEDC40}"/>
              </a:ext>
            </a:extLst>
          </p:cNvPr>
          <p:cNvSpPr/>
          <p:nvPr/>
        </p:nvSpPr>
        <p:spPr>
          <a:xfrm>
            <a:off x="5270912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080775-AFA0-5545-8A75-5958F08FAA29}"/>
              </a:ext>
            </a:extLst>
          </p:cNvPr>
          <p:cNvSpPr/>
          <p:nvPr/>
        </p:nvSpPr>
        <p:spPr>
          <a:xfrm>
            <a:off x="5547519" y="317839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1F417-9A3F-EB46-BF6E-F36AFE13851E}"/>
              </a:ext>
            </a:extLst>
          </p:cNvPr>
          <p:cNvSpPr/>
          <p:nvPr/>
        </p:nvSpPr>
        <p:spPr>
          <a:xfrm>
            <a:off x="4969954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E6E84A-8808-6248-BF9A-3D3E3F773FBC}"/>
              </a:ext>
            </a:extLst>
          </p:cNvPr>
          <p:cNvSpPr/>
          <p:nvPr/>
        </p:nvSpPr>
        <p:spPr>
          <a:xfrm>
            <a:off x="5281547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2CB58-DE72-534E-B083-FC4784432EA5}"/>
              </a:ext>
            </a:extLst>
          </p:cNvPr>
          <p:cNvSpPr/>
          <p:nvPr/>
        </p:nvSpPr>
        <p:spPr>
          <a:xfrm>
            <a:off x="5593140" y="391530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405E33B9-7173-F64C-BBCE-5F69FD7C439B}"/>
              </a:ext>
            </a:extLst>
          </p:cNvPr>
          <p:cNvSpPr/>
          <p:nvPr/>
        </p:nvSpPr>
        <p:spPr>
          <a:xfrm>
            <a:off x="3740119" y="2153821"/>
            <a:ext cx="3407600" cy="2409632"/>
          </a:xfrm>
          <a:prstGeom prst="snip2SameRect">
            <a:avLst>
              <a:gd name="adj1" fmla="val 43733"/>
              <a:gd name="adj2" fmla="val 0"/>
            </a:avLst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Spark Job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242AC-BA40-C54D-8E08-6806F1DF2474}"/>
              </a:ext>
            </a:extLst>
          </p:cNvPr>
          <p:cNvSpPr/>
          <p:nvPr/>
        </p:nvSpPr>
        <p:spPr>
          <a:xfrm>
            <a:off x="4843221" y="2251873"/>
            <a:ext cx="876652" cy="50042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E72BA-1187-4440-AE16-8A16AD8003E4}"/>
              </a:ext>
            </a:extLst>
          </p:cNvPr>
          <p:cNvSpPr/>
          <p:nvPr/>
        </p:nvSpPr>
        <p:spPr>
          <a:xfrm>
            <a:off x="3754939" y="5193897"/>
            <a:ext cx="3392780" cy="1131036"/>
          </a:xfrm>
          <a:prstGeom prst="rect">
            <a:avLst/>
          </a:prstGeom>
          <a:solidFill>
            <a:srgbClr val="D4B0F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600" b="1" dirty="0">
                <a:solidFill>
                  <a:srgbClr val="002060"/>
                </a:solidFill>
              </a:rPr>
              <a:t>Docker Hub</a:t>
            </a:r>
          </a:p>
        </p:txBody>
      </p:sp>
      <p:sp>
        <p:nvSpPr>
          <p:cNvPr id="24" name="Multidocument 23">
            <a:extLst>
              <a:ext uri="{FF2B5EF4-FFF2-40B4-BE49-F238E27FC236}">
                <a16:creationId xmlns:a16="http://schemas.microsoft.com/office/drawing/2014/main" id="{D02E6039-EFA3-A344-A58B-2375FB0E6341}"/>
              </a:ext>
            </a:extLst>
          </p:cNvPr>
          <p:cNvSpPr/>
          <p:nvPr/>
        </p:nvSpPr>
        <p:spPr>
          <a:xfrm>
            <a:off x="4365614" y="5353802"/>
            <a:ext cx="2289065" cy="664391"/>
          </a:xfrm>
          <a:prstGeom prst="flowChartMulti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Docker Images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ED09D-26C1-324A-A769-E11651D3CA11}"/>
              </a:ext>
            </a:extLst>
          </p:cNvPr>
          <p:cNvCxnSpPr>
            <a:cxnSpLocks/>
          </p:cNvCxnSpPr>
          <p:nvPr/>
        </p:nvCxnSpPr>
        <p:spPr>
          <a:xfrm flipV="1">
            <a:off x="1761894" y="2502083"/>
            <a:ext cx="306745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394B08-8EC3-0F46-A4A6-0D80A76BA5A2}"/>
              </a:ext>
            </a:extLst>
          </p:cNvPr>
          <p:cNvSpPr/>
          <p:nvPr/>
        </p:nvSpPr>
        <p:spPr>
          <a:xfrm>
            <a:off x="2977049" y="1767316"/>
            <a:ext cx="876652" cy="500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Master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72F3E7-3CAF-C348-888B-8F59AF4AC315}"/>
              </a:ext>
            </a:extLst>
          </p:cNvPr>
          <p:cNvSpPr/>
          <p:nvPr/>
        </p:nvSpPr>
        <p:spPr>
          <a:xfrm>
            <a:off x="9225073" y="2218904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B9E349-E47A-5D4F-BDF5-1C3196A93A79}"/>
              </a:ext>
            </a:extLst>
          </p:cNvPr>
          <p:cNvSpPr/>
          <p:nvPr/>
        </p:nvSpPr>
        <p:spPr>
          <a:xfrm>
            <a:off x="9302896" y="2295105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F776EA-520A-5244-AAB9-C7E74A3FA54A}"/>
              </a:ext>
            </a:extLst>
          </p:cNvPr>
          <p:cNvSpPr/>
          <p:nvPr/>
        </p:nvSpPr>
        <p:spPr>
          <a:xfrm>
            <a:off x="9941415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AA41CC-9F81-3749-A46F-E4BB12D59A49}"/>
              </a:ext>
            </a:extLst>
          </p:cNvPr>
          <p:cNvSpPr/>
          <p:nvPr/>
        </p:nvSpPr>
        <p:spPr>
          <a:xfrm>
            <a:off x="9941415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76BF25-5ED4-DB4C-A0D0-400E0180E420}"/>
              </a:ext>
            </a:extLst>
          </p:cNvPr>
          <p:cNvSpPr/>
          <p:nvPr/>
        </p:nvSpPr>
        <p:spPr>
          <a:xfrm>
            <a:off x="10795079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D416C4-AC05-0C45-A546-269ECCD961F3}"/>
              </a:ext>
            </a:extLst>
          </p:cNvPr>
          <p:cNvSpPr/>
          <p:nvPr/>
        </p:nvSpPr>
        <p:spPr>
          <a:xfrm>
            <a:off x="10795079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4B4F3E-C2A9-A944-A5EB-D038C8EBA4B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714944" y="3430779"/>
            <a:ext cx="4510130" cy="3421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E37098-3293-944F-A538-1C438ADA847B}"/>
              </a:ext>
            </a:extLst>
          </p:cNvPr>
          <p:cNvCxnSpPr>
            <a:cxnSpLocks/>
          </p:cNvCxnSpPr>
          <p:nvPr/>
        </p:nvCxnSpPr>
        <p:spPr>
          <a:xfrm flipH="1">
            <a:off x="6963578" y="3413808"/>
            <a:ext cx="2339318" cy="49428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3297FF-7842-BB44-9010-CE5272CD023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809536" y="2628306"/>
            <a:ext cx="4415536" cy="41677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BD0007-B881-3348-B894-E1E062EF9D91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805171" y="2651362"/>
            <a:ext cx="2419901" cy="60254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BE4F35-74B3-CC43-9CD6-6689D7FDBD2C}"/>
              </a:ext>
            </a:extLst>
          </p:cNvPr>
          <p:cNvCxnSpPr>
            <a:cxnSpLocks/>
          </p:cNvCxnSpPr>
          <p:nvPr/>
        </p:nvCxnSpPr>
        <p:spPr>
          <a:xfrm flipH="1" flipV="1">
            <a:off x="5719874" y="2491161"/>
            <a:ext cx="3533391" cy="13714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A776D1-0CFD-1C4B-97C9-E7F9B2A47DE2}"/>
              </a:ext>
            </a:extLst>
          </p:cNvPr>
          <p:cNvSpPr/>
          <p:nvPr/>
        </p:nvSpPr>
        <p:spPr>
          <a:xfrm>
            <a:off x="7147719" y="1460484"/>
            <a:ext cx="1066800" cy="6567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D205BF-1BCA-4240-9992-8DC7A86F9B58}"/>
              </a:ext>
            </a:extLst>
          </p:cNvPr>
          <p:cNvSpPr txBox="1"/>
          <p:nvPr/>
        </p:nvSpPr>
        <p:spPr>
          <a:xfrm>
            <a:off x="7191754" y="1451741"/>
            <a:ext cx="9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Secret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C49389-481B-6F4B-8239-A84BB53AF502}"/>
              </a:ext>
            </a:extLst>
          </p:cNvPr>
          <p:cNvSpPr/>
          <p:nvPr/>
        </p:nvSpPr>
        <p:spPr>
          <a:xfrm>
            <a:off x="7300119" y="1788883"/>
            <a:ext cx="715002" cy="228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Keytab</a:t>
            </a:r>
            <a:endParaRPr lang="en-US" sz="1400" dirty="0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6EF462-AD66-7349-87BD-622870216E1A}"/>
              </a:ext>
            </a:extLst>
          </p:cNvPr>
          <p:cNvCxnSpPr>
            <a:cxnSpLocks/>
            <a:stCxn id="8" idx="1"/>
            <a:endCxn id="112" idx="1"/>
          </p:cNvCxnSpPr>
          <p:nvPr/>
        </p:nvCxnSpPr>
        <p:spPr>
          <a:xfrm rot="5400000" flipH="1" flipV="1">
            <a:off x="4963280" y="816611"/>
            <a:ext cx="1454844" cy="3002104"/>
          </a:xfrm>
          <a:prstGeom prst="curvedConnector2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7CEC193-378E-8D4D-9170-81B337A0EFB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405001" y="2110999"/>
            <a:ext cx="2922963" cy="1588631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0F8D9BE-3993-7D49-BBFF-40AB39035FC8}"/>
              </a:ext>
            </a:extLst>
          </p:cNvPr>
          <p:cNvCxnSpPr>
            <a:cxnSpLocks/>
            <a:stCxn id="21" idx="7"/>
            <a:endCxn id="111" idx="1"/>
          </p:cNvCxnSpPr>
          <p:nvPr/>
        </p:nvCxnSpPr>
        <p:spPr>
          <a:xfrm flipV="1">
            <a:off x="5591490" y="1788883"/>
            <a:ext cx="1556229" cy="536275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E91AF2-55CB-964C-A2F9-0218888818AC}"/>
              </a:ext>
            </a:extLst>
          </p:cNvPr>
          <p:cNvCxnSpPr>
            <a:cxnSpLocks/>
          </p:cNvCxnSpPr>
          <p:nvPr/>
        </p:nvCxnSpPr>
        <p:spPr>
          <a:xfrm flipV="1">
            <a:off x="6855561" y="2097463"/>
            <a:ext cx="1202495" cy="1675453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F3504CC-95BD-7A44-9EA1-80BD4159B57C}"/>
              </a:ext>
            </a:extLst>
          </p:cNvPr>
          <p:cNvCxnSpPr>
            <a:cxnSpLocks/>
            <a:stCxn id="11" idx="7"/>
            <a:endCxn id="111" idx="2"/>
          </p:cNvCxnSpPr>
          <p:nvPr/>
        </p:nvCxnSpPr>
        <p:spPr>
          <a:xfrm flipV="1">
            <a:off x="6676788" y="2117282"/>
            <a:ext cx="1004331" cy="959696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Running in Kubernetes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A8C04-8816-A74C-9F3E-AF572EB7444A}"/>
              </a:ext>
            </a:extLst>
          </p:cNvPr>
          <p:cNvSpPr/>
          <p:nvPr/>
        </p:nvSpPr>
        <p:spPr>
          <a:xfrm>
            <a:off x="2499519" y="1363053"/>
            <a:ext cx="5943600" cy="329837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F956A-EED1-7246-8F21-2260CCAC52B5}"/>
              </a:ext>
            </a:extLst>
          </p:cNvPr>
          <p:cNvSpPr txBox="1"/>
          <p:nvPr/>
        </p:nvSpPr>
        <p:spPr>
          <a:xfrm>
            <a:off x="2571454" y="1379393"/>
            <a:ext cx="5877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Kubernetes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555967-541A-D049-8686-FB523A7C06DD}"/>
              </a:ext>
            </a:extLst>
          </p:cNvPr>
          <p:cNvSpPr/>
          <p:nvPr/>
        </p:nvSpPr>
        <p:spPr>
          <a:xfrm>
            <a:off x="4061267" y="297180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EFEBD-1C25-554B-9502-AA949DA319F1}"/>
              </a:ext>
            </a:extLst>
          </p:cNvPr>
          <p:cNvSpPr/>
          <p:nvPr/>
        </p:nvSpPr>
        <p:spPr>
          <a:xfrm>
            <a:off x="5928519" y="3003693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99098-53B7-6E4D-923E-F77E51398A72}"/>
              </a:ext>
            </a:extLst>
          </p:cNvPr>
          <p:cNvSpPr/>
          <p:nvPr/>
        </p:nvSpPr>
        <p:spPr>
          <a:xfrm>
            <a:off x="3966675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BD047-B5DE-FF4A-B8A9-4429DF41B767}"/>
              </a:ext>
            </a:extLst>
          </p:cNvPr>
          <p:cNvSpPr/>
          <p:nvPr/>
        </p:nvSpPr>
        <p:spPr>
          <a:xfrm>
            <a:off x="6053241" y="3699630"/>
            <a:ext cx="876652" cy="5004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Worker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55466-C6F7-E546-92C3-B3F0AE558185}"/>
              </a:ext>
            </a:extLst>
          </p:cNvPr>
          <p:cNvSpPr/>
          <p:nvPr/>
        </p:nvSpPr>
        <p:spPr>
          <a:xfrm>
            <a:off x="5014119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4D09C4-3AD4-A94E-AC3A-2854D7CEDC40}"/>
              </a:ext>
            </a:extLst>
          </p:cNvPr>
          <p:cNvSpPr/>
          <p:nvPr/>
        </p:nvSpPr>
        <p:spPr>
          <a:xfrm>
            <a:off x="5270912" y="317315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080775-AFA0-5545-8A75-5958F08FAA29}"/>
              </a:ext>
            </a:extLst>
          </p:cNvPr>
          <p:cNvSpPr/>
          <p:nvPr/>
        </p:nvSpPr>
        <p:spPr>
          <a:xfrm>
            <a:off x="5547519" y="3178393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1F417-9A3F-EB46-BF6E-F36AFE13851E}"/>
              </a:ext>
            </a:extLst>
          </p:cNvPr>
          <p:cNvSpPr/>
          <p:nvPr/>
        </p:nvSpPr>
        <p:spPr>
          <a:xfrm>
            <a:off x="4969954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E6E84A-8808-6248-BF9A-3D3E3F773FBC}"/>
              </a:ext>
            </a:extLst>
          </p:cNvPr>
          <p:cNvSpPr/>
          <p:nvPr/>
        </p:nvSpPr>
        <p:spPr>
          <a:xfrm>
            <a:off x="5281547" y="391006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2CB58-DE72-534E-B083-FC4784432EA5}"/>
              </a:ext>
            </a:extLst>
          </p:cNvPr>
          <p:cNvSpPr/>
          <p:nvPr/>
        </p:nvSpPr>
        <p:spPr>
          <a:xfrm>
            <a:off x="5593140" y="3915301"/>
            <a:ext cx="228600" cy="13020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405E33B9-7173-F64C-BBCE-5F69FD7C439B}"/>
              </a:ext>
            </a:extLst>
          </p:cNvPr>
          <p:cNvSpPr/>
          <p:nvPr/>
        </p:nvSpPr>
        <p:spPr>
          <a:xfrm>
            <a:off x="3740119" y="2153821"/>
            <a:ext cx="3407600" cy="2409632"/>
          </a:xfrm>
          <a:prstGeom prst="snip2SameRect">
            <a:avLst>
              <a:gd name="adj1" fmla="val 43733"/>
              <a:gd name="adj2" fmla="val 0"/>
            </a:avLst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Spark Job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242AC-BA40-C54D-8E08-6806F1DF2474}"/>
              </a:ext>
            </a:extLst>
          </p:cNvPr>
          <p:cNvSpPr/>
          <p:nvPr/>
        </p:nvSpPr>
        <p:spPr>
          <a:xfrm>
            <a:off x="4843221" y="2251873"/>
            <a:ext cx="876652" cy="50042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Driver 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E72BA-1187-4440-AE16-8A16AD8003E4}"/>
              </a:ext>
            </a:extLst>
          </p:cNvPr>
          <p:cNvSpPr/>
          <p:nvPr/>
        </p:nvSpPr>
        <p:spPr>
          <a:xfrm>
            <a:off x="3754939" y="5193897"/>
            <a:ext cx="3392780" cy="1131036"/>
          </a:xfrm>
          <a:prstGeom prst="rect">
            <a:avLst/>
          </a:prstGeom>
          <a:solidFill>
            <a:srgbClr val="D4B0F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600" b="1" dirty="0">
                <a:solidFill>
                  <a:srgbClr val="002060"/>
                </a:solidFill>
              </a:rPr>
              <a:t>Docker Hub</a:t>
            </a:r>
          </a:p>
        </p:txBody>
      </p:sp>
      <p:sp>
        <p:nvSpPr>
          <p:cNvPr id="24" name="Multidocument 23">
            <a:extLst>
              <a:ext uri="{FF2B5EF4-FFF2-40B4-BE49-F238E27FC236}">
                <a16:creationId xmlns:a16="http://schemas.microsoft.com/office/drawing/2014/main" id="{D02E6039-EFA3-A344-A58B-2375FB0E6341}"/>
              </a:ext>
            </a:extLst>
          </p:cNvPr>
          <p:cNvSpPr/>
          <p:nvPr/>
        </p:nvSpPr>
        <p:spPr>
          <a:xfrm>
            <a:off x="4365614" y="5353802"/>
            <a:ext cx="2289065" cy="664391"/>
          </a:xfrm>
          <a:prstGeom prst="flowChartMulti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Docker Images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C6ACB9-30EC-7D49-B5B6-C11E35A3F543}"/>
              </a:ext>
            </a:extLst>
          </p:cNvPr>
          <p:cNvCxnSpPr>
            <a:cxnSpLocks/>
            <a:stCxn id="24" idx="3"/>
            <a:endCxn id="21" idx="6"/>
          </p:cNvCxnSpPr>
          <p:nvPr/>
        </p:nvCxnSpPr>
        <p:spPr>
          <a:xfrm flipH="1" flipV="1">
            <a:off x="5719873" y="2502083"/>
            <a:ext cx="934806" cy="3183915"/>
          </a:xfrm>
          <a:prstGeom prst="curvedConnector3">
            <a:avLst>
              <a:gd name="adj1" fmla="val -145797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9082C5-B577-ED4C-AF5A-9E164AB57B88}"/>
              </a:ext>
            </a:extLst>
          </p:cNvPr>
          <p:cNvCxnSpPr>
            <a:cxnSpLocks/>
            <a:stCxn id="24" idx="3"/>
            <a:endCxn id="11" idx="6"/>
          </p:cNvCxnSpPr>
          <p:nvPr/>
        </p:nvCxnSpPr>
        <p:spPr>
          <a:xfrm flipV="1">
            <a:off x="6654679" y="3253903"/>
            <a:ext cx="150492" cy="2432095"/>
          </a:xfrm>
          <a:prstGeom prst="curvedConnector3">
            <a:avLst>
              <a:gd name="adj1" fmla="val 741363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0FFF210-2A5C-484E-B12D-4316C005A910}"/>
              </a:ext>
            </a:extLst>
          </p:cNvPr>
          <p:cNvCxnSpPr>
            <a:cxnSpLocks/>
            <a:stCxn id="24" idx="3"/>
            <a:endCxn id="13" idx="6"/>
          </p:cNvCxnSpPr>
          <p:nvPr/>
        </p:nvCxnSpPr>
        <p:spPr>
          <a:xfrm flipV="1">
            <a:off x="6654679" y="3949840"/>
            <a:ext cx="275214" cy="1736158"/>
          </a:xfrm>
          <a:prstGeom prst="curvedConnector3">
            <a:avLst>
              <a:gd name="adj1" fmla="val 326057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FADFBC3-7B38-8F4D-8777-4654C7D7E0CC}"/>
              </a:ext>
            </a:extLst>
          </p:cNvPr>
          <p:cNvCxnSpPr>
            <a:cxnSpLocks/>
            <a:stCxn id="24" idx="1"/>
            <a:endCxn id="8" idx="2"/>
          </p:cNvCxnSpPr>
          <p:nvPr/>
        </p:nvCxnSpPr>
        <p:spPr>
          <a:xfrm rot="10800000">
            <a:off x="4061268" y="3222010"/>
            <a:ext cx="304347" cy="2463988"/>
          </a:xfrm>
          <a:prstGeom prst="curvedConnector3">
            <a:avLst>
              <a:gd name="adj1" fmla="val 454694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DCF690C-8E02-6F42-A38C-1874307A2A47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3966676" y="3949840"/>
            <a:ext cx="398939" cy="1736158"/>
          </a:xfrm>
          <a:prstGeom prst="curvedConnector3">
            <a:avLst>
              <a:gd name="adj1" fmla="val 264652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CFFFC-E0DB-C842-87C7-968664A7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0" y="2074511"/>
            <a:ext cx="1316428" cy="9377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6DDD76B-9DA1-D54F-8265-BC3390EC9019}"/>
              </a:ext>
            </a:extLst>
          </p:cNvPr>
          <p:cNvSpPr txBox="1"/>
          <p:nvPr/>
        </p:nvSpPr>
        <p:spPr>
          <a:xfrm>
            <a:off x="766035" y="2979659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Spark-Submit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ED09D-26C1-324A-A769-E11651D3CA11}"/>
              </a:ext>
            </a:extLst>
          </p:cNvPr>
          <p:cNvCxnSpPr>
            <a:cxnSpLocks/>
          </p:cNvCxnSpPr>
          <p:nvPr/>
        </p:nvCxnSpPr>
        <p:spPr>
          <a:xfrm flipV="1">
            <a:off x="1761894" y="2502083"/>
            <a:ext cx="306745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B82FA104-48B3-3946-880D-2636A5999930}"/>
              </a:ext>
            </a:extLst>
          </p:cNvPr>
          <p:cNvSpPr/>
          <p:nvPr/>
        </p:nvSpPr>
        <p:spPr>
          <a:xfrm>
            <a:off x="2748801" y="1481843"/>
            <a:ext cx="1295400" cy="8321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394B08-8EC3-0F46-A4A6-0D80A76BA5A2}"/>
              </a:ext>
            </a:extLst>
          </p:cNvPr>
          <p:cNvSpPr/>
          <p:nvPr/>
        </p:nvSpPr>
        <p:spPr>
          <a:xfrm>
            <a:off x="2977049" y="1767316"/>
            <a:ext cx="876652" cy="500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Spark Master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18A24-8F31-474C-B08E-DAD04A3AC986}"/>
              </a:ext>
            </a:extLst>
          </p:cNvPr>
          <p:cNvSpPr txBox="1"/>
          <p:nvPr/>
        </p:nvSpPr>
        <p:spPr>
          <a:xfrm>
            <a:off x="2926010" y="1485437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Master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FA0B00-C822-F046-B4AE-43C001FA8F5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8241" y="2244304"/>
            <a:ext cx="706817" cy="1528611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76DEDD-D261-0C42-BE36-70B48AB4BB35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3415375" y="2267736"/>
            <a:ext cx="1061933" cy="717316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F9B41A-666B-0B47-8DE9-B45BB9C27896}"/>
              </a:ext>
            </a:extLst>
          </p:cNvPr>
          <p:cNvCxnSpPr>
            <a:cxnSpLocks/>
            <a:stCxn id="69" idx="5"/>
            <a:endCxn id="11" idx="2"/>
          </p:cNvCxnSpPr>
          <p:nvPr/>
        </p:nvCxnSpPr>
        <p:spPr>
          <a:xfrm>
            <a:off x="3725318" y="2194451"/>
            <a:ext cx="2203201" cy="1059452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556670-E85F-0F4F-BA88-BCDAB6C402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78099" y="2198310"/>
            <a:ext cx="2403525" cy="1574605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BDA807-6FE1-CF42-96D7-2583C4088FB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66993" y="2194451"/>
            <a:ext cx="1204611" cy="130707"/>
          </a:xfrm>
          <a:prstGeom prst="straightConnector1">
            <a:avLst/>
          </a:prstGeom>
          <a:ln w="28575">
            <a:solidFill>
              <a:srgbClr val="7A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172F3E7-3CAF-C348-888B-8F59AF4AC315}"/>
              </a:ext>
            </a:extLst>
          </p:cNvPr>
          <p:cNvSpPr/>
          <p:nvPr/>
        </p:nvSpPr>
        <p:spPr>
          <a:xfrm>
            <a:off x="9225073" y="2218904"/>
            <a:ext cx="24384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B9E349-E47A-5D4F-BDF5-1C3196A93A79}"/>
              </a:ext>
            </a:extLst>
          </p:cNvPr>
          <p:cNvSpPr/>
          <p:nvPr/>
        </p:nvSpPr>
        <p:spPr>
          <a:xfrm>
            <a:off x="9302896" y="2295105"/>
            <a:ext cx="560696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Name node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F776EA-520A-5244-AAB9-C7E74A3FA54A}"/>
              </a:ext>
            </a:extLst>
          </p:cNvPr>
          <p:cNvSpPr/>
          <p:nvPr/>
        </p:nvSpPr>
        <p:spPr>
          <a:xfrm>
            <a:off x="9941415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AA41CC-9F81-3749-A46F-E4BB12D59A49}"/>
              </a:ext>
            </a:extLst>
          </p:cNvPr>
          <p:cNvSpPr/>
          <p:nvPr/>
        </p:nvSpPr>
        <p:spPr>
          <a:xfrm>
            <a:off x="9941415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76BF25-5ED4-DB4C-A0D0-400E0180E420}"/>
              </a:ext>
            </a:extLst>
          </p:cNvPr>
          <p:cNvSpPr/>
          <p:nvPr/>
        </p:nvSpPr>
        <p:spPr>
          <a:xfrm>
            <a:off x="10795079" y="2295104"/>
            <a:ext cx="760377" cy="48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D416C4-AC05-0C45-A546-269ECCD961F3}"/>
              </a:ext>
            </a:extLst>
          </p:cNvPr>
          <p:cNvSpPr/>
          <p:nvPr/>
        </p:nvSpPr>
        <p:spPr>
          <a:xfrm>
            <a:off x="10795079" y="2861297"/>
            <a:ext cx="760377" cy="49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4B4F3E-C2A9-A944-A5EB-D038C8EBA4B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714944" y="3430779"/>
            <a:ext cx="4510130" cy="3421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E37098-3293-944F-A538-1C438ADA847B}"/>
              </a:ext>
            </a:extLst>
          </p:cNvPr>
          <p:cNvCxnSpPr>
            <a:cxnSpLocks/>
          </p:cNvCxnSpPr>
          <p:nvPr/>
        </p:nvCxnSpPr>
        <p:spPr>
          <a:xfrm flipH="1">
            <a:off x="6963578" y="3413808"/>
            <a:ext cx="2339318" cy="49428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3297FF-7842-BB44-9010-CE5272CD023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809536" y="2628306"/>
            <a:ext cx="4415536" cy="41677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BD0007-B881-3348-B894-E1E062EF9D91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805171" y="2651362"/>
            <a:ext cx="2419901" cy="60254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BE4F35-74B3-CC43-9CD6-6689D7FDBD2C}"/>
              </a:ext>
            </a:extLst>
          </p:cNvPr>
          <p:cNvCxnSpPr>
            <a:cxnSpLocks/>
          </p:cNvCxnSpPr>
          <p:nvPr/>
        </p:nvCxnSpPr>
        <p:spPr>
          <a:xfrm flipH="1" flipV="1">
            <a:off x="5719874" y="2491161"/>
            <a:ext cx="3533391" cy="13714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A776D1-0CFD-1C4B-97C9-E7F9B2A47DE2}"/>
              </a:ext>
            </a:extLst>
          </p:cNvPr>
          <p:cNvSpPr/>
          <p:nvPr/>
        </p:nvSpPr>
        <p:spPr>
          <a:xfrm>
            <a:off x="7147719" y="1460484"/>
            <a:ext cx="1066800" cy="6567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D205BF-1BCA-4240-9992-8DC7A86F9B58}"/>
              </a:ext>
            </a:extLst>
          </p:cNvPr>
          <p:cNvSpPr txBox="1"/>
          <p:nvPr/>
        </p:nvSpPr>
        <p:spPr>
          <a:xfrm>
            <a:off x="7191754" y="1451741"/>
            <a:ext cx="9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Kube</a:t>
            </a:r>
            <a:r>
              <a:rPr lang="en-US" sz="1200" dirty="0"/>
              <a:t> Secret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C49389-481B-6F4B-8239-A84BB53AF502}"/>
              </a:ext>
            </a:extLst>
          </p:cNvPr>
          <p:cNvSpPr/>
          <p:nvPr/>
        </p:nvSpPr>
        <p:spPr>
          <a:xfrm>
            <a:off x="7300119" y="1788883"/>
            <a:ext cx="715002" cy="228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Keytab</a:t>
            </a:r>
            <a:endParaRPr lang="en-US" sz="1400" dirty="0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6EF462-AD66-7349-87BD-622870216E1A}"/>
              </a:ext>
            </a:extLst>
          </p:cNvPr>
          <p:cNvCxnSpPr>
            <a:cxnSpLocks/>
            <a:stCxn id="8" idx="1"/>
            <a:endCxn id="112" idx="1"/>
          </p:cNvCxnSpPr>
          <p:nvPr/>
        </p:nvCxnSpPr>
        <p:spPr>
          <a:xfrm rot="5400000" flipH="1" flipV="1">
            <a:off x="4963280" y="816611"/>
            <a:ext cx="1454844" cy="3002104"/>
          </a:xfrm>
          <a:prstGeom prst="curvedConnector2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7CEC193-378E-8D4D-9170-81B337A0EFB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405001" y="2110999"/>
            <a:ext cx="2922963" cy="1588631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0F8D9BE-3993-7D49-BBFF-40AB39035FC8}"/>
              </a:ext>
            </a:extLst>
          </p:cNvPr>
          <p:cNvCxnSpPr>
            <a:cxnSpLocks/>
            <a:stCxn id="21" idx="7"/>
            <a:endCxn id="111" idx="1"/>
          </p:cNvCxnSpPr>
          <p:nvPr/>
        </p:nvCxnSpPr>
        <p:spPr>
          <a:xfrm flipV="1">
            <a:off x="5591490" y="1788883"/>
            <a:ext cx="1556229" cy="536275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E91AF2-55CB-964C-A2F9-0218888818AC}"/>
              </a:ext>
            </a:extLst>
          </p:cNvPr>
          <p:cNvCxnSpPr>
            <a:cxnSpLocks/>
          </p:cNvCxnSpPr>
          <p:nvPr/>
        </p:nvCxnSpPr>
        <p:spPr>
          <a:xfrm flipV="1">
            <a:off x="6855561" y="2097463"/>
            <a:ext cx="1202495" cy="1675453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F3504CC-95BD-7A44-9EA1-80BD4159B57C}"/>
              </a:ext>
            </a:extLst>
          </p:cNvPr>
          <p:cNvCxnSpPr>
            <a:cxnSpLocks/>
            <a:stCxn id="11" idx="7"/>
            <a:endCxn id="111" idx="2"/>
          </p:cNvCxnSpPr>
          <p:nvPr/>
        </p:nvCxnSpPr>
        <p:spPr>
          <a:xfrm flipV="1">
            <a:off x="6676788" y="2117282"/>
            <a:ext cx="1004331" cy="959696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67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12161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Lets build </a:t>
            </a:r>
            <a:r>
              <a:rPr lang="en-US" sz="8000" b="1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Kubernetes/Spark/HDFS environment</a:t>
            </a:r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 !!!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65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10477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What to use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2046" y="1371600"/>
            <a:ext cx="10390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To install Kubernetes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vagrant-</a:t>
            </a:r>
            <a:r>
              <a:rPr lang="en-US" sz="3200" dirty="0" err="1">
                <a:solidFill>
                  <a:srgbClr val="FFC000"/>
                </a:solidFill>
              </a:rPr>
              <a:t>kubeadm</a:t>
            </a:r>
            <a:r>
              <a:rPr lang="en-US" sz="3200" dirty="0">
                <a:solidFill>
                  <a:srgbClr val="FFC000"/>
                </a:solidFill>
              </a:rPr>
              <a:t> (</a:t>
            </a:r>
            <a:r>
              <a:rPr lang="en-US" sz="2000" dirty="0">
                <a:solidFill>
                  <a:srgbClr val="00B0F0"/>
                </a:solidFill>
                <a:hlinkClick r:id="rId3"/>
              </a:rPr>
              <a:t>https://github.com/c9s/vagrant-kubeadm</a:t>
            </a:r>
            <a:r>
              <a:rPr lang="en-US" sz="2000" dirty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Run local Docker Hub (</a:t>
            </a:r>
            <a:r>
              <a:rPr lang="en-US" sz="2000" dirty="0">
                <a:solidFill>
                  <a:srgbClr val="00B0F0"/>
                </a:solidFill>
                <a:hlinkClick r:id="rId4"/>
              </a:rPr>
              <a:t>https://docs.docker.com/registry/deploying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</a:p>
          <a:p>
            <a:pPr lvl="2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Run Docker registry container and map localhost to some </a:t>
            </a:r>
            <a:r>
              <a:rPr lang="en-US" sz="3200" dirty="0" err="1">
                <a:solidFill>
                  <a:srgbClr val="FFC000"/>
                </a:solidFill>
              </a:rPr>
              <a:t>ip</a:t>
            </a:r>
            <a:r>
              <a:rPr lang="en-US" sz="3200" dirty="0">
                <a:solidFill>
                  <a:srgbClr val="FFC000"/>
                </a:solidFill>
              </a:rPr>
              <a:t> (10.0.2.2)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Build Spark Docker image from Spark download </a:t>
            </a:r>
            <a:r>
              <a:rPr lang="en-US" sz="3200" dirty="0" err="1">
                <a:solidFill>
                  <a:srgbClr val="FFC000"/>
                </a:solidFill>
              </a:rPr>
              <a:t>Dockerfile</a:t>
            </a:r>
            <a:r>
              <a:rPr lang="en-US" sz="3200" dirty="0">
                <a:solidFill>
                  <a:srgbClr val="FFC000"/>
                </a:solidFill>
              </a:rPr>
              <a:t> under Kubernetes directory (</a:t>
            </a:r>
            <a:r>
              <a:rPr lang="en-US" sz="2000" dirty="0">
                <a:solidFill>
                  <a:srgbClr val="FFC000"/>
                </a:solidFill>
              </a:rPr>
              <a:t>spark-2.3.0-bin-hadoop2.7/ </a:t>
            </a:r>
            <a:r>
              <a:rPr lang="en-US" sz="2000" dirty="0" err="1">
                <a:solidFill>
                  <a:srgbClr val="FFC000"/>
                </a:solidFill>
              </a:rPr>
              <a:t>kubernetes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Publish the image to Docker hub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Run Spark-submit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1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19881" y="2667000"/>
            <a:ext cx="12161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Print" charset="0"/>
                <a:ea typeface="Segoe Print" charset="0"/>
                <a:cs typeface="Segoe Print" charset="0"/>
              </a:rPr>
              <a:t>Demo !!!</a:t>
            </a:r>
            <a:endParaRPr lang="en-US" sz="80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34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583" y="4648200"/>
            <a:ext cx="8750658" cy="13541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r>
              <a:rPr lang="en-US" sz="3500" b="1" dirty="0"/>
              <a:t>Email:</a:t>
            </a:r>
            <a:r>
              <a:rPr lang="en-US" sz="3500" dirty="0"/>
              <a:t> </a:t>
            </a:r>
            <a:r>
              <a:rPr lang="en-US" sz="40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joychak1@[yahoo/</a:t>
            </a:r>
            <a:r>
              <a:rPr lang="en-US" sz="4000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gmail</a:t>
            </a:r>
            <a:r>
              <a:rPr lang="en-US" sz="40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].com]</a:t>
            </a:r>
            <a:r>
              <a:rPr lang="en-US" sz="4000" dirty="0">
                <a:solidFill>
                  <a:schemeClr val="bg1"/>
                </a:solidFill>
              </a:rPr>
              <a:t>		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462306" y="2133600"/>
            <a:ext cx="6657213" cy="1341884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311120" indent="-39151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8800" dirty="0">
                <a:solidFill>
                  <a:srgbClr val="FFC000"/>
                </a:solidFill>
              </a:rPr>
              <a:t>Thank You</a:t>
            </a:r>
            <a:endParaRPr lang="en-US" sz="8800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3119" y="76200"/>
            <a:ext cx="47625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Disclaimer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718" y="1752600"/>
            <a:ext cx="10362443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Handwriting" charset="0"/>
                <a:ea typeface="Lucida Handwriting" charset="0"/>
                <a:cs typeface="Lucida Handwriting" charset="0"/>
              </a:rPr>
              <a:t>We will be </a:t>
            </a:r>
            <a:r>
              <a:rPr lang="en-US" sz="4400">
                <a:solidFill>
                  <a:schemeClr val="accent2">
                    <a:lumMod val="60000"/>
                    <a:lumOff val="40000"/>
                  </a:schemeClr>
                </a:solidFill>
                <a:latin typeface="Lucida Handwriting" charset="0"/>
                <a:ea typeface="Lucida Handwriting" charset="0"/>
                <a:cs typeface="Lucida Handwriting" charset="0"/>
              </a:rPr>
              <a:t>just scratching the Surface !!!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3119" y="76200"/>
            <a:ext cx="4762500" cy="9144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Agenda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4519" y="1143000"/>
            <a:ext cx="11491119" cy="1066800"/>
            <a:chOff x="670718" y="1143000"/>
            <a:chExt cx="11491119" cy="1066800"/>
          </a:xfrm>
        </p:grpSpPr>
        <p:grpSp>
          <p:nvGrpSpPr>
            <p:cNvPr id="52" name="Group 51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9" name="Picture 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7716" y="1892808"/>
                <a:ext cx="7919401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Kubernetes as Elastic Compute</a:t>
                </a:r>
              </a:p>
            </p:txBody>
          </p:sp>
          <p:grpSp>
            <p:nvGrpSpPr>
              <p:cNvPr id="18" name="Group 64"/>
              <p:cNvGrpSpPr/>
              <p:nvPr/>
            </p:nvGrpSpPr>
            <p:grpSpPr>
              <a:xfrm>
                <a:off x="1045960" y="1780340"/>
                <a:ext cx="656672" cy="582295"/>
                <a:chOff x="539552" y="2381442"/>
                <a:chExt cx="576063" cy="504056"/>
              </a:xfrm>
            </p:grpSpPr>
            <p:cxnSp>
              <p:nvCxnSpPr>
                <p:cNvPr id="19" name="Straight Connector 18"/>
                <p:cNvCxnSpPr>
                  <a:stCxn id="40" idx="2"/>
                  <a:endCxn id="38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5" idx="6"/>
                  <a:endCxn id="33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endCxn id="29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52"/>
                <p:cNvGrpSpPr/>
                <p:nvPr/>
              </p:nvGrpSpPr>
              <p:grpSpPr>
                <a:xfrm>
                  <a:off x="539552" y="2381442"/>
                  <a:ext cx="576063" cy="504056"/>
                  <a:chOff x="539552" y="2348880"/>
                  <a:chExt cx="658357" cy="576064"/>
                </a:xfrm>
              </p:grpSpPr>
              <p:grpSp>
                <p:nvGrpSpPr>
                  <p:cNvPr id="23" name="Group 33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0" name="Picture 3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42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8" name="Picture 3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25" name="Group 30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6" name="Picture 3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Group 39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4" name="Picture 3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9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1" name="Oval 25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Picture 3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" name="Group 36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0" name="Picture 2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Oval 2"/>
            <p:cNvSpPr/>
            <p:nvPr/>
          </p:nvSpPr>
          <p:spPr>
            <a:xfrm>
              <a:off x="987811" y="129125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3020" y="2514597"/>
            <a:ext cx="11452618" cy="1066799"/>
            <a:chOff x="709219" y="2514597"/>
            <a:chExt cx="11415168" cy="1066799"/>
          </a:xfrm>
        </p:grpSpPr>
        <p:grpSp>
          <p:nvGrpSpPr>
            <p:cNvPr id="51" name="Group 50"/>
            <p:cNvGrpSpPr/>
            <p:nvPr/>
          </p:nvGrpSpPr>
          <p:grpSpPr>
            <a:xfrm>
              <a:off x="709219" y="2514597"/>
              <a:ext cx="11415168" cy="1066799"/>
              <a:chOff x="2365847" y="2883033"/>
              <a:chExt cx="8762173" cy="808029"/>
            </a:xfrm>
          </p:grpSpPr>
          <p:pic>
            <p:nvPicPr>
              <p:cNvPr id="16" name="Picture 15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2365847" y="2883033"/>
                <a:ext cx="8762173" cy="808029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3418674" y="3093120"/>
                <a:ext cx="5877976" cy="363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HDFS as secured distributed storage</a:t>
                </a: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1040055" y="265084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0719" y="3886200"/>
            <a:ext cx="11414919" cy="1112829"/>
            <a:chOff x="746918" y="3886200"/>
            <a:chExt cx="11414919" cy="1112829"/>
          </a:xfrm>
        </p:grpSpPr>
        <p:grpSp>
          <p:nvGrpSpPr>
            <p:cNvPr id="41" name="Group 40"/>
            <p:cNvGrpSpPr/>
            <p:nvPr/>
          </p:nvGrpSpPr>
          <p:grpSpPr>
            <a:xfrm>
              <a:off x="746918" y="3886200"/>
              <a:ext cx="11414919" cy="1112829"/>
              <a:chOff x="323528" y="3573016"/>
              <a:chExt cx="8820472" cy="808029"/>
            </a:xfrm>
          </p:grpSpPr>
          <p:pic>
            <p:nvPicPr>
              <p:cNvPr id="42" name="Picture 41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73016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345542" y="3785403"/>
                <a:ext cx="7162422" cy="34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Configuring Spark to run in Kubernetes &amp; accessing HDFS</a:t>
                </a: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1075202" y="4055465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0720" y="5257800"/>
            <a:ext cx="11414919" cy="1112829"/>
            <a:chOff x="746919" y="5257800"/>
            <a:chExt cx="11414919" cy="1112829"/>
          </a:xfrm>
        </p:grpSpPr>
        <p:grpSp>
          <p:nvGrpSpPr>
            <p:cNvPr id="48" name="Group 47"/>
            <p:cNvGrpSpPr/>
            <p:nvPr/>
          </p:nvGrpSpPr>
          <p:grpSpPr>
            <a:xfrm>
              <a:off x="746919" y="5257800"/>
              <a:ext cx="11414919" cy="1112829"/>
              <a:chOff x="323528" y="3517687"/>
              <a:chExt cx="8820472" cy="808029"/>
            </a:xfrm>
          </p:grpSpPr>
          <p:pic>
            <p:nvPicPr>
              <p:cNvPr id="49" name="Picture 48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323528" y="3517687"/>
                <a:ext cx="8820472" cy="808029"/>
              </a:xfrm>
              <a:prstGeom prst="rect">
                <a:avLst/>
              </a:prstGeom>
            </p:spPr>
          </p:pic>
          <p:sp>
            <p:nvSpPr>
              <p:cNvPr id="54" name="Rectangle 53"/>
              <p:cNvSpPr/>
              <p:nvPr/>
            </p:nvSpPr>
            <p:spPr>
              <a:xfrm>
                <a:off x="1345542" y="3739003"/>
                <a:ext cx="7210508" cy="374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3300"/>
                  </a:lnSpc>
                </a:pPr>
                <a:r>
                  <a:rPr lang="en-US" sz="2400" b="1" dirty="0">
                    <a:solidFill>
                      <a:schemeClr val="tx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 - Build &amp; setup the Kubernetes/Spark/HDFS environment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1051719" y="543321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6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Print" charset="0"/>
                <a:ea typeface="Segoe Print" charset="0"/>
                <a:cs typeface="Segoe Print" charset="0"/>
              </a:rPr>
              <a:t>Why Kubernetes</a:t>
            </a:r>
            <a:r>
              <a:rPr lang="en-US" sz="9600" dirty="0">
                <a:latin typeface="Matura MT Script Capitals" charset="0"/>
                <a:ea typeface="Matura MT Script Capitals" charset="0"/>
                <a:cs typeface="Matura MT Script Capital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8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F16A56D-C670-DB4E-B785-1B30D61AA8AE}"/>
              </a:ext>
            </a:extLst>
          </p:cNvPr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5019" y="0"/>
            <a:ext cx="68961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 Requirements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9319" y="88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320" y="1397000"/>
            <a:ext cx="10363200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C000"/>
                </a:solidFill>
              </a:rPr>
              <a:t>Support Elasticity</a:t>
            </a:r>
          </a:p>
          <a:p>
            <a:r>
              <a:rPr lang="en-US" sz="4400" dirty="0">
                <a:solidFill>
                  <a:srgbClr val="FFC000"/>
                </a:solidFill>
              </a:rPr>
              <a:t>Flexibility and variability in work load</a:t>
            </a:r>
          </a:p>
          <a:p>
            <a:r>
              <a:rPr lang="en-US" sz="4400" dirty="0">
                <a:solidFill>
                  <a:srgbClr val="FFC000"/>
                </a:solidFill>
              </a:rPr>
              <a:t>Process massive amount of data in parallel</a:t>
            </a:r>
          </a:p>
          <a:p>
            <a:r>
              <a:rPr lang="en-US" sz="4400" dirty="0">
                <a:solidFill>
                  <a:srgbClr val="FFC000"/>
                </a:solidFill>
              </a:rPr>
              <a:t>Support Reliability &amp; Multitenancy</a:t>
            </a:r>
          </a:p>
          <a:p>
            <a:r>
              <a:rPr lang="en-US" sz="4400" dirty="0">
                <a:solidFill>
                  <a:srgbClr val="FFC000"/>
                </a:solidFill>
              </a:rPr>
              <a:t>Ease in Accessibility without compromising Security</a:t>
            </a:r>
          </a:p>
        </p:txBody>
      </p:sp>
    </p:spTree>
    <p:extLst>
      <p:ext uri="{BB962C8B-B14F-4D97-AF65-F5344CB8AC3E}">
        <p14:creationId xmlns:p14="http://schemas.microsoft.com/office/powerpoint/2010/main" val="165515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5BE3-2531-4F11-84EB-58A3F97CB5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9402" y="1981200"/>
            <a:ext cx="12161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Print" charset="0"/>
                <a:ea typeface="Segoe Print" charset="0"/>
                <a:cs typeface="Segoe Print" charset="0"/>
              </a:rPr>
              <a:t>Distributed Containerized </a:t>
            </a:r>
            <a:endParaRPr lang="en-US" sz="96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5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25931</TotalTime>
  <Words>1112</Words>
  <Application>Microsoft Macintosh PowerPoint</Application>
  <PresentationFormat>Custom</PresentationFormat>
  <Paragraphs>363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Lucida Handwriting</vt:lpstr>
      <vt:lpstr>Mangal</vt:lpstr>
      <vt:lpstr>Matura MT Script Capitals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Joychak</dc:creator>
  <cp:lastModifiedBy>Joy Chakraborty</cp:lastModifiedBy>
  <cp:revision>598</cp:revision>
  <dcterms:created xsi:type="dcterms:W3CDTF">2011-10-07T12:15:23Z</dcterms:created>
  <dcterms:modified xsi:type="dcterms:W3CDTF">2018-05-18T04:19:54Z</dcterms:modified>
</cp:coreProperties>
</file>