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embeddings/oleObject1.bin" ContentType="application/vnd.openxmlformats-officedocument.oleObject"/>
  <Override PartName="/ppt/notesSlides/notesSlide68.xml" ContentType="application/vnd.openxmlformats-officedocument.presentationml.notesSlide+xml"/>
  <Override PartName="/ppt/embeddings/oleObject2.bin" ContentType="application/vnd.openxmlformats-officedocument.oleObject"/>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70"/>
  </p:notesMasterIdLst>
  <p:handoutMasterIdLst>
    <p:handoutMasterId r:id="rId171"/>
  </p:handoutMasterIdLst>
  <p:sldIdLst>
    <p:sldId id="460" r:id="rId7"/>
    <p:sldId id="461" r:id="rId8"/>
    <p:sldId id="594" r:id="rId9"/>
    <p:sldId id="537" r:id="rId10"/>
    <p:sldId id="463" r:id="rId11"/>
    <p:sldId id="553" r:id="rId12"/>
    <p:sldId id="554" r:id="rId13"/>
    <p:sldId id="555" r:id="rId14"/>
    <p:sldId id="540" r:id="rId15"/>
    <p:sldId id="556" r:id="rId16"/>
    <p:sldId id="557" r:id="rId17"/>
    <p:sldId id="541" r:id="rId18"/>
    <p:sldId id="542" r:id="rId19"/>
    <p:sldId id="558" r:id="rId20"/>
    <p:sldId id="561" r:id="rId21"/>
    <p:sldId id="562" r:id="rId22"/>
    <p:sldId id="563" r:id="rId23"/>
    <p:sldId id="564" r:id="rId24"/>
    <p:sldId id="565" r:id="rId25"/>
    <p:sldId id="543" r:id="rId26"/>
    <p:sldId id="567" r:id="rId27"/>
    <p:sldId id="568" r:id="rId28"/>
    <p:sldId id="569" r:id="rId29"/>
    <p:sldId id="570" r:id="rId30"/>
    <p:sldId id="571" r:id="rId31"/>
    <p:sldId id="572" r:id="rId32"/>
    <p:sldId id="573" r:id="rId33"/>
    <p:sldId id="574" r:id="rId34"/>
    <p:sldId id="575" r:id="rId35"/>
    <p:sldId id="576" r:id="rId36"/>
    <p:sldId id="577" r:id="rId37"/>
    <p:sldId id="579" r:id="rId38"/>
    <p:sldId id="580" r:id="rId39"/>
    <p:sldId id="581" r:id="rId40"/>
    <p:sldId id="582" r:id="rId41"/>
    <p:sldId id="583" r:id="rId42"/>
    <p:sldId id="584" r:id="rId43"/>
    <p:sldId id="585" r:id="rId44"/>
    <p:sldId id="586" r:id="rId45"/>
    <p:sldId id="587" r:id="rId46"/>
    <p:sldId id="495" r:id="rId47"/>
    <p:sldId id="462" r:id="rId48"/>
    <p:sldId id="588" r:id="rId49"/>
    <p:sldId id="589" r:id="rId50"/>
    <p:sldId id="590" r:id="rId51"/>
    <p:sldId id="591" r:id="rId52"/>
    <p:sldId id="464" r:id="rId53"/>
    <p:sldId id="468" r:id="rId54"/>
    <p:sldId id="469" r:id="rId55"/>
    <p:sldId id="470" r:id="rId56"/>
    <p:sldId id="471" r:id="rId57"/>
    <p:sldId id="472" r:id="rId58"/>
    <p:sldId id="614" r:id="rId59"/>
    <p:sldId id="615" r:id="rId60"/>
    <p:sldId id="616" r:id="rId61"/>
    <p:sldId id="617" r:id="rId62"/>
    <p:sldId id="618" r:id="rId63"/>
    <p:sldId id="477" r:id="rId64"/>
    <p:sldId id="619" r:id="rId65"/>
    <p:sldId id="474" r:id="rId66"/>
    <p:sldId id="475" r:id="rId67"/>
    <p:sldId id="476" r:id="rId68"/>
    <p:sldId id="480" r:id="rId69"/>
    <p:sldId id="621" r:id="rId70"/>
    <p:sldId id="620" r:id="rId71"/>
    <p:sldId id="622" r:id="rId72"/>
    <p:sldId id="481" r:id="rId73"/>
    <p:sldId id="623" r:id="rId74"/>
    <p:sldId id="624" r:id="rId75"/>
    <p:sldId id="625" r:id="rId76"/>
    <p:sldId id="629" r:id="rId77"/>
    <p:sldId id="627" r:id="rId78"/>
    <p:sldId id="628" r:id="rId79"/>
    <p:sldId id="630" r:id="rId80"/>
    <p:sldId id="631" r:id="rId81"/>
    <p:sldId id="632" r:id="rId82"/>
    <p:sldId id="633" r:id="rId83"/>
    <p:sldId id="634" r:id="rId84"/>
    <p:sldId id="483" r:id="rId85"/>
    <p:sldId id="646" r:id="rId86"/>
    <p:sldId id="635" r:id="rId87"/>
    <p:sldId id="636" r:id="rId88"/>
    <p:sldId id="484" r:id="rId89"/>
    <p:sldId id="637" r:id="rId90"/>
    <p:sldId id="485" r:id="rId91"/>
    <p:sldId id="638" r:id="rId92"/>
    <p:sldId id="644" r:id="rId93"/>
    <p:sldId id="486" r:id="rId94"/>
    <p:sldId id="639" r:id="rId95"/>
    <p:sldId id="489" r:id="rId96"/>
    <p:sldId id="640" r:id="rId97"/>
    <p:sldId id="546" r:id="rId98"/>
    <p:sldId id="641" r:id="rId99"/>
    <p:sldId id="645" r:id="rId100"/>
    <p:sldId id="487" r:id="rId101"/>
    <p:sldId id="643" r:id="rId102"/>
    <p:sldId id="488" r:id="rId103"/>
    <p:sldId id="642" r:id="rId104"/>
    <p:sldId id="490" r:id="rId105"/>
    <p:sldId id="596" r:id="rId106"/>
    <p:sldId id="597" r:id="rId107"/>
    <p:sldId id="547" r:id="rId108"/>
    <p:sldId id="548" r:id="rId109"/>
    <p:sldId id="497" r:id="rId110"/>
    <p:sldId id="498" r:id="rId111"/>
    <p:sldId id="499" r:id="rId112"/>
    <p:sldId id="595" r:id="rId113"/>
    <p:sldId id="496" r:id="rId114"/>
    <p:sldId id="500" r:id="rId115"/>
    <p:sldId id="501" r:id="rId116"/>
    <p:sldId id="599" r:id="rId117"/>
    <p:sldId id="598" r:id="rId118"/>
    <p:sldId id="502" r:id="rId119"/>
    <p:sldId id="549" r:id="rId120"/>
    <p:sldId id="503" r:id="rId121"/>
    <p:sldId id="505" r:id="rId122"/>
    <p:sldId id="600" r:id="rId123"/>
    <p:sldId id="506" r:id="rId124"/>
    <p:sldId id="601" r:id="rId125"/>
    <p:sldId id="550" r:id="rId126"/>
    <p:sldId id="551" r:id="rId127"/>
    <p:sldId id="507" r:id="rId128"/>
    <p:sldId id="647" r:id="rId129"/>
    <p:sldId id="648" r:id="rId130"/>
    <p:sldId id="649" r:id="rId131"/>
    <p:sldId id="650" r:id="rId132"/>
    <p:sldId id="651" r:id="rId133"/>
    <p:sldId id="652" r:id="rId134"/>
    <p:sldId id="653" r:id="rId135"/>
    <p:sldId id="654" r:id="rId136"/>
    <p:sldId id="655" r:id="rId137"/>
    <p:sldId id="656" r:id="rId138"/>
    <p:sldId id="657" r:id="rId139"/>
    <p:sldId id="658" r:id="rId140"/>
    <p:sldId id="659" r:id="rId141"/>
    <p:sldId id="660" r:id="rId142"/>
    <p:sldId id="661" r:id="rId143"/>
    <p:sldId id="662" r:id="rId144"/>
    <p:sldId id="663" r:id="rId145"/>
    <p:sldId id="664" r:id="rId146"/>
    <p:sldId id="665" r:id="rId147"/>
    <p:sldId id="666" r:id="rId148"/>
    <p:sldId id="667" r:id="rId149"/>
    <p:sldId id="668" r:id="rId150"/>
    <p:sldId id="669" r:id="rId151"/>
    <p:sldId id="670" r:id="rId152"/>
    <p:sldId id="671" r:id="rId153"/>
    <p:sldId id="672" r:id="rId154"/>
    <p:sldId id="673" r:id="rId155"/>
    <p:sldId id="674" r:id="rId156"/>
    <p:sldId id="675" r:id="rId157"/>
    <p:sldId id="676" r:id="rId158"/>
    <p:sldId id="677" r:id="rId159"/>
    <p:sldId id="678" r:id="rId160"/>
    <p:sldId id="679" r:id="rId161"/>
    <p:sldId id="680" r:id="rId162"/>
    <p:sldId id="681" r:id="rId163"/>
    <p:sldId id="682" r:id="rId164"/>
    <p:sldId id="683" r:id="rId165"/>
    <p:sldId id="684" r:id="rId166"/>
    <p:sldId id="685" r:id="rId167"/>
    <p:sldId id="686" r:id="rId168"/>
    <p:sldId id="494" r:id="rId169"/>
  </p:sldIdLst>
  <p:sldSz cx="14630400" cy="8229600"/>
  <p:notesSz cx="6797675" cy="9856788"/>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97">
          <p15:clr>
            <a:srgbClr val="A4A3A4"/>
          </p15:clr>
        </p15:guide>
        <p15:guide id="2" pos="557">
          <p15:clr>
            <a:srgbClr val="A4A3A4"/>
          </p15:clr>
        </p15:guide>
      </p15:sldGuideLst>
    </p:ext>
    <p:ext uri="{2D200454-40CA-4A62-9FC3-DE9A4176ACB9}">
      <p15:notesGuideLst xmlns="" xmlns:p15="http://schemas.microsoft.com/office/powerpoint/2012/main">
        <p15:guide id="1" orient="horz" pos="3105">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B"/>
    <a:srgbClr val="B9E1FF"/>
    <a:srgbClr val="CC6600"/>
    <a:srgbClr val="EFE9E5"/>
    <a:srgbClr val="FF0066"/>
    <a:srgbClr val="7D7D7D"/>
    <a:srgbClr val="464646"/>
    <a:srgbClr val="ED1933"/>
    <a:srgbClr val="9189B9"/>
    <a:srgbClr val="6B6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86323" autoAdjust="0"/>
  </p:normalViewPr>
  <p:slideViewPr>
    <p:cSldViewPr snapToGrid="0" snapToObjects="1">
      <p:cViewPr varScale="1">
        <p:scale>
          <a:sx n="80" d="100"/>
          <a:sy n="80" d="100"/>
        </p:scale>
        <p:origin x="-840" y="-120"/>
      </p:cViewPr>
      <p:guideLst>
        <p:guide orient="horz" pos="1297"/>
        <p:guide pos="557"/>
      </p:guideLst>
    </p:cSldViewPr>
  </p:slideViewPr>
  <p:notesTextViewPr>
    <p:cViewPr>
      <p:scale>
        <a:sx n="3" d="2"/>
        <a:sy n="3" d="2"/>
      </p:scale>
      <p:origin x="0" y="0"/>
    </p:cViewPr>
  </p:notesTextViewPr>
  <p:sorterViewPr>
    <p:cViewPr>
      <p:scale>
        <a:sx n="37" d="100"/>
        <a:sy n="37" d="100"/>
      </p:scale>
      <p:origin x="0" y="0"/>
    </p:cViewPr>
  </p:sorterViewPr>
  <p:notesViewPr>
    <p:cSldViewPr snapToGrid="0" snapToObjects="1">
      <p:cViewPr varScale="1">
        <p:scale>
          <a:sx n="76" d="100"/>
          <a:sy n="76" d="100"/>
        </p:scale>
        <p:origin x="-3330" y="-96"/>
      </p:cViewPr>
      <p:guideLst>
        <p:guide orient="horz" pos="3105"/>
        <p:guide pos="2141"/>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70" Type="http://schemas.openxmlformats.org/officeDocument/2006/relationships/notesMaster" Target="notesMasters/notesMaster1.xml"/><Relationship Id="rId171" Type="http://schemas.openxmlformats.org/officeDocument/2006/relationships/handoutMaster" Target="handoutMasters/handoutMaster1.xml"/><Relationship Id="rId172" Type="http://schemas.openxmlformats.org/officeDocument/2006/relationships/printerSettings" Target="printerSettings/printerSettings1.bin"/><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173" Type="http://schemas.openxmlformats.org/officeDocument/2006/relationships/presProps" Target="presProps.xml"/><Relationship Id="rId174" Type="http://schemas.openxmlformats.org/officeDocument/2006/relationships/viewProps" Target="viewProps.xml"/><Relationship Id="rId175" Type="http://schemas.openxmlformats.org/officeDocument/2006/relationships/theme" Target="theme/theme1.xml"/><Relationship Id="rId176" Type="http://schemas.openxmlformats.org/officeDocument/2006/relationships/tableStyles" Target="tableStyles.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40" Type="http://schemas.openxmlformats.org/officeDocument/2006/relationships/slide" Target="slides/slide134.xml"/><Relationship Id="rId141" Type="http://schemas.openxmlformats.org/officeDocument/2006/relationships/slide" Target="slides/slide1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2839"/>
          </a:xfrm>
          <a:prstGeom prst="rect">
            <a:avLst/>
          </a:prstGeom>
        </p:spPr>
        <p:txBody>
          <a:bodyPr vert="horz" lIns="91440" tIns="45720" rIns="91440" bIns="45720" rtlCol="0"/>
          <a:lstStyle>
            <a:lvl1pPr algn="r">
              <a:defRPr sz="1200"/>
            </a:lvl1pPr>
          </a:lstStyle>
          <a:p>
            <a:fld id="{E7569071-B5A1-3B42-B19B-FDFBD2741EE0}" type="datetimeFigureOut">
              <a:rPr lang="en-US" smtClean="0"/>
              <a:pPr/>
              <a:t>3/18/14</a:t>
            </a:fld>
            <a:endParaRPr lang="en-US" dirty="0"/>
          </a:p>
        </p:txBody>
      </p:sp>
      <p:sp>
        <p:nvSpPr>
          <p:cNvPr id="4" name="Footer Placeholder 3"/>
          <p:cNvSpPr>
            <a:spLocks noGrp="1"/>
          </p:cNvSpPr>
          <p:nvPr>
            <p:ph type="ftr" sz="quarter" idx="2"/>
          </p:nvPr>
        </p:nvSpPr>
        <p:spPr>
          <a:xfrm>
            <a:off x="0" y="9362238"/>
            <a:ext cx="2945659" cy="492839"/>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362238"/>
            <a:ext cx="2945659" cy="492839"/>
          </a:xfrm>
          <a:prstGeom prst="rect">
            <a:avLst/>
          </a:prstGeom>
        </p:spPr>
        <p:txBody>
          <a:bodyPr vert="horz" lIns="91440" tIns="45720" rIns="91440" bIns="45720" rtlCol="0" anchor="b"/>
          <a:lstStyle>
            <a:lvl1pPr algn="r">
              <a:defRPr sz="1200"/>
            </a:lvl1pPr>
          </a:lstStyle>
          <a:p>
            <a:fld id="{029AABFE-33F7-794C-A193-80E303339FF0}" type="slidenum">
              <a:rPr lang="en-US" smtClean="0"/>
              <a:pPr/>
              <a:t>‹#›</a:t>
            </a:fld>
            <a:endParaRPr lang="en-US" dirty="0"/>
          </a:p>
        </p:txBody>
      </p:sp>
    </p:spTree>
    <p:extLst>
      <p:ext uri="{BB962C8B-B14F-4D97-AF65-F5344CB8AC3E}">
        <p14:creationId xmlns:p14="http://schemas.microsoft.com/office/powerpoint/2010/main" val="3573925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3F1B0E3F-B646-44A4-9DF0-8CD941002570}" type="datetimeFigureOut">
              <a:rPr lang="en-US" smtClean="0"/>
              <a:pPr/>
              <a:t>3/18/14</a:t>
            </a:fld>
            <a:endParaRPr lang="en-US" dirty="0"/>
          </a:p>
        </p:txBody>
      </p:sp>
      <p:sp>
        <p:nvSpPr>
          <p:cNvPr id="4" name="Slide Image Placeholder 3"/>
          <p:cNvSpPr>
            <a:spLocks noGrp="1" noRot="1" noChangeAspect="1"/>
          </p:cNvSpPr>
          <p:nvPr>
            <p:ph type="sldImg" idx="2"/>
          </p:nvPr>
        </p:nvSpPr>
        <p:spPr>
          <a:xfrm>
            <a:off x="114300" y="739775"/>
            <a:ext cx="6569075" cy="36957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033632B8-5A7D-4309-A488-8EC1B58CD564}" type="slidenum">
              <a:rPr lang="en-US" smtClean="0"/>
              <a:pPr/>
              <a:t>‹#›</a:t>
            </a:fld>
            <a:endParaRPr lang="en-US" dirty="0"/>
          </a:p>
        </p:txBody>
      </p:sp>
    </p:spTree>
    <p:extLst>
      <p:ext uri="{BB962C8B-B14F-4D97-AF65-F5344CB8AC3E}">
        <p14:creationId xmlns:p14="http://schemas.microsoft.com/office/powerpoint/2010/main" val="1753521203"/>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39775"/>
            <a:ext cx="6569075" cy="36957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a:t>
            </a:fld>
            <a:endParaRPr lang="en-US" dirty="0"/>
          </a:p>
        </p:txBody>
      </p:sp>
    </p:spTree>
    <p:extLst>
      <p:ext uri="{BB962C8B-B14F-4D97-AF65-F5344CB8AC3E}">
        <p14:creationId xmlns:p14="http://schemas.microsoft.com/office/powerpoint/2010/main" val="317041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Architecture Capability Framework, which addresses the organization, processes, skills, roles and responsibilities required to establish and operate an architecture function within an enterprise. </a:t>
            </a:r>
          </a:p>
          <a:p>
            <a:r>
              <a:rPr lang="en-US" dirty="0" smtClean="0"/>
              <a:t>–  The Architecture Development Method (ADM), which provides a ‘way of working’ for architects. The ADM is considered to be the core of TOGAF, and consists of a stepwise cyclic approach for the development of the overall enterprise architecture. </a:t>
            </a:r>
          </a:p>
          <a:p>
            <a:r>
              <a:rPr lang="en-US" dirty="0" smtClean="0"/>
              <a:t>–  The Architecture Content Framework, which considers an overall enterprise architecture as composed of four closely interrelated architectures: Business Architecture, Data Architecture, Application Architecture, and Technology (IT) Architecture. </a:t>
            </a:r>
          </a:p>
          <a:p>
            <a:r>
              <a:rPr lang="en-US" dirty="0" smtClean="0"/>
              <a:t>–  The Enterprise Continuum, which comprises various reference models, </a:t>
            </a:r>
          </a:p>
          <a:p>
            <a:r>
              <a:rPr lang="en-US" dirty="0" smtClean="0"/>
              <a:t>such as the Technical Reference Model, The Open Group's Standards </a:t>
            </a:r>
          </a:p>
          <a:p>
            <a:r>
              <a:rPr lang="en-US" dirty="0" smtClean="0"/>
              <a:t>Information Base (SIB), and The Building Blocks Information Base </a:t>
            </a:r>
          </a:p>
          <a:p>
            <a:r>
              <a:rPr lang="en-US" dirty="0" smtClean="0"/>
              <a:t>(BBIB). The idea behind the Enterprise Continuum is to illustrate how </a:t>
            </a:r>
          </a:p>
          <a:p>
            <a:r>
              <a:rPr lang="en-US" dirty="0" smtClean="0"/>
              <a:t>architectures are developed across a continuum ranging from foundational architectures, through common systems architectures and </a:t>
            </a:r>
            <a:r>
              <a:rPr lang="en-US" dirty="0" err="1" smtClean="0"/>
              <a:t>indus</a:t>
            </a:r>
            <a:r>
              <a:rPr lang="en-US" dirty="0" smtClean="0"/>
              <a:t>-try-specific architectures, to an enterprise’s own individual architecture.</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20</a:t>
            </a:fld>
            <a:endParaRPr lang="en-US"/>
          </a:p>
        </p:txBody>
      </p:sp>
    </p:spTree>
    <p:extLst>
      <p:ext uri="{BB962C8B-B14F-4D97-AF65-F5344CB8AC3E}">
        <p14:creationId xmlns:p14="http://schemas.microsoft.com/office/powerpoint/2010/main" val="148796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39775"/>
            <a:ext cx="6569075" cy="36957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a:t>
            </a:fld>
            <a:endParaRPr lang="en-US" dirty="0"/>
          </a:p>
        </p:txBody>
      </p:sp>
    </p:spTree>
    <p:extLst>
      <p:ext uri="{BB962C8B-B14F-4D97-AF65-F5344CB8AC3E}">
        <p14:creationId xmlns:p14="http://schemas.microsoft.com/office/powerpoint/2010/main" val="2035531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4</a:t>
            </a:fld>
            <a:endParaRPr lang="en-US" dirty="0"/>
          </a:p>
        </p:txBody>
      </p:sp>
    </p:spTree>
    <p:extLst>
      <p:ext uri="{BB962C8B-B14F-4D97-AF65-F5344CB8AC3E}">
        <p14:creationId xmlns:p14="http://schemas.microsoft.com/office/powerpoint/2010/main" val="2679746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engineering vs other engineering</a:t>
            </a:r>
          </a:p>
          <a:p>
            <a:r>
              <a:rPr lang="en-US" dirty="0" smtClean="0"/>
              <a:t>Computer</a:t>
            </a:r>
            <a:r>
              <a:rPr lang="en-US" baseline="0" dirty="0" smtClean="0"/>
              <a:t> engineering but not science</a:t>
            </a:r>
          </a:p>
          <a:p>
            <a:r>
              <a:rPr lang="en-US" baseline="0" dirty="0" smtClean="0"/>
              <a:t>Difference between a mechanical engineer vs physicist</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42</a:t>
            </a:fld>
            <a:endParaRPr lang="en-US" dirty="0"/>
          </a:p>
        </p:txBody>
      </p:sp>
    </p:spTree>
    <p:extLst>
      <p:ext uri="{BB962C8B-B14F-4D97-AF65-F5344CB8AC3E}">
        <p14:creationId xmlns:p14="http://schemas.microsoft.com/office/powerpoint/2010/main" val="3370861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39775"/>
            <a:ext cx="6569075" cy="3695700"/>
          </a:xfrm>
        </p:spPr>
      </p:sp>
      <p:sp>
        <p:nvSpPr>
          <p:cNvPr id="3" name="Notes Placeholder 2"/>
          <p:cNvSpPr>
            <a:spLocks noGrp="1"/>
          </p:cNvSpPr>
          <p:nvPr>
            <p:ph type="body" idx="1"/>
          </p:nvPr>
        </p:nvSpPr>
        <p:spPr/>
        <p:txBody>
          <a:bodyPr>
            <a:normAutofit/>
          </a:bodyPr>
          <a:lstStyle/>
          <a:p>
            <a:r>
              <a:rPr lang="de-DE" dirty="0" smtClean="0"/>
              <a:t>Update </a:t>
            </a:r>
            <a:r>
              <a:rPr lang="de-DE" dirty="0" err="1" smtClean="0"/>
              <a:t>at</a:t>
            </a:r>
            <a:r>
              <a:rPr lang="de-DE" dirty="0" smtClean="0"/>
              <a:t> </a:t>
            </a:r>
            <a:r>
              <a:rPr lang="de-DE" dirty="0" err="1" smtClean="0"/>
              <a:t>the</a:t>
            </a:r>
            <a:r>
              <a:rPr lang="de-DE" smtClean="0"/>
              <a:t> end</a:t>
            </a:r>
            <a:endParaRPr lang="en-US"/>
          </a:p>
        </p:txBody>
      </p:sp>
      <p:sp>
        <p:nvSpPr>
          <p:cNvPr id="4" name="Slide Number Placeholder 3"/>
          <p:cNvSpPr>
            <a:spLocks noGrp="1"/>
          </p:cNvSpPr>
          <p:nvPr>
            <p:ph type="sldNum" sz="quarter" idx="10"/>
          </p:nvPr>
        </p:nvSpPr>
        <p:spPr/>
        <p:txBody>
          <a:bodyPr/>
          <a:lstStyle/>
          <a:p>
            <a:fld id="{CCC71CC9-4AE6-4362-9816-19CF3C1CBC24}" type="slidenum">
              <a:rPr lang="en-US" smtClean="0"/>
              <a:pPr/>
              <a:t>46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Parkinson Law: The work</a:t>
            </a:r>
            <a:r>
              <a:rPr lang="en-US" baseline="0" dirty="0" smtClean="0"/>
              <a:t> will always expand to fit to the given timeframe.</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54</a:t>
            </a:fld>
            <a:endParaRPr lang="en-US" dirty="0"/>
          </a:p>
        </p:txBody>
      </p:sp>
    </p:spTree>
    <p:extLst>
      <p:ext uri="{BB962C8B-B14F-4D97-AF65-F5344CB8AC3E}">
        <p14:creationId xmlns:p14="http://schemas.microsoft.com/office/powerpoint/2010/main" val="2332655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Ask questions</a:t>
            </a:r>
          </a:p>
          <a:p>
            <a:r>
              <a:rPr lang="en-US" sz="1200" dirty="0" smtClean="0"/>
              <a:t>Will we use the same system for 2 customers …. No</a:t>
            </a:r>
          </a:p>
          <a:p>
            <a:r>
              <a:rPr lang="en-US" sz="1200" dirty="0" smtClean="0"/>
              <a:t>Will we use the same system for the same customer over time … no</a:t>
            </a:r>
          </a:p>
          <a:p>
            <a:r>
              <a:rPr lang="en-US" sz="1200" dirty="0" smtClean="0"/>
              <a:t>Encapsulate the area of volatility in</a:t>
            </a:r>
            <a:r>
              <a:rPr lang="en-US" sz="1200" baseline="0" dirty="0" smtClean="0"/>
              <a:t> a service</a:t>
            </a:r>
          </a:p>
          <a:p>
            <a:r>
              <a:rPr lang="en-US" sz="1200" baseline="0" dirty="0" smtClean="0"/>
              <a:t>Functionality comes as an aggregate when you put together 2 pieces through integration</a:t>
            </a:r>
          </a:p>
          <a:p>
            <a:r>
              <a:rPr lang="en-US" sz="1200" baseline="0" dirty="0" smtClean="0"/>
              <a:t>No-body will tell you what will change in future</a:t>
            </a:r>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58</a:t>
            </a:fld>
            <a:endParaRPr lang="en-US" dirty="0"/>
          </a:p>
        </p:txBody>
      </p:sp>
    </p:spTree>
    <p:extLst>
      <p:ext uri="{BB962C8B-B14F-4D97-AF65-F5344CB8AC3E}">
        <p14:creationId xmlns:p14="http://schemas.microsoft.com/office/powerpoint/2010/main" val="256078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59</a:t>
            </a:fld>
            <a:endParaRPr lang="en-US" dirty="0"/>
          </a:p>
        </p:txBody>
      </p:sp>
    </p:spTree>
    <p:extLst>
      <p:ext uri="{BB962C8B-B14F-4D97-AF65-F5344CB8AC3E}">
        <p14:creationId xmlns:p14="http://schemas.microsoft.com/office/powerpoint/2010/main" val="3501529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 of the box in</a:t>
            </a:r>
            <a:r>
              <a:rPr lang="en-US" baseline="0" dirty="0" smtClean="0"/>
              <a:t> brain is visual cortex. We are good in doing things graphically.</a:t>
            </a:r>
          </a:p>
          <a:p>
            <a:r>
              <a:rPr lang="en-US" baseline="0" dirty="0" smtClean="0"/>
              <a:t>The brain converts the graphics into text like OCR …</a:t>
            </a:r>
          </a:p>
          <a:p>
            <a:r>
              <a:rPr lang="en-US" baseline="0" dirty="0" smtClean="0"/>
              <a:t>UML -&gt; Multiple ways to representing the same thing or multiple ways to interpreting the same thing</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63</a:t>
            </a:fld>
            <a:endParaRPr lang="en-US" dirty="0"/>
          </a:p>
        </p:txBody>
      </p:sp>
    </p:spTree>
    <p:extLst>
      <p:ext uri="{BB962C8B-B14F-4D97-AF65-F5344CB8AC3E}">
        <p14:creationId xmlns:p14="http://schemas.microsoft.com/office/powerpoint/2010/main" val="147749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notation for transaction?</a:t>
            </a:r>
          </a:p>
          <a:p>
            <a:r>
              <a:rPr lang="en-US" dirty="0" smtClean="0"/>
              <a:t>How identities flows?</a:t>
            </a:r>
          </a:p>
          <a:p>
            <a:r>
              <a:rPr lang="en-US" dirty="0" smtClean="0"/>
              <a:t>How about deadlock situation?</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64</a:t>
            </a:fld>
            <a:endParaRPr lang="en-US" dirty="0"/>
          </a:p>
        </p:txBody>
      </p:sp>
    </p:spTree>
    <p:extLst>
      <p:ext uri="{BB962C8B-B14F-4D97-AF65-F5344CB8AC3E}">
        <p14:creationId xmlns:p14="http://schemas.microsoft.com/office/powerpoint/2010/main" val="147749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other engineering field has explosion of notation</a:t>
            </a:r>
          </a:p>
          <a:p>
            <a:r>
              <a:rPr lang="en-US" dirty="0" smtClean="0"/>
              <a:t>Blueprint of a house</a:t>
            </a:r>
            <a:r>
              <a:rPr lang="en-US" baseline="0" dirty="0" smtClean="0"/>
              <a:t> – blue line means -&gt; power-line, water-line, heating/cooling duct, may be wall but the it may be a power diagram and then some simple other element like valve …</a:t>
            </a:r>
          </a:p>
          <a:p>
            <a:r>
              <a:rPr lang="en-US" baseline="0" dirty="0" smtClean="0"/>
              <a:t>Not a single diagram captures all design decisions … for a house such diagram would be a solid black box … Sewer diagram, water diagram, ….  </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65</a:t>
            </a:fld>
            <a:endParaRPr lang="en-US" dirty="0"/>
          </a:p>
        </p:txBody>
      </p:sp>
    </p:spTree>
    <p:extLst>
      <p:ext uri="{BB962C8B-B14F-4D97-AF65-F5344CB8AC3E}">
        <p14:creationId xmlns:p14="http://schemas.microsoft.com/office/powerpoint/2010/main" val="299784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gives a set of definitions for key terms such as acquirer, architect, architecture description, architectural models, architecture, life cycle model, system, system stakeholder, concerns, mission, context, architectural view, architectural viewpoint. As essential ideas we note a clear separation between an architecture and its architecture descriptions (defined as means to record architectures), and the central role of the relationship between architectural viewpoint and architectural view.</a:t>
            </a:r>
          </a:p>
          <a:p>
            <a:endParaRPr lang="en-US" dirty="0" smtClean="0"/>
          </a:p>
          <a:p>
            <a:r>
              <a:rPr lang="en-US" dirty="0" smtClean="0"/>
              <a:t>The standard gives six architecture description practices: </a:t>
            </a:r>
          </a:p>
          <a:p>
            <a:r>
              <a:rPr lang="en-US" dirty="0" smtClean="0"/>
              <a:t>− Architectural documentation referring to identification, version, and overview information. </a:t>
            </a:r>
          </a:p>
          <a:p>
            <a:r>
              <a:rPr lang="en-US" dirty="0" smtClean="0"/>
              <a:t>− Identification of the system stakeholders and of their concerns, established to be relevant to the architecture. </a:t>
            </a:r>
          </a:p>
          <a:p>
            <a:r>
              <a:rPr lang="en-US" dirty="0" smtClean="0"/>
              <a:t>− Selection of architectural viewpoints, containing the specification of each viewpoint that has been selected to </a:t>
            </a:r>
            <a:r>
              <a:rPr lang="en-US" dirty="0" err="1" smtClean="0"/>
              <a:t>organise</a:t>
            </a:r>
            <a:r>
              <a:rPr lang="en-US" dirty="0" smtClean="0"/>
              <a:t> the representation of the architecture and the reasons for which it was selected. </a:t>
            </a:r>
          </a:p>
          <a:p>
            <a:r>
              <a:rPr lang="en-US" dirty="0" smtClean="0"/>
              <a:t>− Architectural views corresponding to the selected viewpoints. </a:t>
            </a:r>
          </a:p>
          <a:p>
            <a:r>
              <a:rPr lang="en-US" dirty="0" smtClean="0"/>
              <a:t>− Consistency among architectural views. </a:t>
            </a:r>
          </a:p>
          <a:p>
            <a:r>
              <a:rPr lang="en-US" dirty="0" smtClean="0"/>
              <a:t>− Architectural rationale for the selection of the current architecture from a number of considered alternatives.</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a:t>
            </a:fld>
            <a:endParaRPr lang="en-US"/>
          </a:p>
        </p:txBody>
      </p:sp>
    </p:spTree>
    <p:extLst>
      <p:ext uri="{BB962C8B-B14F-4D97-AF65-F5344CB8AC3E}">
        <p14:creationId xmlns:p14="http://schemas.microsoft.com/office/powerpoint/2010/main" val="1722852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Consistency -&gt;Propagates the transaction across service calls</a:t>
            </a:r>
          </a:p>
          <a:p>
            <a:r>
              <a:rPr lang="en-US" dirty="0" smtClean="0"/>
              <a:t>Security –&gt; Object pass by reference</a:t>
            </a:r>
          </a:p>
          <a:p>
            <a:r>
              <a:rPr lang="en-US" dirty="0" smtClean="0"/>
              <a:t>Ava -&gt; Using Queuing</a:t>
            </a:r>
          </a:p>
          <a:p>
            <a:r>
              <a:rPr lang="en-US" dirty="0" smtClean="0"/>
              <a:t>Scalability</a:t>
            </a:r>
            <a:r>
              <a:rPr lang="en-US" baseline="0" dirty="0" smtClean="0"/>
              <a:t> -&gt; Creating instance of each services</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66</a:t>
            </a:fld>
            <a:endParaRPr lang="en-US" dirty="0"/>
          </a:p>
        </p:txBody>
      </p:sp>
    </p:spTree>
    <p:extLst>
      <p:ext uri="{BB962C8B-B14F-4D97-AF65-F5344CB8AC3E}">
        <p14:creationId xmlns:p14="http://schemas.microsoft.com/office/powerpoint/2010/main" val="2326324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a:t>
            </a:r>
          </a:p>
          <a:p>
            <a:pPr lvl="1"/>
            <a:r>
              <a:rPr lang="en-US" dirty="0" smtClean="0"/>
              <a:t>AKA Presentation</a:t>
            </a:r>
          </a:p>
          <a:p>
            <a:pPr lvl="1"/>
            <a:r>
              <a:rPr lang="en-US" dirty="0" smtClean="0"/>
              <a:t>Can be a user or another system</a:t>
            </a:r>
          </a:p>
          <a:p>
            <a:pPr lvl="1"/>
            <a:r>
              <a:rPr lang="en-US" dirty="0" smtClean="0"/>
              <a:t>Can be variety of client application technologies </a:t>
            </a:r>
          </a:p>
          <a:p>
            <a:r>
              <a:rPr lang="en-US" dirty="0" smtClean="0"/>
              <a:t>Business </a:t>
            </a:r>
          </a:p>
          <a:p>
            <a:pPr lvl="1"/>
            <a:r>
              <a:rPr lang="en-US" dirty="0" smtClean="0"/>
              <a:t>Managers encapsulate sequence in use cases and workflows</a:t>
            </a:r>
          </a:p>
          <a:p>
            <a:pPr lvl="2"/>
            <a:r>
              <a:rPr lang="en-US" dirty="0" smtClean="0"/>
              <a:t>Each manager is collection of related use cases  </a:t>
            </a:r>
          </a:p>
          <a:p>
            <a:pPr lvl="1"/>
            <a:r>
              <a:rPr lang="en-US" dirty="0" smtClean="0"/>
              <a:t>Engines encapsulates business rules</a:t>
            </a:r>
          </a:p>
          <a:p>
            <a:pPr lvl="1"/>
            <a:r>
              <a:rPr lang="en-US" dirty="0" smtClean="0"/>
              <a:t>Manager may use zero or more engines</a:t>
            </a:r>
          </a:p>
          <a:p>
            <a:pPr lvl="1"/>
            <a:r>
              <a:rPr lang="en-US" dirty="0" smtClean="0"/>
              <a:t>Engines may be shared between managers  </a:t>
            </a:r>
          </a:p>
          <a:p>
            <a:r>
              <a:rPr lang="en-US" dirty="0" smtClean="0"/>
              <a:t>Resource access (no</a:t>
            </a:r>
            <a:r>
              <a:rPr lang="en-US" baseline="0" dirty="0" smtClean="0"/>
              <a:t> CRUD … Insert, Update …. Use Credit, Debit ….) -&gt; Not a database</a:t>
            </a:r>
            <a:endParaRPr lang="en-US" dirty="0" smtClean="0"/>
          </a:p>
          <a:p>
            <a:pPr lvl="1"/>
            <a:r>
              <a:rPr lang="en-US" dirty="0" smtClean="0"/>
              <a:t>Encapsulate resource access</a:t>
            </a:r>
          </a:p>
          <a:p>
            <a:pPr lvl="1"/>
            <a:r>
              <a:rPr lang="en-US" dirty="0" smtClean="0"/>
              <a:t>May call resource stored in other services</a:t>
            </a:r>
          </a:p>
          <a:p>
            <a:pPr lvl="1"/>
            <a:r>
              <a:rPr lang="en-US" dirty="0" smtClean="0"/>
              <a:t>Can be shared across engines and managers  </a:t>
            </a:r>
          </a:p>
          <a:p>
            <a:r>
              <a:rPr lang="en-US" dirty="0" smtClean="0"/>
              <a:t>Resources	</a:t>
            </a:r>
          </a:p>
          <a:p>
            <a:pPr lvl="1"/>
            <a:r>
              <a:rPr lang="en-US" dirty="0" smtClean="0"/>
              <a:t>Physical resources</a:t>
            </a:r>
          </a:p>
          <a:p>
            <a:r>
              <a:rPr lang="en-US" dirty="0" smtClean="0"/>
              <a:t>Utilities </a:t>
            </a:r>
          </a:p>
          <a:p>
            <a:pPr lvl="1"/>
            <a:r>
              <a:rPr lang="en-US" dirty="0" smtClean="0"/>
              <a:t>Common infrastructure to all services </a:t>
            </a:r>
          </a:p>
        </p:txBody>
      </p:sp>
      <p:sp>
        <p:nvSpPr>
          <p:cNvPr id="4" name="Slide Number Placeholder 3"/>
          <p:cNvSpPr>
            <a:spLocks noGrp="1"/>
          </p:cNvSpPr>
          <p:nvPr>
            <p:ph type="sldNum" sz="quarter" idx="10"/>
          </p:nvPr>
        </p:nvSpPr>
        <p:spPr/>
        <p:txBody>
          <a:bodyPr/>
          <a:lstStyle/>
          <a:p>
            <a:fld id="{033632B8-5A7D-4309-A488-8EC1B58CD564}" type="slidenum">
              <a:rPr lang="en-US" smtClean="0"/>
              <a:pPr/>
              <a:t>67</a:t>
            </a:fld>
            <a:endParaRPr lang="en-US" dirty="0"/>
          </a:p>
        </p:txBody>
      </p:sp>
    </p:spTree>
    <p:extLst>
      <p:ext uri="{BB962C8B-B14F-4D97-AF65-F5344CB8AC3E}">
        <p14:creationId xmlns:p14="http://schemas.microsoft.com/office/powerpoint/2010/main" val="4230602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implement the functionality</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68</a:t>
            </a:fld>
            <a:endParaRPr lang="en-US" dirty="0"/>
          </a:p>
        </p:txBody>
      </p:sp>
    </p:spTree>
    <p:extLst>
      <p:ext uri="{BB962C8B-B14F-4D97-AF65-F5344CB8AC3E}">
        <p14:creationId xmlns:p14="http://schemas.microsoft.com/office/powerpoint/2010/main" val="586722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cohesive interaction between the manager, engines and resource access may constitute logical service to the world</a:t>
            </a:r>
          </a:p>
          <a:p>
            <a:pPr lvl="1"/>
            <a:r>
              <a:rPr lang="en-US" dirty="0" smtClean="0"/>
              <a:t>Implementing a set of use cases </a:t>
            </a:r>
          </a:p>
          <a:p>
            <a:pPr lvl="1"/>
            <a:r>
              <a:rPr lang="en-US" dirty="0" smtClean="0"/>
              <a:t>Target of the vertical slice</a:t>
            </a:r>
          </a:p>
          <a:p>
            <a:pPr lvl="1"/>
            <a:r>
              <a:rPr lang="en-US" dirty="0" smtClean="0"/>
              <a:t>How you extend the system</a:t>
            </a:r>
          </a:p>
          <a:p>
            <a:r>
              <a:rPr lang="en-US" dirty="0" smtClean="0"/>
              <a:t>In between layers should pass only</a:t>
            </a:r>
          </a:p>
          <a:p>
            <a:pPr lvl="1"/>
            <a:r>
              <a:rPr lang="en-US" dirty="0" smtClean="0"/>
              <a:t>Primitives </a:t>
            </a:r>
          </a:p>
          <a:p>
            <a:pPr lvl="1"/>
            <a:r>
              <a:rPr lang="en-US" dirty="0" smtClean="0"/>
              <a:t>Arrays of primitives </a:t>
            </a:r>
          </a:p>
          <a:p>
            <a:pPr lvl="1"/>
            <a:r>
              <a:rPr lang="en-US" dirty="0" smtClean="0"/>
              <a:t>Data contracts </a:t>
            </a:r>
          </a:p>
          <a:p>
            <a:pPr lvl="1"/>
            <a:r>
              <a:rPr lang="en-US" dirty="0" smtClean="0"/>
              <a:t>Arrays of data contracts </a:t>
            </a:r>
          </a:p>
          <a:p>
            <a:r>
              <a:rPr lang="en-US" dirty="0" smtClean="0"/>
              <a:t>Logic behind data contracts should not cross layers </a:t>
            </a:r>
          </a:p>
          <a:p>
            <a:pPr lvl="1"/>
            <a:r>
              <a:rPr lang="en-US" dirty="0" smtClean="0"/>
              <a:t>'Entities' could break encapsulation</a:t>
            </a:r>
          </a:p>
          <a:p>
            <a:pPr lvl="1"/>
            <a:r>
              <a:rPr lang="en-US" dirty="0" smtClean="0"/>
              <a:t>Behavior should be encapsulated not spread and shared  </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69</a:t>
            </a:fld>
            <a:endParaRPr lang="en-US" dirty="0"/>
          </a:p>
        </p:txBody>
      </p:sp>
    </p:spTree>
    <p:extLst>
      <p:ext uri="{BB962C8B-B14F-4D97-AF65-F5344CB8AC3E}">
        <p14:creationId xmlns:p14="http://schemas.microsoft.com/office/powerpoint/2010/main" val="2357463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cohesive interaction between the manager, engines and resource access may constitute logical service to the world</a:t>
            </a:r>
          </a:p>
          <a:p>
            <a:pPr lvl="1"/>
            <a:r>
              <a:rPr lang="en-US" dirty="0" smtClean="0"/>
              <a:t>Implementing a set of use cases </a:t>
            </a:r>
          </a:p>
          <a:p>
            <a:pPr lvl="1"/>
            <a:r>
              <a:rPr lang="en-US" dirty="0" smtClean="0"/>
              <a:t>Target of the vertical slice</a:t>
            </a:r>
          </a:p>
          <a:p>
            <a:pPr lvl="1"/>
            <a:r>
              <a:rPr lang="en-US" dirty="0" smtClean="0"/>
              <a:t>How you extend the system</a:t>
            </a:r>
          </a:p>
          <a:p>
            <a:r>
              <a:rPr lang="en-US" dirty="0" smtClean="0"/>
              <a:t>In between layers should pass only</a:t>
            </a:r>
          </a:p>
          <a:p>
            <a:pPr lvl="1"/>
            <a:r>
              <a:rPr lang="en-US" dirty="0" smtClean="0"/>
              <a:t>Primitives </a:t>
            </a:r>
          </a:p>
          <a:p>
            <a:pPr lvl="1"/>
            <a:r>
              <a:rPr lang="en-US" dirty="0" smtClean="0"/>
              <a:t>Arrays of primitives </a:t>
            </a:r>
          </a:p>
          <a:p>
            <a:pPr lvl="1"/>
            <a:r>
              <a:rPr lang="en-US" dirty="0" smtClean="0"/>
              <a:t>Data contracts </a:t>
            </a:r>
          </a:p>
          <a:p>
            <a:pPr lvl="1"/>
            <a:r>
              <a:rPr lang="en-US" dirty="0" smtClean="0"/>
              <a:t>Arrays of data contracts </a:t>
            </a:r>
          </a:p>
          <a:p>
            <a:r>
              <a:rPr lang="en-US" dirty="0" smtClean="0"/>
              <a:t>Logic behind data contracts should not cross layers </a:t>
            </a:r>
          </a:p>
          <a:p>
            <a:pPr lvl="1"/>
            <a:r>
              <a:rPr lang="en-US" dirty="0" smtClean="0"/>
              <a:t>'Entities' could break encapsulation</a:t>
            </a:r>
          </a:p>
          <a:p>
            <a:pPr lvl="1"/>
            <a:r>
              <a:rPr lang="en-US" dirty="0" smtClean="0"/>
              <a:t>Behavior should be encapsulated not spread and shared  </a:t>
            </a:r>
          </a:p>
          <a:p>
            <a:r>
              <a:rPr lang="en-US" dirty="0" smtClean="0"/>
              <a:t>Strive to have the minimal set of interacting services that satisfy use cases</a:t>
            </a:r>
          </a:p>
          <a:p>
            <a:pPr lvl="1"/>
            <a:r>
              <a:rPr lang="en-US" dirty="0" smtClean="0"/>
              <a:t>Present and future use cases</a:t>
            </a:r>
          </a:p>
          <a:p>
            <a:pPr lvl="1"/>
            <a:r>
              <a:rPr lang="en-US" dirty="0" smtClean="0"/>
              <a:t>Known and unknown use cases</a:t>
            </a:r>
          </a:p>
          <a:p>
            <a:pPr lvl="1"/>
            <a:r>
              <a:rPr lang="en-US" dirty="0" smtClean="0"/>
              <a:t>Iterative factoring process</a:t>
            </a:r>
          </a:p>
          <a:p>
            <a:pPr lvl="1"/>
            <a:r>
              <a:rPr lang="en-US" dirty="0" smtClean="0"/>
              <a:t>May affect use case as well</a:t>
            </a:r>
          </a:p>
          <a:p>
            <a:r>
              <a:rPr lang="en-US" dirty="0" smtClean="0"/>
              <a:t>When all conceivable use cases are satisfied architecture is validated</a:t>
            </a:r>
          </a:p>
          <a:p>
            <a:r>
              <a:rPr lang="en-US" dirty="0" smtClean="0"/>
              <a:t>Start with top distinct 4-6 use cases</a:t>
            </a:r>
          </a:p>
          <a:p>
            <a:pPr lvl="1"/>
            <a:r>
              <a:rPr lang="en-US" dirty="0" smtClean="0"/>
              <a:t>No need for all use cases</a:t>
            </a:r>
          </a:p>
          <a:p>
            <a:r>
              <a:rPr lang="en-US" dirty="0" smtClean="0"/>
              <a:t>Change to use case means change to work flow </a:t>
            </a:r>
          </a:p>
          <a:p>
            <a:pPr lvl="1"/>
            <a:r>
              <a:rPr lang="en-US" dirty="0" smtClean="0"/>
              <a:t>Manger implementation </a:t>
            </a:r>
          </a:p>
          <a:p>
            <a:pPr lvl="1"/>
            <a:r>
              <a:rPr lang="en-US" dirty="0" smtClean="0"/>
              <a:t>Not underlying services</a:t>
            </a:r>
          </a:p>
          <a:p>
            <a:r>
              <a:rPr lang="en-US" dirty="0" smtClean="0"/>
              <a:t>Bulk of effort in system goes into</a:t>
            </a:r>
          </a:p>
          <a:p>
            <a:pPr lvl="1"/>
            <a:r>
              <a:rPr lang="en-US" dirty="0" smtClean="0"/>
              <a:t>Engines </a:t>
            </a:r>
          </a:p>
          <a:p>
            <a:pPr lvl="1"/>
            <a:r>
              <a:rPr lang="en-US" dirty="0" smtClean="0"/>
              <a:t>Resource access</a:t>
            </a:r>
          </a:p>
          <a:p>
            <a:pPr lvl="1"/>
            <a:r>
              <a:rPr lang="en-US" dirty="0" smtClean="0"/>
              <a:t>Resource </a:t>
            </a:r>
          </a:p>
          <a:p>
            <a:pPr lvl="1"/>
            <a:r>
              <a:rPr lang="en-US" dirty="0" smtClean="0"/>
              <a:t>Clients and UI</a:t>
            </a:r>
          </a:p>
          <a:p>
            <a:pPr lvl="1"/>
            <a:r>
              <a:rPr lang="en-US" dirty="0" smtClean="0"/>
              <a:t>Utilities and infrastructure</a:t>
            </a:r>
          </a:p>
          <a:p>
            <a:r>
              <a:rPr lang="en-US" dirty="0" smtClean="0"/>
              <a:t>Reuse effort across use cases</a:t>
            </a:r>
          </a:p>
          <a:p>
            <a:pPr lvl="1"/>
            <a:r>
              <a:rPr lang="en-US" dirty="0" smtClean="0"/>
              <a:t>And their inherit volatility</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70</a:t>
            </a:fld>
            <a:endParaRPr lang="en-US" dirty="0"/>
          </a:p>
        </p:txBody>
      </p:sp>
    </p:spTree>
    <p:extLst>
      <p:ext uri="{BB962C8B-B14F-4D97-AF65-F5344CB8AC3E}">
        <p14:creationId xmlns:p14="http://schemas.microsoft.com/office/powerpoint/2010/main" val="1838001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implement the functionality</a:t>
            </a:r>
          </a:p>
          <a:p>
            <a:r>
              <a:rPr lang="en-US" dirty="0" smtClean="0"/>
              <a:t>To identify the core set of services</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71</a:t>
            </a:fld>
            <a:endParaRPr lang="en-US" dirty="0"/>
          </a:p>
        </p:txBody>
      </p:sp>
    </p:spTree>
    <p:extLst>
      <p:ext uri="{BB962C8B-B14F-4D97-AF65-F5344CB8AC3E}">
        <p14:creationId xmlns:p14="http://schemas.microsoft.com/office/powerpoint/2010/main" val="586722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best architecture not the best in the world …</a:t>
            </a:r>
          </a:p>
          <a:p>
            <a:r>
              <a:rPr lang="en-US" dirty="0" smtClean="0"/>
              <a:t>Spending 2 months to reduce 2 weeks of development effort</a:t>
            </a:r>
          </a:p>
          <a:p>
            <a:r>
              <a:rPr lang="en-US" dirty="0" smtClean="0"/>
              <a:t>Every</a:t>
            </a:r>
            <a:r>
              <a:rPr lang="en-US" baseline="0" dirty="0" smtClean="0"/>
              <a:t> design has a point of diminishing return.</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72</a:t>
            </a:fld>
            <a:endParaRPr lang="en-US" dirty="0"/>
          </a:p>
        </p:txBody>
      </p:sp>
    </p:spTree>
    <p:extLst>
      <p:ext uri="{BB962C8B-B14F-4D97-AF65-F5344CB8AC3E}">
        <p14:creationId xmlns:p14="http://schemas.microsoft.com/office/powerpoint/2010/main" val="3926533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change is now contained inside manager or engine</a:t>
            </a:r>
          </a:p>
          <a:p>
            <a:r>
              <a:rPr lang="en-US" dirty="0" smtClean="0"/>
              <a:t>The bulk of the effort is in the other places not the manager</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73</a:t>
            </a:fld>
            <a:endParaRPr lang="en-US" dirty="0"/>
          </a:p>
        </p:txBody>
      </p:sp>
    </p:spTree>
    <p:extLst>
      <p:ext uri="{BB962C8B-B14F-4D97-AF65-F5344CB8AC3E}">
        <p14:creationId xmlns:p14="http://schemas.microsoft.com/office/powerpoint/2010/main" val="17977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not change -&gt; TCP stack change, WS standard</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75</a:t>
            </a:fld>
            <a:endParaRPr lang="en-US" dirty="0"/>
          </a:p>
        </p:txBody>
      </p:sp>
    </p:spTree>
    <p:extLst>
      <p:ext uri="{BB962C8B-B14F-4D97-AF65-F5344CB8AC3E}">
        <p14:creationId xmlns:p14="http://schemas.microsoft.com/office/powerpoint/2010/main" val="14545711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abusing utility -&gt; Litmus test -&gt; when it should be a utility …</a:t>
            </a:r>
          </a:p>
          <a:p>
            <a:r>
              <a:rPr lang="en-US" dirty="0" smtClean="0"/>
              <a:t>When this happened .. I need to call the client … How about the other client or manager … is</a:t>
            </a:r>
            <a:r>
              <a:rPr lang="en-US" baseline="0" dirty="0" smtClean="0"/>
              <a:t> it a callback or an event …</a:t>
            </a:r>
          </a:p>
          <a:p>
            <a:r>
              <a:rPr lang="en-US" baseline="0" dirty="0" smtClean="0"/>
              <a:t>Manager and Engine are in the same plane and at the same layer</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76</a:t>
            </a:fld>
            <a:endParaRPr lang="en-US" dirty="0"/>
          </a:p>
        </p:txBody>
      </p:sp>
    </p:spTree>
    <p:extLst>
      <p:ext uri="{BB962C8B-B14F-4D97-AF65-F5344CB8AC3E}">
        <p14:creationId xmlns:p14="http://schemas.microsoft.com/office/powerpoint/2010/main" val="257475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a:t>
            </a:fld>
            <a:endParaRPr lang="en-US"/>
          </a:p>
        </p:txBody>
      </p:sp>
    </p:spTree>
    <p:extLst>
      <p:ext uri="{BB962C8B-B14F-4D97-AF65-F5344CB8AC3E}">
        <p14:creationId xmlns:p14="http://schemas.microsoft.com/office/powerpoint/2010/main" val="283257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Queue calls</a:t>
            </a:r>
            <a:r>
              <a:rPr lang="en-US" baseline="0" dirty="0" smtClean="0"/>
              <a:t> to engine -&gt; Calculate tax and do nothing ….</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77</a:t>
            </a:fld>
            <a:endParaRPr lang="en-US" dirty="0"/>
          </a:p>
        </p:txBody>
      </p:sp>
    </p:spTree>
    <p:extLst>
      <p:ext uri="{BB962C8B-B14F-4D97-AF65-F5344CB8AC3E}">
        <p14:creationId xmlns:p14="http://schemas.microsoft.com/office/powerpoint/2010/main" val="992801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do it for a small minimalistic set of services</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79</a:t>
            </a:fld>
            <a:endParaRPr lang="en-US" dirty="0"/>
          </a:p>
        </p:txBody>
      </p:sp>
    </p:spTree>
    <p:extLst>
      <p:ext uri="{BB962C8B-B14F-4D97-AF65-F5344CB8AC3E}">
        <p14:creationId xmlns:p14="http://schemas.microsoft.com/office/powerpoint/2010/main" val="2812734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Capture allocation of clients, services and utilities into assemblies </a:t>
            </a:r>
          </a:p>
          <a:p>
            <a:r>
              <a:rPr lang="en-US" dirty="0" smtClean="0"/>
              <a:t>In general</a:t>
            </a:r>
          </a:p>
          <a:p>
            <a:pPr lvl="1"/>
            <a:r>
              <a:rPr lang="en-US" dirty="0" smtClean="0"/>
              <a:t>Client applications reside in application assemblies</a:t>
            </a:r>
          </a:p>
          <a:p>
            <a:pPr lvl="1"/>
            <a:r>
              <a:rPr lang="en-US" dirty="0" smtClean="0"/>
              <a:t>Everything else in class libraries</a:t>
            </a:r>
          </a:p>
          <a:p>
            <a:r>
              <a:rPr lang="en-US" dirty="0" smtClean="0"/>
              <a:t>When not hosting in the WAS/</a:t>
            </a:r>
            <a:r>
              <a:rPr lang="en-US" dirty="0" err="1" smtClean="0"/>
              <a:t>AppFabric</a:t>
            </a:r>
            <a:r>
              <a:rPr lang="en-US" dirty="0" smtClean="0"/>
              <a:t> add host application assemblies</a:t>
            </a:r>
          </a:p>
          <a:p>
            <a:r>
              <a:rPr lang="en-US" dirty="0" smtClean="0"/>
              <a:t>Developers should not share assemblies</a:t>
            </a:r>
          </a:p>
          <a:p>
            <a:pPr lvl="1"/>
            <a:r>
              <a:rPr lang="en-US" dirty="0" smtClean="0"/>
              <a:t>May or may not lead to 1:1 services to assemblies</a:t>
            </a:r>
          </a:p>
          <a:p>
            <a:r>
              <a:rPr lang="en-US" dirty="0" smtClean="0"/>
              <a:t>Provide early to build master</a:t>
            </a:r>
          </a:p>
          <a:p>
            <a:pPr lvl="1"/>
            <a:r>
              <a:rPr lang="en-US" dirty="0" smtClean="0"/>
              <a:t>Developers hit the ground running  </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83</a:t>
            </a:fld>
            <a:endParaRPr lang="en-US" dirty="0"/>
          </a:p>
        </p:txBody>
      </p:sp>
    </p:spTree>
    <p:extLst>
      <p:ext uri="{BB962C8B-B14F-4D97-AF65-F5344CB8AC3E}">
        <p14:creationId xmlns:p14="http://schemas.microsoft.com/office/powerpoint/2010/main" val="2217634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 services in a box</a:t>
            </a:r>
          </a:p>
          <a:p>
            <a:r>
              <a:rPr lang="en-US" dirty="0" smtClean="0"/>
              <a:t>In general, these are always services </a:t>
            </a:r>
          </a:p>
          <a:p>
            <a:pPr lvl="1"/>
            <a:r>
              <a:rPr lang="en-US" dirty="0" smtClean="0"/>
              <a:t>Managers </a:t>
            </a:r>
          </a:p>
          <a:p>
            <a:pPr lvl="1"/>
            <a:r>
              <a:rPr lang="en-US" dirty="0" smtClean="0"/>
              <a:t>Engines </a:t>
            </a:r>
          </a:p>
          <a:p>
            <a:pPr lvl="1"/>
            <a:r>
              <a:rPr lang="en-US" dirty="0" smtClean="0"/>
              <a:t>Resource access</a:t>
            </a:r>
          </a:p>
          <a:p>
            <a:pPr lvl="1"/>
            <a:r>
              <a:rPr lang="en-US" dirty="0" smtClean="0"/>
              <a:t>Logbook</a:t>
            </a:r>
          </a:p>
          <a:p>
            <a:r>
              <a:rPr lang="en-US" dirty="0" smtClean="0"/>
              <a:t>Optional services</a:t>
            </a:r>
          </a:p>
          <a:p>
            <a:pPr lvl="1"/>
            <a:r>
              <a:rPr lang="en-US" dirty="0" smtClean="0"/>
              <a:t>Clients </a:t>
            </a:r>
          </a:p>
          <a:p>
            <a:pPr lvl="1"/>
            <a:r>
              <a:rPr lang="en-US" dirty="0" smtClean="0"/>
              <a:t>Every other class</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85</a:t>
            </a:fld>
            <a:endParaRPr lang="en-US" dirty="0"/>
          </a:p>
        </p:txBody>
      </p:sp>
    </p:spTree>
    <p:extLst>
      <p:ext uri="{BB962C8B-B14F-4D97-AF65-F5344CB8AC3E}">
        <p14:creationId xmlns:p14="http://schemas.microsoft.com/office/powerpoint/2010/main" val="40754280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Allocation of services to run-time processes</a:t>
            </a:r>
          </a:p>
          <a:p>
            <a:pPr lvl="1"/>
            <a:r>
              <a:rPr lang="en-US" dirty="0" smtClean="0"/>
              <a:t>Who hosts whom</a:t>
            </a:r>
          </a:p>
          <a:p>
            <a:r>
              <a:rPr lang="en-US" dirty="0" smtClean="0"/>
              <a:t>Base on need for </a:t>
            </a:r>
          </a:p>
          <a:p>
            <a:pPr lvl="1"/>
            <a:r>
              <a:rPr lang="en-US" dirty="0" smtClean="0"/>
              <a:t>Fault isolation</a:t>
            </a:r>
          </a:p>
          <a:p>
            <a:pPr lvl="1"/>
            <a:r>
              <a:rPr lang="en-US" dirty="0" smtClean="0"/>
              <a:t>Security isolation</a:t>
            </a:r>
          </a:p>
          <a:p>
            <a:pPr lvl="2"/>
            <a:r>
              <a:rPr lang="en-US" dirty="0" smtClean="0"/>
              <a:t>Identities </a:t>
            </a:r>
          </a:p>
          <a:p>
            <a:pPr lvl="2"/>
            <a:r>
              <a:rPr lang="en-US" dirty="0" smtClean="0"/>
              <a:t>Authentication </a:t>
            </a:r>
          </a:p>
          <a:p>
            <a:pPr lvl="2"/>
            <a:r>
              <a:rPr lang="en-US" dirty="0" smtClean="0"/>
              <a:t>Authorization </a:t>
            </a:r>
          </a:p>
          <a:p>
            <a:pPr lvl="1"/>
            <a:r>
              <a:rPr lang="en-US" dirty="0" smtClean="0"/>
              <a:t>Time-line isolation</a:t>
            </a:r>
          </a:p>
          <a:p>
            <a:pPr lvl="1"/>
            <a:r>
              <a:rPr lang="en-US" dirty="0" smtClean="0"/>
              <a:t>Administration and Operations isolation</a:t>
            </a:r>
          </a:p>
          <a:p>
            <a:r>
              <a:rPr lang="en-US" dirty="0" smtClean="0"/>
              <a:t>Typically </a:t>
            </a:r>
          </a:p>
          <a:p>
            <a:pPr lvl="1"/>
            <a:r>
              <a:rPr lang="en-US" dirty="0" smtClean="0"/>
              <a:t>Layer boundary is process boundary</a:t>
            </a:r>
          </a:p>
          <a:p>
            <a:pPr lvl="1"/>
            <a:r>
              <a:rPr lang="en-US" dirty="0" smtClean="0"/>
              <a:t>Managers do not share process </a:t>
            </a:r>
          </a:p>
          <a:p>
            <a:pPr lvl="1"/>
            <a:r>
              <a:rPr lang="en-US" dirty="0" smtClean="0"/>
              <a:t>Engines and resource access are in-</a:t>
            </a:r>
            <a:r>
              <a:rPr lang="en-US" dirty="0" err="1" smtClean="0"/>
              <a:t>proc</a:t>
            </a:r>
            <a:r>
              <a:rPr lang="en-US" dirty="0" smtClean="0"/>
              <a:t> to managers </a:t>
            </a:r>
          </a:p>
          <a:p>
            <a:pPr lvl="2"/>
            <a:r>
              <a:rPr lang="en-US" dirty="0" smtClean="0"/>
              <a:t>No meaning on their own </a:t>
            </a:r>
          </a:p>
          <a:p>
            <a:pPr lvl="2"/>
            <a:r>
              <a:rPr lang="en-US" dirty="0" smtClean="0"/>
              <a:t>May be loaded into multiple manager processes</a:t>
            </a:r>
          </a:p>
          <a:p>
            <a:r>
              <a:rPr lang="en-US" dirty="0" smtClean="0"/>
              <a:t>Group all assemblies that share process and enclose in a box</a:t>
            </a:r>
          </a:p>
          <a:p>
            <a:r>
              <a:rPr lang="en-US" dirty="0" smtClean="0"/>
              <a:t>Show WAS/</a:t>
            </a:r>
            <a:r>
              <a:rPr lang="en-US" dirty="0" err="1" smtClean="0"/>
              <a:t>AppFabric</a:t>
            </a:r>
            <a:r>
              <a:rPr lang="en-US" dirty="0" smtClean="0"/>
              <a:t> processes as well</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88</a:t>
            </a:fld>
            <a:endParaRPr lang="en-US" dirty="0"/>
          </a:p>
        </p:txBody>
      </p:sp>
    </p:spTree>
    <p:extLst>
      <p:ext uri="{BB962C8B-B14F-4D97-AF65-F5344CB8AC3E}">
        <p14:creationId xmlns:p14="http://schemas.microsoft.com/office/powerpoint/2010/main" val="156921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Either adapt the client mode or start a new one as service</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89</a:t>
            </a:fld>
            <a:endParaRPr lang="en-US" dirty="0"/>
          </a:p>
        </p:txBody>
      </p:sp>
    </p:spTree>
    <p:extLst>
      <p:ext uri="{BB962C8B-B14F-4D97-AF65-F5344CB8AC3E}">
        <p14:creationId xmlns:p14="http://schemas.microsoft.com/office/powerpoint/2010/main" val="2360967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Guidelines</a:t>
            </a:r>
          </a:p>
          <a:p>
            <a:pPr lvl="1" algn="just"/>
            <a:r>
              <a:rPr lang="en-US" dirty="0" smtClean="0"/>
              <a:t>Start transactions as up-stream as possible</a:t>
            </a:r>
          </a:p>
          <a:p>
            <a:pPr lvl="1" algn="just"/>
            <a:r>
              <a:rPr lang="en-US" dirty="0" smtClean="0"/>
              <a:t>Engulf as much as possible</a:t>
            </a:r>
          </a:p>
          <a:p>
            <a:pPr lvl="1" algn="just"/>
            <a:r>
              <a:rPr lang="en-US" dirty="0" smtClean="0"/>
              <a:t>Keep transactions short </a:t>
            </a:r>
          </a:p>
          <a:p>
            <a:pPr lvl="2" algn="just"/>
            <a:r>
              <a:rPr lang="en-US" dirty="0" smtClean="0"/>
              <a:t>Under 1 second</a:t>
            </a:r>
          </a:p>
          <a:p>
            <a:pPr algn="just"/>
            <a:r>
              <a:rPr lang="en-US" dirty="0" smtClean="0"/>
              <a:t>Group all services and resources in same transaction with a box</a:t>
            </a:r>
          </a:p>
          <a:p>
            <a:pPr algn="just"/>
            <a:r>
              <a:rPr lang="en-US" dirty="0" smtClean="0"/>
              <a:t>Typically </a:t>
            </a:r>
          </a:p>
          <a:p>
            <a:pPr lvl="1" algn="just"/>
            <a:r>
              <a:rPr lang="en-US" dirty="0" smtClean="0"/>
              <a:t>Managers are Client/Service mode</a:t>
            </a:r>
          </a:p>
          <a:p>
            <a:pPr lvl="1" algn="just"/>
            <a:r>
              <a:rPr lang="en-US" dirty="0" smtClean="0"/>
              <a:t>Engines, resources access are Client mode </a:t>
            </a:r>
          </a:p>
          <a:p>
            <a:pPr lvl="1" algn="just"/>
            <a:r>
              <a:rPr lang="en-US" dirty="0" smtClean="0"/>
              <a:t>Utilities are Service mode</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90</a:t>
            </a:fld>
            <a:endParaRPr lang="en-US" dirty="0"/>
          </a:p>
        </p:txBody>
      </p:sp>
    </p:spTree>
    <p:extLst>
      <p:ext uri="{BB962C8B-B14F-4D97-AF65-F5344CB8AC3E}">
        <p14:creationId xmlns:p14="http://schemas.microsoft.com/office/powerpoint/2010/main" val="21134489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Strive to minimize</a:t>
            </a:r>
            <a:r>
              <a:rPr lang="en-US" baseline="0" dirty="0" smtClean="0"/>
              <a:t> the number of identities because it is pain to maintain multiple identities</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91</a:t>
            </a:fld>
            <a:endParaRPr lang="en-US" dirty="0"/>
          </a:p>
        </p:txBody>
      </p:sp>
    </p:spTree>
    <p:extLst>
      <p:ext uri="{BB962C8B-B14F-4D97-AF65-F5344CB8AC3E}">
        <p14:creationId xmlns:p14="http://schemas.microsoft.com/office/powerpoint/2010/main" val="27927888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 boundary enables identity boundary</a:t>
            </a:r>
          </a:p>
          <a:p>
            <a:pPr lvl="1"/>
            <a:r>
              <a:rPr lang="en-US" dirty="0" smtClean="0"/>
              <a:t>Not mandates it</a:t>
            </a:r>
          </a:p>
          <a:p>
            <a:r>
              <a:rPr lang="en-US" dirty="0" smtClean="0"/>
              <a:t>Assign identities based on credentials required to operate</a:t>
            </a:r>
          </a:p>
          <a:p>
            <a:r>
              <a:rPr lang="en-US" dirty="0" smtClean="0"/>
              <a:t>Typically</a:t>
            </a:r>
          </a:p>
          <a:p>
            <a:pPr lvl="1"/>
            <a:r>
              <a:rPr lang="en-US" dirty="0" smtClean="0"/>
              <a:t>Clients and manager do not share identity</a:t>
            </a:r>
          </a:p>
          <a:p>
            <a:pPr lvl="1"/>
            <a:r>
              <a:rPr lang="en-US" dirty="0" smtClean="0"/>
              <a:t>The further from the client the less relevant its identity is </a:t>
            </a:r>
          </a:p>
          <a:p>
            <a:r>
              <a:rPr lang="en-US" dirty="0" smtClean="0"/>
              <a:t>Managers from different processes may share identities </a:t>
            </a:r>
          </a:p>
          <a:p>
            <a:pPr lvl="1"/>
            <a:r>
              <a:rPr lang="en-US" dirty="0" smtClean="0"/>
              <a:t>Strive to minimize overall number of identities </a:t>
            </a:r>
          </a:p>
          <a:p>
            <a:pPr lvl="1"/>
            <a:r>
              <a:rPr lang="en-US" dirty="0" smtClean="0"/>
              <a:t>Use designated identities </a:t>
            </a:r>
          </a:p>
          <a:p>
            <a:r>
              <a:rPr lang="en-US" dirty="0" smtClean="0"/>
              <a:t>Group all services that share identity and enclose in a box</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92</a:t>
            </a:fld>
            <a:endParaRPr lang="en-US" dirty="0"/>
          </a:p>
        </p:txBody>
      </p:sp>
    </p:spTree>
    <p:extLst>
      <p:ext uri="{BB962C8B-B14F-4D97-AF65-F5344CB8AC3E}">
        <p14:creationId xmlns:p14="http://schemas.microsoft.com/office/powerpoint/2010/main" val="11326127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Protect the in-</a:t>
            </a:r>
            <a:r>
              <a:rPr lang="en-US" dirty="0" err="1" smtClean="0"/>
              <a:t>Proc</a:t>
            </a:r>
            <a:r>
              <a:rPr lang="en-US" dirty="0" smtClean="0"/>
              <a:t> IPC Pipe to avoid classic attack to your service using USB stick ….</a:t>
            </a:r>
          </a:p>
          <a:p>
            <a:r>
              <a:rPr lang="en-US" dirty="0" smtClean="0"/>
              <a:t>The method doesn’t say</a:t>
            </a:r>
            <a:r>
              <a:rPr lang="en-US" baseline="0" dirty="0" smtClean="0"/>
              <a:t> how to authenticate</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94</a:t>
            </a:fld>
            <a:endParaRPr lang="en-US" dirty="0"/>
          </a:p>
        </p:txBody>
      </p:sp>
    </p:spTree>
    <p:extLst>
      <p:ext uri="{BB962C8B-B14F-4D97-AF65-F5344CB8AC3E}">
        <p14:creationId xmlns:p14="http://schemas.microsoft.com/office/powerpoint/2010/main" val="64495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Prefer trusted sub-system pattern</a:t>
            </a:r>
          </a:p>
          <a:p>
            <a:r>
              <a:rPr lang="en-US" dirty="0" smtClean="0"/>
              <a:t>Works well in a multi-tier design </a:t>
            </a:r>
          </a:p>
          <a:p>
            <a:r>
              <a:rPr lang="en-US" dirty="0" smtClean="0"/>
              <a:t>Every layer</a:t>
            </a:r>
          </a:p>
          <a:p>
            <a:pPr lvl="1"/>
            <a:r>
              <a:rPr lang="en-US" dirty="0" smtClean="0"/>
              <a:t>Authenticates its immediate caller </a:t>
            </a:r>
          </a:p>
          <a:p>
            <a:pPr lvl="1"/>
            <a:r>
              <a:rPr lang="en-US" dirty="0" smtClean="0"/>
              <a:t>Implicitly trusts its caller to authenticate its callers</a:t>
            </a:r>
          </a:p>
          <a:p>
            <a:pPr lvl="1"/>
            <a:r>
              <a:rPr lang="en-US" dirty="0" smtClean="0"/>
              <a:t>Authorizes its callers via role-based security  </a:t>
            </a:r>
          </a:p>
          <a:p>
            <a:r>
              <a:rPr lang="en-US" dirty="0" smtClean="0"/>
              <a:t>Identities are not fully propagated downwards</a:t>
            </a:r>
          </a:p>
          <a:p>
            <a:r>
              <a:rPr lang="en-US" dirty="0" smtClean="0"/>
              <a:t>Can construct audit trail by</a:t>
            </a:r>
          </a:p>
          <a:p>
            <a:pPr lvl="1"/>
            <a:r>
              <a:rPr lang="en-US" dirty="0" smtClean="0"/>
              <a:t>Composing local audits </a:t>
            </a:r>
          </a:p>
          <a:p>
            <a:pPr lvl="1"/>
            <a:r>
              <a:rPr lang="en-US" dirty="0" smtClean="0"/>
              <a:t>Propagate full stack trace </a:t>
            </a:r>
          </a:p>
          <a:p>
            <a:pPr algn="just"/>
            <a:r>
              <a:rPr lang="en-US" dirty="0" smtClean="0"/>
              <a:t>Typically</a:t>
            </a:r>
          </a:p>
          <a:p>
            <a:pPr lvl="1" algn="just"/>
            <a:r>
              <a:rPr lang="en-US" dirty="0" smtClean="0"/>
              <a:t>Every logical layer crossing is authenticated</a:t>
            </a:r>
          </a:p>
          <a:p>
            <a:pPr lvl="1" algn="just"/>
            <a:r>
              <a:rPr lang="en-US" dirty="0" smtClean="0"/>
              <a:t>Every cross-process call is authenticated</a:t>
            </a:r>
          </a:p>
          <a:p>
            <a:pPr algn="just"/>
            <a:r>
              <a:rPr lang="en-US" dirty="0" smtClean="0"/>
              <a:t>Do authenticate in-</a:t>
            </a:r>
            <a:r>
              <a:rPr lang="en-US" dirty="0" err="1" smtClean="0"/>
              <a:t>proc</a:t>
            </a:r>
            <a:r>
              <a:rPr lang="en-US" dirty="0" smtClean="0"/>
              <a:t> services</a:t>
            </a:r>
          </a:p>
          <a:p>
            <a:pPr lvl="1" algn="just"/>
            <a:r>
              <a:rPr lang="en-US" dirty="0" smtClean="0"/>
              <a:t>For message protection with Windows </a:t>
            </a:r>
            <a:r>
              <a:rPr lang="en-US" dirty="0" err="1" smtClean="0"/>
              <a:t>creds</a:t>
            </a:r>
            <a:endParaRPr lang="en-US" dirty="0" smtClean="0"/>
          </a:p>
          <a:p>
            <a:pPr algn="just"/>
            <a:r>
              <a:rPr lang="en-US" dirty="0" smtClean="0"/>
              <a:t>Mark authentication boundary with a solid bar</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95</a:t>
            </a:fld>
            <a:endParaRPr lang="en-US" dirty="0"/>
          </a:p>
        </p:txBody>
      </p:sp>
    </p:spTree>
    <p:extLst>
      <p:ext uri="{BB962C8B-B14F-4D97-AF65-F5344CB8AC3E}">
        <p14:creationId xmlns:p14="http://schemas.microsoft.com/office/powerpoint/2010/main" val="14649778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normally talks</a:t>
            </a:r>
            <a:r>
              <a:rPr lang="en-US" baseline="0" dirty="0" smtClean="0"/>
              <a:t> about authorization but not authentication – what operators do …</a:t>
            </a:r>
          </a:p>
          <a:p>
            <a:r>
              <a:rPr lang="en-US" baseline="0" dirty="0" smtClean="0"/>
              <a:t>AZ-Man, Active </a:t>
            </a:r>
            <a:r>
              <a:rPr lang="en-US" baseline="0" dirty="0" err="1" smtClean="0"/>
              <a:t>Dir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96</a:t>
            </a:fld>
            <a:endParaRPr lang="en-US" dirty="0"/>
          </a:p>
        </p:txBody>
      </p:sp>
    </p:spTree>
    <p:extLst>
      <p:ext uri="{BB962C8B-B14F-4D97-AF65-F5344CB8AC3E}">
        <p14:creationId xmlns:p14="http://schemas.microsoft.com/office/powerpoint/2010/main" val="4158025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Authorization meaningless without authentication </a:t>
            </a:r>
          </a:p>
          <a:p>
            <a:pPr algn="just"/>
            <a:r>
              <a:rPr lang="en-US" dirty="0" smtClean="0"/>
              <a:t>Typically</a:t>
            </a:r>
          </a:p>
          <a:p>
            <a:pPr lvl="1" algn="just"/>
            <a:r>
              <a:rPr lang="en-US" dirty="0" smtClean="0"/>
              <a:t>Every logical layer crossing is authorized </a:t>
            </a:r>
          </a:p>
          <a:p>
            <a:pPr lvl="1" algn="just"/>
            <a:r>
              <a:rPr lang="en-US" dirty="0" smtClean="0"/>
              <a:t>Every cross process call is authorized </a:t>
            </a:r>
          </a:p>
          <a:p>
            <a:pPr algn="just"/>
            <a:r>
              <a:rPr lang="en-US" dirty="0" smtClean="0"/>
              <a:t>No point in authorizing calls to in-</a:t>
            </a:r>
            <a:r>
              <a:rPr lang="en-US" dirty="0" err="1" smtClean="0"/>
              <a:t>proc</a:t>
            </a:r>
            <a:r>
              <a:rPr lang="en-US" dirty="0" smtClean="0"/>
              <a:t> services</a:t>
            </a:r>
          </a:p>
          <a:p>
            <a:pPr lvl="1" algn="just"/>
            <a:r>
              <a:rPr lang="en-US" dirty="0" smtClean="0"/>
              <a:t>Shared identity</a:t>
            </a:r>
          </a:p>
          <a:p>
            <a:pPr algn="just"/>
            <a:r>
              <a:rPr lang="en-US" dirty="0" smtClean="0"/>
              <a:t>Authorization does not necessarily coincide with authentication</a:t>
            </a:r>
          </a:p>
          <a:p>
            <a:pPr algn="just"/>
            <a:r>
              <a:rPr lang="en-US" dirty="0" smtClean="0"/>
              <a:t>Mark authorization boundary with patterned bar</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97</a:t>
            </a:fld>
            <a:endParaRPr lang="en-US" dirty="0"/>
          </a:p>
        </p:txBody>
      </p:sp>
    </p:spTree>
    <p:extLst>
      <p:ext uri="{BB962C8B-B14F-4D97-AF65-F5344CB8AC3E}">
        <p14:creationId xmlns:p14="http://schemas.microsoft.com/office/powerpoint/2010/main" val="23959719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Identify logical thread of execution</a:t>
            </a:r>
          </a:p>
          <a:p>
            <a:pPr algn="just"/>
            <a:r>
              <a:rPr lang="en-US" dirty="0" smtClean="0"/>
              <a:t>Any reentrant cyclic path implies </a:t>
            </a:r>
          </a:p>
          <a:p>
            <a:pPr lvl="1" algn="just"/>
            <a:r>
              <a:rPr lang="en-US" dirty="0" smtClean="0"/>
              <a:t>Deadlock</a:t>
            </a:r>
          </a:p>
          <a:p>
            <a:pPr lvl="1" algn="just"/>
            <a:r>
              <a:rPr lang="en-US" dirty="0" smtClean="0"/>
              <a:t>Poor design and reentrancy </a:t>
            </a:r>
          </a:p>
          <a:p>
            <a:pPr lvl="1" algn="just"/>
            <a:r>
              <a:rPr lang="en-US" dirty="0" smtClean="0"/>
              <a:t>Need for queuing </a:t>
            </a:r>
          </a:p>
          <a:p>
            <a:pPr lvl="1" algn="just"/>
            <a:r>
              <a:rPr lang="en-US" dirty="0" smtClean="0"/>
              <a:t>Need for </a:t>
            </a:r>
            <a:r>
              <a:rPr lang="en-US" dirty="0" err="1" smtClean="0"/>
              <a:t>async</a:t>
            </a:r>
            <a:r>
              <a:rPr lang="en-US" dirty="0" smtClean="0"/>
              <a:t> event publishing </a:t>
            </a:r>
          </a:p>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99</a:t>
            </a:fld>
            <a:endParaRPr lang="en-US" dirty="0"/>
          </a:p>
        </p:txBody>
      </p:sp>
    </p:spTree>
    <p:extLst>
      <p:ext uri="{BB962C8B-B14F-4D97-AF65-F5344CB8AC3E}">
        <p14:creationId xmlns:p14="http://schemas.microsoft.com/office/powerpoint/2010/main" val="2072872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 &lt;&gt; 2 in software … Effective vs Efficient</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123</a:t>
            </a:fld>
            <a:endParaRPr lang="en-US" dirty="0"/>
          </a:p>
        </p:txBody>
      </p:sp>
    </p:spTree>
    <p:extLst>
      <p:ext uri="{BB962C8B-B14F-4D97-AF65-F5344CB8AC3E}">
        <p14:creationId xmlns:p14="http://schemas.microsoft.com/office/powerpoint/2010/main" val="12226240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Complexity and</a:t>
            </a:r>
            <a:r>
              <a:rPr lang="en-US" baseline="0" dirty="0" smtClean="0"/>
              <a:t> integration is not linear</a:t>
            </a:r>
          </a:p>
          <a:p>
            <a:r>
              <a:rPr lang="en-US" baseline="0" dirty="0" smtClean="0"/>
              <a:t>Every design effort has a point of diminishing return</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127</a:t>
            </a:fld>
            <a:endParaRPr lang="en-US" dirty="0"/>
          </a:p>
        </p:txBody>
      </p:sp>
    </p:spTree>
    <p:extLst>
      <p:ext uri="{BB962C8B-B14F-4D97-AF65-F5344CB8AC3E}">
        <p14:creationId xmlns:p14="http://schemas.microsoft.com/office/powerpoint/2010/main" val="25364061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 stream of good news out of this project</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135</a:t>
            </a:fld>
            <a:endParaRPr lang="en-US" dirty="0"/>
          </a:p>
        </p:txBody>
      </p:sp>
    </p:spTree>
    <p:extLst>
      <p:ext uri="{BB962C8B-B14F-4D97-AF65-F5344CB8AC3E}">
        <p14:creationId xmlns:p14="http://schemas.microsoft.com/office/powerpoint/2010/main" val="22304843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path is the longest and the quickest way to finish the project. Project can’t accelerate beyond critical path.</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136</a:t>
            </a:fld>
            <a:endParaRPr lang="en-US" dirty="0"/>
          </a:p>
        </p:txBody>
      </p:sp>
    </p:spTree>
    <p:extLst>
      <p:ext uri="{BB962C8B-B14F-4D97-AF65-F5344CB8AC3E}">
        <p14:creationId xmlns:p14="http://schemas.microsoft.com/office/powerpoint/2010/main" val="33114225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pitch of the curve is the throughput of the team</a:t>
            </a:r>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143</a:t>
            </a:fld>
            <a:endParaRPr lang="en-US" dirty="0"/>
          </a:p>
        </p:txBody>
      </p:sp>
    </p:spTree>
    <p:extLst>
      <p:ext uri="{BB962C8B-B14F-4D97-AF65-F5344CB8AC3E}">
        <p14:creationId xmlns:p14="http://schemas.microsoft.com/office/powerpoint/2010/main" val="9490368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39775"/>
            <a:ext cx="6569075" cy="36957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163</a:t>
            </a:fld>
            <a:endParaRPr lang="en-US" dirty="0"/>
          </a:p>
        </p:txBody>
      </p:sp>
    </p:spTree>
    <p:extLst>
      <p:ext uri="{BB962C8B-B14F-4D97-AF65-F5344CB8AC3E}">
        <p14:creationId xmlns:p14="http://schemas.microsoft.com/office/powerpoint/2010/main" val="304440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11</a:t>
            </a:fld>
            <a:endParaRPr lang="en-US"/>
          </a:p>
        </p:txBody>
      </p:sp>
    </p:spTree>
    <p:extLst>
      <p:ext uri="{BB962C8B-B14F-4D97-AF65-F5344CB8AC3E}">
        <p14:creationId xmlns:p14="http://schemas.microsoft.com/office/powerpoint/2010/main" val="22693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12</a:t>
            </a:fld>
            <a:endParaRPr lang="en-US"/>
          </a:p>
        </p:txBody>
      </p:sp>
    </p:spTree>
    <p:extLst>
      <p:ext uri="{BB962C8B-B14F-4D97-AF65-F5344CB8AC3E}">
        <p14:creationId xmlns:p14="http://schemas.microsoft.com/office/powerpoint/2010/main" val="2010188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3632B8-5A7D-4309-A488-8EC1B58CD564}" type="slidenum">
              <a:rPr lang="en-US" smtClean="0"/>
              <a:pPr/>
              <a:t>13</a:t>
            </a:fld>
            <a:endParaRPr lang="en-US"/>
          </a:p>
        </p:txBody>
      </p:sp>
    </p:spTree>
    <p:extLst>
      <p:ext uri="{BB962C8B-B14F-4D97-AF65-F5344CB8AC3E}">
        <p14:creationId xmlns:p14="http://schemas.microsoft.com/office/powerpoint/2010/main" val="135523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 Id="rId3"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wmf"/><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wmf"/><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Main Company Image">
    <p:spTree>
      <p:nvGrpSpPr>
        <p:cNvPr id="1" name=""/>
        <p:cNvGrpSpPr/>
        <p:nvPr/>
      </p:nvGrpSpPr>
      <p:grpSpPr>
        <a:xfrm>
          <a:off x="0" y="0"/>
          <a:ext cx="0" cy="0"/>
          <a:chOff x="0" y="0"/>
          <a:chExt cx="0" cy="0"/>
        </a:xfrm>
      </p:grpSpPr>
      <p:pic>
        <p:nvPicPr>
          <p:cNvPr id="9"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18612" y="418682"/>
            <a:ext cx="3295038" cy="830424"/>
          </a:xfrm>
          <a:prstGeom prst="rect">
            <a:avLst/>
          </a:prstGeom>
        </p:spPr>
      </p:pic>
      <p:sp>
        <p:nvSpPr>
          <p:cNvPr id="11" name="Rectangle 10"/>
          <p:cNvSpPr/>
          <p:nvPr userDrawn="1"/>
        </p:nvSpPr>
        <p:spPr>
          <a:xfrm>
            <a:off x="2" y="5284469"/>
            <a:ext cx="14630400" cy="2945131"/>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8" name="Title 1"/>
          <p:cNvSpPr>
            <a:spLocks noGrp="1"/>
          </p:cNvSpPr>
          <p:nvPr>
            <p:ph type="ctrTitle"/>
          </p:nvPr>
        </p:nvSpPr>
        <p:spPr>
          <a:xfrm>
            <a:off x="1527960" y="5125443"/>
            <a:ext cx="12435840" cy="1123950"/>
          </a:xfrm>
          <a:prstGeom prst="rect">
            <a:avLst/>
          </a:prstGeom>
        </p:spPr>
        <p:txBody>
          <a:bodyPr lIns="130622"/>
          <a:lstStyle>
            <a:lvl1pPr algn="l">
              <a:defRPr lang="en-US" sz="3200" b="1" kern="1200" smtClean="0">
                <a:solidFill>
                  <a:schemeClr val="accent1"/>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19" name="Subtitle 2"/>
          <p:cNvSpPr>
            <a:spLocks noGrp="1"/>
          </p:cNvSpPr>
          <p:nvPr>
            <p:ph type="subTitle" idx="1"/>
          </p:nvPr>
        </p:nvSpPr>
        <p:spPr>
          <a:xfrm>
            <a:off x="1527960" y="6434383"/>
            <a:ext cx="10241280" cy="476111"/>
          </a:xfrm>
          <a:prstGeom prst="rect">
            <a:avLst/>
          </a:prstGeom>
        </p:spPr>
        <p:txBody>
          <a:bodyPr>
            <a:noAutofit/>
          </a:bodyPr>
          <a:lstStyle>
            <a:lvl1pPr marL="0" indent="0" algn="l">
              <a:buNone/>
              <a:defRPr lang="en-US" sz="2600" b="1" kern="1200" smtClean="0">
                <a:solidFill>
                  <a:schemeClr val="bg2"/>
                </a:solidFill>
                <a:latin typeface="Verdana" pitchFamily="34" charset="0"/>
                <a:ea typeface="Verdana" pitchFamily="34" charset="0"/>
                <a:cs typeface="Verdana" pitchFamily="34" charset="0"/>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smtClean="0"/>
              <a:t>Click to edit Master subtitle style</a:t>
            </a:r>
            <a:endParaRPr lang="en-US" dirty="0"/>
          </a:p>
        </p:txBody>
      </p:sp>
      <p:sp>
        <p:nvSpPr>
          <p:cNvPr id="20" name="Text Placeholder 17"/>
          <p:cNvSpPr>
            <a:spLocks noGrp="1"/>
          </p:cNvSpPr>
          <p:nvPr>
            <p:ph type="body" sz="quarter" idx="13"/>
          </p:nvPr>
        </p:nvSpPr>
        <p:spPr>
          <a:xfrm>
            <a:off x="1527960" y="6870946"/>
            <a:ext cx="10241280" cy="365760"/>
          </a:xfrm>
          <a:prstGeom prst="rect">
            <a:avLst/>
          </a:prstGeom>
        </p:spPr>
        <p:txBody>
          <a:bodyPr>
            <a:noAutofit/>
          </a:bodyPr>
          <a:lstStyle>
            <a:lvl1pPr marL="0" indent="0" algn="l" defTabSz="1306220" rtl="0" eaLnBrk="1" latinLnBrk="0" hangingPunct="1">
              <a:spcBef>
                <a:spcPct val="20000"/>
              </a:spcBef>
              <a:buFont typeface="Arial" pitchFamily="34" charset="0"/>
              <a:buNone/>
              <a:defRPr lang="en-US" sz="2600" b="0" kern="1200" dirty="0" smtClean="0">
                <a:solidFill>
                  <a:schemeClr val="bg2"/>
                </a:solidFill>
                <a:latin typeface="Verdana" pitchFamily="34" charset="0"/>
                <a:ea typeface="Verdana" pitchFamily="34" charset="0"/>
                <a:cs typeface="Verdana" pitchFamily="34" charset="0"/>
              </a:defRPr>
            </a:lvl1pPr>
            <a:lvl2pPr marL="653110" indent="0">
              <a:buNone/>
              <a:defRPr/>
            </a:lvl2pPr>
            <a:lvl3pPr marL="1306220" indent="0">
              <a:buNone/>
              <a:defRPr/>
            </a:lvl3pPr>
            <a:lvl4pPr marL="1959331" indent="0">
              <a:buNone/>
              <a:defRPr/>
            </a:lvl4pPr>
            <a:lvl5pPr marL="2612441" indent="0">
              <a:buNone/>
              <a:defRPr/>
            </a:lvl5pPr>
          </a:lstStyle>
          <a:p>
            <a:pPr lvl="0"/>
            <a:r>
              <a:rPr lang="en-US" dirty="0" smtClean="0"/>
              <a:t>Click to edit Master text styles</a:t>
            </a:r>
          </a:p>
        </p:txBody>
      </p:sp>
      <p:grpSp>
        <p:nvGrpSpPr>
          <p:cNvPr id="2" name="Group 1"/>
          <p:cNvGrpSpPr/>
          <p:nvPr userDrawn="1"/>
        </p:nvGrpSpPr>
        <p:grpSpPr>
          <a:xfrm>
            <a:off x="0" y="1746883"/>
            <a:ext cx="14630400" cy="3476628"/>
            <a:chOff x="0" y="1455736"/>
            <a:chExt cx="9144000" cy="2897190"/>
          </a:xfrm>
        </p:grpSpPr>
        <p:sp>
          <p:nvSpPr>
            <p:cNvPr id="14" name="Rectangle 13"/>
            <p:cNvSpPr/>
            <p:nvPr userDrawn="1"/>
          </p:nvSpPr>
          <p:spPr>
            <a:xfrm>
              <a:off x="0" y="1455738"/>
              <a:ext cx="180032" cy="2897187"/>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230615" y="1455738"/>
              <a:ext cx="8344631" cy="2897188"/>
            </a:xfrm>
            <a:prstGeom prst="rect">
              <a:avLst/>
            </a:prstGeom>
          </p:spPr>
        </p:pic>
        <p:sp>
          <p:nvSpPr>
            <p:cNvPr id="22" name="Rectangle 21"/>
            <p:cNvSpPr/>
            <p:nvPr userDrawn="1"/>
          </p:nvSpPr>
          <p:spPr>
            <a:xfrm>
              <a:off x="8623300" y="1455736"/>
              <a:ext cx="520700" cy="2897187"/>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231031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s Intro Page">
    <p:spTree>
      <p:nvGrpSpPr>
        <p:cNvPr id="1" name=""/>
        <p:cNvGrpSpPr/>
        <p:nvPr/>
      </p:nvGrpSpPr>
      <p:grpSpPr>
        <a:xfrm>
          <a:off x="0" y="0"/>
          <a:ext cx="0" cy="0"/>
          <a:chOff x="0" y="0"/>
          <a:chExt cx="0" cy="0"/>
        </a:xfrm>
      </p:grpSpPr>
      <p:grpSp>
        <p:nvGrpSpPr>
          <p:cNvPr id="7" name="Group 6"/>
          <p:cNvGrpSpPr/>
          <p:nvPr userDrawn="1"/>
        </p:nvGrpSpPr>
        <p:grpSpPr>
          <a:xfrm>
            <a:off x="-3619" y="1758616"/>
            <a:ext cx="14656496" cy="4755049"/>
            <a:chOff x="-2262" y="1465513"/>
            <a:chExt cx="9160310" cy="3962541"/>
          </a:xfrm>
        </p:grpSpPr>
        <p:sp>
          <p:nvSpPr>
            <p:cNvPr id="25" name="Rectangle 24"/>
            <p:cNvSpPr/>
            <p:nvPr userDrawn="1"/>
          </p:nvSpPr>
          <p:spPr>
            <a:xfrm>
              <a:off x="223428" y="1465513"/>
              <a:ext cx="8353727"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262" y="1465514"/>
              <a:ext cx="180032"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38" name="Text Placeholder 2"/>
          <p:cNvSpPr>
            <a:spLocks noGrp="1"/>
          </p:cNvSpPr>
          <p:nvPr userDrawn="1">
            <p:ph type="body" idx="24" hasCustomPrompt="1"/>
          </p:nvPr>
        </p:nvSpPr>
        <p:spPr bwMode="gray">
          <a:xfrm>
            <a:off x="2288414" y="4881997"/>
            <a:ext cx="3031832" cy="1394460"/>
          </a:xfrm>
          <a:prstGeom prst="rect">
            <a:avLst/>
          </a:prstGeom>
        </p:spPr>
        <p:txBody>
          <a:bodyPr anchor="t">
            <a:noAutofit/>
          </a:bodyPr>
          <a:lstStyle>
            <a:lvl1pPr marL="0" indent="0" algn="l">
              <a:spcBef>
                <a:spcPts val="0"/>
              </a:spcBef>
              <a:spcAft>
                <a:spcPts val="857"/>
              </a:spcAft>
              <a:buNone/>
              <a:defRPr sz="1900" b="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indent="0">
              <a:spcBef>
                <a:spcPts val="0"/>
              </a:spcBef>
              <a:spcAft>
                <a:spcPts val="600"/>
              </a:spcAft>
              <a:buNone/>
            </a:pPr>
            <a:r>
              <a:rPr lang="en-US" sz="1700" dirty="0" smtClean="0">
                <a:solidFill>
                  <a:srgbClr val="F4F1EE"/>
                </a:solidFill>
                <a:latin typeface="Verdana" pitchFamily="34" charset="0"/>
                <a:ea typeface="Verdana" pitchFamily="34" charset="0"/>
                <a:cs typeface="Verdana" pitchFamily="34" charset="0"/>
              </a:rPr>
              <a:t>Click to Insert Text</a:t>
            </a:r>
            <a:endParaRPr lang="en-US" sz="1700" dirty="0">
              <a:solidFill>
                <a:srgbClr val="F4F1EE"/>
              </a:solidFill>
              <a:latin typeface="Verdana" pitchFamily="34" charset="0"/>
              <a:ea typeface="Verdana" pitchFamily="34" charset="0"/>
              <a:cs typeface="Verdana" pitchFamily="34" charset="0"/>
            </a:endParaRPr>
          </a:p>
        </p:txBody>
      </p:sp>
      <p:sp>
        <p:nvSpPr>
          <p:cNvPr id="40" name="Text Placeholder 2"/>
          <p:cNvSpPr>
            <a:spLocks noGrp="1"/>
          </p:cNvSpPr>
          <p:nvPr userDrawn="1">
            <p:ph type="body" idx="25" hasCustomPrompt="1"/>
          </p:nvPr>
        </p:nvSpPr>
        <p:spPr bwMode="gray">
          <a:xfrm>
            <a:off x="7957713" y="4881997"/>
            <a:ext cx="3031832" cy="1394460"/>
          </a:xfrm>
          <a:prstGeom prst="rect">
            <a:avLst/>
          </a:prstGeom>
        </p:spPr>
        <p:txBody>
          <a:bodyPr anchor="t">
            <a:noAutofit/>
          </a:bodyPr>
          <a:lstStyle>
            <a:lvl1pPr marL="0" indent="0" algn="l">
              <a:spcBef>
                <a:spcPts val="0"/>
              </a:spcBef>
              <a:spcAft>
                <a:spcPts val="857"/>
              </a:spcAft>
              <a:buNone/>
              <a:defRPr sz="1900" b="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indent="0">
              <a:spcBef>
                <a:spcPts val="0"/>
              </a:spcBef>
              <a:spcAft>
                <a:spcPts val="600"/>
              </a:spcAft>
              <a:buNone/>
            </a:pPr>
            <a:r>
              <a:rPr lang="en-US" sz="1700" dirty="0" smtClean="0">
                <a:solidFill>
                  <a:srgbClr val="F4F1EE"/>
                </a:solidFill>
                <a:latin typeface="Verdana" pitchFamily="34" charset="0"/>
                <a:ea typeface="Verdana" pitchFamily="34" charset="0"/>
                <a:cs typeface="Verdana" pitchFamily="34" charset="0"/>
              </a:rPr>
              <a:t>Click to Insert Text</a:t>
            </a:r>
            <a:endParaRPr lang="en-US" sz="1700" dirty="0">
              <a:solidFill>
                <a:srgbClr val="F4F1EE"/>
              </a:solidFill>
              <a:latin typeface="Verdana" pitchFamily="34" charset="0"/>
              <a:ea typeface="Verdana" pitchFamily="34" charset="0"/>
              <a:cs typeface="Verdana" pitchFamily="34" charset="0"/>
            </a:endParaRPr>
          </a:p>
        </p:txBody>
      </p:sp>
      <p:sp>
        <p:nvSpPr>
          <p:cNvPr id="41" name="Text Placeholder 7"/>
          <p:cNvSpPr>
            <a:spLocks noGrp="1"/>
          </p:cNvSpPr>
          <p:nvPr userDrawn="1">
            <p:ph type="body" sz="quarter" idx="26"/>
          </p:nvPr>
        </p:nvSpPr>
        <p:spPr bwMode="gray">
          <a:xfrm>
            <a:off x="2289170" y="4381965"/>
            <a:ext cx="3031830" cy="457200"/>
          </a:xfrm>
        </p:spPr>
        <p:txBody>
          <a:bodyPr>
            <a:noAutofit/>
          </a:bodyPr>
          <a:lstStyle>
            <a:lvl1pPr marL="0" indent="0" algn="l">
              <a:buNone/>
              <a:defRPr sz="2400">
                <a:solidFill>
                  <a:schemeClr val="bg1"/>
                </a:solidFill>
              </a:defRPr>
            </a:lvl1pPr>
          </a:lstStyle>
          <a:p>
            <a:pPr lvl="0"/>
            <a:r>
              <a:rPr lang="en-US" dirty="0" smtClean="0"/>
              <a:t>Click to edit</a:t>
            </a:r>
            <a:endParaRPr lang="en-US" dirty="0"/>
          </a:p>
        </p:txBody>
      </p:sp>
      <p:sp>
        <p:nvSpPr>
          <p:cNvPr id="43" name="Text Placeholder 7"/>
          <p:cNvSpPr>
            <a:spLocks noGrp="1"/>
          </p:cNvSpPr>
          <p:nvPr userDrawn="1">
            <p:ph type="body" sz="quarter" idx="27"/>
          </p:nvPr>
        </p:nvSpPr>
        <p:spPr bwMode="gray">
          <a:xfrm>
            <a:off x="7959092" y="4381965"/>
            <a:ext cx="3031830" cy="457200"/>
          </a:xfrm>
        </p:spPr>
        <p:txBody>
          <a:bodyPr>
            <a:noAutofit/>
          </a:bodyPr>
          <a:lstStyle>
            <a:lvl1pPr marL="0" indent="0" algn="l">
              <a:buNone/>
              <a:defRPr sz="2400">
                <a:solidFill>
                  <a:schemeClr val="bg1"/>
                </a:solidFill>
              </a:defRPr>
            </a:lvl1pPr>
          </a:lstStyle>
          <a:p>
            <a:pPr lvl="0"/>
            <a:r>
              <a:rPr lang="en-US" dirty="0" smtClean="0"/>
              <a:t>Click to edit</a:t>
            </a:r>
            <a:endParaRPr lang="en-US" dirty="0"/>
          </a:p>
        </p:txBody>
      </p:sp>
      <p:cxnSp>
        <p:nvCxnSpPr>
          <p:cNvPr id="27" name="Straight Connector 26"/>
          <p:cNvCxnSpPr/>
          <p:nvPr userDrawn="1"/>
        </p:nvCxnSpPr>
        <p:spPr>
          <a:xfrm>
            <a:off x="2802577" y="3765043"/>
            <a:ext cx="0" cy="41148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8431481" y="3765043"/>
            <a:ext cx="0" cy="411480"/>
          </a:xfrm>
          <a:prstGeom prst="line">
            <a:avLst/>
          </a:prstGeom>
          <a:ln>
            <a:solidFill>
              <a:schemeClr val="bg1">
                <a:lumMod val="95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Title Placeholder 1"/>
          <p:cNvSpPr>
            <a:spLocks noGrp="1"/>
          </p:cNvSpPr>
          <p:nvPr userDrawn="1">
            <p:ph type="title"/>
          </p:nvPr>
        </p:nvSpPr>
        <p:spPr bwMode="gray">
          <a:xfrm>
            <a:off x="731520" y="421006"/>
            <a:ext cx="12997181" cy="676274"/>
          </a:xfrm>
          <a:prstGeom prst="rect">
            <a:avLst/>
          </a:prstGeom>
        </p:spPr>
        <p:txBody>
          <a:bodyPr vert="horz" lIns="130622" tIns="65311" rIns="130622" bIns="65311" rtlCol="0" anchor="b">
            <a:noAutofit/>
          </a:bodyPr>
          <a:lstStyle/>
          <a:p>
            <a:r>
              <a:rPr lang="en-US" dirty="0" smtClean="0"/>
              <a:t>Click to edit Master title style</a:t>
            </a:r>
            <a:endParaRPr lang="en-US" dirty="0"/>
          </a:p>
        </p:txBody>
      </p:sp>
      <p:sp>
        <p:nvSpPr>
          <p:cNvPr id="24"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56" name="Oval 55"/>
          <p:cNvSpPr/>
          <p:nvPr/>
        </p:nvSpPr>
        <p:spPr bwMode="gray">
          <a:xfrm>
            <a:off x="1786543" y="1923803"/>
            <a:ext cx="2001686" cy="1887864"/>
          </a:xfrm>
          <a:prstGeom prst="ellipse">
            <a:avLst/>
          </a:prstGeom>
          <a:solidFill>
            <a:srgbClr val="464646"/>
          </a:solidFill>
          <a:ln w="19050">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Oval 61"/>
          <p:cNvSpPr/>
          <p:nvPr/>
        </p:nvSpPr>
        <p:spPr bwMode="gray">
          <a:xfrm>
            <a:off x="7375331" y="1923803"/>
            <a:ext cx="2089303" cy="1887864"/>
          </a:xfrm>
          <a:prstGeom prst="ellipse">
            <a:avLst/>
          </a:prstGeom>
          <a:solidFill>
            <a:srgbClr val="464646"/>
          </a:solidFill>
          <a:ln w="19050">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33"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pic>
        <p:nvPicPr>
          <p:cNvPr id="34" name="Picture 33" descr="technical_img.jpg"/>
          <p:cNvPicPr>
            <a:picLocks noChangeAspect="1"/>
          </p:cNvPicPr>
          <p:nvPr userDrawn="1"/>
        </p:nvPicPr>
        <p:blipFill>
          <a:blip r:embed="rId3" cstate="print"/>
          <a:stretch>
            <a:fillRect/>
          </a:stretch>
        </p:blipFill>
        <p:spPr>
          <a:xfrm>
            <a:off x="2194717" y="2259270"/>
            <a:ext cx="1225377" cy="1216417"/>
          </a:xfrm>
          <a:prstGeom prst="rect">
            <a:avLst/>
          </a:prstGeom>
        </p:spPr>
      </p:pic>
      <p:pic>
        <p:nvPicPr>
          <p:cNvPr id="35" name="Picture 34" descr="Process.jpg"/>
          <p:cNvPicPr>
            <a:picLocks noChangeAspect="1"/>
          </p:cNvPicPr>
          <p:nvPr userDrawn="1"/>
        </p:nvPicPr>
        <p:blipFill>
          <a:blip r:embed="rId4" cstate="print"/>
          <a:stretch>
            <a:fillRect/>
          </a:stretch>
        </p:blipFill>
        <p:spPr>
          <a:xfrm>
            <a:off x="7720631" y="2259269"/>
            <a:ext cx="1375868" cy="1216417"/>
          </a:xfrm>
          <a:prstGeom prst="rect">
            <a:avLst/>
          </a:prstGeom>
        </p:spPr>
      </p:pic>
    </p:spTree>
    <p:extLst>
      <p:ext uri="{BB962C8B-B14F-4D97-AF65-F5344CB8AC3E}">
        <p14:creationId xmlns:p14="http://schemas.microsoft.com/office/powerpoint/2010/main" val="213883583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Safe City">
    <p:spTree>
      <p:nvGrpSpPr>
        <p:cNvPr id="1" name=""/>
        <p:cNvGrpSpPr/>
        <p:nvPr/>
      </p:nvGrpSpPr>
      <p:grpSpPr>
        <a:xfrm>
          <a:off x="0" y="0"/>
          <a:ext cx="0" cy="0"/>
          <a:chOff x="0" y="0"/>
          <a:chExt cx="0" cy="0"/>
        </a:xfrm>
      </p:grpSpPr>
      <p:sp>
        <p:nvSpPr>
          <p:cNvPr id="20" name="Rectangle 19"/>
          <p:cNvSpPr/>
          <p:nvPr userDrawn="1"/>
        </p:nvSpPr>
        <p:spPr>
          <a:xfrm>
            <a:off x="6400799" y="1758616"/>
            <a:ext cx="7333488" cy="4755048"/>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3797280" y="1758616"/>
            <a:ext cx="855597" cy="4755048"/>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3619" y="1758617"/>
            <a:ext cx="288051" cy="4755048"/>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 Placeholder 2"/>
          <p:cNvSpPr>
            <a:spLocks noGrp="1"/>
          </p:cNvSpPr>
          <p:nvPr userDrawn="1">
            <p:ph type="body" idx="13"/>
          </p:nvPr>
        </p:nvSpPr>
        <p:spPr bwMode="gray">
          <a:xfrm>
            <a:off x="6650185" y="2500893"/>
            <a:ext cx="6516726"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lnSpc>
                <a:spcPct val="100000"/>
              </a:lnSpc>
              <a:spcBef>
                <a:spcPct val="20000"/>
              </a:spcBef>
              <a:buClr>
                <a:schemeClr val="bg1"/>
              </a:buClr>
              <a:buFont typeface="Arial" pitchFamily="34" charset="0"/>
              <a:buNone/>
            </a:pPr>
            <a:r>
              <a:rPr lang="en-US" dirty="0" smtClean="0"/>
              <a:t>Click to edit</a:t>
            </a:r>
          </a:p>
        </p:txBody>
      </p:sp>
      <p:sp>
        <p:nvSpPr>
          <p:cNvPr id="45" name="Content Placeholder 3"/>
          <p:cNvSpPr>
            <a:spLocks noGrp="1"/>
          </p:cNvSpPr>
          <p:nvPr userDrawn="1">
            <p:ph sz="half" idx="14"/>
          </p:nvPr>
        </p:nvSpPr>
        <p:spPr bwMode="gray">
          <a:xfrm>
            <a:off x="6662060" y="3304486"/>
            <a:ext cx="6516726"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25" name="Rectangle 24"/>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26"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21"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pic>
        <p:nvPicPr>
          <p:cNvPr id="22" name="Picture 21" descr="Lego_Rolls_royce_engine1.jpg"/>
          <p:cNvPicPr>
            <a:picLocks noChangeAspect="1"/>
          </p:cNvPicPr>
          <p:nvPr userDrawn="1"/>
        </p:nvPicPr>
        <p:blipFill>
          <a:blip r:embed="rId3" cstate="print"/>
          <a:stretch>
            <a:fillRect/>
          </a:stretch>
        </p:blipFill>
        <p:spPr>
          <a:xfrm>
            <a:off x="284432" y="1758616"/>
            <a:ext cx="6045116" cy="4755047"/>
          </a:xfrm>
          <a:prstGeom prst="rect">
            <a:avLst/>
          </a:prstGeom>
        </p:spPr>
      </p:pic>
    </p:spTree>
    <p:extLst>
      <p:ext uri="{BB962C8B-B14F-4D97-AF65-F5344CB8AC3E}">
        <p14:creationId xmlns:p14="http://schemas.microsoft.com/office/powerpoint/2010/main" val="81933131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Safe World">
    <p:spTree>
      <p:nvGrpSpPr>
        <p:cNvPr id="1" name=""/>
        <p:cNvGrpSpPr/>
        <p:nvPr/>
      </p:nvGrpSpPr>
      <p:grpSpPr>
        <a:xfrm>
          <a:off x="0" y="0"/>
          <a:ext cx="0" cy="0"/>
          <a:chOff x="0" y="0"/>
          <a:chExt cx="0" cy="0"/>
        </a:xfrm>
      </p:grpSpPr>
      <p:grpSp>
        <p:nvGrpSpPr>
          <p:cNvPr id="2" name="Group 1"/>
          <p:cNvGrpSpPr/>
          <p:nvPr userDrawn="1"/>
        </p:nvGrpSpPr>
        <p:grpSpPr>
          <a:xfrm>
            <a:off x="0" y="1758616"/>
            <a:ext cx="14652877" cy="4757480"/>
            <a:chOff x="0" y="1465513"/>
            <a:chExt cx="9158048" cy="3964567"/>
          </a:xfrm>
        </p:grpSpPr>
        <p:sp>
          <p:nvSpPr>
            <p:cNvPr id="30" name="Rectangle 29"/>
            <p:cNvSpPr/>
            <p:nvPr userDrawn="1"/>
          </p:nvSpPr>
          <p:spPr>
            <a:xfrm>
              <a:off x="3104965" y="1465513"/>
              <a:ext cx="5472190"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0" y="1465514"/>
              <a:ext cx="177770"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20727" y="1465513"/>
              <a:ext cx="2842458" cy="3964567"/>
            </a:xfrm>
            <a:prstGeom prst="rect">
              <a:avLst/>
            </a:prstGeom>
          </p:spPr>
        </p:pic>
      </p:grpSp>
      <p:sp>
        <p:nvSpPr>
          <p:cNvPr id="28" name="Text Placeholder 2"/>
          <p:cNvSpPr>
            <a:spLocks noGrp="1"/>
          </p:cNvSpPr>
          <p:nvPr>
            <p:ph type="body" idx="13"/>
          </p:nvPr>
        </p:nvSpPr>
        <p:spPr bwMode="gray">
          <a:xfrm>
            <a:off x="5726621" y="2500589"/>
            <a:ext cx="7559040"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spcBef>
                <a:spcPct val="20000"/>
              </a:spcBef>
              <a:buFont typeface="Arial" pitchFamily="34" charset="0"/>
              <a:buNone/>
            </a:pPr>
            <a:r>
              <a:rPr lang="en-US" dirty="0" smtClean="0"/>
              <a:t>Click to edit</a:t>
            </a:r>
          </a:p>
        </p:txBody>
      </p:sp>
      <p:sp>
        <p:nvSpPr>
          <p:cNvPr id="29" name="Content Placeholder 3"/>
          <p:cNvSpPr>
            <a:spLocks noGrp="1"/>
          </p:cNvSpPr>
          <p:nvPr>
            <p:ph sz="half" idx="14"/>
          </p:nvPr>
        </p:nvSpPr>
        <p:spPr bwMode="gray">
          <a:xfrm>
            <a:off x="5726621" y="3304183"/>
            <a:ext cx="7559040"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23" name="Rectangle 22"/>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4"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grpSp>
        <p:nvGrpSpPr>
          <p:cNvPr id="44" name="Group 43"/>
          <p:cNvGrpSpPr/>
          <p:nvPr userDrawn="1"/>
        </p:nvGrpSpPr>
        <p:grpSpPr bwMode="auto">
          <a:xfrm>
            <a:off x="5711591" y="5041833"/>
            <a:ext cx="855878" cy="855878"/>
            <a:chOff x="162973" y="2163931"/>
            <a:chExt cx="1426464" cy="1426464"/>
          </a:xfrm>
        </p:grpSpPr>
        <p:sp>
          <p:nvSpPr>
            <p:cNvPr id="45" name="Oval 44"/>
            <p:cNvSpPr/>
            <p:nvPr/>
          </p:nvSpPr>
          <p:spPr bwMode="auto">
            <a:xfrm>
              <a:off x="162973" y="2163931"/>
              <a:ext cx="1426464" cy="1426464"/>
            </a:xfrm>
            <a:prstGeom prst="ellipse">
              <a:avLst/>
            </a:prstGeom>
            <a:no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46" name="Picture 4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auto">
            <a:xfrm>
              <a:off x="483355" y="2484313"/>
              <a:ext cx="785700" cy="785700"/>
            </a:xfrm>
            <a:prstGeom prst="rect">
              <a:avLst/>
            </a:prstGeom>
          </p:spPr>
        </p:pic>
      </p:grpSp>
      <p:grpSp>
        <p:nvGrpSpPr>
          <p:cNvPr id="47" name="Group 46"/>
          <p:cNvGrpSpPr/>
          <p:nvPr userDrawn="1"/>
        </p:nvGrpSpPr>
        <p:grpSpPr bwMode="auto">
          <a:xfrm>
            <a:off x="8578861" y="5041833"/>
            <a:ext cx="855878" cy="855878"/>
            <a:chOff x="162973" y="2163931"/>
            <a:chExt cx="1426464" cy="1426464"/>
          </a:xfrm>
        </p:grpSpPr>
        <p:sp>
          <p:nvSpPr>
            <p:cNvPr id="48" name="Oval 47"/>
            <p:cNvSpPr/>
            <p:nvPr/>
          </p:nvSpPr>
          <p:spPr bwMode="auto">
            <a:xfrm>
              <a:off x="162973" y="2163931"/>
              <a:ext cx="1426464" cy="1426464"/>
            </a:xfrm>
            <a:prstGeom prst="ellipse">
              <a:avLst/>
            </a:prstGeom>
            <a:no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bwMode="auto">
            <a:xfrm>
              <a:off x="527339" y="2537821"/>
              <a:ext cx="716784" cy="716784"/>
            </a:xfrm>
            <a:prstGeom prst="rect">
              <a:avLst/>
            </a:prstGeom>
          </p:spPr>
        </p:pic>
      </p:grpSp>
      <p:grpSp>
        <p:nvGrpSpPr>
          <p:cNvPr id="50" name="Group 49"/>
          <p:cNvGrpSpPr/>
          <p:nvPr userDrawn="1"/>
        </p:nvGrpSpPr>
        <p:grpSpPr bwMode="gray">
          <a:xfrm>
            <a:off x="7145226" y="5041833"/>
            <a:ext cx="855878" cy="855878"/>
            <a:chOff x="162973" y="2163931"/>
            <a:chExt cx="1426464" cy="1426464"/>
          </a:xfrm>
        </p:grpSpPr>
        <p:sp>
          <p:nvSpPr>
            <p:cNvPr id="51" name="Oval 50"/>
            <p:cNvSpPr/>
            <p:nvPr/>
          </p:nvSpPr>
          <p:spPr bwMode="gray">
            <a:xfrm>
              <a:off x="162973" y="2163931"/>
              <a:ext cx="1426464" cy="1426464"/>
            </a:xfrm>
            <a:prstGeom prst="ellipse">
              <a:avLst/>
            </a:prstGeom>
            <a:solidFill>
              <a:srgbClr val="464646"/>
            </a:solid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52" name="Picture 51"/>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bwMode="gray">
            <a:xfrm>
              <a:off x="433593" y="2447251"/>
              <a:ext cx="914400" cy="914400"/>
            </a:xfrm>
            <a:prstGeom prst="rect">
              <a:avLst/>
            </a:prstGeom>
          </p:spPr>
        </p:pic>
      </p:grpSp>
      <p:pic>
        <p:nvPicPr>
          <p:cNvPr id="21" name="Grafik 8" descr="Logo_AGT_rgb_1mm.wmf"/>
          <p:cNvPicPr preferRelativeResize="0">
            <a:picLocks/>
          </p:cNvPicPr>
          <p:nvPr userDrawn="1"/>
        </p:nvPicPr>
        <p:blipFill>
          <a:blip r:embed="rId6"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287493640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Water Management">
    <p:spTree>
      <p:nvGrpSpPr>
        <p:cNvPr id="1" name=""/>
        <p:cNvGrpSpPr/>
        <p:nvPr/>
      </p:nvGrpSpPr>
      <p:grpSpPr>
        <a:xfrm>
          <a:off x="0" y="0"/>
          <a:ext cx="0" cy="0"/>
          <a:chOff x="0" y="0"/>
          <a:chExt cx="0" cy="0"/>
        </a:xfrm>
      </p:grpSpPr>
      <p:grpSp>
        <p:nvGrpSpPr>
          <p:cNvPr id="2" name="Group 1"/>
          <p:cNvGrpSpPr/>
          <p:nvPr userDrawn="1"/>
        </p:nvGrpSpPr>
        <p:grpSpPr>
          <a:xfrm>
            <a:off x="-3619" y="1758616"/>
            <a:ext cx="14656496" cy="4755049"/>
            <a:chOff x="-2262" y="1465513"/>
            <a:chExt cx="9160310" cy="3962541"/>
          </a:xfrm>
        </p:grpSpPr>
        <p:sp>
          <p:nvSpPr>
            <p:cNvPr id="29" name="Rectangle 28"/>
            <p:cNvSpPr/>
            <p:nvPr userDrawn="1"/>
          </p:nvSpPr>
          <p:spPr>
            <a:xfrm>
              <a:off x="3104965" y="1465513"/>
              <a:ext cx="5472190"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262" y="1465514"/>
              <a:ext cx="180032"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userDrawn="1"/>
          </p:nvSpPr>
          <p:spPr>
            <a:xfrm flipH="1">
              <a:off x="219556" y="1465514"/>
              <a:ext cx="2840336" cy="3962540"/>
            </a:xfrm>
            <a:prstGeom prst="rect">
              <a:avLst/>
            </a:prstGeom>
            <a:blipFill dpi="0" rotWithShape="1">
              <a:blip r:embed="rId2" cstate="screen">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 Placeholder 2"/>
          <p:cNvSpPr>
            <a:spLocks noGrp="1"/>
          </p:cNvSpPr>
          <p:nvPr>
            <p:ph type="body" idx="13"/>
          </p:nvPr>
        </p:nvSpPr>
        <p:spPr bwMode="gray">
          <a:xfrm>
            <a:off x="5726621" y="2500589"/>
            <a:ext cx="7559040"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spcBef>
                <a:spcPct val="20000"/>
              </a:spcBef>
              <a:buFont typeface="Arial" pitchFamily="34" charset="0"/>
              <a:buNone/>
            </a:pPr>
            <a:r>
              <a:rPr lang="en-US" dirty="0" smtClean="0"/>
              <a:t>Click to edit</a:t>
            </a:r>
          </a:p>
        </p:txBody>
      </p:sp>
      <p:sp>
        <p:nvSpPr>
          <p:cNvPr id="20" name="Content Placeholder 3"/>
          <p:cNvSpPr>
            <a:spLocks noGrp="1"/>
          </p:cNvSpPr>
          <p:nvPr>
            <p:ph sz="half" idx="14"/>
          </p:nvPr>
        </p:nvSpPr>
        <p:spPr bwMode="gray">
          <a:xfrm>
            <a:off x="5726621" y="3304183"/>
            <a:ext cx="7559040"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23" name="Rectangle 22"/>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5"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grpSp>
        <p:nvGrpSpPr>
          <p:cNvPr id="26" name="Group 25"/>
          <p:cNvGrpSpPr/>
          <p:nvPr userDrawn="1"/>
        </p:nvGrpSpPr>
        <p:grpSpPr bwMode="gray">
          <a:xfrm>
            <a:off x="8578861" y="5041833"/>
            <a:ext cx="855878" cy="855878"/>
            <a:chOff x="162973" y="2163931"/>
            <a:chExt cx="1426464" cy="1426464"/>
          </a:xfrm>
        </p:grpSpPr>
        <p:sp>
          <p:nvSpPr>
            <p:cNvPr id="27" name="Oval 26"/>
            <p:cNvSpPr/>
            <p:nvPr/>
          </p:nvSpPr>
          <p:spPr bwMode="gray">
            <a:xfrm>
              <a:off x="162973" y="2163931"/>
              <a:ext cx="1426464" cy="1426464"/>
            </a:xfrm>
            <a:prstGeom prst="ellipse">
              <a:avLst/>
            </a:prstGeom>
            <a:solidFill>
              <a:srgbClr val="464646"/>
            </a:solid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 name="Picture 2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527338" y="2537821"/>
              <a:ext cx="716784" cy="716784"/>
            </a:xfrm>
            <a:prstGeom prst="rect">
              <a:avLst/>
            </a:prstGeom>
          </p:spPr>
        </p:pic>
      </p:grpSp>
      <p:grpSp>
        <p:nvGrpSpPr>
          <p:cNvPr id="36" name="Group 35"/>
          <p:cNvGrpSpPr/>
          <p:nvPr userDrawn="1"/>
        </p:nvGrpSpPr>
        <p:grpSpPr bwMode="auto">
          <a:xfrm>
            <a:off x="5711591" y="5041833"/>
            <a:ext cx="855878" cy="855878"/>
            <a:chOff x="162973" y="2163931"/>
            <a:chExt cx="1426464" cy="1426464"/>
          </a:xfrm>
        </p:grpSpPr>
        <p:sp>
          <p:nvSpPr>
            <p:cNvPr id="37" name="Oval 36"/>
            <p:cNvSpPr/>
            <p:nvPr/>
          </p:nvSpPr>
          <p:spPr bwMode="auto">
            <a:xfrm>
              <a:off x="162973" y="2163931"/>
              <a:ext cx="1426464" cy="1426464"/>
            </a:xfrm>
            <a:prstGeom prst="ellipse">
              <a:avLst/>
            </a:prstGeom>
            <a:no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38" name="Picture 37"/>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bwMode="auto">
            <a:xfrm>
              <a:off x="483355" y="2484313"/>
              <a:ext cx="785700" cy="785700"/>
            </a:xfrm>
            <a:prstGeom prst="rect">
              <a:avLst/>
            </a:prstGeom>
          </p:spPr>
        </p:pic>
      </p:grpSp>
      <p:grpSp>
        <p:nvGrpSpPr>
          <p:cNvPr id="42" name="Group 41"/>
          <p:cNvGrpSpPr/>
          <p:nvPr userDrawn="1"/>
        </p:nvGrpSpPr>
        <p:grpSpPr bwMode="auto">
          <a:xfrm>
            <a:off x="7145226" y="5041833"/>
            <a:ext cx="855878" cy="855878"/>
            <a:chOff x="162973" y="2163931"/>
            <a:chExt cx="1426464" cy="1426464"/>
          </a:xfrm>
        </p:grpSpPr>
        <p:sp>
          <p:nvSpPr>
            <p:cNvPr id="43" name="Oval 42"/>
            <p:cNvSpPr/>
            <p:nvPr/>
          </p:nvSpPr>
          <p:spPr bwMode="auto">
            <a:xfrm>
              <a:off x="162973" y="2163931"/>
              <a:ext cx="1426464" cy="1426464"/>
            </a:xfrm>
            <a:prstGeom prst="ellipse">
              <a:avLst/>
            </a:prstGeom>
            <a:noFill/>
            <a:ln w="15875">
              <a:solidFill>
                <a:srgbClr val="EFE9E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44" name="Picture 43"/>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bwMode="auto">
            <a:xfrm>
              <a:off x="433593" y="2447251"/>
              <a:ext cx="914400" cy="914400"/>
            </a:xfrm>
            <a:prstGeom prst="rect">
              <a:avLst/>
            </a:prstGeom>
          </p:spPr>
        </p:pic>
      </p:grpSp>
      <p:pic>
        <p:nvPicPr>
          <p:cNvPr id="21" name="Grafik 8" descr="Logo_AGT_rgb_1mm.wmf"/>
          <p:cNvPicPr preferRelativeResize="0">
            <a:picLocks/>
          </p:cNvPicPr>
          <p:nvPr userDrawn="1"/>
        </p:nvPicPr>
        <p:blipFill>
          <a:blip r:embed="rId6"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396447034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With Image">
    <p:spTree>
      <p:nvGrpSpPr>
        <p:cNvPr id="1" name=""/>
        <p:cNvGrpSpPr/>
        <p:nvPr/>
      </p:nvGrpSpPr>
      <p:grpSpPr>
        <a:xfrm>
          <a:off x="0" y="0"/>
          <a:ext cx="0" cy="0"/>
          <a:chOff x="0" y="0"/>
          <a:chExt cx="0" cy="0"/>
        </a:xfrm>
      </p:grpSpPr>
      <p:grpSp>
        <p:nvGrpSpPr>
          <p:cNvPr id="2" name="Group 1"/>
          <p:cNvGrpSpPr/>
          <p:nvPr userDrawn="1"/>
        </p:nvGrpSpPr>
        <p:grpSpPr>
          <a:xfrm>
            <a:off x="0" y="1758616"/>
            <a:ext cx="14652877" cy="4755049"/>
            <a:chOff x="0" y="1465513"/>
            <a:chExt cx="9158048" cy="3962541"/>
          </a:xfrm>
        </p:grpSpPr>
        <p:sp>
          <p:nvSpPr>
            <p:cNvPr id="22" name="Rectangle 21"/>
            <p:cNvSpPr/>
            <p:nvPr userDrawn="1"/>
          </p:nvSpPr>
          <p:spPr>
            <a:xfrm>
              <a:off x="3104965" y="1465513"/>
              <a:ext cx="5472190"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0" y="1465514"/>
              <a:ext cx="177770"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Picture Placeholder 4"/>
          <p:cNvSpPr>
            <a:spLocks noGrp="1"/>
          </p:cNvSpPr>
          <p:nvPr>
            <p:ph type="pic" sz="quarter" idx="15"/>
          </p:nvPr>
        </p:nvSpPr>
        <p:spPr>
          <a:xfrm>
            <a:off x="360683" y="1758616"/>
            <a:ext cx="4531358" cy="4755048"/>
          </a:xfrm>
          <a:prstGeom prst="rect">
            <a:avLst/>
          </a:prstGeom>
          <a:noFill/>
          <a:ln>
            <a:noFill/>
          </a:ln>
        </p:spPr>
        <p:txBody>
          <a:bodyPr/>
          <a:lstStyle/>
          <a:p>
            <a:endParaRPr lang="en-US" dirty="0"/>
          </a:p>
        </p:txBody>
      </p:sp>
      <p:sp>
        <p:nvSpPr>
          <p:cNvPr id="16" name="Rectangle 15"/>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2" name="Text Placeholder 2"/>
          <p:cNvSpPr>
            <a:spLocks noGrp="1"/>
          </p:cNvSpPr>
          <p:nvPr>
            <p:ph type="body" idx="13"/>
          </p:nvPr>
        </p:nvSpPr>
        <p:spPr bwMode="gray">
          <a:xfrm>
            <a:off x="5726621" y="3462063"/>
            <a:ext cx="7559040"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spcBef>
                <a:spcPct val="20000"/>
              </a:spcBef>
              <a:buFont typeface="Arial" pitchFamily="34" charset="0"/>
              <a:buNone/>
            </a:pPr>
            <a:r>
              <a:rPr lang="en-US" dirty="0" smtClean="0"/>
              <a:t>Click to edit</a:t>
            </a:r>
          </a:p>
        </p:txBody>
      </p:sp>
      <p:sp>
        <p:nvSpPr>
          <p:cNvPr id="19" name="Content Placeholder 3"/>
          <p:cNvSpPr>
            <a:spLocks noGrp="1"/>
          </p:cNvSpPr>
          <p:nvPr>
            <p:ph sz="half" idx="14"/>
          </p:nvPr>
        </p:nvSpPr>
        <p:spPr bwMode="gray">
          <a:xfrm>
            <a:off x="5726621" y="4265656"/>
            <a:ext cx="7559040"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13"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4"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404766745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spTree>
      <p:nvGrpSpPr>
        <p:cNvPr id="1" name=""/>
        <p:cNvGrpSpPr/>
        <p:nvPr/>
      </p:nvGrpSpPr>
      <p:grpSpPr>
        <a:xfrm>
          <a:off x="0" y="0"/>
          <a:ext cx="0" cy="0"/>
          <a:chOff x="0" y="0"/>
          <a:chExt cx="0" cy="0"/>
        </a:xfrm>
      </p:grpSpPr>
      <p:grpSp>
        <p:nvGrpSpPr>
          <p:cNvPr id="2" name="Group 1"/>
          <p:cNvGrpSpPr/>
          <p:nvPr userDrawn="1"/>
        </p:nvGrpSpPr>
        <p:grpSpPr>
          <a:xfrm>
            <a:off x="-3619" y="1758616"/>
            <a:ext cx="14656496" cy="4755049"/>
            <a:chOff x="-2262" y="1465513"/>
            <a:chExt cx="9160310" cy="3962541"/>
          </a:xfrm>
        </p:grpSpPr>
        <p:sp>
          <p:nvSpPr>
            <p:cNvPr id="16" name="Rectangle 15"/>
            <p:cNvSpPr/>
            <p:nvPr userDrawn="1"/>
          </p:nvSpPr>
          <p:spPr>
            <a:xfrm>
              <a:off x="224028" y="1465513"/>
              <a:ext cx="8353127"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2262" y="1465514"/>
              <a:ext cx="180032"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4" name="Text Placeholder 2"/>
          <p:cNvSpPr>
            <a:spLocks noGrp="1"/>
          </p:cNvSpPr>
          <p:nvPr>
            <p:ph type="body" idx="13"/>
          </p:nvPr>
        </p:nvSpPr>
        <p:spPr bwMode="gray">
          <a:xfrm>
            <a:off x="853440" y="3462063"/>
            <a:ext cx="12432221"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spcBef>
                <a:spcPct val="20000"/>
              </a:spcBef>
              <a:buFont typeface="Arial" pitchFamily="34" charset="0"/>
              <a:buNone/>
            </a:pPr>
            <a:r>
              <a:rPr lang="en-US" dirty="0" smtClean="0"/>
              <a:t>Click to edit</a:t>
            </a:r>
          </a:p>
        </p:txBody>
      </p:sp>
      <p:sp>
        <p:nvSpPr>
          <p:cNvPr id="15" name="Content Placeholder 3"/>
          <p:cNvSpPr>
            <a:spLocks noGrp="1"/>
          </p:cNvSpPr>
          <p:nvPr>
            <p:ph sz="half" idx="14"/>
          </p:nvPr>
        </p:nvSpPr>
        <p:spPr bwMode="gray">
          <a:xfrm>
            <a:off x="853440" y="4265656"/>
            <a:ext cx="12432221"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10"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1"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2279707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 images + headin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46" name="Picture Placeholder 3"/>
          <p:cNvSpPr>
            <a:spLocks noGrp="1"/>
          </p:cNvSpPr>
          <p:nvPr>
            <p:ph type="pic" sz="quarter" idx="33"/>
          </p:nvPr>
        </p:nvSpPr>
        <p:spPr>
          <a:xfrm>
            <a:off x="369621" y="2248117"/>
            <a:ext cx="3057523" cy="1827902"/>
          </a:xfrm>
          <a:prstGeom prst="rect">
            <a:avLst/>
          </a:prstGeom>
          <a:noFill/>
        </p:spPr>
        <p:txBody>
          <a:bodyPr>
            <a:noAutofit/>
          </a:bodyPr>
          <a:lstStyle>
            <a:lvl1pPr>
              <a:defRPr lang="en-US" dirty="0"/>
            </a:lvl1pPr>
          </a:lstStyle>
          <a:p>
            <a:endParaRPr lang="en-US" dirty="0"/>
          </a:p>
        </p:txBody>
      </p:sp>
      <p:sp>
        <p:nvSpPr>
          <p:cNvPr id="84" name="Picture Placeholder 3"/>
          <p:cNvSpPr>
            <a:spLocks noGrp="1"/>
          </p:cNvSpPr>
          <p:nvPr>
            <p:ph type="pic" sz="quarter" idx="35"/>
          </p:nvPr>
        </p:nvSpPr>
        <p:spPr>
          <a:xfrm>
            <a:off x="3610023" y="2249069"/>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90" name="Picture Placeholder 3"/>
          <p:cNvSpPr>
            <a:spLocks noGrp="1"/>
          </p:cNvSpPr>
          <p:nvPr>
            <p:ph type="pic" sz="quarter" idx="37"/>
          </p:nvPr>
        </p:nvSpPr>
        <p:spPr>
          <a:xfrm>
            <a:off x="6844712" y="2251926"/>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96" name="Picture Placeholder 3"/>
          <p:cNvSpPr>
            <a:spLocks noGrp="1"/>
          </p:cNvSpPr>
          <p:nvPr>
            <p:ph type="pic" sz="quarter" idx="39"/>
          </p:nvPr>
        </p:nvSpPr>
        <p:spPr>
          <a:xfrm>
            <a:off x="10077323" y="2253774"/>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114" name="Picture Placeholder 3"/>
          <p:cNvSpPr>
            <a:spLocks noGrp="1"/>
          </p:cNvSpPr>
          <p:nvPr>
            <p:ph type="pic" sz="quarter" idx="41"/>
          </p:nvPr>
        </p:nvSpPr>
        <p:spPr>
          <a:xfrm>
            <a:off x="369619" y="4703651"/>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117" name="Picture Placeholder 3"/>
          <p:cNvSpPr>
            <a:spLocks noGrp="1"/>
          </p:cNvSpPr>
          <p:nvPr>
            <p:ph type="pic" sz="quarter" idx="43"/>
          </p:nvPr>
        </p:nvSpPr>
        <p:spPr>
          <a:xfrm>
            <a:off x="3610021" y="4704603"/>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120" name="Picture Placeholder 3"/>
          <p:cNvSpPr>
            <a:spLocks noGrp="1"/>
          </p:cNvSpPr>
          <p:nvPr>
            <p:ph type="pic" sz="quarter" idx="45"/>
          </p:nvPr>
        </p:nvSpPr>
        <p:spPr>
          <a:xfrm>
            <a:off x="6844711" y="4707460"/>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123" name="Picture Placeholder 3"/>
          <p:cNvSpPr>
            <a:spLocks noGrp="1"/>
          </p:cNvSpPr>
          <p:nvPr>
            <p:ph type="pic" sz="quarter" idx="47"/>
          </p:nvPr>
        </p:nvSpPr>
        <p:spPr>
          <a:xfrm>
            <a:off x="10077322" y="4709308"/>
            <a:ext cx="3057523" cy="1827902"/>
          </a:xfrm>
          <a:prstGeom prst="rect">
            <a:avLst/>
          </a:prstGeom>
          <a:noFill/>
        </p:spPr>
        <p:txBody>
          <a:bodyPr vert="horz" lIns="130622" tIns="65311" rIns="130622" bIns="65311" rtlCol="0">
            <a:noAutofit/>
          </a:bodyPr>
          <a:lstStyle>
            <a:lvl1pPr marL="333359" indent="-333359" algn="l" defTabSz="1306220" rtl="0" eaLnBrk="1" latinLnBrk="0" hangingPunct="1">
              <a:lnSpc>
                <a:spcPct val="100000"/>
              </a:lnSpc>
              <a:spcBef>
                <a:spcPts val="1429"/>
              </a:spcBef>
              <a:buFont typeface="Arial" pitchFamily="34" charset="0"/>
              <a:buChar char="•"/>
              <a:defRPr lang="en-US" sz="2600" b="1" kern="1200" dirty="0">
                <a:solidFill>
                  <a:srgbClr val="ED1933"/>
                </a:solidFill>
                <a:latin typeface="+mn-lt"/>
                <a:ea typeface="+mn-ea"/>
                <a:cs typeface="+mn-cs"/>
              </a:defRPr>
            </a:lvl1pPr>
          </a:lstStyle>
          <a:p>
            <a:endParaRPr lang="en-US" dirty="0"/>
          </a:p>
        </p:txBody>
      </p:sp>
      <p:sp>
        <p:nvSpPr>
          <p:cNvPr id="30" name="Rectangle 29"/>
          <p:cNvSpPr/>
          <p:nvPr userDrawn="1"/>
        </p:nvSpPr>
        <p:spPr>
          <a:xfrm>
            <a:off x="1" y="2242659"/>
            <a:ext cx="288050" cy="4303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 name="Text Placeholder 9"/>
          <p:cNvSpPr>
            <a:spLocks noGrp="1"/>
          </p:cNvSpPr>
          <p:nvPr>
            <p:ph type="body" sz="quarter" idx="64" hasCustomPrompt="1"/>
          </p:nvPr>
        </p:nvSpPr>
        <p:spPr>
          <a:xfrm>
            <a:off x="365760" y="4156610"/>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45" name="Text Placeholder 9"/>
          <p:cNvSpPr>
            <a:spLocks noGrp="1"/>
          </p:cNvSpPr>
          <p:nvPr>
            <p:ph type="body" sz="quarter" idx="65" hasCustomPrompt="1"/>
          </p:nvPr>
        </p:nvSpPr>
        <p:spPr>
          <a:xfrm>
            <a:off x="3620314" y="4156610"/>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47" name="Text Placeholder 9"/>
          <p:cNvSpPr>
            <a:spLocks noGrp="1"/>
          </p:cNvSpPr>
          <p:nvPr>
            <p:ph type="body" sz="quarter" idx="66" hasCustomPrompt="1"/>
          </p:nvPr>
        </p:nvSpPr>
        <p:spPr>
          <a:xfrm>
            <a:off x="6846163" y="4156610"/>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48" name="Text Placeholder 9"/>
          <p:cNvSpPr>
            <a:spLocks noGrp="1"/>
          </p:cNvSpPr>
          <p:nvPr>
            <p:ph type="body" sz="quarter" idx="67" hasCustomPrompt="1"/>
          </p:nvPr>
        </p:nvSpPr>
        <p:spPr>
          <a:xfrm>
            <a:off x="10082074" y="4156610"/>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49" name="Text Placeholder 9"/>
          <p:cNvSpPr>
            <a:spLocks noGrp="1"/>
          </p:cNvSpPr>
          <p:nvPr>
            <p:ph type="body" sz="quarter" idx="68" hasCustomPrompt="1"/>
          </p:nvPr>
        </p:nvSpPr>
        <p:spPr>
          <a:xfrm>
            <a:off x="365760" y="6611509"/>
            <a:ext cx="3048000" cy="534659"/>
          </a:xfrm>
        </p:spPr>
        <p:txBody>
          <a:bodyPr>
            <a:noAutofit/>
          </a:bodyPr>
          <a:lstStyle>
            <a:lvl1pPr marL="0" indent="0">
              <a:buNone/>
              <a:defRPr sz="1700" b="0">
                <a:solidFill>
                  <a:srgbClr val="464646"/>
                </a:solidFill>
              </a:defRPr>
            </a:lvl1pPr>
          </a:lstStyle>
          <a:p>
            <a:pPr lvl="0"/>
            <a:r>
              <a:rPr lang="en-GB" dirty="0" smtClean="0"/>
              <a:t>Caption</a:t>
            </a:r>
            <a:endParaRPr lang="en-US" dirty="0"/>
          </a:p>
        </p:txBody>
      </p:sp>
      <p:sp>
        <p:nvSpPr>
          <p:cNvPr id="50" name="Text Placeholder 9"/>
          <p:cNvSpPr>
            <a:spLocks noGrp="1"/>
          </p:cNvSpPr>
          <p:nvPr>
            <p:ph type="body" sz="quarter" idx="69" hasCustomPrompt="1"/>
          </p:nvPr>
        </p:nvSpPr>
        <p:spPr>
          <a:xfrm>
            <a:off x="3620314" y="6611509"/>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51" name="Text Placeholder 9"/>
          <p:cNvSpPr>
            <a:spLocks noGrp="1"/>
          </p:cNvSpPr>
          <p:nvPr>
            <p:ph type="body" sz="quarter" idx="70" hasCustomPrompt="1"/>
          </p:nvPr>
        </p:nvSpPr>
        <p:spPr>
          <a:xfrm>
            <a:off x="6846163" y="6611509"/>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52" name="Text Placeholder 9"/>
          <p:cNvSpPr>
            <a:spLocks noGrp="1"/>
          </p:cNvSpPr>
          <p:nvPr>
            <p:ph type="body" sz="quarter" idx="71" hasCustomPrompt="1"/>
          </p:nvPr>
        </p:nvSpPr>
        <p:spPr>
          <a:xfrm>
            <a:off x="10082074" y="6611509"/>
            <a:ext cx="3048000" cy="534659"/>
          </a:xfrm>
        </p:spPr>
        <p:txBody>
          <a:bodyPr vert="horz" lIns="130622" tIns="65311" rIns="130622" bIns="65311" rtlCol="0">
            <a:noAutofit/>
          </a:bodyPr>
          <a:lstStyle>
            <a:lvl1pPr marL="0" indent="0">
              <a:buNone/>
              <a:defRPr lang="en-US" sz="1700" b="0" kern="1200" dirty="0">
                <a:solidFill>
                  <a:srgbClr val="464646"/>
                </a:solidFill>
                <a:latin typeface="+mn-lt"/>
                <a:ea typeface="+mn-ea"/>
                <a:cs typeface="+mn-cs"/>
              </a:defRPr>
            </a:lvl1pPr>
          </a:lstStyle>
          <a:p>
            <a:pPr marL="0" lvl="0" indent="0" algn="l" defTabSz="1306220" rtl="0" eaLnBrk="1" latinLnBrk="0" hangingPunct="1">
              <a:lnSpc>
                <a:spcPct val="100000"/>
              </a:lnSpc>
              <a:spcBef>
                <a:spcPts val="1429"/>
              </a:spcBef>
              <a:buFont typeface="Lucida Grande"/>
              <a:buNone/>
            </a:pPr>
            <a:r>
              <a:rPr lang="en-GB" dirty="0" smtClean="0"/>
              <a:t>Caption</a:t>
            </a:r>
            <a:endParaRPr lang="en-US" dirty="0"/>
          </a:p>
        </p:txBody>
      </p:sp>
      <p:sp>
        <p:nvSpPr>
          <p:cNvPr id="25"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24" name="Rectangle 23"/>
          <p:cNvSpPr/>
          <p:nvPr userDrawn="1"/>
        </p:nvSpPr>
        <p:spPr>
          <a:xfrm>
            <a:off x="13222445" y="2242660"/>
            <a:ext cx="1407955" cy="4307888"/>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Tree>
    <p:extLst>
      <p:ext uri="{BB962C8B-B14F-4D97-AF65-F5344CB8AC3E}">
        <p14:creationId xmlns:p14="http://schemas.microsoft.com/office/powerpoint/2010/main" val="458789932"/>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0"/>
          </p:nvPr>
        </p:nvSpPr>
        <p:spPr>
          <a:xfrm>
            <a:off x="721064" y="2027583"/>
            <a:ext cx="13045440" cy="5470496"/>
          </a:xfrm>
          <a:prstGeom prst="rect">
            <a:avLst/>
          </a:prstGeom>
        </p:spPr>
        <p:txBody>
          <a:bodyPr>
            <a:normAutofit/>
          </a:bodyPr>
          <a:lstStyle>
            <a:lvl1pPr>
              <a:defRPr sz="2600"/>
            </a:lvl1pPr>
          </a:lstStyle>
          <a:p>
            <a:endParaRPr lang="en-US" dirty="0"/>
          </a:p>
        </p:txBody>
      </p:sp>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8"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4"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2"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3"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17296614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5" name="Table Placeholder 4"/>
          <p:cNvSpPr>
            <a:spLocks noGrp="1"/>
          </p:cNvSpPr>
          <p:nvPr>
            <p:ph type="tbl" sz="quarter" idx="10"/>
          </p:nvPr>
        </p:nvSpPr>
        <p:spPr>
          <a:xfrm>
            <a:off x="731520" y="2067338"/>
            <a:ext cx="13045440" cy="5201149"/>
          </a:xfrm>
          <a:prstGeom prst="rect">
            <a:avLst/>
          </a:prstGeom>
        </p:spPr>
        <p:txBody>
          <a:bodyPr/>
          <a:lstStyle/>
          <a:p>
            <a:endParaRPr lang="en-US" dirty="0"/>
          </a:p>
        </p:txBody>
      </p:sp>
      <p:sp>
        <p:nvSpPr>
          <p:cNvPr id="8"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3"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2"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9"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294986440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Frame Photo">
    <p:spTree>
      <p:nvGrpSpPr>
        <p:cNvPr id="1" name=""/>
        <p:cNvGrpSpPr/>
        <p:nvPr/>
      </p:nvGrpSpPr>
      <p:grpSpPr>
        <a:xfrm>
          <a:off x="0" y="0"/>
          <a:ext cx="0" cy="0"/>
          <a:chOff x="0" y="0"/>
          <a:chExt cx="0" cy="0"/>
        </a:xfrm>
      </p:grpSpPr>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9" name="Picture Placeholder 3"/>
          <p:cNvSpPr>
            <a:spLocks noGrp="1"/>
          </p:cNvSpPr>
          <p:nvPr>
            <p:ph type="pic" sz="quarter" idx="11"/>
          </p:nvPr>
        </p:nvSpPr>
        <p:spPr>
          <a:xfrm>
            <a:off x="727719" y="2110577"/>
            <a:ext cx="13084075" cy="5266944"/>
          </a:xfrm>
          <a:prstGeom prst="rect">
            <a:avLst/>
          </a:prstGeom>
          <a:noFill/>
        </p:spPr>
        <p:txBody>
          <a:bodyPr/>
          <a:lstStyle/>
          <a:p>
            <a:endParaRPr lang="en-US" dirty="0"/>
          </a:p>
        </p:txBody>
      </p:sp>
      <p:sp>
        <p:nvSpPr>
          <p:cNvPr id="15" name="Rectangle 14"/>
          <p:cNvSpPr/>
          <p:nvPr userDrawn="1"/>
        </p:nvSpPr>
        <p:spPr>
          <a:xfrm>
            <a:off x="0" y="2123642"/>
            <a:ext cx="288051" cy="52638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6"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7"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2"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3"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139699965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st Slide - Thank You">
    <p:spTree>
      <p:nvGrpSpPr>
        <p:cNvPr id="1" name=""/>
        <p:cNvGrpSpPr/>
        <p:nvPr/>
      </p:nvGrpSpPr>
      <p:grpSpPr>
        <a:xfrm>
          <a:off x="0" y="0"/>
          <a:ext cx="0" cy="0"/>
          <a:chOff x="0" y="0"/>
          <a:chExt cx="0" cy="0"/>
        </a:xfrm>
      </p:grpSpPr>
      <p:grpSp>
        <p:nvGrpSpPr>
          <p:cNvPr id="2" name="Group 1"/>
          <p:cNvGrpSpPr/>
          <p:nvPr userDrawn="1"/>
        </p:nvGrpSpPr>
        <p:grpSpPr>
          <a:xfrm>
            <a:off x="1" y="1746883"/>
            <a:ext cx="14630402" cy="6482717"/>
            <a:chOff x="0" y="1455736"/>
            <a:chExt cx="9144001" cy="5402264"/>
          </a:xfrm>
        </p:grpSpPr>
        <p:sp>
          <p:nvSpPr>
            <p:cNvPr id="11" name="Rectangle 10"/>
            <p:cNvSpPr/>
            <p:nvPr userDrawn="1"/>
          </p:nvSpPr>
          <p:spPr>
            <a:xfrm>
              <a:off x="1" y="4403724"/>
              <a:ext cx="9144000" cy="2454276"/>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455738"/>
              <a:ext cx="180032" cy="2897187"/>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8623300" y="1455736"/>
              <a:ext cx="520700" cy="2897187"/>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30614" y="1455736"/>
              <a:ext cx="8344631" cy="2897187"/>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p:cNvSpPr>
            <a:spLocks noGrp="1"/>
          </p:cNvSpPr>
          <p:nvPr>
            <p:ph type="ctrTitle"/>
          </p:nvPr>
        </p:nvSpPr>
        <p:spPr bwMode="gray">
          <a:xfrm>
            <a:off x="1527961" y="2666476"/>
            <a:ext cx="11273640" cy="1123950"/>
          </a:xfrm>
          <a:prstGeom prst="rect">
            <a:avLst/>
          </a:prstGeom>
        </p:spPr>
        <p:txBody>
          <a:bodyPr lIns="39187"/>
          <a:lstStyle>
            <a:lvl1pPr algn="l">
              <a:defRPr lang="en-US" sz="3600" b="1" kern="1200" smtClean="0">
                <a:solidFill>
                  <a:schemeClr val="bg1"/>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pic>
        <p:nvPicPr>
          <p:cNvPr id="10"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18612" y="418682"/>
            <a:ext cx="3295038" cy="830424"/>
          </a:xfrm>
          <a:prstGeom prst="rect">
            <a:avLst/>
          </a:prstGeom>
        </p:spPr>
      </p:pic>
    </p:spTree>
    <p:extLst>
      <p:ext uri="{BB962C8B-B14F-4D97-AF65-F5344CB8AC3E}">
        <p14:creationId xmlns:p14="http://schemas.microsoft.com/office/powerpoint/2010/main" val="2700496459"/>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 Content">
    <p:spTree>
      <p:nvGrpSpPr>
        <p:cNvPr id="1" name=""/>
        <p:cNvGrpSpPr/>
        <p:nvPr/>
      </p:nvGrpSpPr>
      <p:grpSpPr>
        <a:xfrm>
          <a:off x="0" y="0"/>
          <a:ext cx="0" cy="0"/>
          <a:chOff x="0" y="0"/>
          <a:chExt cx="0" cy="0"/>
        </a:xfrm>
      </p:grpSpPr>
      <p:sp>
        <p:nvSpPr>
          <p:cNvPr id="9" name="Rectangle 8"/>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22" name="Picture Placeholder 3"/>
          <p:cNvSpPr>
            <a:spLocks noGrp="1"/>
          </p:cNvSpPr>
          <p:nvPr>
            <p:ph type="pic" sz="quarter" idx="15"/>
          </p:nvPr>
        </p:nvSpPr>
        <p:spPr>
          <a:xfrm>
            <a:off x="730874" y="2117164"/>
            <a:ext cx="7988022" cy="4401037"/>
          </a:xfrm>
          <a:prstGeom prst="rect">
            <a:avLst/>
          </a:prstGeom>
          <a:noFill/>
        </p:spPr>
        <p:txBody>
          <a:bodyPr/>
          <a:lstStyle/>
          <a:p>
            <a:endParaRPr lang="en-US" dirty="0"/>
          </a:p>
        </p:txBody>
      </p:sp>
      <p:sp>
        <p:nvSpPr>
          <p:cNvPr id="7" name="Text Placeholder 6"/>
          <p:cNvSpPr>
            <a:spLocks noGrp="1"/>
          </p:cNvSpPr>
          <p:nvPr>
            <p:ph type="body" sz="quarter" idx="16"/>
          </p:nvPr>
        </p:nvSpPr>
        <p:spPr>
          <a:xfrm>
            <a:off x="8889267" y="2117163"/>
            <a:ext cx="4897120" cy="4407678"/>
          </a:xfrm>
          <a:prstGeom prst="rect">
            <a:avLst/>
          </a:prstGeom>
        </p:spPr>
        <p:txBody>
          <a:bodyPr>
            <a:noAutofit/>
          </a:bodyPr>
          <a:lstStyle>
            <a:lvl1pPr marL="0" indent="0">
              <a:buFont typeface="Arial" pitchFamily="34" charset="0"/>
              <a:buNone/>
              <a:defRPr sz="2000"/>
            </a:lvl1pPr>
            <a:lvl2pPr marL="569913" indent="-315913">
              <a:buFont typeface="Arial" pitchFamily="34" charset="0"/>
              <a:buChar char="•"/>
              <a:tabLst/>
              <a:defRPr sz="2000"/>
            </a:lvl2pPr>
            <a:lvl3pPr marL="860425" indent="-255588">
              <a:buFont typeface="Arial" pitchFamily="34" charset="0"/>
              <a:buChar char="•"/>
              <a:defRPr sz="1800"/>
            </a:lvl3pPr>
            <a:lvl4pPr marL="1204913" indent="-268288" defTabSz="1474033">
              <a:tabLst/>
              <a:defRPr sz="1600"/>
            </a:lvl4pPr>
            <a:lvl5pPr marL="1632776" indent="-301611">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4" name="Title 1"/>
          <p:cNvSpPr>
            <a:spLocks noGrp="1"/>
          </p:cNvSpPr>
          <p:nvPr>
            <p:ph type="title"/>
          </p:nvPr>
        </p:nvSpPr>
        <p:spPr bwMode="gray">
          <a:xfrm>
            <a:off x="731520" y="421006"/>
            <a:ext cx="12997181" cy="676274"/>
          </a:xfrm>
        </p:spPr>
        <p:txBody>
          <a:bodyPr/>
          <a:lstStyle/>
          <a:p>
            <a:r>
              <a:rPr lang="en-US" smtClean="0"/>
              <a:t>Click to edit Master title style</a:t>
            </a:r>
            <a:endParaRPr lang="en-US"/>
          </a:p>
        </p:txBody>
      </p:sp>
      <p:sp>
        <p:nvSpPr>
          <p:cNvPr id="12" name="Rectangle 11"/>
          <p:cNvSpPr/>
          <p:nvPr userDrawn="1"/>
        </p:nvSpPr>
        <p:spPr>
          <a:xfrm>
            <a:off x="0" y="2123642"/>
            <a:ext cx="288051" cy="4418237"/>
          </a:xfrm>
          <a:prstGeom prst="rect">
            <a:avLst/>
          </a:prstGeom>
          <a:solidFill>
            <a:srgbClr val="ED193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1"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5"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175626936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Strip + Text">
    <p:spTree>
      <p:nvGrpSpPr>
        <p:cNvPr id="1" name=""/>
        <p:cNvGrpSpPr/>
        <p:nvPr/>
      </p:nvGrpSpPr>
      <p:grpSpPr>
        <a:xfrm>
          <a:off x="0" y="0"/>
          <a:ext cx="0" cy="0"/>
          <a:chOff x="0" y="0"/>
          <a:chExt cx="0" cy="0"/>
        </a:xfrm>
      </p:grpSpPr>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9"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20"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21" name="Rectangle 20"/>
          <p:cNvSpPr/>
          <p:nvPr userDrawn="1"/>
        </p:nvSpPr>
        <p:spPr>
          <a:xfrm>
            <a:off x="0" y="2242910"/>
            <a:ext cx="288051" cy="2202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22" name="Picture Placeholder 3"/>
          <p:cNvSpPr>
            <a:spLocks noGrp="1"/>
          </p:cNvSpPr>
          <p:nvPr>
            <p:ph type="pic" sz="quarter" idx="15"/>
          </p:nvPr>
        </p:nvSpPr>
        <p:spPr>
          <a:xfrm>
            <a:off x="730873" y="2236432"/>
            <a:ext cx="13080922" cy="2209254"/>
          </a:xfrm>
          <a:prstGeom prst="rect">
            <a:avLst/>
          </a:prstGeom>
          <a:noFill/>
        </p:spPr>
        <p:txBody>
          <a:bodyPr/>
          <a:lstStyle/>
          <a:p>
            <a:endParaRPr lang="en-US" dirty="0"/>
          </a:p>
        </p:txBody>
      </p:sp>
      <p:sp>
        <p:nvSpPr>
          <p:cNvPr id="13"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14" name="Content Placeholder 21"/>
          <p:cNvSpPr>
            <a:spLocks noGrp="1"/>
          </p:cNvSpPr>
          <p:nvPr>
            <p:ph sz="quarter" idx="21"/>
          </p:nvPr>
        </p:nvSpPr>
        <p:spPr>
          <a:xfrm>
            <a:off x="685880" y="4725292"/>
            <a:ext cx="13125914" cy="2591611"/>
          </a:xfrm>
        </p:spPr>
        <p:txBody>
          <a:bodyPr/>
          <a:lstStyle>
            <a:lvl1pPr marL="0" indent="0">
              <a:buFont typeface="Arial" pitchFamily="34" charset="0"/>
              <a:buNone/>
              <a:defRPr sz="2600"/>
            </a:lvl1pPr>
            <a:lvl2pPr>
              <a:defRPr sz="2400"/>
            </a:lvl2pPr>
            <a:lvl3pPr marL="1204913" indent="-288925">
              <a:defRPr sz="2200"/>
            </a:lvl3pPr>
            <a:lvl4pPr marL="1709738" indent="-268288">
              <a:defRPr sz="20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2"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4026210603"/>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Strip + Text in 2 columns">
    <p:spTree>
      <p:nvGrpSpPr>
        <p:cNvPr id="1" name=""/>
        <p:cNvGrpSpPr/>
        <p:nvPr/>
      </p:nvGrpSpPr>
      <p:grpSpPr>
        <a:xfrm>
          <a:off x="0" y="0"/>
          <a:ext cx="0" cy="0"/>
          <a:chOff x="0" y="0"/>
          <a:chExt cx="0" cy="0"/>
        </a:xfrm>
      </p:grpSpPr>
      <p:sp>
        <p:nvSpPr>
          <p:cNvPr id="22" name="Content Placeholder 21"/>
          <p:cNvSpPr>
            <a:spLocks noGrp="1"/>
          </p:cNvSpPr>
          <p:nvPr>
            <p:ph sz="quarter" idx="21"/>
          </p:nvPr>
        </p:nvSpPr>
        <p:spPr>
          <a:xfrm>
            <a:off x="685881" y="4606024"/>
            <a:ext cx="6568440" cy="2591611"/>
          </a:xfrm>
        </p:spPr>
        <p:txBody>
          <a:bodyPr/>
          <a:lstStyle>
            <a:lvl1pPr marL="0" indent="0">
              <a:buFont typeface="Arial" pitchFamily="34" charset="0"/>
              <a:buNone/>
              <a:defRPr sz="2400"/>
            </a:lvl1pPr>
            <a:lvl2pPr>
              <a:defRPr sz="2000"/>
            </a:lvl2pPr>
            <a:lvl3pPr>
              <a:defRPr sz="18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3" name="Content Placeholder 21"/>
          <p:cNvSpPr>
            <a:spLocks noGrp="1"/>
          </p:cNvSpPr>
          <p:nvPr>
            <p:ph sz="quarter" idx="22"/>
          </p:nvPr>
        </p:nvSpPr>
        <p:spPr>
          <a:xfrm>
            <a:off x="7388785" y="4606024"/>
            <a:ext cx="6423010" cy="2591611"/>
          </a:xfrm>
        </p:spPr>
        <p:txBody>
          <a:bodyPr/>
          <a:lstStyle>
            <a:lvl1pPr marL="0" indent="0">
              <a:buFont typeface="Arial" pitchFamily="34" charset="0"/>
              <a:buNone/>
              <a:defRPr sz="2400"/>
            </a:lvl1pPr>
            <a:lvl2pPr>
              <a:defRPr sz="2000"/>
            </a:lvl2pPr>
            <a:lvl3pPr>
              <a:defRPr sz="18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2"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9"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6" name="Rectangle 15"/>
          <p:cNvSpPr/>
          <p:nvPr userDrawn="1"/>
        </p:nvSpPr>
        <p:spPr>
          <a:xfrm>
            <a:off x="0" y="2123642"/>
            <a:ext cx="288051" cy="2202776"/>
          </a:xfrm>
          <a:prstGeom prst="rect">
            <a:avLst/>
          </a:prstGeom>
          <a:solidFill>
            <a:srgbClr val="ED193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20" name="Picture Placeholder 3"/>
          <p:cNvSpPr>
            <a:spLocks noGrp="1"/>
          </p:cNvSpPr>
          <p:nvPr>
            <p:ph type="pic" sz="quarter" idx="15"/>
          </p:nvPr>
        </p:nvSpPr>
        <p:spPr>
          <a:xfrm>
            <a:off x="730873" y="2117164"/>
            <a:ext cx="13063506" cy="2209254"/>
          </a:xfrm>
          <a:prstGeom prst="rect">
            <a:avLst/>
          </a:prstGeom>
          <a:noFill/>
        </p:spPr>
        <p:txBody>
          <a:bodyPr/>
          <a:lstStyle/>
          <a:p>
            <a:endParaRPr lang="en-US" dirty="0"/>
          </a:p>
        </p:txBody>
      </p:sp>
      <p:sp>
        <p:nvSpPr>
          <p:cNvPr id="13"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4"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3133231621"/>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Photos + Text - Vertical">
    <p:spTree>
      <p:nvGrpSpPr>
        <p:cNvPr id="1" name=""/>
        <p:cNvGrpSpPr/>
        <p:nvPr/>
      </p:nvGrpSpPr>
      <p:grpSpPr>
        <a:xfrm>
          <a:off x="0" y="0"/>
          <a:ext cx="0" cy="0"/>
          <a:chOff x="0" y="0"/>
          <a:chExt cx="0" cy="0"/>
        </a:xfrm>
      </p:grpSpPr>
      <p:sp>
        <p:nvSpPr>
          <p:cNvPr id="9" name="Rectangle 8"/>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8" name="Text Placeholder 2"/>
          <p:cNvSpPr>
            <a:spLocks noGrp="1"/>
          </p:cNvSpPr>
          <p:nvPr userDrawn="1">
            <p:ph type="body" idx="12"/>
          </p:nvPr>
        </p:nvSpPr>
        <p:spPr>
          <a:xfrm>
            <a:off x="728047" y="4576518"/>
            <a:ext cx="4237125"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22" name="Picture Placeholder 3"/>
          <p:cNvSpPr>
            <a:spLocks noGrp="1"/>
          </p:cNvSpPr>
          <p:nvPr>
            <p:ph type="pic" sz="quarter" idx="18"/>
          </p:nvPr>
        </p:nvSpPr>
        <p:spPr>
          <a:xfrm>
            <a:off x="728047" y="2228875"/>
            <a:ext cx="4237125" cy="2201136"/>
          </a:xfrm>
          <a:prstGeom prst="rect">
            <a:avLst/>
          </a:prstGeom>
          <a:noFill/>
        </p:spPr>
        <p:txBody>
          <a:bodyPr/>
          <a:lstStyle>
            <a:lvl1pPr>
              <a:defRPr sz="2800"/>
            </a:lvl1pPr>
          </a:lstStyle>
          <a:p>
            <a:endParaRPr lang="en-US" dirty="0"/>
          </a:p>
        </p:txBody>
      </p:sp>
      <p:sp>
        <p:nvSpPr>
          <p:cNvPr id="46" name="Picture Placeholder 3"/>
          <p:cNvSpPr>
            <a:spLocks noGrp="1"/>
          </p:cNvSpPr>
          <p:nvPr>
            <p:ph type="pic" sz="quarter" idx="21"/>
          </p:nvPr>
        </p:nvSpPr>
        <p:spPr>
          <a:xfrm>
            <a:off x="5168798" y="2228875"/>
            <a:ext cx="4237125" cy="2201136"/>
          </a:xfrm>
          <a:prstGeom prst="rect">
            <a:avLst/>
          </a:prstGeom>
          <a:noFill/>
        </p:spPr>
        <p:txBody>
          <a:bodyPr/>
          <a:lstStyle>
            <a:lvl1pPr>
              <a:defRPr sz="2800"/>
            </a:lvl1pPr>
          </a:lstStyle>
          <a:p>
            <a:endParaRPr lang="en-US" dirty="0"/>
          </a:p>
        </p:txBody>
      </p:sp>
      <p:sp>
        <p:nvSpPr>
          <p:cNvPr id="50" name="Picture Placeholder 3"/>
          <p:cNvSpPr>
            <a:spLocks noGrp="1"/>
          </p:cNvSpPr>
          <p:nvPr>
            <p:ph type="pic" sz="quarter" idx="24"/>
          </p:nvPr>
        </p:nvSpPr>
        <p:spPr>
          <a:xfrm>
            <a:off x="9594486" y="2228875"/>
            <a:ext cx="4237125" cy="2201136"/>
          </a:xfrm>
          <a:prstGeom prst="rect">
            <a:avLst/>
          </a:prstGeom>
          <a:noFill/>
        </p:spPr>
        <p:txBody>
          <a:bodyPr/>
          <a:lstStyle>
            <a:lvl1pPr>
              <a:defRPr sz="2800"/>
            </a:lvl1pPr>
          </a:lstStyle>
          <a:p>
            <a:endParaRPr lang="en-US" dirty="0"/>
          </a:p>
        </p:txBody>
      </p:sp>
      <p:sp>
        <p:nvSpPr>
          <p:cNvPr id="18"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25"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9" name="Text Placeholder 18"/>
          <p:cNvSpPr>
            <a:spLocks noGrp="1"/>
          </p:cNvSpPr>
          <p:nvPr>
            <p:ph type="body" sz="quarter" idx="27"/>
          </p:nvPr>
        </p:nvSpPr>
        <p:spPr>
          <a:xfrm>
            <a:off x="807559" y="5396377"/>
            <a:ext cx="4237125"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2"/>
          <p:cNvSpPr>
            <a:spLocks noGrp="1"/>
          </p:cNvSpPr>
          <p:nvPr>
            <p:ph type="body" idx="28"/>
          </p:nvPr>
        </p:nvSpPr>
        <p:spPr>
          <a:xfrm>
            <a:off x="5168798" y="4576518"/>
            <a:ext cx="4221915"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23" name="Text Placeholder 2"/>
          <p:cNvSpPr>
            <a:spLocks noGrp="1"/>
          </p:cNvSpPr>
          <p:nvPr>
            <p:ph type="body" idx="30"/>
          </p:nvPr>
        </p:nvSpPr>
        <p:spPr>
          <a:xfrm>
            <a:off x="9594486" y="4576518"/>
            <a:ext cx="4237125"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26"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30" name="Text Placeholder 18"/>
          <p:cNvSpPr>
            <a:spLocks noGrp="1"/>
          </p:cNvSpPr>
          <p:nvPr>
            <p:ph type="body" sz="quarter" idx="31"/>
          </p:nvPr>
        </p:nvSpPr>
        <p:spPr>
          <a:xfrm>
            <a:off x="5248310" y="5396377"/>
            <a:ext cx="4237125"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18"/>
          <p:cNvSpPr>
            <a:spLocks noGrp="1"/>
          </p:cNvSpPr>
          <p:nvPr>
            <p:ph type="body" sz="quarter" idx="32"/>
          </p:nvPr>
        </p:nvSpPr>
        <p:spPr>
          <a:xfrm>
            <a:off x="9673998" y="5396377"/>
            <a:ext cx="4237125"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0" y="2242910"/>
            <a:ext cx="288051" cy="2202776"/>
          </a:xfrm>
          <a:prstGeom prst="rect">
            <a:avLst/>
          </a:prstGeom>
          <a:solidFill>
            <a:srgbClr val="ED193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3427035352"/>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hotos + Text - Vertical">
    <p:spTree>
      <p:nvGrpSpPr>
        <p:cNvPr id="1" name=""/>
        <p:cNvGrpSpPr/>
        <p:nvPr/>
      </p:nvGrpSpPr>
      <p:grpSpPr>
        <a:xfrm>
          <a:off x="0" y="0"/>
          <a:ext cx="0" cy="0"/>
          <a:chOff x="0" y="0"/>
          <a:chExt cx="0" cy="0"/>
        </a:xfrm>
      </p:grpSpPr>
      <p:sp>
        <p:nvSpPr>
          <p:cNvPr id="9" name="Rectangle 8"/>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22" name="Picture Placeholder 3"/>
          <p:cNvSpPr>
            <a:spLocks noGrp="1"/>
          </p:cNvSpPr>
          <p:nvPr>
            <p:ph type="pic" sz="quarter" idx="18"/>
          </p:nvPr>
        </p:nvSpPr>
        <p:spPr>
          <a:xfrm>
            <a:off x="725425" y="2218632"/>
            <a:ext cx="3335533" cy="2227054"/>
          </a:xfrm>
          <a:prstGeom prst="rect">
            <a:avLst/>
          </a:prstGeom>
          <a:noFill/>
        </p:spPr>
        <p:txBody>
          <a:bodyPr>
            <a:normAutofit/>
          </a:bodyPr>
          <a:lstStyle>
            <a:lvl1pPr>
              <a:defRPr sz="2800"/>
            </a:lvl1pPr>
          </a:lstStyle>
          <a:p>
            <a:endParaRPr lang="en-US" dirty="0"/>
          </a:p>
        </p:txBody>
      </p:sp>
      <p:sp>
        <p:nvSpPr>
          <p:cNvPr id="44" name="Picture Placeholder 3"/>
          <p:cNvSpPr>
            <a:spLocks noGrp="1"/>
          </p:cNvSpPr>
          <p:nvPr>
            <p:ph type="pic" sz="quarter" idx="21"/>
          </p:nvPr>
        </p:nvSpPr>
        <p:spPr>
          <a:xfrm>
            <a:off x="4123184" y="2217624"/>
            <a:ext cx="3335533" cy="2227054"/>
          </a:xfrm>
          <a:prstGeom prst="rect">
            <a:avLst/>
          </a:prstGeom>
          <a:noFill/>
        </p:spPr>
        <p:txBody>
          <a:bodyPr>
            <a:normAutofit/>
          </a:bodyPr>
          <a:lstStyle>
            <a:lvl1pPr>
              <a:defRPr sz="2800"/>
            </a:lvl1pPr>
          </a:lstStyle>
          <a:p>
            <a:endParaRPr lang="en-US" dirty="0"/>
          </a:p>
        </p:txBody>
      </p:sp>
      <p:sp>
        <p:nvSpPr>
          <p:cNvPr id="51" name="Picture Placeholder 3"/>
          <p:cNvSpPr>
            <a:spLocks noGrp="1"/>
          </p:cNvSpPr>
          <p:nvPr>
            <p:ph type="pic" sz="quarter" idx="24"/>
          </p:nvPr>
        </p:nvSpPr>
        <p:spPr>
          <a:xfrm>
            <a:off x="7524786" y="2216792"/>
            <a:ext cx="3335533" cy="2227054"/>
          </a:xfrm>
          <a:prstGeom prst="rect">
            <a:avLst/>
          </a:prstGeom>
          <a:noFill/>
        </p:spPr>
        <p:txBody>
          <a:bodyPr>
            <a:normAutofit/>
          </a:bodyPr>
          <a:lstStyle>
            <a:lvl1pPr>
              <a:defRPr sz="2800"/>
            </a:lvl1pPr>
          </a:lstStyle>
          <a:p>
            <a:endParaRPr lang="en-US" dirty="0"/>
          </a:p>
        </p:txBody>
      </p:sp>
      <p:sp>
        <p:nvSpPr>
          <p:cNvPr id="55" name="Picture Placeholder 3"/>
          <p:cNvSpPr>
            <a:spLocks noGrp="1"/>
          </p:cNvSpPr>
          <p:nvPr>
            <p:ph type="pic" sz="quarter" idx="27"/>
          </p:nvPr>
        </p:nvSpPr>
        <p:spPr>
          <a:xfrm>
            <a:off x="10922544" y="2215784"/>
            <a:ext cx="3335533" cy="2227054"/>
          </a:xfrm>
          <a:prstGeom prst="rect">
            <a:avLst/>
          </a:prstGeom>
          <a:noFill/>
        </p:spPr>
        <p:txBody>
          <a:bodyPr>
            <a:normAutofit/>
          </a:bodyPr>
          <a:lstStyle>
            <a:lvl1pPr>
              <a:defRPr sz="2800"/>
            </a:lvl1pPr>
          </a:lstStyle>
          <a:p>
            <a:endParaRPr lang="en-US" dirty="0"/>
          </a:p>
        </p:txBody>
      </p:sp>
      <p:sp>
        <p:nvSpPr>
          <p:cNvPr id="19" name="Title 1"/>
          <p:cNvSpPr>
            <a:spLocks noGrp="1"/>
          </p:cNvSpPr>
          <p:nvPr>
            <p:ph type="title"/>
          </p:nvPr>
        </p:nvSpPr>
        <p:spPr bwMode="gray">
          <a:xfrm>
            <a:off x="731520" y="421006"/>
            <a:ext cx="12997181" cy="676274"/>
          </a:xfrm>
        </p:spPr>
        <p:txBody>
          <a:bodyPr/>
          <a:lstStyle/>
          <a:p>
            <a:r>
              <a:rPr lang="en-US" smtClean="0"/>
              <a:t>Click to edit Master title style</a:t>
            </a:r>
            <a:endParaRPr lang="en-US"/>
          </a:p>
        </p:txBody>
      </p:sp>
      <p:sp>
        <p:nvSpPr>
          <p:cNvPr id="24" name="Text Placeholder 2"/>
          <p:cNvSpPr>
            <a:spLocks noGrp="1"/>
          </p:cNvSpPr>
          <p:nvPr>
            <p:ph type="body" idx="12"/>
          </p:nvPr>
        </p:nvSpPr>
        <p:spPr>
          <a:xfrm>
            <a:off x="725426" y="4576518"/>
            <a:ext cx="3335731"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26" name="Text Placeholder 2"/>
          <p:cNvSpPr>
            <a:spLocks noGrp="1"/>
          </p:cNvSpPr>
          <p:nvPr>
            <p:ph type="body" idx="29"/>
          </p:nvPr>
        </p:nvSpPr>
        <p:spPr>
          <a:xfrm>
            <a:off x="4123184" y="4576518"/>
            <a:ext cx="3335731"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28" name="Text Placeholder 2"/>
          <p:cNvSpPr>
            <a:spLocks noGrp="1"/>
          </p:cNvSpPr>
          <p:nvPr>
            <p:ph type="body" idx="31"/>
          </p:nvPr>
        </p:nvSpPr>
        <p:spPr>
          <a:xfrm>
            <a:off x="7524786" y="4576518"/>
            <a:ext cx="3335731"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30" name="Text Placeholder 2"/>
          <p:cNvSpPr>
            <a:spLocks noGrp="1"/>
          </p:cNvSpPr>
          <p:nvPr>
            <p:ph type="body" idx="33"/>
          </p:nvPr>
        </p:nvSpPr>
        <p:spPr>
          <a:xfrm>
            <a:off x="10922544" y="4576518"/>
            <a:ext cx="3335731" cy="731520"/>
          </a:xfrm>
          <a:prstGeom prst="rect">
            <a:avLst/>
          </a:prstGeom>
        </p:spPr>
        <p:txBody>
          <a:bodyPr anchor="t">
            <a:noAutofit/>
          </a:bodyPr>
          <a:lstStyle>
            <a:lvl1pPr marL="0" indent="0">
              <a:buNone/>
              <a:defRPr sz="2000" b="1">
                <a:solidFill>
                  <a:srgbClr val="ED1A3B"/>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18"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23" name="Text Placeholder 18"/>
          <p:cNvSpPr>
            <a:spLocks noGrp="1"/>
          </p:cNvSpPr>
          <p:nvPr>
            <p:ph type="body" sz="quarter" idx="34"/>
          </p:nvPr>
        </p:nvSpPr>
        <p:spPr>
          <a:xfrm>
            <a:off x="785060" y="5396377"/>
            <a:ext cx="3335731"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18"/>
          <p:cNvSpPr>
            <a:spLocks noGrp="1"/>
          </p:cNvSpPr>
          <p:nvPr>
            <p:ph type="body" sz="quarter" idx="35"/>
          </p:nvPr>
        </p:nvSpPr>
        <p:spPr>
          <a:xfrm>
            <a:off x="4182818" y="5396377"/>
            <a:ext cx="3335731"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18"/>
          <p:cNvSpPr>
            <a:spLocks noGrp="1"/>
          </p:cNvSpPr>
          <p:nvPr>
            <p:ph type="body" sz="quarter" idx="36"/>
          </p:nvPr>
        </p:nvSpPr>
        <p:spPr>
          <a:xfrm>
            <a:off x="7584420" y="5396377"/>
            <a:ext cx="3335731"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18"/>
          <p:cNvSpPr>
            <a:spLocks noGrp="1"/>
          </p:cNvSpPr>
          <p:nvPr>
            <p:ph type="body" sz="quarter" idx="37"/>
          </p:nvPr>
        </p:nvSpPr>
        <p:spPr>
          <a:xfrm>
            <a:off x="10982178" y="5396377"/>
            <a:ext cx="3335731" cy="1884046"/>
          </a:xfrm>
        </p:spPr>
        <p:txBody>
          <a:bodyPr lIns="52249">
            <a:noAutofit/>
          </a:bodyPr>
          <a:lstStyle>
            <a:lvl1pPr marL="0" indent="0">
              <a:buClr>
                <a:schemeClr val="bg1"/>
              </a:buClr>
              <a:defRPr sz="1700" b="1">
                <a:solidFill>
                  <a:srgbClr val="464646"/>
                </a:solidFill>
              </a:defRPr>
            </a:lvl1pPr>
            <a:lvl2pPr marL="288004" indent="-213168">
              <a:buClr>
                <a:schemeClr val="accent1"/>
              </a:buClr>
              <a:defRPr sz="1700" b="0">
                <a:solidFill>
                  <a:srgbClr val="464646"/>
                </a:solidFill>
              </a:defRPr>
            </a:lvl2pPr>
            <a:lvl3pPr marL="288004" indent="-213168">
              <a:buClr>
                <a:schemeClr val="accent1"/>
              </a:buClr>
              <a:defRPr sz="1700" b="0">
                <a:solidFill>
                  <a:srgbClr val="464646"/>
                </a:solidFill>
              </a:defRPr>
            </a:lvl3pPr>
            <a:lvl4pPr marL="288004" indent="-213168">
              <a:buClr>
                <a:schemeClr val="accent1"/>
              </a:buClr>
              <a:defRPr sz="1700" b="0">
                <a:solidFill>
                  <a:srgbClr val="464646"/>
                </a:solidFill>
              </a:defRPr>
            </a:lvl4pPr>
            <a:lvl5pPr marL="288004" indent="-213168">
              <a:buClr>
                <a:srgbClr val="FF0000"/>
              </a:buClr>
              <a:defRPr sz="1700" b="0">
                <a:solidFill>
                  <a:srgbClr val="46464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p:nvPr userDrawn="1"/>
        </p:nvSpPr>
        <p:spPr>
          <a:xfrm>
            <a:off x="0" y="2242910"/>
            <a:ext cx="288051" cy="2202776"/>
          </a:xfrm>
          <a:prstGeom prst="rect">
            <a:avLst/>
          </a:prstGeom>
          <a:solidFill>
            <a:srgbClr val="ED193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1"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2544605321"/>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hotos + Text - Horizontal">
    <p:spTree>
      <p:nvGrpSpPr>
        <p:cNvPr id="1" name=""/>
        <p:cNvGrpSpPr/>
        <p:nvPr/>
      </p:nvGrpSpPr>
      <p:grpSpPr>
        <a:xfrm>
          <a:off x="0" y="0"/>
          <a:ext cx="0" cy="0"/>
          <a:chOff x="0" y="0"/>
          <a:chExt cx="0" cy="0"/>
        </a:xfrm>
      </p:grpSpPr>
      <p:sp>
        <p:nvSpPr>
          <p:cNvPr id="9" name="Rectangle 8"/>
          <p:cNvSpPr/>
          <p:nvPr userDrawn="1"/>
        </p:nvSpPr>
        <p:spPr>
          <a:xfrm>
            <a:off x="0" y="7648939"/>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22" name="Picture Placeholder 3"/>
          <p:cNvSpPr>
            <a:spLocks noGrp="1"/>
          </p:cNvSpPr>
          <p:nvPr>
            <p:ph type="pic" sz="quarter" idx="18"/>
          </p:nvPr>
        </p:nvSpPr>
        <p:spPr>
          <a:xfrm>
            <a:off x="731521" y="2241186"/>
            <a:ext cx="4537710" cy="2205557"/>
          </a:xfrm>
          <a:prstGeom prst="rect">
            <a:avLst/>
          </a:prstGeom>
          <a:noFill/>
        </p:spPr>
        <p:txBody>
          <a:bodyPr/>
          <a:lstStyle/>
          <a:p>
            <a:endParaRPr lang="en-US" dirty="0"/>
          </a:p>
        </p:txBody>
      </p:sp>
      <p:sp>
        <p:nvSpPr>
          <p:cNvPr id="12"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3" name="Title 1"/>
          <p:cNvSpPr>
            <a:spLocks noGrp="1"/>
          </p:cNvSpPr>
          <p:nvPr>
            <p:ph type="title"/>
          </p:nvPr>
        </p:nvSpPr>
        <p:spPr bwMode="gray">
          <a:xfrm>
            <a:off x="731520" y="421006"/>
            <a:ext cx="12997181" cy="676274"/>
          </a:xfrm>
        </p:spPr>
        <p:txBody>
          <a:bodyPr/>
          <a:lstStyle/>
          <a:p>
            <a:r>
              <a:rPr lang="en-US" smtClean="0"/>
              <a:t>Click to edit Master title style</a:t>
            </a:r>
            <a:endParaRPr lang="en-US"/>
          </a:p>
        </p:txBody>
      </p:sp>
      <p:sp>
        <p:nvSpPr>
          <p:cNvPr id="14" name="Rectangle 13"/>
          <p:cNvSpPr/>
          <p:nvPr userDrawn="1"/>
        </p:nvSpPr>
        <p:spPr>
          <a:xfrm>
            <a:off x="0" y="2242910"/>
            <a:ext cx="288051" cy="4651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7" name="Text Placeholder 6"/>
          <p:cNvSpPr>
            <a:spLocks noGrp="1"/>
          </p:cNvSpPr>
          <p:nvPr>
            <p:ph type="body" sz="quarter" idx="16"/>
          </p:nvPr>
        </p:nvSpPr>
        <p:spPr>
          <a:xfrm>
            <a:off x="5354144" y="2240711"/>
            <a:ext cx="8829245" cy="2211317"/>
          </a:xfrm>
          <a:prstGeom prst="rect">
            <a:avLst/>
          </a:prstGeom>
        </p:spPr>
        <p:txBody>
          <a:bodyPr>
            <a:noAutofit/>
          </a:bodyPr>
          <a:lstStyle>
            <a:lvl1pPr marL="0" indent="0">
              <a:buFont typeface="Arial" pitchFamily="34" charset="0"/>
              <a:buNone/>
              <a:defRPr sz="2000"/>
            </a:lvl1pPr>
            <a:lvl2pPr marL="730213" indent="-399123">
              <a:buFont typeface="Arial" pitchFamily="34" charset="0"/>
              <a:buChar char="•"/>
              <a:defRPr sz="2000"/>
            </a:lvl2pPr>
            <a:lvl3pPr marL="1056769" indent="-315217">
              <a:buFont typeface="Arial" pitchFamily="34" charset="0"/>
              <a:buChar char="•"/>
              <a:defRPr sz="1700"/>
            </a:lvl3pPr>
            <a:lvl4pPr marL="1476302" indent="-294807">
              <a:defRPr sz="1600"/>
            </a:lvl4pPr>
            <a:lvl5pPr marL="1802857" indent="-278933">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3"/>
          <p:cNvSpPr>
            <a:spLocks noGrp="1"/>
          </p:cNvSpPr>
          <p:nvPr>
            <p:ph type="pic" sz="quarter" idx="19"/>
          </p:nvPr>
        </p:nvSpPr>
        <p:spPr>
          <a:xfrm>
            <a:off x="731521" y="4678169"/>
            <a:ext cx="4537710" cy="2205557"/>
          </a:xfrm>
          <a:prstGeom prst="rect">
            <a:avLst/>
          </a:prstGeom>
          <a:noFill/>
        </p:spPr>
        <p:txBody>
          <a:bodyPr/>
          <a:lstStyle/>
          <a:p>
            <a:endParaRPr lang="en-US" dirty="0"/>
          </a:p>
        </p:txBody>
      </p:sp>
      <p:sp>
        <p:nvSpPr>
          <p:cNvPr id="15"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16" name="Text Placeholder 6"/>
          <p:cNvSpPr>
            <a:spLocks noGrp="1"/>
          </p:cNvSpPr>
          <p:nvPr>
            <p:ph type="body" sz="quarter" idx="20"/>
          </p:nvPr>
        </p:nvSpPr>
        <p:spPr>
          <a:xfrm>
            <a:off x="5357779" y="4667322"/>
            <a:ext cx="8829245" cy="2211317"/>
          </a:xfrm>
          <a:prstGeom prst="rect">
            <a:avLst/>
          </a:prstGeom>
        </p:spPr>
        <p:txBody>
          <a:bodyPr>
            <a:noAutofit/>
          </a:bodyPr>
          <a:lstStyle>
            <a:lvl1pPr marL="0" indent="0">
              <a:buFont typeface="Arial" pitchFamily="34" charset="0"/>
              <a:buNone/>
              <a:defRPr sz="2000"/>
            </a:lvl1pPr>
            <a:lvl2pPr marL="730213" indent="-399123">
              <a:buFont typeface="Arial" pitchFamily="34" charset="0"/>
              <a:buChar char="•"/>
              <a:defRPr sz="2000"/>
            </a:lvl2pPr>
            <a:lvl3pPr marL="1056769" indent="-315217">
              <a:buFont typeface="Arial" pitchFamily="34" charset="0"/>
              <a:buChar char="•"/>
              <a:defRPr sz="1700"/>
            </a:lvl3pPr>
            <a:lvl4pPr marL="1476302" indent="-294807">
              <a:defRPr sz="1600"/>
            </a:lvl4pPr>
            <a:lvl5pPr marL="1802857" indent="-278933">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44769304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Photos + Text - Horizontal">
    <p:spTree>
      <p:nvGrpSpPr>
        <p:cNvPr id="1" name=""/>
        <p:cNvGrpSpPr/>
        <p:nvPr/>
      </p:nvGrpSpPr>
      <p:grpSpPr>
        <a:xfrm>
          <a:off x="0" y="0"/>
          <a:ext cx="0" cy="0"/>
          <a:chOff x="0" y="0"/>
          <a:chExt cx="0" cy="0"/>
        </a:xfrm>
      </p:grpSpPr>
      <p:sp>
        <p:nvSpPr>
          <p:cNvPr id="10" name="Rectangle 9"/>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28" name="Picture Placeholder 3"/>
          <p:cNvSpPr>
            <a:spLocks noGrp="1"/>
          </p:cNvSpPr>
          <p:nvPr>
            <p:ph type="pic" sz="quarter" idx="31"/>
          </p:nvPr>
        </p:nvSpPr>
        <p:spPr>
          <a:xfrm>
            <a:off x="731521" y="2239536"/>
            <a:ext cx="2430779" cy="922016"/>
          </a:xfrm>
          <a:prstGeom prst="rect">
            <a:avLst/>
          </a:prstGeom>
          <a:noFill/>
        </p:spPr>
        <p:txBody>
          <a:bodyPr wrap="square"/>
          <a:lstStyle>
            <a:lvl1pPr>
              <a:defRPr sz="2000"/>
            </a:lvl1pPr>
          </a:lstStyle>
          <a:p>
            <a:endParaRPr lang="en-US" dirty="0"/>
          </a:p>
        </p:txBody>
      </p:sp>
      <p:sp>
        <p:nvSpPr>
          <p:cNvPr id="33" name="Picture Placeholder 3"/>
          <p:cNvSpPr>
            <a:spLocks noGrp="1"/>
          </p:cNvSpPr>
          <p:nvPr>
            <p:ph type="pic" sz="quarter" idx="33"/>
          </p:nvPr>
        </p:nvSpPr>
        <p:spPr>
          <a:xfrm>
            <a:off x="731521" y="3228229"/>
            <a:ext cx="2430779" cy="922016"/>
          </a:xfrm>
          <a:prstGeom prst="rect">
            <a:avLst/>
          </a:prstGeom>
          <a:noFill/>
        </p:spPr>
        <p:txBody>
          <a:bodyPr/>
          <a:lstStyle>
            <a:lvl1pPr>
              <a:defRPr sz="2000"/>
            </a:lvl1pPr>
          </a:lstStyle>
          <a:p>
            <a:endParaRPr lang="en-US" dirty="0"/>
          </a:p>
        </p:txBody>
      </p:sp>
      <p:sp>
        <p:nvSpPr>
          <p:cNvPr id="37" name="Picture Placeholder 3"/>
          <p:cNvSpPr>
            <a:spLocks noGrp="1"/>
          </p:cNvSpPr>
          <p:nvPr>
            <p:ph type="pic" sz="quarter" idx="35"/>
          </p:nvPr>
        </p:nvSpPr>
        <p:spPr>
          <a:xfrm>
            <a:off x="731521" y="4234069"/>
            <a:ext cx="2430779" cy="922016"/>
          </a:xfrm>
          <a:prstGeom prst="rect">
            <a:avLst/>
          </a:prstGeom>
          <a:noFill/>
        </p:spPr>
        <p:txBody>
          <a:bodyPr/>
          <a:lstStyle>
            <a:lvl1pPr>
              <a:defRPr sz="2000"/>
            </a:lvl1pPr>
          </a:lstStyle>
          <a:p>
            <a:endParaRPr lang="en-US" dirty="0"/>
          </a:p>
        </p:txBody>
      </p:sp>
      <p:sp>
        <p:nvSpPr>
          <p:cNvPr id="41" name="Picture Placeholder 3"/>
          <p:cNvSpPr>
            <a:spLocks noGrp="1"/>
          </p:cNvSpPr>
          <p:nvPr>
            <p:ph type="pic" sz="quarter" idx="37"/>
          </p:nvPr>
        </p:nvSpPr>
        <p:spPr>
          <a:xfrm>
            <a:off x="731521" y="5239909"/>
            <a:ext cx="2430779" cy="922016"/>
          </a:xfrm>
          <a:prstGeom prst="rect">
            <a:avLst/>
          </a:prstGeom>
          <a:noFill/>
        </p:spPr>
        <p:txBody>
          <a:bodyPr/>
          <a:lstStyle>
            <a:lvl1pPr>
              <a:defRPr sz="2000"/>
            </a:lvl1pPr>
          </a:lstStyle>
          <a:p>
            <a:endParaRPr lang="en-US" dirty="0"/>
          </a:p>
        </p:txBody>
      </p:sp>
      <p:sp>
        <p:nvSpPr>
          <p:cNvPr id="45" name="Picture Placeholder 3"/>
          <p:cNvSpPr>
            <a:spLocks noGrp="1"/>
          </p:cNvSpPr>
          <p:nvPr>
            <p:ph type="pic" sz="quarter" idx="39"/>
          </p:nvPr>
        </p:nvSpPr>
        <p:spPr>
          <a:xfrm>
            <a:off x="731521" y="6245749"/>
            <a:ext cx="2430779" cy="922016"/>
          </a:xfrm>
          <a:prstGeom prst="rect">
            <a:avLst/>
          </a:prstGeom>
          <a:noFill/>
        </p:spPr>
        <p:txBody>
          <a:bodyPr/>
          <a:lstStyle>
            <a:lvl1pPr>
              <a:defRPr sz="2000"/>
            </a:lvl1pPr>
          </a:lstStyle>
          <a:p>
            <a:endParaRPr lang="en-US" dirty="0"/>
          </a:p>
        </p:txBody>
      </p:sp>
      <p:sp>
        <p:nvSpPr>
          <p:cNvPr id="31" name="Text Placeholder 13"/>
          <p:cNvSpPr>
            <a:spLocks noGrp="1"/>
          </p:cNvSpPr>
          <p:nvPr>
            <p:ph type="body" sz="quarter" idx="22"/>
          </p:nvPr>
        </p:nvSpPr>
        <p:spPr>
          <a:xfrm>
            <a:off x="3284220" y="2239534"/>
            <a:ext cx="10513061" cy="927926"/>
          </a:xfrm>
          <a:prstGeom prst="rect">
            <a:avLst/>
          </a:prstGeom>
        </p:spPr>
        <p:txBody>
          <a:bodyPr/>
          <a:lstStyle>
            <a:lvl1pPr marL="0" indent="0">
              <a:buFont typeface="Arial" pitchFamily="34" charset="0"/>
              <a:buNone/>
              <a:defRPr sz="2000">
                <a:solidFill>
                  <a:srgbClr val="ED1A3B"/>
                </a:solidFill>
              </a:defRPr>
            </a:lvl1pPr>
            <a:lvl2pPr marL="396875" indent="-230188">
              <a:buFont typeface="Arial" pitchFamily="34" charset="0"/>
              <a:buChar char="•"/>
              <a:defRPr sz="1700">
                <a:solidFill>
                  <a:srgbClr val="464646"/>
                </a:solidFill>
              </a:defRPr>
            </a:lvl2pPr>
            <a:lvl3pPr>
              <a:defRPr sz="1700">
                <a:solidFill>
                  <a:srgbClr val="7D7D7D"/>
                </a:solidFill>
              </a:defRPr>
            </a:lvl3pPr>
            <a:lvl4pPr>
              <a:defRPr sz="1700">
                <a:solidFill>
                  <a:srgbClr val="7D7D7D"/>
                </a:solidFill>
              </a:defRPr>
            </a:lvl4pPr>
            <a:lvl5pPr>
              <a:defRPr sz="1700">
                <a:solidFill>
                  <a:srgbClr val="7D7D7D"/>
                </a:solidFill>
              </a:defRPr>
            </a:lvl5pPr>
          </a:lstStyle>
          <a:p>
            <a:pPr lvl="0"/>
            <a:r>
              <a:rPr lang="en-US" dirty="0" smtClean="0"/>
              <a:t>Click to edit Master text styles</a:t>
            </a:r>
          </a:p>
          <a:p>
            <a:pPr lvl="1"/>
            <a:r>
              <a:rPr lang="en-US" dirty="0" smtClean="0"/>
              <a:t>Second level</a:t>
            </a:r>
            <a:endParaRPr lang="en-US" dirty="0"/>
          </a:p>
        </p:txBody>
      </p:sp>
      <p:sp>
        <p:nvSpPr>
          <p:cNvPr id="18"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19"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20" name="Rectangle 19"/>
          <p:cNvSpPr/>
          <p:nvPr userDrawn="1"/>
        </p:nvSpPr>
        <p:spPr>
          <a:xfrm>
            <a:off x="0" y="2242910"/>
            <a:ext cx="288051" cy="4930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22"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25" name="Text Placeholder 13"/>
          <p:cNvSpPr>
            <a:spLocks noGrp="1"/>
          </p:cNvSpPr>
          <p:nvPr>
            <p:ph type="body" sz="quarter" idx="44"/>
          </p:nvPr>
        </p:nvSpPr>
        <p:spPr>
          <a:xfrm>
            <a:off x="3284220" y="3228228"/>
            <a:ext cx="10513061" cy="927926"/>
          </a:xfrm>
          <a:prstGeom prst="rect">
            <a:avLst/>
          </a:prstGeom>
        </p:spPr>
        <p:txBody>
          <a:bodyPr/>
          <a:lstStyle>
            <a:lvl1pPr marL="0" indent="0">
              <a:buFont typeface="Arial" pitchFamily="34" charset="0"/>
              <a:buNone/>
              <a:defRPr sz="2000">
                <a:solidFill>
                  <a:srgbClr val="ED1A3B"/>
                </a:solidFill>
              </a:defRPr>
            </a:lvl1pPr>
            <a:lvl2pPr marL="167813" indent="0">
              <a:buFont typeface="Arial" pitchFamily="34" charset="0"/>
              <a:buNone/>
              <a:defRPr lang="en-US" sz="1700" kern="1200" dirty="0">
                <a:solidFill>
                  <a:srgbClr val="464646"/>
                </a:solidFill>
                <a:latin typeface="+mn-lt"/>
                <a:ea typeface="+mn-ea"/>
                <a:cs typeface="+mn-cs"/>
              </a:defRPr>
            </a:lvl2pPr>
            <a:lvl3pPr>
              <a:defRPr sz="1700">
                <a:solidFill>
                  <a:srgbClr val="7D7D7D"/>
                </a:solidFill>
              </a:defRPr>
            </a:lvl3pPr>
            <a:lvl4pPr>
              <a:defRPr sz="1700">
                <a:solidFill>
                  <a:srgbClr val="7D7D7D"/>
                </a:solidFill>
              </a:defRPr>
            </a:lvl4pPr>
            <a:lvl5pPr>
              <a:defRPr sz="1700">
                <a:solidFill>
                  <a:srgbClr val="7D7D7D"/>
                </a:solidFill>
              </a:defRPr>
            </a:lvl5pPr>
          </a:lstStyle>
          <a:p>
            <a:pPr lvl="0"/>
            <a:r>
              <a:rPr lang="en-US" dirty="0" smtClean="0"/>
              <a:t>Click to edit Master text styles</a:t>
            </a:r>
          </a:p>
          <a:p>
            <a:pPr marL="403658" lvl="1" indent="-23584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pPr>
            <a:r>
              <a:rPr lang="en-US" dirty="0" smtClean="0"/>
              <a:t>Second level</a:t>
            </a:r>
            <a:endParaRPr lang="en-US" dirty="0"/>
          </a:p>
        </p:txBody>
      </p:sp>
      <p:sp>
        <p:nvSpPr>
          <p:cNvPr id="26" name="Text Placeholder 13"/>
          <p:cNvSpPr>
            <a:spLocks noGrp="1"/>
          </p:cNvSpPr>
          <p:nvPr>
            <p:ph type="body" sz="quarter" idx="45"/>
          </p:nvPr>
        </p:nvSpPr>
        <p:spPr>
          <a:xfrm>
            <a:off x="3284220" y="4234068"/>
            <a:ext cx="10513061" cy="927926"/>
          </a:xfrm>
          <a:prstGeom prst="rect">
            <a:avLst/>
          </a:prstGeom>
        </p:spPr>
        <p:txBody>
          <a:bodyPr/>
          <a:lstStyle>
            <a:lvl1pPr marL="0" indent="0">
              <a:buFont typeface="Arial" pitchFamily="34" charset="0"/>
              <a:buNone/>
              <a:defRPr sz="2000">
                <a:solidFill>
                  <a:srgbClr val="ED1A3B"/>
                </a:solidFill>
              </a:defRPr>
            </a:lvl1pPr>
            <a:lvl2pPr marL="167813" indent="0">
              <a:buFont typeface="Arial" pitchFamily="34" charset="0"/>
              <a:buNone/>
              <a:defRPr lang="en-US" sz="1700" kern="1200" dirty="0">
                <a:solidFill>
                  <a:srgbClr val="464646"/>
                </a:solidFill>
                <a:latin typeface="+mn-lt"/>
                <a:ea typeface="+mn-ea"/>
                <a:cs typeface="+mn-cs"/>
              </a:defRPr>
            </a:lvl2pPr>
            <a:lvl3pPr>
              <a:defRPr sz="1700">
                <a:solidFill>
                  <a:srgbClr val="7D7D7D"/>
                </a:solidFill>
              </a:defRPr>
            </a:lvl3pPr>
            <a:lvl4pPr>
              <a:defRPr sz="1700">
                <a:solidFill>
                  <a:srgbClr val="7D7D7D"/>
                </a:solidFill>
              </a:defRPr>
            </a:lvl4pPr>
            <a:lvl5pPr>
              <a:defRPr sz="1700">
                <a:solidFill>
                  <a:srgbClr val="7D7D7D"/>
                </a:solidFill>
              </a:defRPr>
            </a:lvl5pPr>
          </a:lstStyle>
          <a:p>
            <a:pPr lvl="0"/>
            <a:r>
              <a:rPr lang="en-US" dirty="0" smtClean="0"/>
              <a:t>Click to edit Master text styles</a:t>
            </a:r>
          </a:p>
          <a:p>
            <a:pPr marL="403658" lvl="1" indent="-23584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pPr>
            <a:r>
              <a:rPr lang="en-US" dirty="0" smtClean="0"/>
              <a:t>Second level</a:t>
            </a:r>
            <a:endParaRPr lang="en-US" dirty="0"/>
          </a:p>
        </p:txBody>
      </p:sp>
      <p:sp>
        <p:nvSpPr>
          <p:cNvPr id="27" name="Text Placeholder 13"/>
          <p:cNvSpPr>
            <a:spLocks noGrp="1"/>
          </p:cNvSpPr>
          <p:nvPr>
            <p:ph type="body" sz="quarter" idx="46"/>
          </p:nvPr>
        </p:nvSpPr>
        <p:spPr>
          <a:xfrm>
            <a:off x="3284220" y="5235907"/>
            <a:ext cx="10513061" cy="927926"/>
          </a:xfrm>
          <a:prstGeom prst="rect">
            <a:avLst/>
          </a:prstGeom>
        </p:spPr>
        <p:txBody>
          <a:bodyPr/>
          <a:lstStyle>
            <a:lvl1pPr marL="0" indent="0">
              <a:buFont typeface="Arial" pitchFamily="34" charset="0"/>
              <a:buNone/>
              <a:defRPr sz="2000">
                <a:solidFill>
                  <a:srgbClr val="ED1A3B"/>
                </a:solidFill>
              </a:defRPr>
            </a:lvl1pPr>
            <a:lvl2pPr marL="167813" indent="0">
              <a:buFont typeface="Arial" pitchFamily="34" charset="0"/>
              <a:buNone/>
              <a:defRPr lang="en-US" sz="1700" kern="1200" dirty="0">
                <a:solidFill>
                  <a:srgbClr val="464646"/>
                </a:solidFill>
                <a:latin typeface="+mn-lt"/>
                <a:ea typeface="+mn-ea"/>
                <a:cs typeface="+mn-cs"/>
              </a:defRPr>
            </a:lvl2pPr>
            <a:lvl3pPr>
              <a:defRPr sz="1700">
                <a:solidFill>
                  <a:srgbClr val="7D7D7D"/>
                </a:solidFill>
              </a:defRPr>
            </a:lvl3pPr>
            <a:lvl4pPr>
              <a:defRPr sz="1700">
                <a:solidFill>
                  <a:srgbClr val="7D7D7D"/>
                </a:solidFill>
              </a:defRPr>
            </a:lvl4pPr>
            <a:lvl5pPr>
              <a:defRPr sz="1700">
                <a:solidFill>
                  <a:srgbClr val="7D7D7D"/>
                </a:solidFill>
              </a:defRPr>
            </a:lvl5pPr>
          </a:lstStyle>
          <a:p>
            <a:pPr lvl="0"/>
            <a:r>
              <a:rPr lang="en-US" dirty="0" smtClean="0"/>
              <a:t>Click to edit Master text styles</a:t>
            </a:r>
          </a:p>
          <a:p>
            <a:pPr marL="403658" lvl="1" indent="-23584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pPr>
            <a:r>
              <a:rPr lang="en-US" dirty="0" smtClean="0"/>
              <a:t>Second level</a:t>
            </a:r>
            <a:endParaRPr lang="en-US" dirty="0"/>
          </a:p>
        </p:txBody>
      </p:sp>
      <p:sp>
        <p:nvSpPr>
          <p:cNvPr id="29" name="Text Placeholder 13"/>
          <p:cNvSpPr>
            <a:spLocks noGrp="1"/>
          </p:cNvSpPr>
          <p:nvPr>
            <p:ph type="body" sz="quarter" idx="47"/>
          </p:nvPr>
        </p:nvSpPr>
        <p:spPr>
          <a:xfrm>
            <a:off x="3284220" y="6258892"/>
            <a:ext cx="10513061" cy="927926"/>
          </a:xfrm>
          <a:prstGeom prst="rect">
            <a:avLst/>
          </a:prstGeom>
        </p:spPr>
        <p:txBody>
          <a:bodyPr/>
          <a:lstStyle>
            <a:lvl1pPr marL="0" indent="0">
              <a:buFont typeface="Arial" pitchFamily="34" charset="0"/>
              <a:buNone/>
              <a:defRPr sz="2000">
                <a:solidFill>
                  <a:srgbClr val="ED1A3B"/>
                </a:solidFill>
              </a:defRPr>
            </a:lvl1pPr>
            <a:lvl2pPr marL="167813" indent="0">
              <a:buFont typeface="Arial" pitchFamily="34" charset="0"/>
              <a:buNone/>
              <a:defRPr lang="en-US" sz="1700" kern="1200" dirty="0">
                <a:solidFill>
                  <a:srgbClr val="464646"/>
                </a:solidFill>
                <a:latin typeface="+mn-lt"/>
                <a:ea typeface="+mn-ea"/>
                <a:cs typeface="+mn-cs"/>
              </a:defRPr>
            </a:lvl2pPr>
            <a:lvl3pPr>
              <a:defRPr sz="1700">
                <a:solidFill>
                  <a:srgbClr val="7D7D7D"/>
                </a:solidFill>
              </a:defRPr>
            </a:lvl3pPr>
            <a:lvl4pPr>
              <a:defRPr sz="1700">
                <a:solidFill>
                  <a:srgbClr val="7D7D7D"/>
                </a:solidFill>
              </a:defRPr>
            </a:lvl4pPr>
            <a:lvl5pPr>
              <a:defRPr sz="1700">
                <a:solidFill>
                  <a:srgbClr val="7D7D7D"/>
                </a:solidFill>
              </a:defRPr>
            </a:lvl5pPr>
          </a:lstStyle>
          <a:p>
            <a:pPr lvl="0"/>
            <a:r>
              <a:rPr lang="en-US" dirty="0" smtClean="0"/>
              <a:t>Click to edit Master text styles</a:t>
            </a:r>
          </a:p>
          <a:p>
            <a:pPr marL="403658" lvl="1" indent="-23584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pPr>
            <a:r>
              <a:rPr lang="en-US" dirty="0" smtClean="0"/>
              <a:t>Second level</a:t>
            </a:r>
            <a:endParaRPr lang="en-US" dirty="0"/>
          </a:p>
        </p:txBody>
      </p:sp>
      <p:pic>
        <p:nvPicPr>
          <p:cNvPr id="21"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135909807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Photos + Text">
    <p:spTree>
      <p:nvGrpSpPr>
        <p:cNvPr id="1" name=""/>
        <p:cNvGrpSpPr/>
        <p:nvPr/>
      </p:nvGrpSpPr>
      <p:grpSpPr>
        <a:xfrm>
          <a:off x="0" y="0"/>
          <a:ext cx="0" cy="0"/>
          <a:chOff x="0" y="0"/>
          <a:chExt cx="0" cy="0"/>
        </a:xfrm>
      </p:grpSpPr>
      <p:sp>
        <p:nvSpPr>
          <p:cNvPr id="24" name="Picture Placeholder 3"/>
          <p:cNvSpPr>
            <a:spLocks noGrp="1"/>
          </p:cNvSpPr>
          <p:nvPr>
            <p:ph type="pic" sz="quarter" idx="28"/>
          </p:nvPr>
        </p:nvSpPr>
        <p:spPr>
          <a:xfrm>
            <a:off x="731521" y="2242910"/>
            <a:ext cx="2926078" cy="2350657"/>
          </a:xfrm>
          <a:prstGeom prst="rect">
            <a:avLst/>
          </a:prstGeom>
          <a:noFill/>
        </p:spPr>
        <p:txBody>
          <a:bodyPr/>
          <a:lstStyle/>
          <a:p>
            <a:endParaRPr lang="en-US" dirty="0"/>
          </a:p>
        </p:txBody>
      </p:sp>
      <p:sp>
        <p:nvSpPr>
          <p:cNvPr id="9" name="Rectangle 8"/>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pic>
        <p:nvPicPr>
          <p:cNvPr id="10"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
        <p:nvSpPr>
          <p:cNvPr id="26" name="Picture Placeholder 3"/>
          <p:cNvSpPr>
            <a:spLocks noGrp="1"/>
          </p:cNvSpPr>
          <p:nvPr>
            <p:ph type="pic" sz="quarter" idx="30"/>
          </p:nvPr>
        </p:nvSpPr>
        <p:spPr>
          <a:xfrm>
            <a:off x="7754108" y="2242910"/>
            <a:ext cx="2926078" cy="2350657"/>
          </a:xfrm>
          <a:prstGeom prst="rect">
            <a:avLst/>
          </a:prstGeom>
          <a:noFill/>
        </p:spPr>
        <p:txBody>
          <a:bodyPr/>
          <a:lstStyle/>
          <a:p>
            <a:endParaRPr lang="en-US" dirty="0"/>
          </a:p>
        </p:txBody>
      </p:sp>
      <p:sp>
        <p:nvSpPr>
          <p:cNvPr id="29" name="Picture Placeholder 3"/>
          <p:cNvSpPr>
            <a:spLocks noGrp="1"/>
          </p:cNvSpPr>
          <p:nvPr>
            <p:ph type="pic" sz="quarter" idx="32"/>
          </p:nvPr>
        </p:nvSpPr>
        <p:spPr>
          <a:xfrm>
            <a:off x="727689" y="4964774"/>
            <a:ext cx="2926078" cy="2371789"/>
          </a:xfrm>
          <a:prstGeom prst="rect">
            <a:avLst/>
          </a:prstGeom>
          <a:noFill/>
        </p:spPr>
        <p:txBody>
          <a:bodyPr/>
          <a:lstStyle/>
          <a:p>
            <a:endParaRPr lang="en-US" dirty="0"/>
          </a:p>
        </p:txBody>
      </p:sp>
      <p:sp>
        <p:nvSpPr>
          <p:cNvPr id="32" name="Picture Placeholder 3"/>
          <p:cNvSpPr>
            <a:spLocks noGrp="1"/>
          </p:cNvSpPr>
          <p:nvPr>
            <p:ph type="pic" sz="quarter" idx="34"/>
          </p:nvPr>
        </p:nvSpPr>
        <p:spPr>
          <a:xfrm>
            <a:off x="7750276" y="4964774"/>
            <a:ext cx="2926078" cy="2355078"/>
          </a:xfrm>
          <a:prstGeom prst="rect">
            <a:avLst/>
          </a:prstGeom>
          <a:noFill/>
        </p:spPr>
        <p:txBody>
          <a:bodyPr/>
          <a:lstStyle/>
          <a:p>
            <a:endParaRPr lang="en-US" dirty="0"/>
          </a:p>
        </p:txBody>
      </p:sp>
      <p:sp>
        <p:nvSpPr>
          <p:cNvPr id="20" name="Text Placeholder 6"/>
          <p:cNvSpPr>
            <a:spLocks noGrp="1"/>
          </p:cNvSpPr>
          <p:nvPr>
            <p:ph type="body" sz="quarter" idx="17"/>
          </p:nvPr>
        </p:nvSpPr>
        <p:spPr>
          <a:xfrm>
            <a:off x="731520" y="1280160"/>
            <a:ext cx="13065760" cy="548640"/>
          </a:xfrm>
          <a:prstGeom prst="rect">
            <a:avLst/>
          </a:prstGeom>
        </p:spPr>
        <p:txBody>
          <a:bodyPr lIns="130622" anchor="t">
            <a:noAutofit/>
          </a:bodyPr>
          <a:lstStyle>
            <a:lvl1pPr marL="0" indent="0">
              <a:buNone/>
              <a:defRPr sz="2900">
                <a:solidFill>
                  <a:srgbClr val="7D7D7D"/>
                </a:solidFill>
              </a:defRPr>
            </a:lvl1pPr>
          </a:lstStyle>
          <a:p>
            <a:pPr lvl="0"/>
            <a:r>
              <a:rPr lang="en-US" dirty="0" smtClean="0"/>
              <a:t>Click to edit Master text styles</a:t>
            </a:r>
            <a:endParaRPr lang="en-US" dirty="0"/>
          </a:p>
        </p:txBody>
      </p:sp>
      <p:sp>
        <p:nvSpPr>
          <p:cNvPr id="25" name="Rectangle 24"/>
          <p:cNvSpPr/>
          <p:nvPr userDrawn="1"/>
        </p:nvSpPr>
        <p:spPr>
          <a:xfrm>
            <a:off x="0" y="2242910"/>
            <a:ext cx="288051" cy="5110751"/>
          </a:xfrm>
          <a:prstGeom prst="rect">
            <a:avLst/>
          </a:prstGeom>
          <a:solidFill>
            <a:srgbClr val="ED193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6"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37" name="Title 36"/>
          <p:cNvSpPr>
            <a:spLocks noGrp="1"/>
          </p:cNvSpPr>
          <p:nvPr>
            <p:ph type="title"/>
          </p:nvPr>
        </p:nvSpPr>
        <p:spPr bwMode="gray">
          <a:xfrm>
            <a:off x="731520" y="421006"/>
            <a:ext cx="12997181" cy="676274"/>
          </a:xfrm>
        </p:spPr>
        <p:txBody>
          <a:bodyPr/>
          <a:lstStyle/>
          <a:p>
            <a:r>
              <a:rPr lang="en-US" smtClean="0"/>
              <a:t>Click to edit Master title style</a:t>
            </a:r>
            <a:endParaRPr lang="en-US"/>
          </a:p>
        </p:txBody>
      </p:sp>
      <p:sp>
        <p:nvSpPr>
          <p:cNvPr id="21" name="Text Placeholder 17"/>
          <p:cNvSpPr>
            <a:spLocks noGrp="1"/>
          </p:cNvSpPr>
          <p:nvPr>
            <p:ph type="body" sz="quarter" idx="50"/>
          </p:nvPr>
        </p:nvSpPr>
        <p:spPr>
          <a:xfrm>
            <a:off x="10759238" y="2243344"/>
            <a:ext cx="3449320" cy="2350770"/>
          </a:xfrm>
        </p:spPr>
        <p:txBody>
          <a:bodyPr/>
          <a:lstStyle>
            <a:lvl1pPr marL="0" indent="0">
              <a:buFont typeface="Arial" pitchFamily="34" charset="0"/>
              <a:buNone/>
              <a:defRPr sz="2000"/>
            </a:lvl1pPr>
            <a:lvl2pPr marL="496637" indent="-253987">
              <a:defRPr sz="1700"/>
            </a:lvl2pPr>
            <a:lvl3pPr marL="823192" indent="-242649">
              <a:defRPr sz="1600"/>
            </a:lvl3pPr>
            <a:lvl4pPr marL="1149747" indent="-247185">
              <a:defRPr sz="1500"/>
            </a:lvl4pPr>
            <a:lvl5pPr marL="1476302" indent="-247185">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7"/>
          <p:cNvSpPr>
            <a:spLocks noGrp="1"/>
          </p:cNvSpPr>
          <p:nvPr>
            <p:ph type="body" sz="quarter" idx="52"/>
          </p:nvPr>
        </p:nvSpPr>
        <p:spPr>
          <a:xfrm>
            <a:off x="3756697" y="2242797"/>
            <a:ext cx="3449320" cy="2350770"/>
          </a:xfrm>
        </p:spPr>
        <p:txBody>
          <a:bodyPr/>
          <a:lstStyle>
            <a:lvl1pPr marL="0" indent="0">
              <a:buFont typeface="Arial" pitchFamily="34" charset="0"/>
              <a:buNone/>
              <a:defRPr sz="2000"/>
            </a:lvl1pPr>
            <a:lvl2pPr marL="496637" indent="-253987">
              <a:defRPr sz="1700"/>
            </a:lvl2pPr>
            <a:lvl3pPr marL="823192" indent="-242649">
              <a:defRPr sz="1600"/>
            </a:lvl3pPr>
            <a:lvl4pPr marL="1149747" indent="-247185">
              <a:defRPr sz="1500"/>
            </a:lvl4pPr>
            <a:lvl5pPr marL="1476302" indent="-247185">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17"/>
          <p:cNvSpPr>
            <a:spLocks noGrp="1"/>
          </p:cNvSpPr>
          <p:nvPr>
            <p:ph type="body" sz="quarter" idx="53"/>
          </p:nvPr>
        </p:nvSpPr>
        <p:spPr>
          <a:xfrm>
            <a:off x="10759238" y="4965321"/>
            <a:ext cx="3449320" cy="2350770"/>
          </a:xfrm>
        </p:spPr>
        <p:txBody>
          <a:bodyPr/>
          <a:lstStyle>
            <a:lvl1pPr marL="0" indent="0">
              <a:buFont typeface="Arial" pitchFamily="34" charset="0"/>
              <a:buNone/>
              <a:defRPr sz="2000"/>
            </a:lvl1pPr>
            <a:lvl2pPr marL="496637" indent="-253987">
              <a:defRPr sz="1700"/>
            </a:lvl2pPr>
            <a:lvl3pPr marL="823192" indent="-242649">
              <a:defRPr sz="1600"/>
            </a:lvl3pPr>
            <a:lvl4pPr marL="1149747" indent="-247185">
              <a:defRPr sz="1500"/>
            </a:lvl4pPr>
            <a:lvl5pPr marL="1476302" indent="-247185">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17"/>
          <p:cNvSpPr>
            <a:spLocks noGrp="1"/>
          </p:cNvSpPr>
          <p:nvPr>
            <p:ph type="body" sz="quarter" idx="54"/>
          </p:nvPr>
        </p:nvSpPr>
        <p:spPr>
          <a:xfrm>
            <a:off x="3756697" y="4964774"/>
            <a:ext cx="3449320" cy="2350770"/>
          </a:xfrm>
        </p:spPr>
        <p:txBody>
          <a:bodyPr/>
          <a:lstStyle>
            <a:lvl1pPr marL="0" indent="0">
              <a:buFont typeface="Arial" pitchFamily="34" charset="0"/>
              <a:buNone/>
              <a:defRPr sz="2000"/>
            </a:lvl1pPr>
            <a:lvl2pPr marL="496637" indent="-253987">
              <a:defRPr sz="1700"/>
            </a:lvl2pPr>
            <a:lvl3pPr marL="823192" indent="-242649">
              <a:defRPr sz="1600"/>
            </a:lvl3pPr>
            <a:lvl4pPr marL="1149747" indent="-247185">
              <a:defRPr sz="1500"/>
            </a:lvl4pPr>
            <a:lvl5pPr marL="1476302" indent="-247185">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0913521"/>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Divider - With Image">
    <p:spTree>
      <p:nvGrpSpPr>
        <p:cNvPr id="1" name=""/>
        <p:cNvGrpSpPr/>
        <p:nvPr/>
      </p:nvGrpSpPr>
      <p:grpSpPr>
        <a:xfrm>
          <a:off x="0" y="0"/>
          <a:ext cx="0" cy="0"/>
          <a:chOff x="0" y="0"/>
          <a:chExt cx="0" cy="0"/>
        </a:xfrm>
      </p:grpSpPr>
      <p:grpSp>
        <p:nvGrpSpPr>
          <p:cNvPr id="2" name="Group 1"/>
          <p:cNvGrpSpPr/>
          <p:nvPr userDrawn="1"/>
        </p:nvGrpSpPr>
        <p:grpSpPr>
          <a:xfrm>
            <a:off x="0" y="1758616"/>
            <a:ext cx="14652877" cy="4755049"/>
            <a:chOff x="0" y="1465513"/>
            <a:chExt cx="9158048" cy="3962541"/>
          </a:xfrm>
        </p:grpSpPr>
        <p:sp>
          <p:nvSpPr>
            <p:cNvPr id="22" name="Rectangle 21"/>
            <p:cNvSpPr/>
            <p:nvPr userDrawn="1"/>
          </p:nvSpPr>
          <p:spPr>
            <a:xfrm>
              <a:off x="3104965" y="1465513"/>
              <a:ext cx="5472190" cy="3962540"/>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8623300" y="1465513"/>
              <a:ext cx="534748"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0" y="1465514"/>
              <a:ext cx="177770" cy="3962540"/>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Picture Placeholder 4"/>
          <p:cNvSpPr>
            <a:spLocks noGrp="1"/>
          </p:cNvSpPr>
          <p:nvPr>
            <p:ph type="pic" sz="quarter" idx="15"/>
          </p:nvPr>
        </p:nvSpPr>
        <p:spPr>
          <a:xfrm>
            <a:off x="360683" y="1758616"/>
            <a:ext cx="4531358" cy="4755048"/>
          </a:xfrm>
          <a:prstGeom prst="rect">
            <a:avLst/>
          </a:prstGeom>
          <a:noFill/>
          <a:ln>
            <a:noFill/>
          </a:ln>
        </p:spPr>
        <p:txBody>
          <a:bodyPr/>
          <a:lstStyle/>
          <a:p>
            <a:endParaRPr lang="en-US" dirty="0"/>
          </a:p>
        </p:txBody>
      </p:sp>
      <p:sp>
        <p:nvSpPr>
          <p:cNvPr id="16" name="Rectangle 15"/>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2" name="Text Placeholder 2"/>
          <p:cNvSpPr>
            <a:spLocks noGrp="1"/>
          </p:cNvSpPr>
          <p:nvPr>
            <p:ph type="body" idx="13"/>
          </p:nvPr>
        </p:nvSpPr>
        <p:spPr bwMode="gray">
          <a:xfrm>
            <a:off x="5726621" y="3462063"/>
            <a:ext cx="7559040" cy="767714"/>
          </a:xfrm>
          <a:prstGeom prst="rect">
            <a:avLst/>
          </a:prstGeom>
        </p:spPr>
        <p:txBody>
          <a:bodyPr anchor="b">
            <a:noAutofit/>
          </a:bodyPr>
          <a:lstStyle>
            <a:lvl1pPr marL="0" indent="0">
              <a:buNone/>
              <a:defRPr lang="en-US" sz="3400" b="1" kern="1200" dirty="0" smtClean="0">
                <a:solidFill>
                  <a:schemeClr val="bg1"/>
                </a:solidFill>
                <a:latin typeface="Verdana" pitchFamily="34" charset="0"/>
                <a:ea typeface="Verdana" pitchFamily="34" charset="0"/>
                <a:cs typeface="Verdana" pitchFamily="34" charset="0"/>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marL="0" lvl="0" indent="0" algn="l" defTabSz="1306220" rtl="0" eaLnBrk="1" latinLnBrk="0" hangingPunct="1">
              <a:spcBef>
                <a:spcPct val="20000"/>
              </a:spcBef>
              <a:buFont typeface="Arial" pitchFamily="34" charset="0"/>
              <a:buNone/>
            </a:pPr>
            <a:r>
              <a:rPr lang="en-US" dirty="0" smtClean="0"/>
              <a:t>Click to edit</a:t>
            </a:r>
          </a:p>
        </p:txBody>
      </p:sp>
      <p:sp>
        <p:nvSpPr>
          <p:cNvPr id="19" name="Content Placeholder 3"/>
          <p:cNvSpPr>
            <a:spLocks noGrp="1"/>
          </p:cNvSpPr>
          <p:nvPr>
            <p:ph sz="half" idx="14"/>
          </p:nvPr>
        </p:nvSpPr>
        <p:spPr bwMode="gray">
          <a:xfrm>
            <a:off x="5726621" y="4265656"/>
            <a:ext cx="7559040" cy="1504950"/>
          </a:xfrm>
          <a:prstGeom prst="rect">
            <a:avLst/>
          </a:prstGeom>
        </p:spPr>
        <p:txBody>
          <a:bodyPr>
            <a:noAutofit/>
          </a:bodyPr>
          <a:lstStyle>
            <a:lvl1pPr marL="0" indent="0" algn="l" defTabSz="1306220" rtl="0" eaLnBrk="1" latinLnBrk="0" hangingPunct="1">
              <a:lnSpc>
                <a:spcPct val="100000"/>
              </a:lnSpc>
              <a:spcBef>
                <a:spcPct val="20000"/>
              </a:spcBef>
              <a:buClr>
                <a:srgbClr val="C00000"/>
              </a:buClr>
              <a:buFont typeface="Arial" pitchFamily="34" charset="0"/>
              <a:buNone/>
              <a:defRPr lang="en-US" sz="2600" b="0" kern="1200" dirty="0" smtClean="0">
                <a:solidFill>
                  <a:schemeClr val="bg1"/>
                </a:solidFill>
                <a:latin typeface="Verdana" pitchFamily="34" charset="0"/>
                <a:ea typeface="Verdana" pitchFamily="34" charset="0"/>
                <a:cs typeface="Verdana" pitchFamily="34" charset="0"/>
              </a:defRPr>
            </a:lvl1pPr>
            <a:lvl2pPr marL="0" indent="0">
              <a:buClr>
                <a:srgbClr val="C00000"/>
              </a:buClr>
              <a:buFontTx/>
              <a:buNone/>
              <a:defRPr sz="2300" b="0">
                <a:solidFill>
                  <a:schemeClr val="tx2"/>
                </a:solidFill>
                <a:latin typeface="Verdana" pitchFamily="34" charset="0"/>
              </a:defRPr>
            </a:lvl2pPr>
            <a:lvl3pPr marL="0" indent="0">
              <a:buClr>
                <a:srgbClr val="C00000"/>
              </a:buClr>
              <a:buFontTx/>
              <a:buNone/>
              <a:defRPr sz="2300" b="0">
                <a:solidFill>
                  <a:schemeClr val="tx2"/>
                </a:solidFill>
                <a:latin typeface="Verdana" pitchFamily="34" charset="0"/>
              </a:defRPr>
            </a:lvl3pPr>
            <a:lvl4pPr marL="0" indent="0">
              <a:buClr>
                <a:srgbClr val="C00000"/>
              </a:buClr>
              <a:buFontTx/>
              <a:buNone/>
              <a:defRPr sz="2300" b="0">
                <a:solidFill>
                  <a:schemeClr val="tx2"/>
                </a:solidFill>
                <a:latin typeface="Verdana" pitchFamily="34" charset="0"/>
              </a:defRPr>
            </a:lvl4pPr>
            <a:lvl5pPr marL="0" indent="0">
              <a:buClr>
                <a:srgbClr val="C00000"/>
              </a:buClr>
              <a:buFontTx/>
              <a:buNone/>
              <a:defRPr sz="2300" b="0">
                <a:solidFill>
                  <a:schemeClr val="tx2"/>
                </a:solidFill>
                <a:latin typeface="Verdana" pitchFamily="34" charset="0"/>
              </a:defRPr>
            </a:lvl5pPr>
            <a:lvl6pPr>
              <a:defRPr sz="2300"/>
            </a:lvl6pPr>
            <a:lvl7pPr>
              <a:defRPr sz="2300"/>
            </a:lvl7pPr>
            <a:lvl8pPr>
              <a:defRPr sz="2300"/>
            </a:lvl8pPr>
            <a:lvl9pPr>
              <a:defRPr sz="2300"/>
            </a:lvl9pPr>
          </a:lstStyle>
          <a:p>
            <a:pPr lvl="0"/>
            <a:r>
              <a:rPr lang="en-US" dirty="0" smtClean="0"/>
              <a:t>Click to edit Master text styles</a:t>
            </a:r>
          </a:p>
        </p:txBody>
      </p:sp>
      <p:sp>
        <p:nvSpPr>
          <p:cNvPr id="13"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pic>
        <p:nvPicPr>
          <p:cNvPr id="14"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4047667452"/>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smtClean="0"/>
              <a:t>Click to edit Master title style</a:t>
            </a:r>
            <a:endParaRPr lang="de-CH" dirty="0"/>
          </a:p>
        </p:txBody>
      </p:sp>
      <p:sp>
        <p:nvSpPr>
          <p:cNvPr id="5" name="Fußzeilenplatzhalter 4"/>
          <p:cNvSpPr>
            <a:spLocks noGrp="1"/>
          </p:cNvSpPr>
          <p:nvPr>
            <p:ph type="ftr" sz="quarter" idx="11"/>
          </p:nvPr>
        </p:nvSpPr>
        <p:spPr>
          <a:xfrm>
            <a:off x="7429501" y="7917180"/>
            <a:ext cx="5901213" cy="258871"/>
          </a:xfrm>
          <a:prstGeom prst="rect">
            <a:avLst/>
          </a:prstGeom>
        </p:spPr>
        <p:txBody>
          <a:bodyPr lIns="130622" tIns="65311" rIns="130622" bIns="65311"/>
          <a:lstStyle/>
          <a:p>
            <a:endParaRPr lang="de-CH"/>
          </a:p>
        </p:txBody>
      </p:sp>
      <p:sp>
        <p:nvSpPr>
          <p:cNvPr id="6" name="Foliennummernplatzhalter 5"/>
          <p:cNvSpPr>
            <a:spLocks noGrp="1"/>
          </p:cNvSpPr>
          <p:nvPr>
            <p:ph type="sldNum" sz="quarter" idx="12"/>
          </p:nvPr>
        </p:nvSpPr>
        <p:spPr>
          <a:xfrm>
            <a:off x="13306266" y="7914323"/>
            <a:ext cx="574835" cy="258871"/>
          </a:xfrm>
          <a:prstGeom prst="rect">
            <a:avLst/>
          </a:prstGeom>
        </p:spPr>
        <p:txBody>
          <a:bodyPr lIns="130622" tIns="65311" rIns="130622" bIns="65311"/>
          <a:lstStyle/>
          <a:p>
            <a:fld id="{93A879CB-4D48-42F5-A9FB-B4324C09E6FC}" type="slidenum">
              <a:rPr lang="de-CH" smtClean="0"/>
              <a:pPr/>
              <a:t>‹#›</a:t>
            </a:fld>
            <a:endParaRPr lang="de-CH"/>
          </a:p>
        </p:txBody>
      </p:sp>
      <p:sp>
        <p:nvSpPr>
          <p:cNvPr id="9" name="Inhaltsplatzhalter 8"/>
          <p:cNvSpPr>
            <a:spLocks noGrp="1"/>
          </p:cNvSpPr>
          <p:nvPr>
            <p:ph sz="quarter" idx="13" hasCustomPrompt="1"/>
          </p:nvPr>
        </p:nvSpPr>
        <p:spPr>
          <a:xfrm>
            <a:off x="749302" y="1263016"/>
            <a:ext cx="13131800" cy="6048374"/>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396839802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Horizontal Photo">
    <p:spTree>
      <p:nvGrpSpPr>
        <p:cNvPr id="1" name=""/>
        <p:cNvGrpSpPr/>
        <p:nvPr/>
      </p:nvGrpSpPr>
      <p:grpSpPr>
        <a:xfrm>
          <a:off x="0" y="0"/>
          <a:ext cx="0" cy="0"/>
          <a:chOff x="0" y="0"/>
          <a:chExt cx="0" cy="0"/>
        </a:xfrm>
      </p:grpSpPr>
      <p:sp>
        <p:nvSpPr>
          <p:cNvPr id="26" name="Rectangle 25"/>
          <p:cNvSpPr/>
          <p:nvPr userDrawn="1"/>
        </p:nvSpPr>
        <p:spPr>
          <a:xfrm>
            <a:off x="2" y="5284469"/>
            <a:ext cx="14630400" cy="2945131"/>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27" name="Rectangle 26"/>
          <p:cNvSpPr/>
          <p:nvPr userDrawn="1"/>
        </p:nvSpPr>
        <p:spPr>
          <a:xfrm>
            <a:off x="0" y="1746886"/>
            <a:ext cx="288051" cy="3476624"/>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31" name="Rectangle 30"/>
          <p:cNvSpPr/>
          <p:nvPr userDrawn="1"/>
        </p:nvSpPr>
        <p:spPr>
          <a:xfrm>
            <a:off x="13797280" y="1746884"/>
            <a:ext cx="833120" cy="3476624"/>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32" name="Picture Placeholder 3"/>
          <p:cNvSpPr>
            <a:spLocks noGrp="1"/>
          </p:cNvSpPr>
          <p:nvPr>
            <p:ph type="pic" sz="quarter" idx="14"/>
          </p:nvPr>
        </p:nvSpPr>
        <p:spPr>
          <a:xfrm>
            <a:off x="360681" y="1756909"/>
            <a:ext cx="13368021" cy="3476624"/>
          </a:xfrm>
          <a:noFill/>
        </p:spPr>
        <p:txBody>
          <a:bodyPr/>
          <a:lstStyle/>
          <a:p>
            <a:endParaRPr lang="en-US" dirty="0"/>
          </a:p>
        </p:txBody>
      </p:sp>
      <p:sp>
        <p:nvSpPr>
          <p:cNvPr id="10" name="Title 1"/>
          <p:cNvSpPr>
            <a:spLocks noGrp="1"/>
          </p:cNvSpPr>
          <p:nvPr>
            <p:ph type="ctrTitle"/>
          </p:nvPr>
        </p:nvSpPr>
        <p:spPr>
          <a:xfrm>
            <a:off x="1527960" y="5125443"/>
            <a:ext cx="12435840" cy="1123950"/>
          </a:xfrm>
          <a:prstGeom prst="rect">
            <a:avLst/>
          </a:prstGeom>
        </p:spPr>
        <p:txBody>
          <a:bodyPr vert="horz" lIns="130622" tIns="65311" rIns="130622" bIns="65311" rtlCol="0" anchor="b">
            <a:noAutofit/>
          </a:bodyPr>
          <a:lstStyle>
            <a:lvl1pPr algn="l" defTabSz="1306220" rtl="0" eaLnBrk="1" latinLnBrk="0" hangingPunct="1">
              <a:spcBef>
                <a:spcPct val="0"/>
              </a:spcBef>
              <a:buNone/>
              <a:defRPr lang="en-US" sz="3200" b="1" kern="1200" dirty="0">
                <a:solidFill>
                  <a:schemeClr val="accent1"/>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1527960" y="6434383"/>
            <a:ext cx="10241280" cy="476111"/>
          </a:xfrm>
          <a:prstGeom prst="rect">
            <a:avLst/>
          </a:prstGeom>
        </p:spPr>
        <p:txBody>
          <a:bodyPr>
            <a:noAutofit/>
          </a:bodyPr>
          <a:lstStyle>
            <a:lvl1pPr marL="0" indent="0" algn="l">
              <a:buNone/>
              <a:defRPr lang="en-US" sz="2600" b="1" kern="1200" smtClean="0">
                <a:solidFill>
                  <a:schemeClr val="bg2"/>
                </a:solidFill>
                <a:latin typeface="Verdana" pitchFamily="34" charset="0"/>
                <a:ea typeface="Verdana" pitchFamily="34" charset="0"/>
                <a:cs typeface="Verdana" pitchFamily="34" charset="0"/>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smtClean="0"/>
              <a:t>Click to edit Master subtitle style</a:t>
            </a:r>
            <a:endParaRPr lang="en-US" dirty="0"/>
          </a:p>
        </p:txBody>
      </p:sp>
      <p:sp>
        <p:nvSpPr>
          <p:cNvPr id="13" name="Text Placeholder 17"/>
          <p:cNvSpPr>
            <a:spLocks noGrp="1"/>
          </p:cNvSpPr>
          <p:nvPr>
            <p:ph type="body" sz="quarter" idx="13"/>
          </p:nvPr>
        </p:nvSpPr>
        <p:spPr>
          <a:xfrm>
            <a:off x="1527960" y="6870946"/>
            <a:ext cx="10241280" cy="365760"/>
          </a:xfrm>
          <a:prstGeom prst="rect">
            <a:avLst/>
          </a:prstGeom>
        </p:spPr>
        <p:txBody>
          <a:bodyPr>
            <a:noAutofit/>
          </a:bodyPr>
          <a:lstStyle>
            <a:lvl1pPr marL="0" indent="0" algn="l" defTabSz="1306220" rtl="0" eaLnBrk="1" latinLnBrk="0" hangingPunct="1">
              <a:spcBef>
                <a:spcPct val="20000"/>
              </a:spcBef>
              <a:buFont typeface="Arial" pitchFamily="34" charset="0"/>
              <a:buNone/>
              <a:defRPr lang="en-US" sz="2600" b="0" kern="1200" dirty="0" smtClean="0">
                <a:solidFill>
                  <a:schemeClr val="bg2"/>
                </a:solidFill>
                <a:latin typeface="Verdana" pitchFamily="34" charset="0"/>
                <a:ea typeface="Verdana" pitchFamily="34" charset="0"/>
                <a:cs typeface="Verdana" pitchFamily="34" charset="0"/>
              </a:defRPr>
            </a:lvl1pPr>
            <a:lvl2pPr marL="653110" indent="0">
              <a:buNone/>
              <a:defRPr/>
            </a:lvl2pPr>
            <a:lvl3pPr marL="1306220" indent="0">
              <a:buNone/>
              <a:defRPr/>
            </a:lvl3pPr>
            <a:lvl4pPr marL="1959331" indent="0">
              <a:buNone/>
              <a:defRPr/>
            </a:lvl4pPr>
            <a:lvl5pPr marL="2612441" indent="0">
              <a:buNone/>
              <a:defRPr/>
            </a:lvl5pPr>
          </a:lstStyle>
          <a:p>
            <a:pPr lvl="0"/>
            <a:r>
              <a:rPr lang="en-US" dirty="0" smtClean="0"/>
              <a:t>Click to edit Master text styles</a:t>
            </a:r>
          </a:p>
        </p:txBody>
      </p:sp>
      <p:pic>
        <p:nvPicPr>
          <p:cNvPr id="14"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18612" y="418682"/>
            <a:ext cx="3295038" cy="830424"/>
          </a:xfrm>
          <a:prstGeom prst="rect">
            <a:avLst/>
          </a:prstGeom>
        </p:spPr>
      </p:pic>
    </p:spTree>
    <p:extLst>
      <p:ext uri="{BB962C8B-B14F-4D97-AF65-F5344CB8AC3E}">
        <p14:creationId xmlns:p14="http://schemas.microsoft.com/office/powerpoint/2010/main" val="218773826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 Vertical Photo">
    <p:spTree>
      <p:nvGrpSpPr>
        <p:cNvPr id="1" name=""/>
        <p:cNvGrpSpPr/>
        <p:nvPr/>
      </p:nvGrpSpPr>
      <p:grpSpPr>
        <a:xfrm>
          <a:off x="0" y="0"/>
          <a:ext cx="0" cy="0"/>
          <a:chOff x="0" y="0"/>
          <a:chExt cx="0" cy="0"/>
        </a:xfrm>
      </p:grpSpPr>
      <p:pic>
        <p:nvPicPr>
          <p:cNvPr id="12"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18612" y="418682"/>
            <a:ext cx="3295038" cy="830424"/>
          </a:xfrm>
          <a:prstGeom prst="rect">
            <a:avLst/>
          </a:prstGeom>
        </p:spPr>
      </p:pic>
      <p:sp>
        <p:nvSpPr>
          <p:cNvPr id="27" name="Rectangle 26"/>
          <p:cNvSpPr/>
          <p:nvPr userDrawn="1"/>
        </p:nvSpPr>
        <p:spPr>
          <a:xfrm>
            <a:off x="0" y="1746886"/>
            <a:ext cx="277091" cy="6482714"/>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31" name="Rectangle 30"/>
          <p:cNvSpPr/>
          <p:nvPr userDrawn="1"/>
        </p:nvSpPr>
        <p:spPr>
          <a:xfrm>
            <a:off x="5597238" y="1746883"/>
            <a:ext cx="8123157" cy="6482717"/>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lvl="0" algn="ctr"/>
            <a:endParaRPr lang="en-US" dirty="0"/>
          </a:p>
        </p:txBody>
      </p:sp>
      <p:sp>
        <p:nvSpPr>
          <p:cNvPr id="32" name="Picture Placeholder 3"/>
          <p:cNvSpPr>
            <a:spLocks noGrp="1"/>
          </p:cNvSpPr>
          <p:nvPr>
            <p:ph type="pic" sz="quarter" idx="14"/>
          </p:nvPr>
        </p:nvSpPr>
        <p:spPr>
          <a:xfrm>
            <a:off x="360679" y="1756908"/>
            <a:ext cx="5152814" cy="6472692"/>
          </a:xfrm>
          <a:noFill/>
        </p:spPr>
        <p:txBody>
          <a:bodyPr/>
          <a:lstStyle/>
          <a:p>
            <a:endParaRPr lang="en-US" dirty="0"/>
          </a:p>
        </p:txBody>
      </p:sp>
      <p:sp>
        <p:nvSpPr>
          <p:cNvPr id="10" name="Title 1"/>
          <p:cNvSpPr>
            <a:spLocks noGrp="1"/>
          </p:cNvSpPr>
          <p:nvPr>
            <p:ph type="ctrTitle"/>
          </p:nvPr>
        </p:nvSpPr>
        <p:spPr>
          <a:xfrm>
            <a:off x="5804367" y="1907290"/>
            <a:ext cx="7711874" cy="1123950"/>
          </a:xfrm>
          <a:prstGeom prst="rect">
            <a:avLst/>
          </a:prstGeom>
        </p:spPr>
        <p:txBody>
          <a:bodyPr lIns="130622"/>
          <a:lstStyle>
            <a:lvl1pPr marL="0" indent="0" algn="l">
              <a:defRPr lang="en-US" sz="3200" b="1" kern="1200" smtClean="0">
                <a:solidFill>
                  <a:srgbClr val="ED1A3B"/>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804367" y="3216230"/>
            <a:ext cx="7711874" cy="476111"/>
          </a:xfrm>
          <a:prstGeom prst="rect">
            <a:avLst/>
          </a:prstGeom>
        </p:spPr>
        <p:txBody>
          <a:bodyPr>
            <a:noAutofit/>
          </a:bodyPr>
          <a:lstStyle>
            <a:lvl1pPr marL="0" indent="0" algn="l">
              <a:buNone/>
              <a:defRPr lang="en-US" sz="2600" b="1" kern="1200" smtClean="0">
                <a:solidFill>
                  <a:schemeClr val="bg2"/>
                </a:solidFill>
                <a:latin typeface="Verdana" pitchFamily="34" charset="0"/>
                <a:ea typeface="Verdana" pitchFamily="34" charset="0"/>
                <a:cs typeface="Verdana" pitchFamily="34" charset="0"/>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smtClean="0"/>
              <a:t>Click to edit Master subtitle style</a:t>
            </a:r>
            <a:endParaRPr lang="en-US" dirty="0"/>
          </a:p>
        </p:txBody>
      </p:sp>
      <p:sp>
        <p:nvSpPr>
          <p:cNvPr id="13" name="Text Placeholder 17"/>
          <p:cNvSpPr>
            <a:spLocks noGrp="1"/>
          </p:cNvSpPr>
          <p:nvPr>
            <p:ph type="body" sz="quarter" idx="13"/>
          </p:nvPr>
        </p:nvSpPr>
        <p:spPr>
          <a:xfrm>
            <a:off x="5804367" y="3652793"/>
            <a:ext cx="7711874" cy="365760"/>
          </a:xfrm>
          <a:prstGeom prst="rect">
            <a:avLst/>
          </a:prstGeom>
        </p:spPr>
        <p:txBody>
          <a:bodyPr>
            <a:noAutofit/>
          </a:bodyPr>
          <a:lstStyle>
            <a:lvl1pPr marL="0" indent="0" algn="l" defTabSz="1306220" rtl="0" eaLnBrk="1" latinLnBrk="0" hangingPunct="1">
              <a:spcBef>
                <a:spcPct val="20000"/>
              </a:spcBef>
              <a:buFont typeface="Arial" pitchFamily="34" charset="0"/>
              <a:buNone/>
              <a:defRPr lang="en-US" sz="2600" b="0" kern="1200" dirty="0" smtClean="0">
                <a:solidFill>
                  <a:schemeClr val="bg2"/>
                </a:solidFill>
                <a:latin typeface="Verdana" pitchFamily="34" charset="0"/>
                <a:ea typeface="Verdana" pitchFamily="34" charset="0"/>
                <a:cs typeface="Verdana" pitchFamily="34" charset="0"/>
              </a:defRPr>
            </a:lvl1pPr>
            <a:lvl2pPr marL="653110" indent="0">
              <a:buNone/>
              <a:defRPr/>
            </a:lvl2pPr>
            <a:lvl3pPr marL="1306220" indent="0">
              <a:buNone/>
              <a:defRPr/>
            </a:lvl3pPr>
            <a:lvl4pPr marL="1959331" indent="0">
              <a:buNone/>
              <a:defRPr/>
            </a:lvl4pPr>
            <a:lvl5pPr marL="2612441" indent="0">
              <a:buNone/>
              <a:defRPr/>
            </a:lvl5pPr>
          </a:lstStyle>
          <a:p>
            <a:pPr lvl="0"/>
            <a:r>
              <a:rPr lang="en-US" dirty="0" smtClean="0"/>
              <a:t>Click to edit Master text styles</a:t>
            </a:r>
          </a:p>
        </p:txBody>
      </p:sp>
      <p:sp>
        <p:nvSpPr>
          <p:cNvPr id="14" name="Rectangle 13"/>
          <p:cNvSpPr/>
          <p:nvPr userDrawn="1"/>
        </p:nvSpPr>
        <p:spPr>
          <a:xfrm>
            <a:off x="13797280" y="1746883"/>
            <a:ext cx="833120" cy="6482717"/>
          </a:xfrm>
          <a:prstGeom prst="rect">
            <a:avLst/>
          </a:prstGeom>
          <a:solidFill>
            <a:srgbClr val="ED1A3B"/>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Tree>
    <p:extLst>
      <p:ext uri="{BB962C8B-B14F-4D97-AF65-F5344CB8AC3E}">
        <p14:creationId xmlns:p14="http://schemas.microsoft.com/office/powerpoint/2010/main" val="218773826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p:cNvSpPr/>
          <p:nvPr userDrawn="1"/>
        </p:nvSpPr>
        <p:spPr>
          <a:xfrm>
            <a:off x="2" y="1543050"/>
            <a:ext cx="14630400" cy="5760720"/>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2"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7" name="Text Placeholder 10"/>
          <p:cNvSpPr>
            <a:spLocks noGrp="1"/>
          </p:cNvSpPr>
          <p:nvPr>
            <p:ph type="body" sz="quarter" idx="18"/>
          </p:nvPr>
        </p:nvSpPr>
        <p:spPr>
          <a:xfrm>
            <a:off x="731522" y="1885096"/>
            <a:ext cx="13028022" cy="5064344"/>
          </a:xfrm>
          <a:noFill/>
        </p:spPr>
        <p:txBody>
          <a:bodyPr lIns="130622">
            <a:noAutofit/>
          </a:bodyPr>
          <a:lstStyle>
            <a:lvl1pPr marL="326555" indent="-326555">
              <a:buClr>
                <a:srgbClr val="ED1933"/>
              </a:buClr>
              <a:buFont typeface="Arial" pitchFamily="34" charset="0"/>
              <a:buChar char="•"/>
              <a:defRPr sz="2800">
                <a:solidFill>
                  <a:schemeClr val="bg2"/>
                </a:solidFill>
              </a:defRPr>
            </a:lvl1pPr>
            <a:lvl2pPr marL="730213" indent="-326555">
              <a:buClr>
                <a:schemeClr val="accent1"/>
              </a:buClr>
              <a:buFont typeface="Arial" pitchFamily="34" charset="0"/>
              <a:buChar char="•"/>
              <a:tabLst/>
              <a:defRPr>
                <a:solidFill>
                  <a:schemeClr val="bg2"/>
                </a:solidFill>
              </a:defRPr>
            </a:lvl2pPr>
            <a:lvl3pPr marL="1154282" indent="-353768">
              <a:defRPr>
                <a:solidFill>
                  <a:schemeClr val="bg2"/>
                </a:solidFill>
              </a:defRPr>
            </a:lvl3pPr>
            <a:lvl4pPr marL="1555672" indent="-326555">
              <a:defRPr>
                <a:solidFill>
                  <a:schemeClr val="bg2"/>
                </a:solidFill>
              </a:defRPr>
            </a:lvl4pPr>
            <a:lvl5pPr marL="1882227" indent="-249452">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3154421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731520" y="421006"/>
            <a:ext cx="12997181" cy="676274"/>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31520" y="1887321"/>
            <a:ext cx="12978115" cy="5309125"/>
          </a:xfrm>
        </p:spPr>
        <p:txBody>
          <a:bodyPr lIns="130622"/>
          <a:lstStyle>
            <a:lvl1pPr marL="0" indent="0">
              <a:buClr>
                <a:schemeClr val="accent1"/>
              </a:buClr>
              <a:defRPr sz="2800"/>
            </a:lvl1pPr>
            <a:lvl2pPr marL="730213" indent="-322020">
              <a:defRPr/>
            </a:lvl2pPr>
            <a:lvl3pPr marL="1136140" indent="-322020">
              <a:defRPr/>
            </a:lvl3pPr>
            <a:lvl4pPr marL="1544334" indent="-322020">
              <a:defRPr/>
            </a:lvl4pPr>
            <a:lvl5pPr marL="1891298" indent="-26305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7287566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723198" y="421006"/>
            <a:ext cx="12997181" cy="676274"/>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723198" y="2125857"/>
            <a:ext cx="12978115" cy="5309125"/>
          </a:xfrm>
        </p:spPr>
        <p:txBody>
          <a:bodyPr lIns="130622"/>
          <a:lstStyle>
            <a:lvl1pPr marL="0" indent="0">
              <a:buClr>
                <a:schemeClr val="accent1"/>
              </a:buClr>
              <a:defRPr sz="2800"/>
            </a:lvl1pPr>
            <a:lvl2pPr marL="730213" indent="-322020">
              <a:defRPr/>
            </a:lvl2pPr>
            <a:lvl3pPr marL="1136140" indent="-322020">
              <a:defRPr/>
            </a:lvl3pPr>
            <a:lvl4pPr marL="1544334" indent="-322020">
              <a:defRPr/>
            </a:lvl4pPr>
            <a:lvl5pPr marL="1891298" indent="-26305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1"/>
          </p:nvPr>
        </p:nvSpPr>
        <p:spPr>
          <a:xfrm>
            <a:off x="723199" y="1268953"/>
            <a:ext cx="12957176" cy="526596"/>
          </a:xfrm>
        </p:spPr>
        <p:txBody>
          <a:bodyPr/>
          <a:lstStyle>
            <a:lvl1pPr marL="0" indent="0">
              <a:buNone/>
              <a:defRPr lang="en-US" sz="3000" b="1" kern="1200" dirty="0">
                <a:solidFill>
                  <a:srgbClr val="7D7D7D"/>
                </a:solidFill>
                <a:latin typeface="+mn-lt"/>
                <a:ea typeface="+mn-ea"/>
                <a:cs typeface="+mn-cs"/>
              </a:defRPr>
            </a:lvl1pPr>
          </a:lstStyle>
          <a:p>
            <a:pPr marL="0" lvl="0" indent="0" algn="l" defTabSz="1306220" rtl="0" eaLnBrk="1" latinLnBrk="0" hangingPunct="1">
              <a:lnSpc>
                <a:spcPct val="100000"/>
              </a:lnSpc>
              <a:spcBef>
                <a:spcPts val="1429"/>
              </a:spcBef>
              <a:buClr>
                <a:schemeClr val="accent1"/>
              </a:buClr>
              <a:buFont typeface="Arial" pitchFamily="34" charset="0"/>
              <a:buNone/>
            </a:pPr>
            <a:r>
              <a:rPr lang="en-US" dirty="0" smtClean="0"/>
              <a:t>Click to edit Master text styles</a:t>
            </a:r>
            <a:endParaRPr lang="en-US" dirty="0"/>
          </a:p>
        </p:txBody>
      </p:sp>
    </p:spTree>
    <p:extLst>
      <p:ext uri="{BB962C8B-B14F-4D97-AF65-F5344CB8AC3E}">
        <p14:creationId xmlns:p14="http://schemas.microsoft.com/office/powerpoint/2010/main" val="152340913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in 2 columns">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731521" y="2143102"/>
            <a:ext cx="6458277" cy="5316912"/>
          </a:xfrm>
          <a:prstGeom prst="rect">
            <a:avLst/>
          </a:prstGeom>
        </p:spPr>
        <p:txBody>
          <a:bodyPr lIns="130622">
            <a:noAutofit/>
          </a:bodyPr>
          <a:lstStyle>
            <a:lvl1pPr marL="0" indent="0">
              <a:buClr>
                <a:schemeClr val="accent1"/>
              </a:buClr>
              <a:buFont typeface="Arial" pitchFamily="34" charset="0"/>
              <a:buNone/>
              <a:defRPr lang="en-US" sz="2200" b="1" kern="1200" dirty="0" smtClean="0">
                <a:solidFill>
                  <a:schemeClr val="accent1"/>
                </a:solidFill>
                <a:latin typeface="Verdana" pitchFamily="34" charset="0"/>
                <a:ea typeface="Verdana" pitchFamily="34" charset="0"/>
                <a:cs typeface="Verdana" pitchFamily="34" charset="0"/>
              </a:defRPr>
            </a:lvl1pPr>
            <a:lvl2pPr marL="688975" indent="-336550">
              <a:buClr>
                <a:schemeClr val="accent1"/>
              </a:buClr>
              <a:buFont typeface="Arial" pitchFamily="34" charset="0"/>
              <a:buChar char="•"/>
              <a:tabLst/>
              <a:defRPr sz="2000">
                <a:solidFill>
                  <a:srgbClr val="464646"/>
                </a:solidFill>
                <a:latin typeface="Verdana" pitchFamily="34" charset="0"/>
                <a:ea typeface="Verdana" pitchFamily="34" charset="0"/>
                <a:cs typeface="Verdana" pitchFamily="34" charset="0"/>
              </a:defRPr>
            </a:lvl2pPr>
            <a:lvl3pPr marL="1085850" indent="-268288">
              <a:buClr>
                <a:schemeClr val="accent1"/>
              </a:buClr>
              <a:buFont typeface="Arial" pitchFamily="34" charset="0"/>
              <a:buChar char="•"/>
              <a:defRPr sz="1800">
                <a:solidFill>
                  <a:srgbClr val="464646"/>
                </a:solidFill>
                <a:latin typeface="Verdana" pitchFamily="34" charset="0"/>
                <a:ea typeface="Verdana" pitchFamily="34" charset="0"/>
                <a:cs typeface="Verdana" pitchFamily="34" charset="0"/>
              </a:defRPr>
            </a:lvl3pPr>
            <a:lvl4pPr marL="1603375" indent="-296863">
              <a:buClr>
                <a:schemeClr val="accent1"/>
              </a:buClr>
              <a:defRPr sz="1600">
                <a:solidFill>
                  <a:srgbClr val="464646"/>
                </a:solidFill>
                <a:latin typeface="Verdana" pitchFamily="34" charset="0"/>
                <a:ea typeface="Verdana" pitchFamily="34" charset="0"/>
                <a:cs typeface="Verdana" pitchFamily="34" charset="0"/>
              </a:defRPr>
            </a:lvl4pPr>
            <a:lvl5pPr marL="1959331" indent="-308413">
              <a:buClr>
                <a:schemeClr val="accent1"/>
              </a:buClr>
              <a:buFont typeface="Arial" pitchFamily="34" charset="0"/>
              <a:buChar char="•"/>
              <a:defRPr sz="1400">
                <a:solidFill>
                  <a:srgbClr val="464646"/>
                </a:solidFill>
                <a:latin typeface="Verdana" pitchFamily="34" charset="0"/>
                <a:ea typeface="Verdana" pitchFamily="34" charset="0"/>
                <a:cs typeface="Verdana" pitchFamily="34" charset="0"/>
              </a:defRPr>
            </a:lvl5pPr>
            <a:lvl6pPr>
              <a:defRPr sz="2600"/>
            </a:lvl6pPr>
            <a:lvl7pPr>
              <a:defRPr sz="2600"/>
            </a:lvl7pPr>
            <a:lvl8pPr>
              <a:defRPr sz="2600"/>
            </a:lvl8pPr>
            <a:lvl9pPr>
              <a:defRPr sz="2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Rectangle 8"/>
          <p:cNvSpPr/>
          <p:nvPr userDrawn="1"/>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sp>
        <p:nvSpPr>
          <p:cNvPr id="12" name="Text Placeholder 6"/>
          <p:cNvSpPr>
            <a:spLocks noGrp="1"/>
          </p:cNvSpPr>
          <p:nvPr>
            <p:ph type="body" sz="quarter" idx="17"/>
          </p:nvPr>
        </p:nvSpPr>
        <p:spPr>
          <a:xfrm>
            <a:off x="731520" y="1267097"/>
            <a:ext cx="13065760" cy="548640"/>
          </a:xfrm>
          <a:prstGeom prst="rect">
            <a:avLst/>
          </a:prstGeom>
        </p:spPr>
        <p:txBody>
          <a:bodyPr lIns="130622" anchor="t">
            <a:noAutofit/>
          </a:bodyPr>
          <a:lstStyle>
            <a:lvl1pPr marL="0" indent="0">
              <a:buNone/>
              <a:defRPr sz="3000">
                <a:solidFill>
                  <a:srgbClr val="7D7D7D"/>
                </a:solidFill>
              </a:defRPr>
            </a:lvl1pPr>
          </a:lstStyle>
          <a:p>
            <a:pPr lvl="0"/>
            <a:r>
              <a:rPr lang="en-US" dirty="0" smtClean="0"/>
              <a:t>Click to edit Master text styles</a:t>
            </a:r>
            <a:endParaRPr lang="en-US" dirty="0"/>
          </a:p>
        </p:txBody>
      </p:sp>
      <p:sp>
        <p:nvSpPr>
          <p:cNvPr id="14" name="Title 1"/>
          <p:cNvSpPr>
            <a:spLocks noGrp="1"/>
          </p:cNvSpPr>
          <p:nvPr>
            <p:ph type="title"/>
          </p:nvPr>
        </p:nvSpPr>
        <p:spPr bwMode="gray">
          <a:xfrm>
            <a:off x="731520" y="421006"/>
            <a:ext cx="12997181" cy="676274"/>
          </a:xfrm>
        </p:spPr>
        <p:txBody>
          <a:bodyPr/>
          <a:lstStyle/>
          <a:p>
            <a:r>
              <a:rPr lang="en-US" dirty="0" smtClean="0"/>
              <a:t>Click to edit Master title style</a:t>
            </a:r>
            <a:endParaRPr lang="en-US" dirty="0"/>
          </a:p>
        </p:txBody>
      </p:sp>
      <p:sp>
        <p:nvSpPr>
          <p:cNvPr id="11"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
        <p:nvSpPr>
          <p:cNvPr id="15" name="Content Placeholder 2"/>
          <p:cNvSpPr>
            <a:spLocks noGrp="1"/>
          </p:cNvSpPr>
          <p:nvPr>
            <p:ph sz="half" idx="18"/>
          </p:nvPr>
        </p:nvSpPr>
        <p:spPr>
          <a:xfrm>
            <a:off x="7358873" y="2143102"/>
            <a:ext cx="6458277" cy="5316912"/>
          </a:xfrm>
          <a:prstGeom prst="rect">
            <a:avLst/>
          </a:prstGeom>
        </p:spPr>
        <p:txBody>
          <a:bodyPr lIns="130622">
            <a:noAutofit/>
          </a:bodyPr>
          <a:lstStyle>
            <a:lvl1pPr marL="0" indent="0">
              <a:buClr>
                <a:schemeClr val="accent1"/>
              </a:buClr>
              <a:buFont typeface="Arial" pitchFamily="34" charset="0"/>
              <a:buNone/>
              <a:defRPr lang="en-US" sz="2200" b="1" kern="1200" dirty="0" smtClean="0">
                <a:solidFill>
                  <a:schemeClr val="accent1"/>
                </a:solidFill>
                <a:latin typeface="Verdana" pitchFamily="34" charset="0"/>
                <a:ea typeface="Verdana" pitchFamily="34" charset="0"/>
                <a:cs typeface="Verdana" pitchFamily="34" charset="0"/>
              </a:defRPr>
            </a:lvl1pPr>
            <a:lvl2pPr marL="688975" indent="-336550">
              <a:buClr>
                <a:schemeClr val="accent1"/>
              </a:buClr>
              <a:buFont typeface="Arial" pitchFamily="34" charset="0"/>
              <a:buChar char="•"/>
              <a:tabLst/>
              <a:defRPr sz="2000">
                <a:solidFill>
                  <a:srgbClr val="464646"/>
                </a:solidFill>
                <a:latin typeface="Verdana" pitchFamily="34" charset="0"/>
                <a:ea typeface="Verdana" pitchFamily="34" charset="0"/>
                <a:cs typeface="Verdana" pitchFamily="34" charset="0"/>
              </a:defRPr>
            </a:lvl2pPr>
            <a:lvl3pPr marL="1085850" indent="-268288">
              <a:buClr>
                <a:schemeClr val="accent1"/>
              </a:buClr>
              <a:buFont typeface="Arial" pitchFamily="34" charset="0"/>
              <a:buChar char="•"/>
              <a:defRPr sz="1800">
                <a:solidFill>
                  <a:srgbClr val="464646"/>
                </a:solidFill>
                <a:latin typeface="Verdana" pitchFamily="34" charset="0"/>
                <a:ea typeface="Verdana" pitchFamily="34" charset="0"/>
                <a:cs typeface="Verdana" pitchFamily="34" charset="0"/>
              </a:defRPr>
            </a:lvl3pPr>
            <a:lvl4pPr marL="1603375" indent="-296863">
              <a:buClr>
                <a:schemeClr val="accent1"/>
              </a:buClr>
              <a:defRPr sz="1600">
                <a:solidFill>
                  <a:srgbClr val="464646"/>
                </a:solidFill>
                <a:latin typeface="Verdana" pitchFamily="34" charset="0"/>
                <a:ea typeface="Verdana" pitchFamily="34" charset="0"/>
                <a:cs typeface="Verdana" pitchFamily="34" charset="0"/>
              </a:defRPr>
            </a:lvl4pPr>
            <a:lvl5pPr marL="1959331" indent="-308413">
              <a:buClr>
                <a:schemeClr val="accent1"/>
              </a:buClr>
              <a:buFont typeface="Arial" pitchFamily="34" charset="0"/>
              <a:buChar char="•"/>
              <a:defRPr sz="1400">
                <a:solidFill>
                  <a:srgbClr val="464646"/>
                </a:solidFill>
                <a:latin typeface="Verdana" pitchFamily="34" charset="0"/>
                <a:ea typeface="Verdana" pitchFamily="34" charset="0"/>
                <a:cs typeface="Verdana" pitchFamily="34" charset="0"/>
              </a:defRPr>
            </a:lvl5pPr>
            <a:lvl6pPr>
              <a:defRPr sz="2600"/>
            </a:lvl6pPr>
            <a:lvl7pPr>
              <a:defRPr sz="2600"/>
            </a:lvl7pPr>
            <a:lvl8pPr>
              <a:defRPr sz="2600"/>
            </a:lvl8pPr>
            <a:lvl9pPr>
              <a:defRPr sz="2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Grafik 8" descr="Logo_AGT_rgb_1mm.wmf"/>
          <p:cNvPicPr preferRelativeResize="0">
            <a:picLocks/>
          </p:cNvPicPr>
          <p:nvPr userDrawn="1"/>
        </p:nvPicPr>
        <p:blipFill>
          <a:blip r:embed="rId2"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Tree>
    <p:extLst>
      <p:ext uri="{BB962C8B-B14F-4D97-AF65-F5344CB8AC3E}">
        <p14:creationId xmlns:p14="http://schemas.microsoft.com/office/powerpoint/2010/main" val="376525291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731520" y="423236"/>
            <a:ext cx="12997181" cy="674044"/>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w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flipV="1">
            <a:off x="-17802" y="0"/>
            <a:ext cx="14678888" cy="1207008"/>
          </a:xfrm>
          <a:prstGeom prst="rect">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endParaRPr lang="en-US" dirty="0"/>
          </a:p>
        </p:txBody>
      </p:sp>
      <p:sp>
        <p:nvSpPr>
          <p:cNvPr id="10" name="Rectangle 9"/>
          <p:cNvSpPr/>
          <p:nvPr/>
        </p:nvSpPr>
        <p:spPr>
          <a:xfrm>
            <a:off x="0" y="7624282"/>
            <a:ext cx="14630400" cy="605318"/>
          </a:xfrm>
          <a:prstGeom prst="rect">
            <a:avLst/>
          </a:prstGeom>
          <a:solidFill>
            <a:srgbClr val="EFE9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0622" tIns="65311" rIns="130622" bIns="65311" numCol="1" spcCol="0" rtlCol="0" fromWordArt="0" anchor="ctr" anchorCtr="0" forceAA="0" compatLnSpc="1">
            <a:prstTxWarp prst="textNoShape">
              <a:avLst/>
            </a:prstTxWarp>
            <a:noAutofit/>
          </a:bodyPr>
          <a:lstStyle/>
          <a:p>
            <a:pPr algn="ctr"/>
            <a:r>
              <a:rPr lang="en-US" dirty="0"/>
              <a:t> </a:t>
            </a:r>
          </a:p>
        </p:txBody>
      </p:sp>
      <p:pic>
        <p:nvPicPr>
          <p:cNvPr id="11" name="Grafik 8" descr="Logo_AGT_rgb_1mm.wmf"/>
          <p:cNvPicPr preferRelativeResize="0">
            <a:picLocks/>
          </p:cNvPicPr>
          <p:nvPr/>
        </p:nvPicPr>
        <p:blipFill>
          <a:blip r:embed="rId31" cstate="screen">
            <a:extLst>
              <a:ext uri="{28A0092B-C50C-407E-A947-70E740481C1C}">
                <a14:useLocalDpi xmlns:a14="http://schemas.microsoft.com/office/drawing/2010/main"/>
              </a:ext>
            </a:extLst>
          </a:blip>
          <a:stretch>
            <a:fillRect/>
          </a:stretch>
        </p:blipFill>
        <p:spPr>
          <a:xfrm>
            <a:off x="853440" y="7705682"/>
            <a:ext cx="1554480" cy="391764"/>
          </a:xfrm>
          <a:prstGeom prst="rect">
            <a:avLst/>
          </a:prstGeom>
        </p:spPr>
      </p:pic>
      <p:sp>
        <p:nvSpPr>
          <p:cNvPr id="12" name="Title Placeholder 1"/>
          <p:cNvSpPr>
            <a:spLocks noGrp="1"/>
          </p:cNvSpPr>
          <p:nvPr>
            <p:ph type="title"/>
          </p:nvPr>
        </p:nvSpPr>
        <p:spPr bwMode="gray">
          <a:xfrm>
            <a:off x="696685" y="421006"/>
            <a:ext cx="12997181" cy="676274"/>
          </a:xfrm>
          <a:prstGeom prst="rect">
            <a:avLst/>
          </a:prstGeom>
        </p:spPr>
        <p:txBody>
          <a:bodyPr vert="horz" lIns="130622" tIns="65311" rIns="130622" bIns="65311" rtlCol="0" anchor="b">
            <a:noAutofit/>
          </a:bodyPr>
          <a:lstStyle/>
          <a:p>
            <a:r>
              <a:rPr lang="en-US" dirty="0" smtClean="0"/>
              <a:t>Click to edit Master title style</a:t>
            </a:r>
            <a:endParaRPr lang="en-US" dirty="0"/>
          </a:p>
        </p:txBody>
      </p:sp>
      <p:sp>
        <p:nvSpPr>
          <p:cNvPr id="16" name="Text Placeholder 15"/>
          <p:cNvSpPr>
            <a:spLocks noGrp="1"/>
          </p:cNvSpPr>
          <p:nvPr>
            <p:ph type="body" idx="1"/>
          </p:nvPr>
        </p:nvSpPr>
        <p:spPr>
          <a:xfrm>
            <a:off x="696685" y="1340930"/>
            <a:ext cx="13503088" cy="6065711"/>
          </a:xfrm>
          <a:prstGeom prst="rect">
            <a:avLst/>
          </a:prstGeom>
        </p:spPr>
        <p:txBody>
          <a:bodyPr vert="horz" lIns="130622" tIns="65311" rIns="130622" bIns="65311"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Rectangle 26"/>
          <p:cNvSpPr>
            <a:spLocks noChangeArrowheads="1"/>
          </p:cNvSpPr>
          <p:nvPr userDrawn="1"/>
        </p:nvSpPr>
        <p:spPr bwMode="black">
          <a:xfrm>
            <a:off x="13167360" y="7699248"/>
            <a:ext cx="731520" cy="438912"/>
          </a:xfrm>
          <a:prstGeom prst="rect">
            <a:avLst/>
          </a:prstGeom>
          <a:noFill/>
        </p:spPr>
        <p:txBody>
          <a:bodyPr vert="horz" lIns="130622" tIns="65311" rIns="130622" bIns="65311" rtlCol="0" anchor="ctr"/>
          <a:lstStyle/>
          <a:p>
            <a:pPr marL="0" algn="r" defTabSz="1306220" rtl="0" eaLnBrk="1" latinLnBrk="0" hangingPunct="1">
              <a:spcBef>
                <a:spcPct val="0"/>
              </a:spcBef>
              <a:tabLst>
                <a:tab pos="659914" algn="l"/>
                <a:tab pos="6531102" algn="ctr"/>
                <a:tab pos="12087074" algn="r"/>
                <a:tab pos="12649475" algn="r"/>
              </a:tabLst>
              <a:defRPr/>
            </a:pPr>
            <a:fld id="{E46DE64C-7D15-458B-8CF1-EEE6A14FF4AB}" type="slidenum">
              <a:rPr lang="en-US" sz="1400" kern="1200">
                <a:solidFill>
                  <a:schemeClr val="bg2"/>
                </a:solidFill>
                <a:latin typeface="Arial" pitchFamily="34" charset="0"/>
                <a:ea typeface="+mn-ea"/>
                <a:cs typeface="Arial" pitchFamily="34" charset="0"/>
              </a:rPr>
              <a:pPr marL="0" algn="r" defTabSz="1306220" rtl="0" eaLnBrk="1" latinLnBrk="0" hangingPunct="1">
                <a:spcBef>
                  <a:spcPct val="0"/>
                </a:spcBef>
                <a:tabLst>
                  <a:tab pos="659914" algn="l"/>
                  <a:tab pos="6531102" algn="ctr"/>
                  <a:tab pos="12087074" algn="r"/>
                  <a:tab pos="12649475" algn="r"/>
                </a:tabLst>
                <a:defRPr/>
              </a:pPr>
              <a:t>‹#›</a:t>
            </a:fld>
            <a:endParaRPr lang="en-US" sz="1400" kern="1200" dirty="0">
              <a:solidFill>
                <a:schemeClr val="bg2"/>
              </a:solidFill>
              <a:latin typeface="Arial" pitchFamily="34" charset="0"/>
              <a:ea typeface="+mn-ea"/>
              <a:cs typeface="Arial" pitchFamily="34" charset="0"/>
            </a:endParaRPr>
          </a:p>
        </p:txBody>
      </p:sp>
    </p:spTree>
    <p:extLst>
      <p:ext uri="{BB962C8B-B14F-4D97-AF65-F5344CB8AC3E}">
        <p14:creationId xmlns:p14="http://schemas.microsoft.com/office/powerpoint/2010/main" val="3539016836"/>
      </p:ext>
    </p:extLst>
  </p:cSld>
  <p:clrMap bg1="lt1" tx1="dk1" bg2="lt2" tx2="dk2" accent1="accent1" accent2="accent2" accent3="accent3" accent4="accent4" accent5="accent5" accent6="accent6" hlink="hlink" folHlink="folHlink"/>
  <p:sldLayoutIdLst>
    <p:sldLayoutId id="2147483722" r:id="rId1"/>
    <p:sldLayoutId id="2147483649" r:id="rId2"/>
    <p:sldLayoutId id="2147483703" r:id="rId3"/>
    <p:sldLayoutId id="2147483716" r:id="rId4"/>
    <p:sldLayoutId id="2147483720" r:id="rId5"/>
    <p:sldLayoutId id="2147483723" r:id="rId6"/>
    <p:sldLayoutId id="2147483724" r:id="rId7"/>
    <p:sldLayoutId id="2147483664" r:id="rId8"/>
    <p:sldLayoutId id="2147483711" r:id="rId9"/>
    <p:sldLayoutId id="2147483681" r:id="rId10"/>
    <p:sldLayoutId id="2147483674" r:id="rId11"/>
    <p:sldLayoutId id="2147483675" r:id="rId12"/>
    <p:sldLayoutId id="2147483676" r:id="rId13"/>
    <p:sldLayoutId id="2147483677" r:id="rId14"/>
    <p:sldLayoutId id="2147483678" r:id="rId15"/>
    <p:sldLayoutId id="2147483708" r:id="rId16"/>
    <p:sldLayoutId id="2147483665" r:id="rId17"/>
    <p:sldLayoutId id="2147483666" r:id="rId18"/>
    <p:sldLayoutId id="2147483686" r:id="rId19"/>
    <p:sldLayoutId id="2147483699" r:id="rId20"/>
    <p:sldLayoutId id="2147483701" r:id="rId21"/>
    <p:sldLayoutId id="2147483687" r:id="rId22"/>
    <p:sldLayoutId id="2147483684" r:id="rId23"/>
    <p:sldLayoutId id="2147483692" r:id="rId24"/>
    <p:sldLayoutId id="2147483683" r:id="rId25"/>
    <p:sldLayoutId id="2147483691" r:id="rId26"/>
    <p:sldLayoutId id="2147483693" r:id="rId27"/>
    <p:sldLayoutId id="2147483725" r:id="rId28"/>
    <p:sldLayoutId id="2147483726" r:id="rId29"/>
  </p:sldLayoutIdLst>
  <p:timing>
    <p:tnLst>
      <p:par>
        <p:cTn xmlns:p14="http://schemas.microsoft.com/office/powerpoint/2010/main" id="1" dur="indefinite" restart="never" nodeType="tmRoot"/>
      </p:par>
    </p:tnLst>
  </p:timing>
  <p:hf sldNum="0" hdr="0" dt="0"/>
  <p:txStyles>
    <p:titleStyle>
      <a:lvl1pPr algn="l" defTabSz="1306220" rtl="0" eaLnBrk="1" latinLnBrk="0" hangingPunct="1">
        <a:spcBef>
          <a:spcPct val="0"/>
        </a:spcBef>
        <a:buNone/>
        <a:defRPr sz="3200" b="1" kern="1200">
          <a:solidFill>
            <a:schemeClr val="bg1"/>
          </a:solidFill>
          <a:latin typeface="+mj-lt"/>
          <a:ea typeface="+mj-ea"/>
          <a:cs typeface="+mj-cs"/>
        </a:defRPr>
      </a:lvl1pPr>
    </p:titleStyle>
    <p:bodyStyle>
      <a:lvl1pPr marL="0" indent="0" algn="l" defTabSz="1306220" rtl="0" eaLnBrk="1" latinLnBrk="0" hangingPunct="1">
        <a:lnSpc>
          <a:spcPct val="100000"/>
        </a:lnSpc>
        <a:spcBef>
          <a:spcPts val="1429"/>
        </a:spcBef>
        <a:buClr>
          <a:schemeClr val="accent1"/>
        </a:buClr>
        <a:buFont typeface="Arial" pitchFamily="34" charset="0"/>
        <a:buNone/>
        <a:defRPr sz="2600" b="1" kern="1200">
          <a:solidFill>
            <a:schemeClr val="accent1"/>
          </a:solidFill>
          <a:latin typeface="+mn-lt"/>
          <a:ea typeface="+mn-ea"/>
          <a:cs typeface="+mn-cs"/>
        </a:defRPr>
      </a:lvl1pPr>
      <a:lvl2pPr marL="795338" indent="-34607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defRPr sz="2600" kern="1200">
          <a:solidFill>
            <a:schemeClr val="bg2"/>
          </a:solidFill>
          <a:latin typeface="+mn-lt"/>
          <a:ea typeface="+mn-ea"/>
          <a:cs typeface="+mn-cs"/>
        </a:defRPr>
      </a:lvl2pPr>
      <a:lvl3pPr marL="1258888" indent="-342900" algn="l" defTabSz="1306220" rtl="0" eaLnBrk="1" latinLnBrk="0" hangingPunct="1">
        <a:lnSpc>
          <a:spcPct val="100000"/>
        </a:lnSpc>
        <a:spcBef>
          <a:spcPts val="571"/>
        </a:spcBef>
        <a:spcAft>
          <a:spcPts val="0"/>
        </a:spcAft>
        <a:buClr>
          <a:schemeClr val="accent1"/>
        </a:buClr>
        <a:buFont typeface="Arial" pitchFamily="34" charset="0"/>
        <a:buChar char="•"/>
        <a:defRPr sz="2400" kern="1200">
          <a:solidFill>
            <a:schemeClr val="bg2"/>
          </a:solidFill>
          <a:latin typeface="+mn-lt"/>
          <a:ea typeface="+mn-ea"/>
          <a:cs typeface="+mn-cs"/>
        </a:defRPr>
      </a:lvl3pPr>
      <a:lvl4pPr marL="1774825" indent="-333375" algn="l" defTabSz="1306220" rtl="0" eaLnBrk="1" latinLnBrk="0" hangingPunct="1">
        <a:lnSpc>
          <a:spcPct val="100000"/>
        </a:lnSpc>
        <a:spcBef>
          <a:spcPts val="571"/>
        </a:spcBef>
        <a:spcAft>
          <a:spcPts val="0"/>
        </a:spcAft>
        <a:buClr>
          <a:schemeClr val="accent1"/>
        </a:buClr>
        <a:buFont typeface="Arial" pitchFamily="34" charset="0"/>
        <a:buChar char="•"/>
        <a:defRPr sz="2000" kern="1200">
          <a:solidFill>
            <a:schemeClr val="bg2"/>
          </a:solidFill>
          <a:latin typeface="+mn-lt"/>
          <a:ea typeface="+mn-ea"/>
          <a:cs typeface="+mn-cs"/>
        </a:defRPr>
      </a:lvl4pPr>
      <a:lvl5pPr marL="2204247" indent="-390052" algn="l" defTabSz="1306220" rtl="0" eaLnBrk="1" latinLnBrk="0" hangingPunct="1">
        <a:lnSpc>
          <a:spcPct val="100000"/>
        </a:lnSpc>
        <a:spcBef>
          <a:spcPts val="571"/>
        </a:spcBef>
        <a:spcAft>
          <a:spcPts val="0"/>
        </a:spcAft>
        <a:buClr>
          <a:schemeClr val="accent1"/>
        </a:buClr>
        <a:buFont typeface="Arial" pitchFamily="34" charset="0"/>
        <a:buChar char="•"/>
        <a:defRPr sz="1800" kern="1200">
          <a:solidFill>
            <a:schemeClr val="bg2"/>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5.png"/><Relationship Id="rId3" Type="http://schemas.openxmlformats.org/officeDocument/2006/relationships/image" Target="../media/image3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 Id="rId3"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4.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9" Type="http://schemas.openxmlformats.org/officeDocument/2006/relationships/image" Target="../media/image47.emf"/><Relationship Id="rId10" Type="http://schemas.openxmlformats.org/officeDocument/2006/relationships/image" Target="../media/image48.emf"/><Relationship Id="rId11" Type="http://schemas.openxmlformats.org/officeDocument/2006/relationships/image" Target="../media/image49.emf"/><Relationship Id="rId1" Type="http://schemas.openxmlformats.org/officeDocument/2006/relationships/slideLayout" Target="../slideLayouts/slideLayout7.xml"/><Relationship Id="rId2" Type="http://schemas.openxmlformats.org/officeDocument/2006/relationships/image" Target="../media/image4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9" Type="http://schemas.openxmlformats.org/officeDocument/2006/relationships/image" Target="../media/image47.emf"/><Relationship Id="rId10" Type="http://schemas.openxmlformats.org/officeDocument/2006/relationships/image" Target="../media/image48.emf"/><Relationship Id="rId11" Type="http://schemas.openxmlformats.org/officeDocument/2006/relationships/image" Target="../media/image49.emf"/><Relationship Id="rId1" Type="http://schemas.openxmlformats.org/officeDocument/2006/relationships/slideLayout" Target="../slideLayouts/slideLayout7.xml"/><Relationship Id="rId2" Type="http://schemas.openxmlformats.org/officeDocument/2006/relationships/image" Target="../media/image40.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0.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51.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52.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53.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5.png"/><Relationship Id="rId5" Type="http://schemas.openxmlformats.org/officeDocument/2006/relationships/hyperlink" Target="Earn%20Value%20Template%20Sim.xls" TargetMode="External"/><Relationship Id="rId6" Type="http://schemas.openxmlformats.org/officeDocument/2006/relationships/oleObject" Target="file:///F:\Joy\Work\AGT\Technology%20Roadmap\Architecture%20Workshop\Earn%20Value%20Template%20Sim.xls" TargetMode="External"/><Relationship Id="rId7" Type="http://schemas.openxmlformats.org/officeDocument/2006/relationships/image" Target="../media/image56.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20.png"/><Relationship Id="rId1" Type="http://schemas.openxmlformats.org/officeDocument/2006/relationships/tags" Target="../tags/tag1.xml"/><Relationship Id="rId2"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jpeg"/><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jpe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2.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Architecture and Design Practices</a:t>
            </a:r>
            <a:endParaRPr lang="en-US" dirty="0"/>
          </a:p>
        </p:txBody>
      </p:sp>
      <p:sp>
        <p:nvSpPr>
          <p:cNvPr id="7" name="Subtitle 6"/>
          <p:cNvSpPr>
            <a:spLocks noGrp="1"/>
          </p:cNvSpPr>
          <p:nvPr>
            <p:ph type="subTitle" idx="1"/>
          </p:nvPr>
        </p:nvSpPr>
        <p:spPr/>
        <p:txBody>
          <a:bodyPr/>
          <a:lstStyle/>
          <a:p>
            <a:r>
              <a:rPr lang="en-US" dirty="0" smtClean="0"/>
              <a:t>Joy Chakraborty</a:t>
            </a:r>
            <a:endParaRPr lang="en-US" dirty="0"/>
          </a:p>
        </p:txBody>
      </p:sp>
      <p:sp>
        <p:nvSpPr>
          <p:cNvPr id="8" name="Text Placeholder 7"/>
          <p:cNvSpPr>
            <a:spLocks noGrp="1"/>
          </p:cNvSpPr>
          <p:nvPr>
            <p:ph type="body" sz="quarter" idx="13"/>
          </p:nvPr>
        </p:nvSpPr>
        <p:spPr/>
        <p:txBody>
          <a:bodyPr/>
          <a:lstStyle/>
          <a:p>
            <a:r>
              <a:rPr lang="en-US" dirty="0" smtClean="0"/>
              <a:t>19</a:t>
            </a:r>
            <a:r>
              <a:rPr lang="en-US" baseline="30000" dirty="0" smtClean="0"/>
              <a:t>th</a:t>
            </a:r>
            <a:r>
              <a:rPr lang="en-US" dirty="0" smtClean="0"/>
              <a:t> &amp; 20</a:t>
            </a:r>
            <a:r>
              <a:rPr lang="en-US" baseline="30000" dirty="0" smtClean="0"/>
              <a:t>th</a:t>
            </a:r>
            <a:r>
              <a:rPr lang="en-US" dirty="0" smtClean="0"/>
              <a:t> March, 2014 </a:t>
            </a:r>
            <a:endParaRPr lang="en-US" dirty="0"/>
          </a:p>
        </p:txBody>
      </p:sp>
      <p:sp>
        <p:nvSpPr>
          <p:cNvPr id="2" name="TextBox 1"/>
          <p:cNvSpPr txBox="1"/>
          <p:nvPr/>
        </p:nvSpPr>
        <p:spPr>
          <a:xfrm>
            <a:off x="-1428712" y="2845389"/>
            <a:ext cx="263860" cy="532007"/>
          </a:xfrm>
          <a:prstGeom prst="rect">
            <a:avLst/>
          </a:prstGeom>
          <a:noFill/>
        </p:spPr>
        <p:txBody>
          <a:bodyPr wrap="none" lIns="130622" tIns="65311" rIns="130622" bIns="65311" rtlCol="0">
            <a:spAutoFit/>
          </a:bodyPr>
          <a:lstStyle/>
          <a:p>
            <a:endParaRPr lang="en-US" dirty="0"/>
          </a:p>
        </p:txBody>
      </p:sp>
    </p:spTree>
    <p:extLst>
      <p:ext uri="{BB962C8B-B14F-4D97-AF65-F5344CB8AC3E}">
        <p14:creationId xmlns:p14="http://schemas.microsoft.com/office/powerpoint/2010/main" val="8678222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Enterprise architecture</a:t>
            </a:r>
            <a:endParaRPr lang="en-US" noProof="0" dirty="0"/>
          </a:p>
        </p:txBody>
      </p:sp>
      <p:sp>
        <p:nvSpPr>
          <p:cNvPr id="3" name="Text Placeholder 2"/>
          <p:cNvSpPr>
            <a:spLocks noGrp="1"/>
          </p:cNvSpPr>
          <p:nvPr>
            <p:ph type="body" sz="quarter" idx="4294967295"/>
          </p:nvPr>
        </p:nvSpPr>
        <p:spPr>
          <a:xfrm>
            <a:off x="0" y="1885951"/>
            <a:ext cx="13027661" cy="5063490"/>
          </a:xfrm>
        </p:spPr>
        <p:txBody>
          <a:bodyPr/>
          <a:lstStyle/>
          <a:p>
            <a:endParaRPr lang="en-US" dirty="0" smtClean="0"/>
          </a:p>
          <a:p>
            <a:pPr lvl="1"/>
            <a:endParaRPr lang="en-US" dirty="0"/>
          </a:p>
          <a:p>
            <a:endParaRPr lang="en-US" dirty="0" smtClean="0"/>
          </a:p>
        </p:txBody>
      </p:sp>
      <p:sp>
        <p:nvSpPr>
          <p:cNvPr id="4" name="Rectangle 3"/>
          <p:cNvSpPr/>
          <p:nvPr/>
        </p:nvSpPr>
        <p:spPr>
          <a:xfrm>
            <a:off x="1201003" y="1718084"/>
            <a:ext cx="12228394" cy="1332226"/>
          </a:xfrm>
          <a:prstGeom prst="rect">
            <a:avLst/>
          </a:prstGeom>
        </p:spPr>
        <p:txBody>
          <a:bodyPr wrap="square" lIns="130622" tIns="65311" rIns="130622" bIns="65311">
            <a:spAutoFit/>
          </a:bodyPr>
          <a:lstStyle/>
          <a:p>
            <a:pPr algn="ctr"/>
            <a:r>
              <a:rPr lang="en-US" i="1" dirty="0" smtClean="0"/>
              <a:t>…is about </a:t>
            </a:r>
            <a:r>
              <a:rPr lang="en-US" b="1" i="1" dirty="0" smtClean="0"/>
              <a:t>effective communication </a:t>
            </a:r>
            <a:r>
              <a:rPr lang="en-US" i="1" dirty="0" smtClean="0"/>
              <a:t>between all the </a:t>
            </a:r>
            <a:r>
              <a:rPr lang="en-US" b="1" i="1" dirty="0" smtClean="0"/>
              <a:t>stakeholders</a:t>
            </a:r>
            <a:r>
              <a:rPr lang="en-US" i="1" dirty="0" smtClean="0"/>
              <a:t> of the systems and systems of systems utilized in </a:t>
            </a:r>
            <a:r>
              <a:rPr lang="en-US" b="1" i="1" dirty="0" smtClean="0"/>
              <a:t>realizing the business</a:t>
            </a:r>
            <a:r>
              <a:rPr lang="en-US" i="1" dirty="0" smtClean="0"/>
              <a:t> of the enterprise</a:t>
            </a:r>
            <a:endParaRPr lang="en-US" i="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7914" y="3055367"/>
            <a:ext cx="8914573" cy="3950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1441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with Patterns &amp; Tactics</a:t>
            </a:r>
            <a:endParaRPr lang="en-US" dirty="0"/>
          </a:p>
        </p:txBody>
      </p:sp>
      <p:sp>
        <p:nvSpPr>
          <p:cNvPr id="3" name="TextBox 2"/>
          <p:cNvSpPr txBox="1"/>
          <p:nvPr/>
        </p:nvSpPr>
        <p:spPr>
          <a:xfrm>
            <a:off x="395535" y="1246150"/>
            <a:ext cx="14071092" cy="4949933"/>
          </a:xfrm>
          <a:prstGeom prst="rect">
            <a:avLst/>
          </a:prstGeom>
          <a:noFill/>
        </p:spPr>
        <p:txBody>
          <a:bodyPr wrap="square" lIns="0" tIns="0" rIns="0" bIns="0" rtlCol="0">
            <a:noAutofit/>
          </a:bodyPr>
          <a:lstStyle/>
          <a:p>
            <a:r>
              <a:rPr lang="en-US" sz="2400" dirty="0">
                <a:solidFill>
                  <a:schemeClr val="accent1"/>
                </a:solidFill>
              </a:rPr>
              <a:t>A </a:t>
            </a:r>
            <a:r>
              <a:rPr lang="en-US" sz="2400" b="1" dirty="0">
                <a:solidFill>
                  <a:schemeClr val="accent1"/>
                </a:solidFill>
              </a:rPr>
              <a:t>pattern</a:t>
            </a:r>
            <a:r>
              <a:rPr lang="en-US" sz="2400" dirty="0">
                <a:solidFill>
                  <a:schemeClr val="accent1"/>
                </a:solidFill>
              </a:rPr>
              <a:t> describes a particular recurring design </a:t>
            </a:r>
            <a:r>
              <a:rPr lang="en-US" sz="2400" b="1" dirty="0">
                <a:solidFill>
                  <a:schemeClr val="accent1"/>
                </a:solidFill>
              </a:rPr>
              <a:t>problem </a:t>
            </a:r>
            <a:r>
              <a:rPr lang="en-US" sz="2400" dirty="0">
                <a:solidFill>
                  <a:schemeClr val="accent1"/>
                </a:solidFill>
              </a:rPr>
              <a:t>that arises </a:t>
            </a:r>
            <a:r>
              <a:rPr lang="en-US" sz="2400" dirty="0" smtClean="0">
                <a:solidFill>
                  <a:schemeClr val="accent1"/>
                </a:solidFill>
              </a:rPr>
              <a:t>in specific design </a:t>
            </a:r>
            <a:r>
              <a:rPr lang="en-US" sz="2400" b="1" dirty="0" smtClean="0">
                <a:solidFill>
                  <a:schemeClr val="accent1"/>
                </a:solidFill>
              </a:rPr>
              <a:t>contexts</a:t>
            </a:r>
            <a:r>
              <a:rPr lang="en-US" sz="2400" dirty="0" smtClean="0">
                <a:solidFill>
                  <a:schemeClr val="accent1"/>
                </a:solidFill>
              </a:rPr>
              <a:t>, and presents a well-proven </a:t>
            </a:r>
            <a:r>
              <a:rPr lang="en-US" sz="2400" b="1" dirty="0" smtClean="0">
                <a:solidFill>
                  <a:schemeClr val="accent1"/>
                </a:solidFill>
              </a:rPr>
              <a:t>solution </a:t>
            </a:r>
            <a:r>
              <a:rPr lang="en-US" sz="2400" dirty="0" smtClean="0">
                <a:solidFill>
                  <a:schemeClr val="accent1"/>
                </a:solidFill>
              </a:rPr>
              <a:t>for the problem</a:t>
            </a:r>
            <a:r>
              <a:rPr lang="en-US" sz="2400" dirty="0">
                <a:solidFill>
                  <a:schemeClr val="accent1"/>
                </a:solidFill>
              </a:rPr>
              <a:t>. The </a:t>
            </a:r>
            <a:r>
              <a:rPr lang="en-US" sz="2400" dirty="0" smtClean="0">
                <a:solidFill>
                  <a:schemeClr val="accent1"/>
                </a:solidFill>
              </a:rPr>
              <a:t>solution </a:t>
            </a:r>
            <a:r>
              <a:rPr lang="en-US" sz="2400" dirty="0">
                <a:solidFill>
                  <a:schemeClr val="accent1"/>
                </a:solidFill>
              </a:rPr>
              <a:t>is specified by describing the roles of </a:t>
            </a:r>
            <a:r>
              <a:rPr lang="en-US" sz="2400" dirty="0" smtClean="0">
                <a:solidFill>
                  <a:schemeClr val="accent1"/>
                </a:solidFill>
              </a:rPr>
              <a:t>its constituent </a:t>
            </a:r>
            <a:r>
              <a:rPr lang="en-US" sz="2400" dirty="0">
                <a:solidFill>
                  <a:schemeClr val="accent1"/>
                </a:solidFill>
              </a:rPr>
              <a:t>participants, their responsibilities and relationships, </a:t>
            </a:r>
            <a:r>
              <a:rPr lang="en-US" sz="2400" dirty="0" smtClean="0">
                <a:solidFill>
                  <a:schemeClr val="accent1"/>
                </a:solidFill>
              </a:rPr>
              <a:t>and the </a:t>
            </a:r>
            <a:r>
              <a:rPr lang="en-US" sz="2400" dirty="0">
                <a:solidFill>
                  <a:schemeClr val="accent1"/>
                </a:solidFill>
              </a:rPr>
              <a:t>ways in which they collaborate</a:t>
            </a:r>
            <a:r>
              <a:rPr lang="en-US" sz="2400" dirty="0" smtClean="0">
                <a:solidFill>
                  <a:schemeClr val="accent1"/>
                </a:solidFill>
              </a:rPr>
              <a:t>. </a:t>
            </a:r>
          </a:p>
          <a:p>
            <a:endParaRPr lang="en-US" sz="2400" dirty="0" smtClean="0">
              <a:solidFill>
                <a:schemeClr val="accent1"/>
              </a:solidFill>
            </a:endParaRPr>
          </a:p>
          <a:p>
            <a:r>
              <a:rPr lang="en-US" sz="2400" dirty="0" smtClean="0">
                <a:solidFill>
                  <a:schemeClr val="accent1"/>
                </a:solidFill>
              </a:rPr>
              <a:t>The software architecture for a system is a collection of design decisions.</a:t>
            </a:r>
          </a:p>
          <a:p>
            <a:pPr marL="463550" indent="-463550">
              <a:buFont typeface="Wingdings" pitchFamily="2" charset="2"/>
              <a:buChar char="Ø"/>
            </a:pPr>
            <a:r>
              <a:rPr lang="en-US" sz="2400" dirty="0"/>
              <a:t>Some decisions are made to ensure we achieve the system’s </a:t>
            </a:r>
            <a:r>
              <a:rPr lang="en-US" sz="2400" dirty="0" smtClean="0"/>
              <a:t>functional requirements</a:t>
            </a:r>
            <a:r>
              <a:rPr lang="en-US" sz="2400" dirty="0"/>
              <a:t>.</a:t>
            </a:r>
          </a:p>
          <a:p>
            <a:pPr marL="463550" indent="-463550">
              <a:buFont typeface="Wingdings" pitchFamily="2" charset="2"/>
              <a:buChar char="Ø"/>
            </a:pPr>
            <a:r>
              <a:rPr lang="en-US" sz="2400" dirty="0" smtClean="0"/>
              <a:t>Other </a:t>
            </a:r>
            <a:r>
              <a:rPr lang="en-US" sz="2400" dirty="0"/>
              <a:t>decisions are made to ensure we achieve the system’s quality </a:t>
            </a:r>
            <a:r>
              <a:rPr lang="en-US" sz="2400" dirty="0" smtClean="0"/>
              <a:t>attribute requirements.</a:t>
            </a:r>
          </a:p>
          <a:p>
            <a:pPr marL="742950" lvl="1" indent="-285750">
              <a:buFont typeface="Wingdings" pitchFamily="2" charset="2"/>
              <a:buChar char="ü"/>
            </a:pPr>
            <a:r>
              <a:rPr lang="en-US" sz="2400" dirty="0"/>
              <a:t>These decisions are called </a:t>
            </a:r>
            <a:r>
              <a:rPr lang="en-US" sz="2400" b="1" dirty="0"/>
              <a:t>tactics</a:t>
            </a:r>
            <a:r>
              <a:rPr lang="en-US" sz="2400" dirty="0"/>
              <a:t>.</a:t>
            </a:r>
          </a:p>
          <a:p>
            <a:pPr marL="742950" lvl="1" indent="-285750">
              <a:buFont typeface="Wingdings" pitchFamily="2" charset="2"/>
              <a:buChar char="ü"/>
            </a:pPr>
            <a:r>
              <a:rPr lang="en-US" sz="2400" dirty="0" smtClean="0"/>
              <a:t>Tactics </a:t>
            </a:r>
            <a:r>
              <a:rPr lang="en-US" sz="2400" dirty="0"/>
              <a:t>are influential in controlling quality attribute responses.</a:t>
            </a:r>
            <a:endParaRPr lang="en-US" sz="2400" dirty="0" smtClean="0"/>
          </a:p>
        </p:txBody>
      </p:sp>
      <p:grpSp>
        <p:nvGrpSpPr>
          <p:cNvPr id="9" name="Group 8"/>
          <p:cNvGrpSpPr/>
          <p:nvPr/>
        </p:nvGrpSpPr>
        <p:grpSpPr>
          <a:xfrm>
            <a:off x="3467317" y="5756517"/>
            <a:ext cx="4789577" cy="1313024"/>
            <a:chOff x="4177002" y="5988528"/>
            <a:chExt cx="3672408" cy="792088"/>
          </a:xfrm>
        </p:grpSpPr>
        <p:sp>
          <p:nvSpPr>
            <p:cNvPr id="4" name="Rounded Rectangle 3"/>
            <p:cNvSpPr/>
            <p:nvPr/>
          </p:nvSpPr>
          <p:spPr>
            <a:xfrm>
              <a:off x="5329130" y="5988528"/>
              <a:ext cx="1440160" cy="79208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Tactics to Control Response</a:t>
              </a:r>
              <a:endParaRPr lang="en-US" sz="1200" dirty="0"/>
            </a:p>
          </p:txBody>
        </p:sp>
        <p:cxnSp>
          <p:nvCxnSpPr>
            <p:cNvPr id="5" name="Straight Arrow Connector 4"/>
            <p:cNvCxnSpPr>
              <a:endCxn id="4" idx="1"/>
            </p:cNvCxnSpPr>
            <p:nvPr/>
          </p:nvCxnSpPr>
          <p:spPr>
            <a:xfrm>
              <a:off x="4177002" y="6384572"/>
              <a:ext cx="115212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3"/>
            </p:cNvCxnSpPr>
            <p:nvPr/>
          </p:nvCxnSpPr>
          <p:spPr>
            <a:xfrm>
              <a:off x="6769290" y="6384572"/>
              <a:ext cx="10801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21018" y="6085472"/>
              <a:ext cx="914400" cy="288032"/>
            </a:xfrm>
            <a:prstGeom prst="rect">
              <a:avLst/>
            </a:prstGeom>
            <a:noFill/>
          </p:spPr>
          <p:txBody>
            <a:bodyPr wrap="none" lIns="0" tIns="0" rIns="0" bIns="0" rtlCol="0">
              <a:noAutofit/>
            </a:bodyPr>
            <a:lstStyle/>
            <a:p>
              <a:r>
                <a:rPr lang="en-US" sz="1400" b="1" dirty="0" smtClean="0">
                  <a:solidFill>
                    <a:srgbClr val="464646"/>
                  </a:solidFill>
                </a:rPr>
                <a:t>Stimulus</a:t>
              </a:r>
            </a:p>
          </p:txBody>
        </p:sp>
        <p:sp>
          <p:nvSpPr>
            <p:cNvPr id="8" name="TextBox 7"/>
            <p:cNvSpPr txBox="1"/>
            <p:nvPr/>
          </p:nvSpPr>
          <p:spPr>
            <a:xfrm>
              <a:off x="6863002" y="6085472"/>
              <a:ext cx="914400" cy="288032"/>
            </a:xfrm>
            <a:prstGeom prst="rect">
              <a:avLst/>
            </a:prstGeom>
            <a:noFill/>
          </p:spPr>
          <p:txBody>
            <a:bodyPr wrap="none" lIns="0" tIns="0" rIns="0" bIns="0" rtlCol="0">
              <a:noAutofit/>
            </a:bodyPr>
            <a:lstStyle/>
            <a:p>
              <a:r>
                <a:rPr lang="en-US" sz="1400" b="1" dirty="0" smtClean="0">
                  <a:solidFill>
                    <a:srgbClr val="464646"/>
                  </a:solidFill>
                </a:rPr>
                <a:t>Response</a:t>
              </a:r>
            </a:p>
          </p:txBody>
        </p:sp>
      </p:gr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and Analysis</a:t>
            </a:r>
            <a:endParaRPr lang="en-US" dirty="0"/>
          </a:p>
        </p:txBody>
      </p:sp>
      <p:sp>
        <p:nvSpPr>
          <p:cNvPr id="8" name="TextBox 7"/>
          <p:cNvSpPr txBox="1"/>
          <p:nvPr/>
        </p:nvSpPr>
        <p:spPr>
          <a:xfrm>
            <a:off x="764031" y="1318160"/>
            <a:ext cx="12160399" cy="3107144"/>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accent1"/>
                </a:solidFill>
                <a:effectLst/>
                <a:uLnTx/>
                <a:uFillTx/>
              </a:rPr>
              <a:t>This is an approach </a:t>
            </a:r>
            <a:r>
              <a:rPr kumimoji="0" lang="en-US" sz="1600" b="0" i="0" u="none" strike="noStrike" kern="0" cap="none" spc="0" normalizeH="0" baseline="0" noProof="0" dirty="0">
                <a:ln>
                  <a:noFill/>
                </a:ln>
                <a:solidFill>
                  <a:schemeClr val="accent1"/>
                </a:solidFill>
                <a:effectLst/>
                <a:uLnTx/>
                <a:uFillTx/>
              </a:rPr>
              <a:t>to defining a software architecture that bases </a:t>
            </a:r>
            <a:r>
              <a:rPr kumimoji="0" lang="en-US" sz="1600" b="0" i="0" u="none" strike="noStrike" kern="0" cap="none" spc="0" normalizeH="0" baseline="0" noProof="0" dirty="0" smtClean="0">
                <a:ln>
                  <a:noFill/>
                </a:ln>
                <a:solidFill>
                  <a:schemeClr val="accent1"/>
                </a:solidFill>
                <a:effectLst/>
                <a:uLnTx/>
                <a:uFillTx/>
              </a:rPr>
              <a:t>the decomposition </a:t>
            </a:r>
            <a:r>
              <a:rPr kumimoji="0" lang="en-US" sz="1600" b="0" i="0" u="none" strike="noStrike" kern="0" cap="none" spc="0" normalizeH="0" baseline="0" noProof="0" dirty="0">
                <a:ln>
                  <a:noFill/>
                </a:ln>
                <a:solidFill>
                  <a:schemeClr val="accent1"/>
                </a:solidFill>
                <a:effectLst/>
                <a:uLnTx/>
                <a:uFillTx/>
              </a:rPr>
              <a:t>process on the quality </a:t>
            </a:r>
            <a:endParaRPr kumimoji="0" lang="en-US" sz="1600" b="0" i="0" u="none" strike="noStrike" kern="0" cap="none" spc="0" normalizeH="0" baseline="0" noProof="0" dirty="0" smtClean="0">
              <a:ln>
                <a:noFill/>
              </a:ln>
              <a:solidFill>
                <a:schemeClr val="accent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accent1"/>
                </a:solidFill>
                <a:effectLst/>
                <a:uLnTx/>
                <a:uFillTx/>
              </a:rPr>
              <a:t>attributes </a:t>
            </a:r>
            <a:r>
              <a:rPr kumimoji="0" lang="en-US" sz="1600" b="0" i="0" u="none" strike="noStrike" kern="0" cap="none" spc="0" normalizeH="0" baseline="0" noProof="0" dirty="0">
                <a:ln>
                  <a:noFill/>
                </a:ln>
                <a:solidFill>
                  <a:schemeClr val="accent1"/>
                </a:solidFill>
                <a:effectLst/>
                <a:uLnTx/>
                <a:uFillTx/>
              </a:rPr>
              <a:t>the software </a:t>
            </a:r>
            <a:r>
              <a:rPr kumimoji="0" lang="en-US" sz="1600" b="0" i="0" u="none" strike="noStrike" kern="0" cap="none" spc="0" normalizeH="0" baseline="0" noProof="0" dirty="0" smtClean="0">
                <a:ln>
                  <a:noFill/>
                </a:ln>
                <a:solidFill>
                  <a:schemeClr val="accent1"/>
                </a:solidFill>
                <a:effectLst/>
                <a:uLnTx/>
                <a:uFillTx/>
              </a:rPr>
              <a:t>must fulfill. It follows </a:t>
            </a:r>
            <a:r>
              <a:rPr kumimoji="0" lang="en-US" sz="1600" b="0" i="0" u="none" strike="noStrike" kern="0" cap="none" spc="0" normalizeH="0" baseline="0" noProof="0" dirty="0">
                <a:ln>
                  <a:noFill/>
                </a:ln>
                <a:solidFill>
                  <a:schemeClr val="accent1"/>
                </a:solidFill>
                <a:effectLst/>
                <a:uLnTx/>
                <a:uFillTx/>
              </a:rPr>
              <a:t>a recursive decomposition process where, at each stage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1"/>
                </a:solidFill>
                <a:effectLst/>
                <a:uLnTx/>
                <a:uFillTx/>
              </a:rPr>
              <a:t>the decomposition, tactics and patterns are chosen to satisfy a set </a:t>
            </a:r>
            <a:r>
              <a:rPr kumimoji="0" lang="en-US" sz="1600" b="0" i="0" u="none" strike="noStrike" kern="0" cap="none" spc="0" normalizeH="0" baseline="0" noProof="0" dirty="0" smtClean="0">
                <a:ln>
                  <a:noFill/>
                </a:ln>
                <a:solidFill>
                  <a:schemeClr val="accent1"/>
                </a:solidFill>
                <a:effectLst/>
                <a:uLnTx/>
                <a:uFillTx/>
              </a:rPr>
              <a:t>of quality </a:t>
            </a:r>
            <a:r>
              <a:rPr kumimoji="0" lang="en-US" sz="1600" b="0" i="0" u="none" strike="noStrike" kern="0" cap="none" spc="0" normalizeH="0" baseline="0" noProof="0" dirty="0">
                <a:ln>
                  <a:noFill/>
                </a:ln>
                <a:solidFill>
                  <a:schemeClr val="accent1"/>
                </a:solidFill>
                <a:effectLst/>
                <a:uLnTx/>
                <a:uFillTx/>
              </a:rPr>
              <a:t>attribute scenarios</a:t>
            </a:r>
            <a:r>
              <a:rPr kumimoji="0" lang="en-US" sz="1600" b="0" i="0" u="none" strike="noStrike" kern="0" cap="none" spc="0" normalizeH="0" baseline="0" noProof="0" dirty="0" smtClean="0">
                <a:ln>
                  <a:noFill/>
                </a:ln>
                <a:solidFill>
                  <a:schemeClr val="accent1"/>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1"/>
                </a:solidFill>
                <a:effectLst/>
                <a:uLnTx/>
                <a:uFillTx/>
              </a:rPr>
              <a:t>Inputs include these architecturally significant </a:t>
            </a:r>
            <a:r>
              <a:rPr kumimoji="0" lang="en-US" sz="1600" b="0" i="0" u="none" strike="noStrike" kern="0" cap="none" spc="0" normalizeH="0" baseline="0" noProof="0" dirty="0" smtClean="0">
                <a:ln>
                  <a:noFill/>
                </a:ln>
                <a:solidFill>
                  <a:schemeClr val="accent1"/>
                </a:solidFill>
                <a:effectLst/>
                <a:uLnTx/>
                <a:uFillTx/>
              </a:rPr>
              <a:t>requirements –</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smtClean="0">
                <a:ln>
                  <a:noFill/>
                </a:ln>
                <a:solidFill>
                  <a:sysClr val="windowText" lastClr="000000"/>
                </a:solidFill>
                <a:effectLst/>
                <a:uLnTx/>
                <a:uFillTx/>
              </a:rPr>
              <a:t>quality </a:t>
            </a:r>
            <a:r>
              <a:rPr kumimoji="0" lang="en-US" sz="1600" b="0" i="0" u="none" strike="noStrike" kern="0" cap="none" spc="0" normalizeH="0" baseline="0" noProof="0" dirty="0">
                <a:ln>
                  <a:noFill/>
                </a:ln>
                <a:solidFill>
                  <a:sysClr val="windowText" lastClr="000000"/>
                </a:solidFill>
                <a:effectLst/>
                <a:uLnTx/>
                <a:uFillTx/>
              </a:rPr>
              <a:t>attribute requirements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a:ln>
                  <a:noFill/>
                </a:ln>
                <a:solidFill>
                  <a:sysClr val="windowText" lastClr="000000"/>
                </a:solidFill>
                <a:effectLst/>
                <a:uLnTx/>
                <a:uFillTx/>
              </a:rPr>
              <a:t>design constraints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a:ln>
                  <a:noFill/>
                </a:ln>
                <a:solidFill>
                  <a:sysClr val="windowText" lastClr="000000"/>
                </a:solidFill>
                <a:effectLst/>
                <a:uLnTx/>
                <a:uFillTx/>
              </a:rPr>
              <a:t>functional requirements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accent1"/>
                </a:solidFill>
                <a:effectLst/>
                <a:uLnTx/>
                <a:uFillTx/>
              </a:rPr>
              <a:t>Outputs </a:t>
            </a:r>
            <a:r>
              <a:rPr kumimoji="0" lang="en-US" sz="1600" b="0" i="0" u="none" strike="noStrike" kern="0" cap="none" spc="0" normalizeH="0" baseline="0" noProof="0" dirty="0" smtClean="0">
                <a:ln>
                  <a:noFill/>
                </a:ln>
                <a:solidFill>
                  <a:schemeClr val="accent1"/>
                </a:solidFill>
                <a:effectLst/>
                <a:uLnTx/>
                <a:uFillTx/>
              </a:rPr>
              <a:t>include –</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smtClean="0">
                <a:ln>
                  <a:noFill/>
                </a:ln>
                <a:solidFill>
                  <a:sysClr val="windowText" lastClr="000000"/>
                </a:solidFill>
                <a:effectLst/>
                <a:uLnTx/>
                <a:uFillTx/>
              </a:rPr>
              <a:t>first </a:t>
            </a:r>
            <a:r>
              <a:rPr kumimoji="0" lang="en-US" sz="1600" b="0" i="0" u="none" strike="noStrike" kern="0" cap="none" spc="0" normalizeH="0" baseline="0" noProof="0" dirty="0">
                <a:ln>
                  <a:noFill/>
                </a:ln>
                <a:solidFill>
                  <a:sysClr val="windowText" lastClr="000000"/>
                </a:solidFill>
                <a:effectLst/>
                <a:uLnTx/>
                <a:uFillTx/>
              </a:rPr>
              <a:t>several levels of module decomposition</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a:ln>
                  <a:noFill/>
                </a:ln>
                <a:solidFill>
                  <a:sysClr val="windowText" lastClr="000000"/>
                </a:solidFill>
                <a:effectLst/>
                <a:uLnTx/>
                <a:uFillTx/>
              </a:rPr>
              <a:t>various other views of the system as appropriate</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US" sz="1600" b="0" i="0" u="none" strike="noStrike" kern="0" cap="none" spc="0" normalizeH="0" baseline="0" noProof="0" dirty="0">
                <a:ln>
                  <a:noFill/>
                </a:ln>
                <a:solidFill>
                  <a:sysClr val="windowText" lastClr="000000"/>
                </a:solidFill>
                <a:effectLst/>
                <a:uLnTx/>
                <a:uFillTx/>
              </a:rPr>
              <a:t>set of elements with assigned functionalities and the interactions among </a:t>
            </a:r>
            <a:r>
              <a:rPr kumimoji="0" lang="en-US" sz="1600" b="0" i="0" u="none" strike="noStrike" kern="0" cap="none" spc="0" normalizeH="0" baseline="0" noProof="0" dirty="0" smtClean="0">
                <a:ln>
                  <a:noFill/>
                </a:ln>
                <a:solidFill>
                  <a:sysClr val="windowText" lastClr="000000"/>
                </a:solidFill>
                <a:effectLst/>
                <a:uLnTx/>
                <a:uFillTx/>
              </a:rPr>
              <a:t>the elements</a:t>
            </a:r>
            <a:endParaRPr kumimoji="0" lang="en-US" sz="1600" b="0" i="0" u="none" strike="noStrike" kern="0" cap="none" spc="0" normalizeH="0" baseline="0" noProof="0" dirty="0">
              <a:ln>
                <a:noFill/>
              </a:ln>
              <a:solidFill>
                <a:sysClr val="windowText" lastClr="000000"/>
              </a:solidFill>
              <a:effectLst/>
              <a:uLnTx/>
              <a:uFillTx/>
            </a:endParaRPr>
          </a:p>
        </p:txBody>
      </p:sp>
      <p:graphicFrame>
        <p:nvGraphicFramePr>
          <p:cNvPr id="9" name="Table 8"/>
          <p:cNvGraphicFramePr>
            <a:graphicFrameLocks noGrp="1"/>
          </p:cNvGraphicFramePr>
          <p:nvPr>
            <p:extLst>
              <p:ext uri="{D42A27DB-BD31-4B8C-83A1-F6EECF244321}">
                <p14:modId xmlns:p14="http://schemas.microsoft.com/office/powerpoint/2010/main" val="2117380490"/>
              </p:ext>
            </p:extLst>
          </p:nvPr>
        </p:nvGraphicFramePr>
        <p:xfrm>
          <a:off x="841212" y="4760192"/>
          <a:ext cx="12083219" cy="2926080"/>
        </p:xfrm>
        <a:graphic>
          <a:graphicData uri="http://schemas.openxmlformats.org/drawingml/2006/table">
            <a:tbl>
              <a:tblPr firstRow="1" bandRow="1"/>
              <a:tblGrid>
                <a:gridCol w="1294631"/>
                <a:gridCol w="10788588"/>
              </a:tblGrid>
              <a:tr h="324550">
                <a:tc rowSpan="4">
                  <a:txBody>
                    <a:bodyPr/>
                    <a:lstStyle>
                      <a:defPPr>
                        <a:defRPr lang="en-US"/>
                      </a:defPPr>
                      <a:lvl1pPr marL="0" algn="l" defTabSz="1306220" rtl="0" eaLnBrk="1" latinLnBrk="0" hangingPunct="1">
                        <a:defRPr sz="2600" b="1" kern="1200">
                          <a:solidFill>
                            <a:schemeClr val="dk1"/>
                          </a:solidFill>
                          <a:latin typeface="Arial"/>
                        </a:defRPr>
                      </a:lvl1pPr>
                      <a:lvl2pPr marL="653110" algn="l" defTabSz="1306220" rtl="0" eaLnBrk="1" latinLnBrk="0" hangingPunct="1">
                        <a:defRPr sz="2600" b="1" kern="1200">
                          <a:solidFill>
                            <a:schemeClr val="dk1"/>
                          </a:solidFill>
                          <a:latin typeface="Arial"/>
                        </a:defRPr>
                      </a:lvl2pPr>
                      <a:lvl3pPr marL="1306220" algn="l" defTabSz="1306220" rtl="0" eaLnBrk="1" latinLnBrk="0" hangingPunct="1">
                        <a:defRPr sz="2600" b="1" kern="1200">
                          <a:solidFill>
                            <a:schemeClr val="dk1"/>
                          </a:solidFill>
                          <a:latin typeface="Arial"/>
                        </a:defRPr>
                      </a:lvl3pPr>
                      <a:lvl4pPr marL="1959331" algn="l" defTabSz="1306220" rtl="0" eaLnBrk="1" latinLnBrk="0" hangingPunct="1">
                        <a:defRPr sz="2600" b="1" kern="1200">
                          <a:solidFill>
                            <a:schemeClr val="dk1"/>
                          </a:solidFill>
                          <a:latin typeface="Arial"/>
                        </a:defRPr>
                      </a:lvl4pPr>
                      <a:lvl5pPr marL="2612441" algn="l" defTabSz="1306220" rtl="0" eaLnBrk="1" latinLnBrk="0" hangingPunct="1">
                        <a:defRPr sz="2600" b="1" kern="1200">
                          <a:solidFill>
                            <a:schemeClr val="dk1"/>
                          </a:solidFill>
                          <a:latin typeface="Arial"/>
                        </a:defRPr>
                      </a:lvl5pPr>
                      <a:lvl6pPr marL="3265551" algn="l" defTabSz="1306220" rtl="0" eaLnBrk="1" latinLnBrk="0" hangingPunct="1">
                        <a:defRPr sz="2600" b="1" kern="1200">
                          <a:solidFill>
                            <a:schemeClr val="dk1"/>
                          </a:solidFill>
                          <a:latin typeface="Arial"/>
                        </a:defRPr>
                      </a:lvl6pPr>
                      <a:lvl7pPr marL="3918661" algn="l" defTabSz="1306220" rtl="0" eaLnBrk="1" latinLnBrk="0" hangingPunct="1">
                        <a:defRPr sz="2600" b="1" kern="1200">
                          <a:solidFill>
                            <a:schemeClr val="dk1"/>
                          </a:solidFill>
                          <a:latin typeface="Arial"/>
                        </a:defRPr>
                      </a:lvl7pPr>
                      <a:lvl8pPr marL="4571771" algn="l" defTabSz="1306220" rtl="0" eaLnBrk="1" latinLnBrk="0" hangingPunct="1">
                        <a:defRPr sz="2600" b="1" kern="1200">
                          <a:solidFill>
                            <a:schemeClr val="dk1"/>
                          </a:solidFill>
                          <a:latin typeface="Arial"/>
                        </a:defRPr>
                      </a:lvl8pPr>
                      <a:lvl9pPr marL="5224882" algn="l" defTabSz="1306220" rtl="0" eaLnBrk="1" latinLnBrk="0" hangingPunct="1">
                        <a:defRPr sz="2600" b="1" kern="1200">
                          <a:solidFill>
                            <a:schemeClr val="dk1"/>
                          </a:solidFill>
                          <a:latin typeface="Arial"/>
                        </a:defRPr>
                      </a:lvl9pPr>
                    </a:lstStyle>
                    <a:p>
                      <a:endParaRPr lang="en-US" sz="12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E98C2"/>
                    </a:solidFill>
                  </a:tcPr>
                </a:tc>
                <a:tc>
                  <a:txBody>
                    <a:bodyPr/>
                    <a:lstStyle>
                      <a:defPPr>
                        <a:defRPr lang="en-US"/>
                      </a:defPPr>
                      <a:lvl1pPr marL="0" algn="l" defTabSz="1306220" rtl="0" eaLnBrk="1" latinLnBrk="0" hangingPunct="1">
                        <a:defRPr sz="2600" b="1" kern="1200">
                          <a:solidFill>
                            <a:schemeClr val="dk1"/>
                          </a:solidFill>
                          <a:latin typeface="Arial"/>
                        </a:defRPr>
                      </a:lvl1pPr>
                      <a:lvl2pPr marL="653110" algn="l" defTabSz="1306220" rtl="0" eaLnBrk="1" latinLnBrk="0" hangingPunct="1">
                        <a:defRPr sz="2600" b="1" kern="1200">
                          <a:solidFill>
                            <a:schemeClr val="dk1"/>
                          </a:solidFill>
                          <a:latin typeface="Arial"/>
                        </a:defRPr>
                      </a:lvl2pPr>
                      <a:lvl3pPr marL="1306220" algn="l" defTabSz="1306220" rtl="0" eaLnBrk="1" latinLnBrk="0" hangingPunct="1">
                        <a:defRPr sz="2600" b="1" kern="1200">
                          <a:solidFill>
                            <a:schemeClr val="dk1"/>
                          </a:solidFill>
                          <a:latin typeface="Arial"/>
                        </a:defRPr>
                      </a:lvl3pPr>
                      <a:lvl4pPr marL="1959331" algn="l" defTabSz="1306220" rtl="0" eaLnBrk="1" latinLnBrk="0" hangingPunct="1">
                        <a:defRPr sz="2600" b="1" kern="1200">
                          <a:solidFill>
                            <a:schemeClr val="dk1"/>
                          </a:solidFill>
                          <a:latin typeface="Arial"/>
                        </a:defRPr>
                      </a:lvl4pPr>
                      <a:lvl5pPr marL="2612441" algn="l" defTabSz="1306220" rtl="0" eaLnBrk="1" latinLnBrk="0" hangingPunct="1">
                        <a:defRPr sz="2600" b="1" kern="1200">
                          <a:solidFill>
                            <a:schemeClr val="dk1"/>
                          </a:solidFill>
                          <a:latin typeface="Arial"/>
                        </a:defRPr>
                      </a:lvl5pPr>
                      <a:lvl6pPr marL="3265551" algn="l" defTabSz="1306220" rtl="0" eaLnBrk="1" latinLnBrk="0" hangingPunct="1">
                        <a:defRPr sz="2600" b="1" kern="1200">
                          <a:solidFill>
                            <a:schemeClr val="dk1"/>
                          </a:solidFill>
                          <a:latin typeface="Arial"/>
                        </a:defRPr>
                      </a:lvl6pPr>
                      <a:lvl7pPr marL="3918661" algn="l" defTabSz="1306220" rtl="0" eaLnBrk="1" latinLnBrk="0" hangingPunct="1">
                        <a:defRPr sz="2600" b="1" kern="1200">
                          <a:solidFill>
                            <a:schemeClr val="dk1"/>
                          </a:solidFill>
                          <a:latin typeface="Arial"/>
                        </a:defRPr>
                      </a:lvl7pPr>
                      <a:lvl8pPr marL="4571771" algn="l" defTabSz="1306220" rtl="0" eaLnBrk="1" latinLnBrk="0" hangingPunct="1">
                        <a:defRPr sz="2600" b="1" kern="1200">
                          <a:solidFill>
                            <a:schemeClr val="dk1"/>
                          </a:solidFill>
                          <a:latin typeface="Arial"/>
                        </a:defRPr>
                      </a:lvl8pPr>
                      <a:lvl9pPr marL="5224882" algn="l" defTabSz="1306220" rtl="0" eaLnBrk="1" latinLnBrk="0" hangingPunct="1">
                        <a:defRPr sz="2600" b="1" kern="1200">
                          <a:solidFill>
                            <a:schemeClr val="dk1"/>
                          </a:solidFill>
                          <a:latin typeface="Arial"/>
                        </a:defRPr>
                      </a:lvl9pPr>
                    </a:lstStyle>
                    <a:p>
                      <a:r>
                        <a:rPr lang="en-US" sz="1600" b="0" dirty="0" smtClean="0"/>
                        <a:t>1. </a:t>
                      </a:r>
                      <a:r>
                        <a:rPr lang="en-US" sz="1600" b="0" u="none" strike="noStrike" kern="1200" baseline="0" dirty="0" smtClean="0"/>
                        <a:t>Confirm there is sufficient requirements information.</a:t>
                      </a:r>
                      <a:endParaRPr lang="en-US" sz="1600" b="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E98C2"/>
                    </a:solidFill>
                  </a:tcPr>
                </a:tc>
              </a:tr>
              <a:tr h="324550">
                <a:tc vMerge="1">
                  <a:txBody>
                    <a:bodyPr/>
                    <a:lstStyle/>
                    <a:p>
                      <a:endParaRPr lang="en-US" sz="1200" dirty="0"/>
                    </a:p>
                  </a:txBody>
                  <a:tcPr>
                    <a:solidFill>
                      <a:srgbClr val="9E98C2"/>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2. </a:t>
                      </a:r>
                      <a:r>
                        <a:rPr lang="en-US" sz="1600" u="none" strike="noStrike" kern="1200" baseline="0" dirty="0" smtClean="0"/>
                        <a:t>Choose an element of the system to decompose.</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E98C2"/>
                    </a:solidFill>
                  </a:tcPr>
                </a:tc>
              </a:tr>
              <a:tr h="324550">
                <a:tc vMerge="1">
                  <a:txBody>
                    <a:bodyPr/>
                    <a:lstStyle/>
                    <a:p>
                      <a:endParaRPr lang="en-US" sz="1200" dirty="0"/>
                    </a:p>
                  </a:txBody>
                  <a:tcPr>
                    <a:solidFill>
                      <a:srgbClr val="9E98C2"/>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3. </a:t>
                      </a:r>
                      <a:r>
                        <a:rPr lang="en-US" sz="1600" u="none" strike="noStrike" kern="1200" baseline="0" dirty="0" smtClean="0"/>
                        <a:t>Identify candidate architectural drivers.</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E98C2"/>
                    </a:solidFill>
                  </a:tcPr>
                </a:tc>
              </a:tr>
              <a:tr h="324550">
                <a:tc vMerge="1">
                  <a:txBody>
                    <a:bodyPr/>
                    <a:lstStyle/>
                    <a:p>
                      <a:endParaRPr lang="en-US" sz="1200" dirty="0"/>
                    </a:p>
                  </a:txBody>
                  <a:tcPr>
                    <a:solidFill>
                      <a:srgbClr val="9E98C2"/>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4. </a:t>
                      </a:r>
                      <a:r>
                        <a:rPr lang="en-US" sz="1600" u="none" strike="noStrike" kern="1200" baseline="0" dirty="0" smtClean="0"/>
                        <a:t>Choose a design concept (patterns and tactics) that satisfies the architectural drivers.</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E98C2"/>
                    </a:solidFill>
                  </a:tcPr>
                </a:tc>
              </a:tr>
              <a:tr h="324550">
                <a:tc rowSpan="4">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endParaRPr lang="en-US" sz="12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443D67">
                        <a:lumMod val="20000"/>
                        <a:lumOff val="80000"/>
                      </a:srgbClr>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5. </a:t>
                      </a:r>
                      <a:r>
                        <a:rPr lang="en-US" sz="1600" u="none" strike="noStrike" kern="1200" baseline="0" dirty="0" smtClean="0"/>
                        <a:t>Instantiate architectural elements and allocate responsibilities</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443D67">
                        <a:lumMod val="20000"/>
                        <a:lumOff val="80000"/>
                      </a:srgbClr>
                    </a:solidFill>
                  </a:tcPr>
                </a:tc>
              </a:tr>
              <a:tr h="324550">
                <a:tc vMerge="1">
                  <a:txBody>
                    <a:bodyPr/>
                    <a:lstStyle/>
                    <a:p>
                      <a:endParaRPr lang="en-US" sz="1200" dirty="0"/>
                    </a:p>
                  </a:txBody>
                  <a:tcPr>
                    <a:solidFill>
                      <a:schemeClr val="accent2">
                        <a:lumMod val="20000"/>
                        <a:lumOff val="80000"/>
                      </a:schemeClr>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6.</a:t>
                      </a:r>
                      <a:r>
                        <a:rPr lang="en-US" sz="1600" u="none" strike="noStrike" kern="1200" baseline="0" dirty="0" smtClean="0"/>
                        <a:t> Define interfaces for the instantiated elements</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443D67">
                        <a:lumMod val="20000"/>
                        <a:lumOff val="80000"/>
                      </a:srgbClr>
                    </a:solidFill>
                  </a:tcPr>
                </a:tc>
              </a:tr>
              <a:tr h="515167">
                <a:tc vMerge="1">
                  <a:txBody>
                    <a:bodyPr/>
                    <a:lstStyle/>
                    <a:p>
                      <a:endParaRPr lang="en-US" sz="1200" dirty="0"/>
                    </a:p>
                  </a:txBody>
                  <a:tcPr>
                    <a:solidFill>
                      <a:schemeClr val="accent2">
                        <a:lumMod val="20000"/>
                        <a:lumOff val="80000"/>
                      </a:schemeClr>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7. </a:t>
                      </a:r>
                      <a:r>
                        <a:rPr lang="en-US" sz="1600" u="none" strike="noStrike" kern="1200" baseline="0" dirty="0" smtClean="0"/>
                        <a:t>Verify and refine requirements and make them constraints for</a:t>
                      </a:r>
                    </a:p>
                    <a:p>
                      <a:r>
                        <a:rPr lang="en-US" sz="1600" u="none" strike="noStrike" kern="1200" baseline="0" dirty="0" smtClean="0"/>
                        <a:t>instantiated elements.</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443D67">
                        <a:lumMod val="20000"/>
                        <a:lumOff val="80000"/>
                      </a:srgbClr>
                    </a:solidFill>
                  </a:tcPr>
                </a:tc>
              </a:tr>
              <a:tr h="324550">
                <a:tc vMerge="1">
                  <a:txBody>
                    <a:bodyPr/>
                    <a:lstStyle/>
                    <a:p>
                      <a:endParaRPr lang="en-US" sz="1200" dirty="0"/>
                    </a:p>
                  </a:txBody>
                  <a:tcPr>
                    <a:solidFill>
                      <a:schemeClr val="accent2">
                        <a:lumMod val="20000"/>
                        <a:lumOff val="80000"/>
                      </a:schemeClr>
                    </a:solidFill>
                  </a:tcPr>
                </a:tc>
                <a:tc>
                  <a:txBody>
                    <a:bodyPr/>
                    <a:lstStyle>
                      <a:defPPr>
                        <a:defRPr lang="en-US"/>
                      </a:defPPr>
                      <a:lvl1pPr marL="0" algn="l" defTabSz="1306220" rtl="0" eaLnBrk="1" latinLnBrk="0" hangingPunct="1">
                        <a:defRPr sz="2600" kern="1200">
                          <a:solidFill>
                            <a:schemeClr val="dk1"/>
                          </a:solidFill>
                          <a:latin typeface="Arial"/>
                        </a:defRPr>
                      </a:lvl1pPr>
                      <a:lvl2pPr marL="653110" algn="l" defTabSz="1306220" rtl="0" eaLnBrk="1" latinLnBrk="0" hangingPunct="1">
                        <a:defRPr sz="2600" kern="1200">
                          <a:solidFill>
                            <a:schemeClr val="dk1"/>
                          </a:solidFill>
                          <a:latin typeface="Arial"/>
                        </a:defRPr>
                      </a:lvl2pPr>
                      <a:lvl3pPr marL="1306220" algn="l" defTabSz="1306220" rtl="0" eaLnBrk="1" latinLnBrk="0" hangingPunct="1">
                        <a:defRPr sz="2600" kern="1200">
                          <a:solidFill>
                            <a:schemeClr val="dk1"/>
                          </a:solidFill>
                          <a:latin typeface="Arial"/>
                        </a:defRPr>
                      </a:lvl3pPr>
                      <a:lvl4pPr marL="1959331" algn="l" defTabSz="1306220" rtl="0" eaLnBrk="1" latinLnBrk="0" hangingPunct="1">
                        <a:defRPr sz="2600" kern="1200">
                          <a:solidFill>
                            <a:schemeClr val="dk1"/>
                          </a:solidFill>
                          <a:latin typeface="Arial"/>
                        </a:defRPr>
                      </a:lvl4pPr>
                      <a:lvl5pPr marL="2612441" algn="l" defTabSz="1306220" rtl="0" eaLnBrk="1" latinLnBrk="0" hangingPunct="1">
                        <a:defRPr sz="2600" kern="1200">
                          <a:solidFill>
                            <a:schemeClr val="dk1"/>
                          </a:solidFill>
                          <a:latin typeface="Arial"/>
                        </a:defRPr>
                      </a:lvl5pPr>
                      <a:lvl6pPr marL="3265551" algn="l" defTabSz="1306220" rtl="0" eaLnBrk="1" latinLnBrk="0" hangingPunct="1">
                        <a:defRPr sz="2600" kern="1200">
                          <a:solidFill>
                            <a:schemeClr val="dk1"/>
                          </a:solidFill>
                          <a:latin typeface="Arial"/>
                        </a:defRPr>
                      </a:lvl6pPr>
                      <a:lvl7pPr marL="3918661" algn="l" defTabSz="1306220" rtl="0" eaLnBrk="1" latinLnBrk="0" hangingPunct="1">
                        <a:defRPr sz="2600" kern="1200">
                          <a:solidFill>
                            <a:schemeClr val="dk1"/>
                          </a:solidFill>
                          <a:latin typeface="Arial"/>
                        </a:defRPr>
                      </a:lvl7pPr>
                      <a:lvl8pPr marL="4571771" algn="l" defTabSz="1306220" rtl="0" eaLnBrk="1" latinLnBrk="0" hangingPunct="1">
                        <a:defRPr sz="2600" kern="1200">
                          <a:solidFill>
                            <a:schemeClr val="dk1"/>
                          </a:solidFill>
                          <a:latin typeface="Arial"/>
                        </a:defRPr>
                      </a:lvl8pPr>
                      <a:lvl9pPr marL="5224882" algn="l" defTabSz="1306220" rtl="0" eaLnBrk="1" latinLnBrk="0" hangingPunct="1">
                        <a:defRPr sz="2600" kern="1200">
                          <a:solidFill>
                            <a:schemeClr val="dk1"/>
                          </a:solidFill>
                          <a:latin typeface="Arial"/>
                        </a:defRPr>
                      </a:lvl9pPr>
                    </a:lstStyle>
                    <a:p>
                      <a:r>
                        <a:rPr lang="en-US" sz="1600" dirty="0" smtClean="0"/>
                        <a:t>8. </a:t>
                      </a:r>
                      <a:r>
                        <a:rPr lang="en-US" sz="1600" u="none" strike="noStrike" kern="1200" baseline="0" dirty="0" smtClean="0"/>
                        <a:t>Repeat these steps for the next element.</a:t>
                      </a:r>
                      <a:endParaRPr 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443D67">
                        <a:lumMod val="20000"/>
                        <a:lumOff val="80000"/>
                      </a:srgbClr>
                    </a:solidFill>
                  </a:tcPr>
                </a:tc>
              </a:tr>
            </a:tbl>
          </a:graphicData>
        </a:graphic>
      </p:graphicFrame>
      <p:sp>
        <p:nvSpPr>
          <p:cNvPr id="10" name="TextBox 9"/>
          <p:cNvSpPr txBox="1"/>
          <p:nvPr/>
        </p:nvSpPr>
        <p:spPr>
          <a:xfrm>
            <a:off x="1052064" y="5414376"/>
            <a:ext cx="504056" cy="288032"/>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Part-1</a:t>
            </a:r>
          </a:p>
        </p:txBody>
      </p:sp>
      <p:sp>
        <p:nvSpPr>
          <p:cNvPr id="11" name="TextBox 10"/>
          <p:cNvSpPr txBox="1"/>
          <p:nvPr/>
        </p:nvSpPr>
        <p:spPr>
          <a:xfrm>
            <a:off x="1035728" y="6494496"/>
            <a:ext cx="504056" cy="288032"/>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Part-2</a:t>
            </a:r>
          </a:p>
        </p:txBody>
      </p:sp>
      <p:sp>
        <p:nvSpPr>
          <p:cNvPr id="12" name="TextBox 11"/>
          <p:cNvSpPr txBox="1"/>
          <p:nvPr/>
        </p:nvSpPr>
        <p:spPr>
          <a:xfrm>
            <a:off x="830556" y="4425304"/>
            <a:ext cx="914400" cy="360040"/>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smtClean="0">
                <a:ln>
                  <a:noFill/>
                </a:ln>
                <a:solidFill>
                  <a:srgbClr val="002060"/>
                </a:solidFill>
                <a:effectLst/>
                <a:uLnTx/>
                <a:uFillTx/>
              </a:rPr>
              <a:t>Steps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464646"/>
              </a:solidFill>
              <a:effectLst/>
              <a:uLnTx/>
              <a:uFillTx/>
            </a:endParaRPr>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76593" y="3437328"/>
            <a:ext cx="6834306" cy="825917"/>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10165931" y="3579828"/>
            <a:ext cx="4007828" cy="492443"/>
          </a:xfrm>
          <a:prstGeom prst="rect">
            <a:avLst/>
          </a:prstGeom>
          <a:noFill/>
        </p:spPr>
        <p:txBody>
          <a:bodyPr wrap="none" rtlCol="0">
            <a:spAutoFit/>
          </a:bodyPr>
          <a:lstStyle/>
          <a:p>
            <a:r>
              <a:rPr lang="en-US" b="1" dirty="0" smtClean="0">
                <a:solidFill>
                  <a:schemeClr val="accent1"/>
                </a:solidFill>
              </a:rPr>
              <a:t>Architectural Design</a:t>
            </a:r>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6344" y="2585087"/>
            <a:ext cx="1163114" cy="1089450"/>
          </a:xfrm>
          <a:prstGeom prst="rect">
            <a:avLst/>
          </a:prstGeom>
        </p:spPr>
      </p:pic>
    </p:spTree>
    <p:extLst>
      <p:ext uri="{BB962C8B-B14F-4D97-AF65-F5344CB8AC3E}">
        <p14:creationId xmlns:p14="http://schemas.microsoft.com/office/powerpoint/2010/main" val="362957446"/>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27680" y="1707620"/>
            <a:ext cx="2343780" cy="180020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7765218" y="2283684"/>
            <a:ext cx="3323346" cy="492443"/>
          </a:xfrm>
          <a:prstGeom prst="rect">
            <a:avLst/>
          </a:prstGeom>
          <a:noFill/>
        </p:spPr>
        <p:txBody>
          <a:bodyPr wrap="none" rtlCol="0">
            <a:spAutoFit/>
          </a:bodyPr>
          <a:lstStyle/>
          <a:p>
            <a:r>
              <a:rPr lang="en-US" b="1" dirty="0" smtClean="0">
                <a:solidFill>
                  <a:schemeClr val="accent1"/>
                </a:solidFill>
              </a:rPr>
              <a:t>Quality Attribute</a:t>
            </a:r>
          </a:p>
        </p:txBody>
      </p:sp>
    </p:spTree>
    <p:extLst>
      <p:ext uri="{BB962C8B-B14F-4D97-AF65-F5344CB8AC3E}">
        <p14:creationId xmlns:p14="http://schemas.microsoft.com/office/powerpoint/2010/main" val="1033909969"/>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- 1</a:t>
            </a:r>
            <a:endParaRPr lang="en-US" dirty="0"/>
          </a:p>
        </p:txBody>
      </p:sp>
      <p:sp>
        <p:nvSpPr>
          <p:cNvPr id="7" name="TextBox 6"/>
          <p:cNvSpPr txBox="1"/>
          <p:nvPr/>
        </p:nvSpPr>
        <p:spPr>
          <a:xfrm>
            <a:off x="467542" y="1579418"/>
            <a:ext cx="13881504" cy="5932730"/>
          </a:xfrm>
          <a:prstGeom prst="rect">
            <a:avLst/>
          </a:prstGeom>
          <a:noFill/>
        </p:spPr>
        <p:txBody>
          <a:bodyPr wrap="square" lIns="0" tIns="0" rIns="0" bIns="0" rtlCol="0">
            <a:noAutofit/>
          </a:bodyPr>
          <a:lstStyle/>
          <a:p>
            <a:pPr marL="408194" indent="-408194">
              <a:buFont typeface="Wingdings" pitchFamily="2" charset="2"/>
              <a:buChar char="Ø"/>
            </a:pPr>
            <a:r>
              <a:rPr lang="en-US" sz="2800" dirty="0" smtClean="0">
                <a:solidFill>
                  <a:schemeClr val="accent1"/>
                </a:solidFill>
              </a:rPr>
              <a:t>The degree to which a software system meets its </a:t>
            </a:r>
            <a:r>
              <a:rPr lang="en-US" sz="2800" b="1" dirty="0" smtClean="0">
                <a:solidFill>
                  <a:schemeClr val="accent1"/>
                </a:solidFill>
              </a:rPr>
              <a:t>quality attribute </a:t>
            </a:r>
            <a:r>
              <a:rPr lang="en-US" sz="2800" dirty="0" smtClean="0">
                <a:solidFill>
                  <a:schemeClr val="accent1"/>
                </a:solidFill>
              </a:rPr>
              <a:t>requirements depends on its architecture.</a:t>
            </a:r>
          </a:p>
          <a:p>
            <a:pPr marL="408194" indent="-408194">
              <a:buFont typeface="Wingdings" pitchFamily="2" charset="2"/>
              <a:buChar char="Ø"/>
            </a:pPr>
            <a:r>
              <a:rPr lang="en-US" sz="2800" dirty="0" smtClean="0">
                <a:solidFill>
                  <a:schemeClr val="accent1"/>
                </a:solidFill>
              </a:rPr>
              <a:t>Architectural </a:t>
            </a:r>
            <a:r>
              <a:rPr lang="en-US" sz="2800" b="1" dirty="0" smtClean="0">
                <a:solidFill>
                  <a:schemeClr val="accent1"/>
                </a:solidFill>
              </a:rPr>
              <a:t>decisions</a:t>
            </a:r>
            <a:r>
              <a:rPr lang="en-US" sz="2800" dirty="0" smtClean="0">
                <a:solidFill>
                  <a:schemeClr val="accent1"/>
                </a:solidFill>
              </a:rPr>
              <a:t> are made to promote various </a:t>
            </a:r>
            <a:r>
              <a:rPr lang="en-US" sz="2800" b="1" dirty="0" smtClean="0">
                <a:solidFill>
                  <a:schemeClr val="accent1"/>
                </a:solidFill>
              </a:rPr>
              <a:t>quality attributes</a:t>
            </a:r>
            <a:r>
              <a:rPr lang="en-US" sz="2800" dirty="0" smtClean="0">
                <a:solidFill>
                  <a:schemeClr val="accent1"/>
                </a:solidFill>
              </a:rPr>
              <a:t>.</a:t>
            </a:r>
          </a:p>
          <a:p>
            <a:pPr marL="408194" indent="-408194">
              <a:buFont typeface="Wingdings" pitchFamily="2" charset="2"/>
              <a:buChar char="Ø"/>
            </a:pPr>
            <a:r>
              <a:rPr lang="en-US" sz="2800" dirty="0" smtClean="0">
                <a:solidFill>
                  <a:schemeClr val="accent1"/>
                </a:solidFill>
              </a:rPr>
              <a:t>A change in an architecture to </a:t>
            </a:r>
            <a:r>
              <a:rPr lang="en-US" sz="2800" b="1" dirty="0" smtClean="0">
                <a:solidFill>
                  <a:schemeClr val="accent1"/>
                </a:solidFill>
              </a:rPr>
              <a:t>promote</a:t>
            </a:r>
            <a:r>
              <a:rPr lang="en-US" sz="2800" dirty="0" smtClean="0">
                <a:solidFill>
                  <a:schemeClr val="accent1"/>
                </a:solidFill>
              </a:rPr>
              <a:t> one </a:t>
            </a:r>
            <a:r>
              <a:rPr lang="en-US" sz="2800" b="1" dirty="0" smtClean="0">
                <a:solidFill>
                  <a:schemeClr val="accent1"/>
                </a:solidFill>
              </a:rPr>
              <a:t>quality attribute </a:t>
            </a:r>
            <a:r>
              <a:rPr lang="en-US" sz="2800" dirty="0" smtClean="0">
                <a:solidFill>
                  <a:schemeClr val="accent1"/>
                </a:solidFill>
              </a:rPr>
              <a:t>often affects other </a:t>
            </a:r>
            <a:r>
              <a:rPr lang="en-US" sz="2800" b="1" dirty="0" smtClean="0">
                <a:solidFill>
                  <a:schemeClr val="accent1"/>
                </a:solidFill>
              </a:rPr>
              <a:t>quality attributes</a:t>
            </a:r>
            <a:r>
              <a:rPr lang="en-US" sz="2800" dirty="0" smtClean="0">
                <a:solidFill>
                  <a:schemeClr val="accent1"/>
                </a:solidFill>
              </a:rPr>
              <a:t>.</a:t>
            </a:r>
          </a:p>
          <a:p>
            <a:pPr marL="408194" indent="-408194">
              <a:buFont typeface="Wingdings" pitchFamily="2" charset="2"/>
              <a:buChar char="Ø"/>
            </a:pPr>
            <a:r>
              <a:rPr lang="en-US" sz="2800" b="1" dirty="0" smtClean="0">
                <a:solidFill>
                  <a:schemeClr val="accent1"/>
                </a:solidFill>
              </a:rPr>
              <a:t>Architecture</a:t>
            </a:r>
            <a:r>
              <a:rPr lang="en-US" sz="2800" dirty="0" smtClean="0">
                <a:solidFill>
                  <a:schemeClr val="accent1"/>
                </a:solidFill>
              </a:rPr>
              <a:t> provides the foundation for achieving quality attributes but is useless if not adhered to in the implementation.</a:t>
            </a:r>
          </a:p>
          <a:p>
            <a:pPr marL="408194" indent="-408194"/>
            <a:endParaRPr lang="en-US" sz="2800" dirty="0" smtClean="0">
              <a:solidFill>
                <a:schemeClr val="accent1"/>
              </a:solidFill>
            </a:endParaRPr>
          </a:p>
          <a:p>
            <a:pPr marL="1541463" indent="-1130300"/>
            <a:r>
              <a:rPr lang="en-US" sz="3200" dirty="0" smtClean="0"/>
              <a:t>E.g.: Performance, Availability, Security, Modifiability, Reliability , Usability, Reusability, Configurability</a:t>
            </a:r>
          </a:p>
          <a:p>
            <a:pPr marL="1541463" indent="-1130300"/>
            <a:endParaRPr lang="en-US" sz="3200" dirty="0" smtClean="0"/>
          </a:p>
          <a:p>
            <a:pPr marL="1541463" indent="-1130300"/>
            <a:endParaRPr lang="en-US" sz="3200" b="1" dirty="0" smtClean="0">
              <a:solidFill>
                <a:srgbClr val="0070C0"/>
              </a:solidFill>
            </a:endParaRPr>
          </a:p>
          <a:p>
            <a:pPr marL="1541463" indent="-1130300"/>
            <a:r>
              <a:rPr lang="en-US" sz="3200" b="1" i="1" dirty="0" smtClean="0">
                <a:solidFill>
                  <a:srgbClr val="0070C0"/>
                </a:solidFill>
              </a:rPr>
              <a:t>Architecture is tradeoff between Quality Attributes</a:t>
            </a:r>
          </a:p>
          <a:p>
            <a:pPr marL="1541463" indent="-1130300"/>
            <a:endParaRPr lang="en-US" sz="3200" dirty="0" smtClean="0"/>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- 2</a:t>
            </a:r>
            <a:endParaRPr lang="en-US" dirty="0"/>
          </a:p>
        </p:txBody>
      </p:sp>
      <p:sp>
        <p:nvSpPr>
          <p:cNvPr id="3" name="TextBox 2"/>
          <p:cNvSpPr txBox="1"/>
          <p:nvPr/>
        </p:nvSpPr>
        <p:spPr>
          <a:xfrm>
            <a:off x="953675" y="1425039"/>
            <a:ext cx="13166086" cy="2814452"/>
          </a:xfrm>
          <a:prstGeom prst="rect">
            <a:avLst/>
          </a:prstGeom>
          <a:noFill/>
        </p:spPr>
        <p:txBody>
          <a:bodyPr wrap="none" lIns="0" tIns="0" rIns="0" bIns="0" rtlCol="0">
            <a:noAutofit/>
          </a:bodyPr>
          <a:lstStyle/>
          <a:p>
            <a:r>
              <a:rPr lang="en-US" sz="2000" dirty="0"/>
              <a:t>A quality attribute scenario consists of six </a:t>
            </a:r>
            <a:r>
              <a:rPr lang="en-US" sz="2000" dirty="0" smtClean="0"/>
              <a:t>parts –</a:t>
            </a:r>
          </a:p>
          <a:p>
            <a:endParaRPr lang="en-US" sz="1000" dirty="0"/>
          </a:p>
          <a:p>
            <a:pPr marL="457200" indent="-457200">
              <a:buAutoNum type="arabicPeriod"/>
            </a:pPr>
            <a:r>
              <a:rPr lang="en-US" sz="2000" b="1" dirty="0" smtClean="0">
                <a:solidFill>
                  <a:schemeClr val="accent1"/>
                </a:solidFill>
              </a:rPr>
              <a:t>Source </a:t>
            </a:r>
            <a:r>
              <a:rPr lang="en-US" sz="2000" dirty="0">
                <a:solidFill>
                  <a:schemeClr val="accent1"/>
                </a:solidFill>
              </a:rPr>
              <a:t>– </a:t>
            </a:r>
            <a:r>
              <a:rPr lang="en-US" sz="1800" dirty="0">
                <a:solidFill>
                  <a:schemeClr val="accent1"/>
                </a:solidFill>
              </a:rPr>
              <a:t>an entity that generates a </a:t>
            </a:r>
            <a:r>
              <a:rPr lang="en-US" sz="1800" dirty="0" smtClean="0">
                <a:solidFill>
                  <a:schemeClr val="accent1"/>
                </a:solidFill>
              </a:rPr>
              <a:t>stimulus</a:t>
            </a:r>
          </a:p>
          <a:p>
            <a:pPr marL="342900" indent="-342900">
              <a:buAutoNum type="arabicPeriod"/>
            </a:pPr>
            <a:endParaRPr lang="en-US" sz="500" dirty="0">
              <a:solidFill>
                <a:schemeClr val="accent1"/>
              </a:solidFill>
            </a:endParaRPr>
          </a:p>
          <a:p>
            <a:r>
              <a:rPr lang="en-US" sz="2000" b="1" dirty="0">
                <a:solidFill>
                  <a:schemeClr val="accent1"/>
                </a:solidFill>
              </a:rPr>
              <a:t>2. </a:t>
            </a:r>
            <a:r>
              <a:rPr lang="en-US" sz="2000" b="1" dirty="0" smtClean="0">
                <a:solidFill>
                  <a:schemeClr val="accent1"/>
                </a:solidFill>
              </a:rPr>
              <a:t>Stimulus </a:t>
            </a:r>
            <a:r>
              <a:rPr lang="en-US" sz="2000" dirty="0">
                <a:solidFill>
                  <a:schemeClr val="accent1"/>
                </a:solidFill>
              </a:rPr>
              <a:t>– </a:t>
            </a:r>
            <a:r>
              <a:rPr lang="en-US" sz="1800" dirty="0">
                <a:solidFill>
                  <a:schemeClr val="accent1"/>
                </a:solidFill>
              </a:rPr>
              <a:t>a condition that affects the </a:t>
            </a:r>
            <a:r>
              <a:rPr lang="en-US" sz="1800" dirty="0" smtClean="0">
                <a:solidFill>
                  <a:schemeClr val="accent1"/>
                </a:solidFill>
              </a:rPr>
              <a:t>system</a:t>
            </a:r>
          </a:p>
          <a:p>
            <a:endParaRPr lang="en-US" sz="500" dirty="0">
              <a:solidFill>
                <a:schemeClr val="accent1"/>
              </a:solidFill>
            </a:endParaRPr>
          </a:p>
          <a:p>
            <a:r>
              <a:rPr lang="en-US" sz="2000" b="1" dirty="0">
                <a:solidFill>
                  <a:schemeClr val="accent1"/>
                </a:solidFill>
              </a:rPr>
              <a:t>3. </a:t>
            </a:r>
            <a:r>
              <a:rPr lang="en-US" sz="2000" b="1" dirty="0" smtClean="0">
                <a:solidFill>
                  <a:schemeClr val="accent1"/>
                </a:solidFill>
              </a:rPr>
              <a:t>Artifact(s</a:t>
            </a:r>
            <a:r>
              <a:rPr lang="en-US" sz="2000" b="1" dirty="0">
                <a:solidFill>
                  <a:schemeClr val="accent1"/>
                </a:solidFill>
              </a:rPr>
              <a:t>) </a:t>
            </a:r>
            <a:r>
              <a:rPr lang="en-US" sz="2000" dirty="0">
                <a:solidFill>
                  <a:schemeClr val="accent1"/>
                </a:solidFill>
              </a:rPr>
              <a:t>– </a:t>
            </a:r>
            <a:r>
              <a:rPr lang="en-US" sz="1800" dirty="0">
                <a:solidFill>
                  <a:schemeClr val="accent1"/>
                </a:solidFill>
              </a:rPr>
              <a:t>the part of the system that was stimulated by </a:t>
            </a:r>
            <a:r>
              <a:rPr lang="en-US" sz="1800" dirty="0" smtClean="0">
                <a:solidFill>
                  <a:schemeClr val="accent1"/>
                </a:solidFill>
              </a:rPr>
              <a:t>the stimulus</a:t>
            </a:r>
          </a:p>
          <a:p>
            <a:endParaRPr lang="en-US" sz="500" dirty="0">
              <a:solidFill>
                <a:schemeClr val="accent1"/>
              </a:solidFill>
            </a:endParaRPr>
          </a:p>
          <a:p>
            <a:r>
              <a:rPr lang="en-US" sz="2000" b="1" dirty="0" smtClean="0">
                <a:solidFill>
                  <a:schemeClr val="accent1"/>
                </a:solidFill>
              </a:rPr>
              <a:t>4</a:t>
            </a:r>
            <a:r>
              <a:rPr lang="en-US" sz="2000" b="1" dirty="0">
                <a:solidFill>
                  <a:schemeClr val="accent1"/>
                </a:solidFill>
              </a:rPr>
              <a:t>. </a:t>
            </a:r>
            <a:r>
              <a:rPr lang="en-US" sz="2000" b="1" dirty="0" smtClean="0">
                <a:solidFill>
                  <a:schemeClr val="accent1"/>
                </a:solidFill>
              </a:rPr>
              <a:t>Environment </a:t>
            </a:r>
            <a:r>
              <a:rPr lang="en-US" sz="2000" dirty="0">
                <a:solidFill>
                  <a:schemeClr val="accent1"/>
                </a:solidFill>
              </a:rPr>
              <a:t>– </a:t>
            </a:r>
            <a:r>
              <a:rPr lang="en-US" sz="1800" dirty="0">
                <a:solidFill>
                  <a:schemeClr val="accent1"/>
                </a:solidFill>
              </a:rPr>
              <a:t>the condition under which the stimulus </a:t>
            </a:r>
            <a:r>
              <a:rPr lang="en-US" sz="1800" dirty="0" smtClean="0">
                <a:solidFill>
                  <a:schemeClr val="accent1"/>
                </a:solidFill>
              </a:rPr>
              <a:t>occurred</a:t>
            </a:r>
          </a:p>
          <a:p>
            <a:endParaRPr lang="en-US" sz="500" dirty="0">
              <a:solidFill>
                <a:schemeClr val="accent1"/>
              </a:solidFill>
            </a:endParaRPr>
          </a:p>
          <a:p>
            <a:r>
              <a:rPr lang="en-US" sz="2000" b="1" dirty="0">
                <a:solidFill>
                  <a:schemeClr val="accent1"/>
                </a:solidFill>
              </a:rPr>
              <a:t>5. </a:t>
            </a:r>
            <a:r>
              <a:rPr lang="en-US" sz="2000" b="1" dirty="0" smtClean="0">
                <a:solidFill>
                  <a:schemeClr val="accent1"/>
                </a:solidFill>
              </a:rPr>
              <a:t>Response </a:t>
            </a:r>
            <a:r>
              <a:rPr lang="en-US" sz="2000" dirty="0">
                <a:solidFill>
                  <a:schemeClr val="accent1"/>
                </a:solidFill>
              </a:rPr>
              <a:t>– </a:t>
            </a:r>
            <a:r>
              <a:rPr lang="en-US" sz="1800" dirty="0">
                <a:solidFill>
                  <a:schemeClr val="accent1"/>
                </a:solidFill>
              </a:rPr>
              <a:t>the activity that results because of the </a:t>
            </a:r>
            <a:r>
              <a:rPr lang="en-US" sz="1800" dirty="0" smtClean="0">
                <a:solidFill>
                  <a:schemeClr val="accent1"/>
                </a:solidFill>
              </a:rPr>
              <a:t>stimulus</a:t>
            </a:r>
          </a:p>
          <a:p>
            <a:endParaRPr lang="en-US" sz="500" dirty="0">
              <a:solidFill>
                <a:schemeClr val="accent1"/>
              </a:solidFill>
            </a:endParaRPr>
          </a:p>
          <a:p>
            <a:r>
              <a:rPr lang="en-US" sz="2000" b="1" dirty="0">
                <a:solidFill>
                  <a:schemeClr val="accent1"/>
                </a:solidFill>
              </a:rPr>
              <a:t>6. </a:t>
            </a:r>
            <a:r>
              <a:rPr lang="en-US" sz="2000" b="1" dirty="0" smtClean="0">
                <a:solidFill>
                  <a:schemeClr val="accent1"/>
                </a:solidFill>
              </a:rPr>
              <a:t>Response Measure </a:t>
            </a:r>
            <a:r>
              <a:rPr lang="en-US" sz="2000" dirty="0">
                <a:solidFill>
                  <a:schemeClr val="accent1"/>
                </a:solidFill>
              </a:rPr>
              <a:t>– </a:t>
            </a:r>
            <a:r>
              <a:rPr lang="en-US" sz="1800" dirty="0">
                <a:solidFill>
                  <a:schemeClr val="accent1"/>
                </a:solidFill>
              </a:rPr>
              <a:t>the measure by which the system’s </a:t>
            </a:r>
            <a:r>
              <a:rPr lang="en-US" sz="1800" dirty="0" smtClean="0">
                <a:solidFill>
                  <a:schemeClr val="accent1"/>
                </a:solidFill>
              </a:rPr>
              <a:t>response will </a:t>
            </a:r>
            <a:r>
              <a:rPr lang="en-US" sz="1800" dirty="0">
                <a:solidFill>
                  <a:schemeClr val="accent1"/>
                </a:solidFill>
              </a:rPr>
              <a:t>be evaluated</a:t>
            </a:r>
            <a:endParaRPr lang="en-US" sz="1800" dirty="0" smtClean="0">
              <a:solidFill>
                <a:schemeClr val="accent1"/>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675" y="4631376"/>
            <a:ext cx="8225951" cy="299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- 3</a:t>
            </a:r>
            <a:endParaRPr lang="en-US" dirty="0"/>
          </a:p>
        </p:txBody>
      </p:sp>
      <p:sp>
        <p:nvSpPr>
          <p:cNvPr id="5" name="Rectangle 4"/>
          <p:cNvSpPr/>
          <p:nvPr/>
        </p:nvSpPr>
        <p:spPr>
          <a:xfrm>
            <a:off x="927931" y="2137620"/>
            <a:ext cx="8904838" cy="4893647"/>
          </a:xfrm>
          <a:prstGeom prst="rect">
            <a:avLst/>
          </a:prstGeom>
        </p:spPr>
        <p:txBody>
          <a:bodyPr wrap="square">
            <a:spAutoFit/>
          </a:bodyPr>
          <a:lstStyle/>
          <a:p>
            <a:pPr marL="457200" indent="-457200">
              <a:buFont typeface="+mj-lt"/>
              <a:buAutoNum type="arabicPeriod"/>
            </a:pPr>
            <a:r>
              <a:rPr lang="en-US" sz="2400" b="1" dirty="0" smtClean="0">
                <a:latin typeface="Imprint MT Shadow" pitchFamily="82" charset="0"/>
              </a:rPr>
              <a:t>Business/Mission Presentation</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Architectural Plan Presentation</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Identification of Architectural Drivers</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Scenario Brainstorming</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Scenario Consolidation</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Scenario Prioritization</a:t>
            </a:r>
          </a:p>
          <a:p>
            <a:pPr marL="457200" indent="-457200">
              <a:buFont typeface="+mj-lt"/>
              <a:buAutoNum type="arabicPeriod"/>
            </a:pPr>
            <a:endParaRPr lang="en-US" sz="2400" b="1" dirty="0" smtClean="0">
              <a:latin typeface="Imprint MT Shadow" pitchFamily="82" charset="0"/>
            </a:endParaRPr>
          </a:p>
          <a:p>
            <a:pPr marL="457200" indent="-457200">
              <a:buFont typeface="+mj-lt"/>
              <a:buAutoNum type="arabicPeriod"/>
            </a:pPr>
            <a:r>
              <a:rPr lang="en-US" sz="2400" b="1" dirty="0" smtClean="0">
                <a:latin typeface="Imprint MT Shadow" pitchFamily="82" charset="0"/>
              </a:rPr>
              <a:t>Scenario Refinement</a:t>
            </a:r>
            <a:endParaRPr lang="en-US" sz="2400" b="1" dirty="0" smtClean="0">
              <a:solidFill>
                <a:srgbClr val="464646"/>
              </a:solidFill>
              <a:latin typeface="Imprint MT Shadow" pitchFamily="82" charset="0"/>
            </a:endParaRPr>
          </a:p>
        </p:txBody>
      </p:sp>
      <p:cxnSp>
        <p:nvCxnSpPr>
          <p:cNvPr id="6" name="Straight Connector 5"/>
          <p:cNvCxnSpPr/>
          <p:nvPr/>
        </p:nvCxnSpPr>
        <p:spPr>
          <a:xfrm>
            <a:off x="4358092" y="6804561"/>
            <a:ext cx="35271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774967" y="2386940"/>
            <a:ext cx="211024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885216" y="2386940"/>
            <a:ext cx="0" cy="44176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 Placeholder 3"/>
          <p:cNvSpPr txBox="1">
            <a:spLocks/>
          </p:cNvSpPr>
          <p:nvPr/>
        </p:nvSpPr>
        <p:spPr>
          <a:xfrm>
            <a:off x="770699" y="1268953"/>
            <a:ext cx="12957176" cy="526596"/>
          </a:xfrm>
          <a:prstGeom prst="rect">
            <a:avLst/>
          </a:prstGeom>
        </p:spPr>
        <p:txBody>
          <a:bodyPr/>
          <a:lstStyle/>
          <a:p>
            <a:pPr marL="0" marR="0" lvl="0" indent="0" algn="l"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kumimoji="0" lang="en-US" sz="2600" b="1" i="0" u="none" strike="noStrike" kern="1200" cap="none" spc="0" normalizeH="0" baseline="0" noProof="0" dirty="0" smtClean="0">
                <a:ln>
                  <a:noFill/>
                </a:ln>
                <a:solidFill>
                  <a:schemeClr val="accent1"/>
                </a:solidFill>
                <a:effectLst/>
                <a:uLnTx/>
                <a:uFillTx/>
                <a:latin typeface="+mn-lt"/>
                <a:ea typeface="+mn-ea"/>
                <a:cs typeface="+mn-cs"/>
              </a:rPr>
              <a:t>Steps -</a:t>
            </a:r>
            <a:endParaRPr kumimoji="0" lang="en-US" sz="2600" b="1"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 Benefits</a:t>
            </a:r>
            <a:endParaRPr lang="en-US" dirty="0"/>
          </a:p>
        </p:txBody>
      </p:sp>
      <p:sp>
        <p:nvSpPr>
          <p:cNvPr id="13" name="Rectangle 12"/>
          <p:cNvSpPr/>
          <p:nvPr/>
        </p:nvSpPr>
        <p:spPr>
          <a:xfrm>
            <a:off x="1856893" y="1761505"/>
            <a:ext cx="2302802" cy="2957848"/>
          </a:xfrm>
          <a:prstGeom prst="rect">
            <a:avLst/>
          </a:prstGeom>
          <a:solidFill>
            <a:srgbClr val="4181AD"/>
          </a:solidFill>
          <a:ln w="9525" cap="flat" cmpd="sng" algn="ctr">
            <a:solidFill>
              <a:srgbClr val="443D6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4" name="TextBox 13"/>
          <p:cNvSpPr txBox="1"/>
          <p:nvPr/>
        </p:nvSpPr>
        <p:spPr>
          <a:xfrm>
            <a:off x="1972033" y="1846270"/>
            <a:ext cx="2072522" cy="509974"/>
          </a:xfrm>
          <a:prstGeom prst="rect">
            <a:avLst/>
          </a:prstGeom>
          <a:noFill/>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rPr>
              <a:t>Q</a:t>
            </a:r>
            <a:r>
              <a:rPr kumimoji="0" lang="en-US" sz="1000" b="0" i="0" u="none" strike="noStrike" kern="0" cap="none" spc="0" normalizeH="0" baseline="0" noProof="0" dirty="0" smtClean="0">
                <a:ln>
                  <a:noFill/>
                </a:ln>
                <a:solidFill>
                  <a:srgbClr val="FFFFFF"/>
                </a:solidFill>
                <a:effectLst/>
                <a:uLnTx/>
                <a:uFillTx/>
              </a:rPr>
              <a:t>uality </a:t>
            </a:r>
            <a:r>
              <a:rPr kumimoji="0" lang="en-US" sz="2000" b="0" i="0" u="none" strike="noStrike" kern="0" cap="none" spc="0" normalizeH="0" baseline="0" noProof="0" dirty="0" smtClean="0">
                <a:ln>
                  <a:noFill/>
                </a:ln>
                <a:solidFill>
                  <a:srgbClr val="FFFFFF"/>
                </a:solidFill>
                <a:effectLst/>
                <a:uLnTx/>
                <a:uFillTx/>
              </a:rPr>
              <a:t>A</a:t>
            </a:r>
            <a:r>
              <a:rPr kumimoji="0" lang="en-US" sz="1000" b="0" i="0" u="none" strike="noStrike" kern="0" cap="none" spc="0" normalizeH="0" baseline="0" noProof="0" dirty="0" smtClean="0">
                <a:ln>
                  <a:noFill/>
                </a:ln>
                <a:solidFill>
                  <a:srgbClr val="FFFFFF"/>
                </a:solidFill>
                <a:effectLst/>
                <a:uLnTx/>
                <a:uFillTx/>
              </a:rPr>
              <a:t>ttribute</a:t>
            </a:r>
          </a:p>
        </p:txBody>
      </p:sp>
      <p:sp>
        <p:nvSpPr>
          <p:cNvPr id="15" name="Folded Corner 14"/>
          <p:cNvSpPr/>
          <p:nvPr/>
        </p:nvSpPr>
        <p:spPr>
          <a:xfrm>
            <a:off x="1972033" y="2370227"/>
            <a:ext cx="2072522" cy="2247131"/>
          </a:xfrm>
          <a:prstGeom prst="foldedCorner">
            <a:avLst/>
          </a:prstGeom>
          <a:solidFill>
            <a:srgbClr val="4181AD"/>
          </a:solidFill>
          <a:ln w="9525" cap="flat" cmpd="sng" algn="ctr">
            <a:solidFill>
              <a:srgbClr val="443D6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6" name="TextBox 15"/>
          <p:cNvSpPr txBox="1"/>
          <p:nvPr/>
        </p:nvSpPr>
        <p:spPr>
          <a:xfrm>
            <a:off x="2107282" y="2424470"/>
            <a:ext cx="1842242" cy="2345880"/>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rPr>
              <a:t>Quality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rPr>
              <a:t>Attribute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rPr>
              <a:t>Scenario:</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rgbClr val="FFFFFF"/>
                </a:solidFill>
                <a:effectLst/>
                <a:uLnTx/>
                <a:uFillTx/>
              </a:rPr>
              <a:t>raw</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rgbClr val="FFFFFF"/>
                </a:solidFill>
                <a:effectLst/>
                <a:uLnTx/>
                <a:uFillTx/>
              </a:rPr>
              <a:t>prioritized</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rgbClr val="FFFFFF"/>
                </a:solidFill>
                <a:effectLst/>
                <a:uLnTx/>
                <a:uFillTx/>
              </a:rPr>
              <a:t>refined</a:t>
            </a:r>
          </a:p>
        </p:txBody>
      </p:sp>
      <p:sp>
        <p:nvSpPr>
          <p:cNvPr id="17" name="TextBox 16"/>
          <p:cNvSpPr txBox="1"/>
          <p:nvPr/>
        </p:nvSpPr>
        <p:spPr>
          <a:xfrm>
            <a:off x="7038199" y="1557515"/>
            <a:ext cx="4145044" cy="2243885"/>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70C0"/>
                </a:solidFill>
                <a:effectLst/>
                <a:uLnTx/>
                <a:uFillTx/>
              </a:rPr>
              <a:t>Potential Next Steps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464646"/>
              </a:solidFill>
              <a:effectLst/>
              <a:uLnTx/>
              <a:uFillTx/>
            </a:endParaRP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chemeClr val="accent1"/>
                </a:solidFill>
                <a:effectLst/>
                <a:uLnTx/>
                <a:uFillTx/>
              </a:rPr>
              <a:t>Update Architectural Vision</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chemeClr val="accent1"/>
                </a:solidFill>
                <a:effectLst/>
                <a:uLnTx/>
                <a:uFillTx/>
              </a:rPr>
              <a:t>Refine Requirements</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chemeClr val="accent1"/>
                </a:solidFill>
                <a:effectLst/>
                <a:uLnTx/>
                <a:uFillTx/>
              </a:rPr>
              <a:t>Create Prototypes</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chemeClr val="accent1"/>
                </a:solidFill>
                <a:effectLst/>
                <a:uLnTx/>
                <a:uFillTx/>
              </a:rPr>
              <a:t>Exercise Simulation</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chemeClr val="accent1"/>
                </a:solidFill>
                <a:effectLst/>
                <a:uLnTx/>
                <a:uFillTx/>
              </a:rPr>
              <a:t>Create Architecture</a:t>
            </a:r>
          </a:p>
        </p:txBody>
      </p:sp>
      <p:sp>
        <p:nvSpPr>
          <p:cNvPr id="18" name="TextBox 17"/>
          <p:cNvSpPr txBox="1"/>
          <p:nvPr/>
        </p:nvSpPr>
        <p:spPr>
          <a:xfrm>
            <a:off x="1897111" y="5637306"/>
            <a:ext cx="5652266" cy="1529921"/>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70C0"/>
                </a:solidFill>
                <a:effectLst/>
                <a:uLnTx/>
                <a:uFillTx/>
              </a:rPr>
              <a:t>Potential Benefits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464646"/>
              </a:solidFill>
              <a:effectLst/>
              <a:uLnTx/>
              <a:uFillTx/>
            </a:endParaRP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0" cap="none" spc="0" normalizeH="0" baseline="0" noProof="0" dirty="0" smtClean="0">
                <a:ln>
                  <a:noFill/>
                </a:ln>
                <a:solidFill>
                  <a:schemeClr val="accent1"/>
                </a:solidFill>
                <a:effectLst/>
                <a:uLnTx/>
                <a:uFillTx/>
              </a:rPr>
              <a:t>increased stakeholder communication</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0" cap="none" spc="0" normalizeH="0" baseline="0" noProof="0" dirty="0" smtClean="0">
                <a:ln>
                  <a:noFill/>
                </a:ln>
                <a:solidFill>
                  <a:schemeClr val="accent1"/>
                </a:solidFill>
                <a:effectLst/>
                <a:uLnTx/>
                <a:uFillTx/>
              </a:rPr>
              <a:t>clarified quality attribute requirements</a:t>
            </a:r>
          </a:p>
          <a:p>
            <a:pPr marL="174625" marR="0" lvl="0" indent="-1746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0" cap="none" spc="0" normalizeH="0" baseline="0" noProof="0" dirty="0" smtClean="0">
                <a:ln>
                  <a:noFill/>
                </a:ln>
                <a:solidFill>
                  <a:schemeClr val="accent1"/>
                </a:solidFill>
                <a:effectLst/>
                <a:uLnTx/>
                <a:uFillTx/>
              </a:rPr>
              <a:t>informed bases for architectural decisions</a:t>
            </a:r>
          </a:p>
        </p:txBody>
      </p:sp>
      <p:sp>
        <p:nvSpPr>
          <p:cNvPr id="19" name="Oval 18"/>
          <p:cNvSpPr/>
          <p:nvPr/>
        </p:nvSpPr>
        <p:spPr>
          <a:xfrm>
            <a:off x="6807918" y="4311374"/>
            <a:ext cx="3339064" cy="1121942"/>
          </a:xfrm>
          <a:prstGeom prst="ellipse">
            <a:avLst/>
          </a:prstGeom>
          <a:solidFill>
            <a:srgbClr val="4181AD"/>
          </a:solidFill>
          <a:ln w="9525" cap="flat" cmpd="sng" algn="ctr">
            <a:solidFill>
              <a:srgbClr val="443D67">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Evaluate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cxnSp>
        <p:nvCxnSpPr>
          <p:cNvPr id="20" name="Elbow Connector 19"/>
          <p:cNvCxnSpPr/>
          <p:nvPr/>
        </p:nvCxnSpPr>
        <p:spPr>
          <a:xfrm flipV="1">
            <a:off x="4044555" y="2271478"/>
            <a:ext cx="2763363" cy="611969"/>
          </a:xfrm>
          <a:prstGeom prst="bentConnector3">
            <a:avLst/>
          </a:prstGeom>
          <a:noFill/>
          <a:ln w="25400" cap="flat" cmpd="sng" algn="ctr">
            <a:solidFill>
              <a:srgbClr val="464646">
                <a:shade val="95000"/>
                <a:satMod val="105000"/>
              </a:srgbClr>
            </a:solidFill>
            <a:prstDash val="solid"/>
            <a:tailEnd type="arrow"/>
          </a:ln>
          <a:effectLst/>
        </p:spPr>
      </p:cxnSp>
      <p:cxnSp>
        <p:nvCxnSpPr>
          <p:cNvPr id="21" name="Elbow Connector 20"/>
          <p:cNvCxnSpPr/>
          <p:nvPr/>
        </p:nvCxnSpPr>
        <p:spPr>
          <a:xfrm>
            <a:off x="4044555" y="3903395"/>
            <a:ext cx="2648223" cy="968950"/>
          </a:xfrm>
          <a:prstGeom prst="bentConnector3">
            <a:avLst/>
          </a:prstGeom>
          <a:noFill/>
          <a:ln w="25400" cap="flat" cmpd="sng" algn="ctr">
            <a:solidFill>
              <a:srgbClr val="464646">
                <a:shade val="95000"/>
                <a:satMod val="105000"/>
              </a:srgbClr>
            </a:solidFill>
            <a:prstDash val="solid"/>
            <a:tailEnd type="arrow"/>
          </a:ln>
          <a:effectLst/>
        </p:spPr>
      </p:cxnSp>
      <p:sp>
        <p:nvSpPr>
          <p:cNvPr id="22" name="TextBox 21"/>
          <p:cNvSpPr txBox="1"/>
          <p:nvPr/>
        </p:nvSpPr>
        <p:spPr>
          <a:xfrm>
            <a:off x="4309540" y="2951980"/>
            <a:ext cx="1462117" cy="866955"/>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srgbClr val="464646"/>
                </a:solidFill>
                <a:effectLst/>
                <a:uLnTx/>
                <a:uFillTx/>
              </a:rPr>
              <a:t>can be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464646"/>
                </a:solidFill>
                <a:effectLst/>
                <a:uLnTx/>
                <a:uFillTx/>
              </a:rPr>
              <a:t>u</a:t>
            </a:r>
            <a:r>
              <a:rPr kumimoji="0" lang="en-US" sz="2000" b="0" i="1" u="none" strike="noStrike" kern="0" cap="none" spc="0" normalizeH="0" baseline="0" noProof="0" dirty="0" smtClean="0">
                <a:ln>
                  <a:noFill/>
                </a:ln>
                <a:solidFill>
                  <a:srgbClr val="464646"/>
                </a:solidFill>
                <a:effectLst/>
                <a:uLnTx/>
                <a:uFillTx/>
              </a:rPr>
              <a:t>sed to</a:t>
            </a:r>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27680" y="1707620"/>
            <a:ext cx="2343780" cy="180020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7765218" y="2283684"/>
            <a:ext cx="3323346" cy="492443"/>
          </a:xfrm>
          <a:prstGeom prst="rect">
            <a:avLst/>
          </a:prstGeom>
          <a:noFill/>
        </p:spPr>
        <p:txBody>
          <a:bodyPr wrap="none" rtlCol="0">
            <a:spAutoFit/>
          </a:bodyPr>
          <a:lstStyle/>
          <a:p>
            <a:r>
              <a:rPr lang="en-US" b="1" dirty="0" smtClean="0">
                <a:solidFill>
                  <a:schemeClr val="accent1"/>
                </a:solidFill>
              </a:rPr>
              <a:t>Quality Attribute</a:t>
            </a:r>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5334" y="1306911"/>
            <a:ext cx="1163114" cy="10894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734387" y="4695594"/>
            <a:ext cx="2904120" cy="78095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9638507" y="4845125"/>
            <a:ext cx="3042821" cy="492443"/>
          </a:xfrm>
          <a:prstGeom prst="rect">
            <a:avLst/>
          </a:prstGeom>
          <a:noFill/>
        </p:spPr>
        <p:txBody>
          <a:bodyPr wrap="none" rtlCol="0">
            <a:spAutoFit/>
          </a:bodyPr>
          <a:lstStyle/>
          <a:p>
            <a:r>
              <a:rPr lang="en-US" b="1" dirty="0" smtClean="0">
                <a:solidFill>
                  <a:schemeClr val="accent1"/>
                </a:solidFill>
              </a:rPr>
              <a:t>Documentation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trips(downRight)">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enterprise perspective</a:t>
            </a:r>
            <a:endParaRPr lang="en-US" dirty="0"/>
          </a:p>
        </p:txBody>
      </p:sp>
      <p:sp>
        <p:nvSpPr>
          <p:cNvPr id="3" name="Text Placeholder 2"/>
          <p:cNvSpPr>
            <a:spLocks noGrp="1"/>
          </p:cNvSpPr>
          <p:nvPr>
            <p:ph type="body" sz="quarter" idx="18"/>
          </p:nvPr>
        </p:nvSpPr>
        <p:spPr/>
        <p:txBody>
          <a:bodyPr/>
          <a:lstStyle/>
          <a:p>
            <a:r>
              <a:rPr lang="en-US" dirty="0" smtClean="0">
                <a:solidFill>
                  <a:srgbClr val="FF0000"/>
                </a:solidFill>
              </a:rPr>
              <a:t>Challenges</a:t>
            </a:r>
          </a:p>
          <a:p>
            <a:pPr lvl="1"/>
            <a:r>
              <a:rPr lang="en-US" dirty="0" smtClean="0"/>
              <a:t>Efficiency in business function</a:t>
            </a:r>
          </a:p>
          <a:p>
            <a:pPr lvl="1"/>
            <a:r>
              <a:rPr lang="en-US" dirty="0" smtClean="0"/>
              <a:t>Agility in responding to market trends and customer demands</a:t>
            </a:r>
          </a:p>
          <a:p>
            <a:pPr lvl="1"/>
            <a:r>
              <a:rPr lang="en-US" dirty="0" smtClean="0"/>
              <a:t>Efficiency in the use of information technology</a:t>
            </a:r>
          </a:p>
          <a:p>
            <a:pPr lvl="1"/>
            <a:r>
              <a:rPr lang="en-US" dirty="0" smtClean="0"/>
              <a:t>Improvement in return on investment</a:t>
            </a:r>
          </a:p>
          <a:p>
            <a:pPr lvl="1"/>
            <a:r>
              <a:rPr lang="en-US" dirty="0" smtClean="0"/>
              <a:t>Reduction in investment risk</a:t>
            </a:r>
          </a:p>
          <a:p>
            <a:pPr lvl="1"/>
            <a:r>
              <a:rPr lang="en-US" dirty="0"/>
              <a:t>Speed in </a:t>
            </a:r>
            <a:r>
              <a:rPr lang="en-US" dirty="0" smtClean="0"/>
              <a:t>leveraging technological innovation</a:t>
            </a:r>
            <a:endParaRPr lang="en-US" dirty="0"/>
          </a:p>
          <a:p>
            <a:pPr lvl="1"/>
            <a:r>
              <a:rPr lang="en-US" dirty="0" smtClean="0"/>
              <a:t>Simplicity in operational procedures</a:t>
            </a:r>
          </a:p>
          <a:p>
            <a:pPr lvl="1"/>
            <a:r>
              <a:rPr lang="en-US" dirty="0" smtClean="0"/>
              <a:t>Adaptation to change</a:t>
            </a:r>
          </a:p>
        </p:txBody>
      </p:sp>
    </p:spTree>
    <p:extLst>
      <p:ext uri="{BB962C8B-B14F-4D97-AF65-F5344CB8AC3E}">
        <p14:creationId xmlns:p14="http://schemas.microsoft.com/office/powerpoint/2010/main" val="811239793"/>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Architecture Documentation - 1</a:t>
            </a:r>
            <a:endParaRPr lang="en-US" dirty="0"/>
          </a:p>
        </p:txBody>
      </p:sp>
      <p:sp>
        <p:nvSpPr>
          <p:cNvPr id="9" name="Text Placeholder 3"/>
          <p:cNvSpPr txBox="1">
            <a:spLocks/>
          </p:cNvSpPr>
          <p:nvPr/>
        </p:nvSpPr>
        <p:spPr>
          <a:xfrm>
            <a:off x="357049" y="2126180"/>
            <a:ext cx="12957176" cy="526596"/>
          </a:xfrm>
          <a:prstGeom prst="rect">
            <a:avLst/>
          </a:prstGeom>
        </p:spPr>
        <p:txBody>
          <a:bodyPr/>
          <a:lstStyle/>
          <a:p>
            <a:pPr marL="0" marR="0" lvl="0" indent="0" algn="l"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kumimoji="0" lang="en-US" sz="2600" b="1" i="0" u="none" strike="noStrike" kern="1200" cap="none" spc="0" normalizeH="0" baseline="0" noProof="0" dirty="0" smtClean="0">
                <a:ln>
                  <a:noFill/>
                </a:ln>
                <a:solidFill>
                  <a:schemeClr val="accent1"/>
                </a:solidFill>
                <a:effectLst/>
                <a:uLnTx/>
                <a:uFillTx/>
                <a:latin typeface="+mn-lt"/>
                <a:ea typeface="+mn-ea"/>
                <a:cs typeface="+mn-cs"/>
              </a:rPr>
              <a:t>Why ?</a:t>
            </a:r>
            <a:endParaRPr kumimoji="0" lang="en-US" sz="2600" b="1"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Rectangle 9"/>
          <p:cNvSpPr/>
          <p:nvPr/>
        </p:nvSpPr>
        <p:spPr>
          <a:xfrm>
            <a:off x="505895" y="2864363"/>
            <a:ext cx="3840480" cy="1140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Construction</a:t>
            </a:r>
            <a:endParaRPr lang="en-US" b="1" dirty="0"/>
          </a:p>
        </p:txBody>
      </p:sp>
      <p:sp>
        <p:nvSpPr>
          <p:cNvPr id="11" name="Rectangle 10"/>
          <p:cNvSpPr/>
          <p:nvPr/>
        </p:nvSpPr>
        <p:spPr>
          <a:xfrm>
            <a:off x="4498775" y="2864363"/>
            <a:ext cx="3840480" cy="11400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Analysis</a:t>
            </a:r>
            <a:endParaRPr lang="en-US" b="1" dirty="0"/>
          </a:p>
        </p:txBody>
      </p:sp>
      <p:sp>
        <p:nvSpPr>
          <p:cNvPr id="12" name="Rectangle 11"/>
          <p:cNvSpPr/>
          <p:nvPr/>
        </p:nvSpPr>
        <p:spPr>
          <a:xfrm>
            <a:off x="8519760" y="2864363"/>
            <a:ext cx="3840480" cy="11400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Education</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Architecture Documentation - 1</a:t>
            </a:r>
            <a:endParaRPr lang="en-US" dirty="0"/>
          </a:p>
        </p:txBody>
      </p:sp>
      <p:sp>
        <p:nvSpPr>
          <p:cNvPr id="8" name="Text Placeholder 3"/>
          <p:cNvSpPr txBox="1">
            <a:spLocks/>
          </p:cNvSpPr>
          <p:nvPr/>
        </p:nvSpPr>
        <p:spPr>
          <a:xfrm>
            <a:off x="386320" y="1356643"/>
            <a:ext cx="12957176" cy="526596"/>
          </a:xfrm>
          <a:prstGeom prst="rect">
            <a:avLst/>
          </a:prstGeom>
        </p:spPr>
        <p:txBody>
          <a:bodyPr/>
          <a:lstStyle/>
          <a:p>
            <a:pPr marL="0" marR="0" lvl="0" indent="0" algn="l"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kumimoji="0" lang="en-US" sz="2400" b="1" i="0" u="none" strike="noStrike" kern="1200" cap="none" spc="0" normalizeH="0" baseline="0" noProof="0" dirty="0" smtClean="0">
                <a:ln>
                  <a:noFill/>
                </a:ln>
                <a:solidFill>
                  <a:schemeClr val="accent1"/>
                </a:solidFill>
                <a:effectLst/>
                <a:uLnTx/>
                <a:uFillTx/>
                <a:latin typeface="+mn-lt"/>
                <a:ea typeface="+mn-ea"/>
                <a:cs typeface="+mn-cs"/>
              </a:rPr>
              <a:t>View Based Documentation</a:t>
            </a:r>
            <a:endParaRPr kumimoji="0" lang="en-US" sz="2400" b="1" i="0" u="none" strike="noStrike" kern="1200" cap="none" spc="0" normalizeH="0" baseline="0" noProof="0" dirty="0">
              <a:ln>
                <a:noFill/>
              </a:ln>
              <a:solidFill>
                <a:schemeClr val="accent1"/>
              </a:solidFill>
              <a:effectLst/>
              <a:uLnTx/>
              <a:uFillTx/>
              <a:latin typeface="+mn-lt"/>
              <a:ea typeface="+mn-ea"/>
              <a:cs typeface="+mn-cs"/>
            </a:endParaRPr>
          </a:p>
        </p:txBody>
      </p:sp>
      <p:sp>
        <p:nvSpPr>
          <p:cNvPr id="13" name="TextBox 12"/>
          <p:cNvSpPr txBox="1"/>
          <p:nvPr/>
        </p:nvSpPr>
        <p:spPr>
          <a:xfrm>
            <a:off x="509151" y="1916659"/>
            <a:ext cx="13219549" cy="4846407"/>
          </a:xfrm>
          <a:prstGeom prst="rect">
            <a:avLst/>
          </a:prstGeom>
          <a:noFill/>
        </p:spPr>
        <p:txBody>
          <a:bodyPr wrap="square" lIns="0" tIns="0" rIns="0" bIns="0" rtlCol="0">
            <a:noAutofit/>
          </a:bodyPr>
          <a:lstStyle/>
          <a:p>
            <a:r>
              <a:rPr lang="en-US" sz="2000" dirty="0"/>
              <a:t>A view is a representation of a structure. We use views to manage complexity by separating concerns. </a:t>
            </a:r>
            <a:r>
              <a:rPr lang="en-US" sz="2000" dirty="0" smtClean="0"/>
              <a:t>Views </a:t>
            </a:r>
            <a:r>
              <a:rPr lang="en-US" sz="2000" dirty="0"/>
              <a:t>give us our basic principle of architecture documentation. Documenting a software architecture is </a:t>
            </a:r>
            <a:r>
              <a:rPr lang="en-US" sz="2000" dirty="0" smtClean="0"/>
              <a:t>a </a:t>
            </a:r>
            <a:r>
              <a:rPr lang="en-US" sz="2000" dirty="0"/>
              <a:t>matter of documenting the relevant views and then adding information that applies to more than one view</a:t>
            </a:r>
            <a:r>
              <a:rPr lang="en-US" sz="2000" dirty="0" smtClean="0"/>
              <a:t>.</a:t>
            </a:r>
          </a:p>
          <a:p>
            <a:endParaRPr lang="en-US" sz="2000" dirty="0"/>
          </a:p>
          <a:p>
            <a:r>
              <a:rPr lang="en-US" sz="2000" dirty="0"/>
              <a:t>Therefore, we have three kinds of views. Different kinds of views </a:t>
            </a:r>
            <a:r>
              <a:rPr lang="en-US" sz="2000" dirty="0" smtClean="0"/>
              <a:t>show different </a:t>
            </a:r>
            <a:r>
              <a:rPr lang="en-US" sz="2000" dirty="0"/>
              <a:t>kinds of </a:t>
            </a:r>
            <a:r>
              <a:rPr lang="en-US" sz="2000" dirty="0" smtClean="0"/>
              <a:t>information –</a:t>
            </a:r>
          </a:p>
          <a:p>
            <a:pPr marL="457200" indent="-457200">
              <a:buAutoNum type="arabicPeriod"/>
            </a:pPr>
            <a:r>
              <a:rPr lang="en-US" sz="2000" b="1" dirty="0" smtClean="0"/>
              <a:t>Module </a:t>
            </a:r>
            <a:r>
              <a:rPr lang="en-US" sz="2000" b="1" dirty="0"/>
              <a:t>views </a:t>
            </a:r>
            <a:r>
              <a:rPr lang="en-US" sz="2000" dirty="0"/>
              <a:t>show how the system is structured as a set of code </a:t>
            </a:r>
            <a:r>
              <a:rPr lang="en-US" sz="2000" dirty="0" smtClean="0"/>
              <a:t>units</a:t>
            </a:r>
          </a:p>
          <a:p>
            <a:pPr marL="457200" indent="-457200">
              <a:buAutoNum type="arabicPeriod"/>
            </a:pPr>
            <a:endParaRPr lang="en-US" sz="500" dirty="0"/>
          </a:p>
          <a:p>
            <a:r>
              <a:rPr lang="en-US" sz="2000" b="1" dirty="0" smtClean="0"/>
              <a:t>2</a:t>
            </a:r>
            <a:r>
              <a:rPr lang="en-US" sz="2000" b="1" dirty="0"/>
              <a:t>. Component-and-connector views </a:t>
            </a:r>
            <a:r>
              <a:rPr lang="en-US" sz="2000" dirty="0"/>
              <a:t>show how the system is structured as </a:t>
            </a:r>
            <a:r>
              <a:rPr lang="en-US" sz="2000" dirty="0" smtClean="0"/>
              <a:t>a set </a:t>
            </a:r>
            <a:r>
              <a:rPr lang="en-US" sz="2000" dirty="0"/>
              <a:t>of elements with runtime </a:t>
            </a:r>
            <a:r>
              <a:rPr lang="en-US" sz="2000" dirty="0" smtClean="0"/>
              <a:t>behaviors </a:t>
            </a:r>
            <a:r>
              <a:rPr lang="en-US" sz="2000" dirty="0"/>
              <a:t>and interactions</a:t>
            </a:r>
            <a:r>
              <a:rPr lang="en-US" sz="2000" dirty="0" smtClean="0"/>
              <a:t>.</a:t>
            </a:r>
          </a:p>
          <a:p>
            <a:endParaRPr lang="en-US" sz="500" dirty="0"/>
          </a:p>
          <a:p>
            <a:r>
              <a:rPr lang="en-US" sz="2000" b="1" dirty="0"/>
              <a:t>3. Allocation views </a:t>
            </a:r>
            <a:r>
              <a:rPr lang="en-US" sz="2000" dirty="0"/>
              <a:t>show how the system relates to non-software structures </a:t>
            </a:r>
            <a:r>
              <a:rPr lang="en-US" sz="2000" dirty="0" smtClean="0"/>
              <a:t>in its </a:t>
            </a:r>
            <a:r>
              <a:rPr lang="en-US" sz="2000" dirty="0"/>
              <a:t>environment</a:t>
            </a:r>
            <a:r>
              <a:rPr lang="en-US" sz="2000" dirty="0" smtClean="0"/>
              <a:t>.</a:t>
            </a:r>
          </a:p>
          <a:p>
            <a:endParaRPr lang="en-US" sz="2000" dirty="0"/>
          </a:p>
          <a:p>
            <a:r>
              <a:rPr lang="en-US" sz="2000" dirty="0"/>
              <a:t>Every view contains information from at least one of these </a:t>
            </a:r>
            <a:r>
              <a:rPr lang="en-US" sz="2000" dirty="0" smtClean="0"/>
              <a:t>categories –</a:t>
            </a:r>
          </a:p>
          <a:p>
            <a:pPr marL="285750" indent="-285750">
              <a:buFont typeface="Wingdings" pitchFamily="2" charset="2"/>
              <a:buChar char="Ø"/>
            </a:pPr>
            <a:r>
              <a:rPr lang="en-US" sz="2000" dirty="0"/>
              <a:t>a view will show the elements that are in the structure and </a:t>
            </a:r>
            <a:r>
              <a:rPr lang="en-US" sz="2000" dirty="0" smtClean="0"/>
              <a:t>the relationships </a:t>
            </a:r>
            <a:r>
              <a:rPr lang="en-US" sz="2000" dirty="0"/>
              <a:t>among them</a:t>
            </a:r>
            <a:r>
              <a:rPr lang="en-US" sz="2000" dirty="0" smtClean="0"/>
              <a:t>.</a:t>
            </a:r>
          </a:p>
          <a:p>
            <a:pPr marL="285750" indent="-285750">
              <a:buFont typeface="Wingdings" pitchFamily="2" charset="2"/>
              <a:buChar char="Ø"/>
            </a:pPr>
            <a:r>
              <a:rPr lang="en-US" sz="2000" dirty="0" smtClean="0"/>
              <a:t>a view </a:t>
            </a:r>
            <a:r>
              <a:rPr lang="en-US" sz="2000" dirty="0"/>
              <a:t>will also explain what the elements are, what their </a:t>
            </a:r>
            <a:r>
              <a:rPr lang="en-US" sz="2000" dirty="0" smtClean="0"/>
              <a:t>responsibilities are</a:t>
            </a:r>
            <a:r>
              <a:rPr lang="en-US" sz="2000" dirty="0"/>
              <a:t>, and what their important </a:t>
            </a:r>
            <a:r>
              <a:rPr lang="en-US" sz="2000" dirty="0" smtClean="0"/>
              <a:t>properties are.</a:t>
            </a:r>
          </a:p>
          <a:p>
            <a:pPr marL="285750" indent="-285750">
              <a:buFont typeface="Wingdings" pitchFamily="2" charset="2"/>
              <a:buChar char="Ø"/>
            </a:pPr>
            <a:r>
              <a:rPr lang="en-US" sz="2000" dirty="0"/>
              <a:t>Properties are values used to describe the elements to help </a:t>
            </a:r>
            <a:r>
              <a:rPr lang="en-US" sz="2000" dirty="0" smtClean="0"/>
              <a:t>convey understanding </a:t>
            </a:r>
            <a:r>
              <a:rPr lang="en-US" sz="2000" dirty="0"/>
              <a:t>and aid analysis. </a:t>
            </a:r>
            <a:r>
              <a:rPr lang="en-US" sz="2000" dirty="0" smtClean="0"/>
              <a:t>Properties are </a:t>
            </a:r>
            <a:r>
              <a:rPr lang="en-US" sz="2000" dirty="0"/>
              <a:t>often </a:t>
            </a:r>
            <a:r>
              <a:rPr lang="en-US" sz="2000" dirty="0" smtClean="0"/>
              <a:t>quality-of-service </a:t>
            </a:r>
            <a:r>
              <a:rPr lang="en-US" sz="2000" dirty="0"/>
              <a:t>values, such as an element’s performance or </a:t>
            </a:r>
            <a:r>
              <a:rPr lang="en-US" sz="2000" dirty="0" smtClean="0"/>
              <a:t>reliability characteristics</a:t>
            </a:r>
            <a:r>
              <a:rPr lang="en-US" sz="2000" dirty="0"/>
              <a:t>.</a:t>
            </a:r>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Architecture Documentation - 2</a:t>
            </a:r>
            <a:endParaRPr lang="en-US" dirty="0"/>
          </a:p>
        </p:txBody>
      </p:sp>
      <p:sp>
        <p:nvSpPr>
          <p:cNvPr id="4" name="TextBox 3"/>
          <p:cNvSpPr txBox="1"/>
          <p:nvPr/>
        </p:nvSpPr>
        <p:spPr>
          <a:xfrm>
            <a:off x="470146" y="2066194"/>
            <a:ext cx="13950742" cy="5966943"/>
          </a:xfrm>
          <a:prstGeom prst="rect">
            <a:avLst/>
          </a:prstGeom>
          <a:noFill/>
        </p:spPr>
        <p:txBody>
          <a:bodyPr wrap="square" lIns="0" tIns="0" rIns="0" bIns="0" rtlCol="0">
            <a:noAutofit/>
          </a:bodyPr>
          <a:lstStyle/>
          <a:p>
            <a:pPr marL="285750" indent="-285750">
              <a:buFont typeface="Wingdings" pitchFamily="2" charset="2"/>
              <a:buChar char="Ø"/>
            </a:pPr>
            <a:r>
              <a:rPr lang="en-US" sz="2000" b="1" dirty="0" smtClean="0"/>
              <a:t>View Based Documentation</a:t>
            </a:r>
          </a:p>
          <a:p>
            <a:pPr marL="285750" indent="-285750">
              <a:buFont typeface="Wingdings" pitchFamily="2" charset="2"/>
              <a:buChar char="Ø"/>
            </a:pPr>
            <a:endParaRPr lang="en-US" sz="2000" b="1" dirty="0" smtClean="0"/>
          </a:p>
          <a:p>
            <a:pPr marL="285750" indent="-285750">
              <a:buFont typeface="Wingdings" pitchFamily="2" charset="2"/>
              <a:buChar char="Ø"/>
            </a:pPr>
            <a:r>
              <a:rPr lang="en-US" sz="2000" b="1" dirty="0" smtClean="0"/>
              <a:t>Interfaces</a:t>
            </a:r>
            <a:r>
              <a:rPr lang="en-US" sz="2000" dirty="0"/>
              <a:t>: Elements cannot interact each other at all except through </a:t>
            </a:r>
            <a:r>
              <a:rPr lang="en-US" sz="2000" dirty="0" smtClean="0"/>
              <a:t>their interfaces</a:t>
            </a:r>
            <a:r>
              <a:rPr lang="en-US" sz="2000" dirty="0"/>
              <a:t>. </a:t>
            </a:r>
            <a:r>
              <a:rPr lang="en-US" sz="2000" dirty="0" smtClean="0"/>
              <a:t>Interfaces </a:t>
            </a:r>
            <a:r>
              <a:rPr lang="en-US" sz="2000" dirty="0"/>
              <a:t>must </a:t>
            </a:r>
            <a:r>
              <a:rPr lang="en-US" sz="2000" dirty="0" smtClean="0"/>
              <a:t>be documented </a:t>
            </a:r>
            <a:r>
              <a:rPr lang="en-US" sz="2000" dirty="0"/>
              <a:t>as </a:t>
            </a:r>
            <a:r>
              <a:rPr lang="en-US" sz="2000" dirty="0" smtClean="0"/>
              <a:t>part </a:t>
            </a:r>
            <a:r>
              <a:rPr lang="en-US" sz="2000" dirty="0"/>
              <a:t>of </a:t>
            </a:r>
            <a:endParaRPr lang="en-US" sz="2000" dirty="0" smtClean="0"/>
          </a:p>
          <a:p>
            <a:pPr marL="285750" indent="-285750"/>
            <a:r>
              <a:rPr lang="en-US" sz="2000" dirty="0" smtClean="0"/>
              <a:t>	the </a:t>
            </a:r>
            <a:r>
              <a:rPr lang="en-US" sz="2000" dirty="0"/>
              <a:t>architecture</a:t>
            </a:r>
            <a:r>
              <a:rPr lang="en-US" sz="2000" dirty="0" smtClean="0"/>
              <a:t>. Interfaces </a:t>
            </a:r>
            <a:r>
              <a:rPr lang="en-US" sz="2000" dirty="0"/>
              <a:t>consist of syntax </a:t>
            </a:r>
            <a:r>
              <a:rPr lang="en-US" sz="2000" dirty="0" smtClean="0"/>
              <a:t>plus </a:t>
            </a:r>
            <a:r>
              <a:rPr lang="en-US" sz="2000" dirty="0"/>
              <a:t>semantics – not just APIs</a:t>
            </a:r>
            <a:r>
              <a:rPr lang="en-US" sz="2000" dirty="0" smtClean="0"/>
              <a:t>!</a:t>
            </a:r>
          </a:p>
          <a:p>
            <a:pPr marL="285750" indent="-285750"/>
            <a:endParaRPr lang="en-US" sz="2000" dirty="0"/>
          </a:p>
          <a:p>
            <a:pPr marL="285750" indent="-285750">
              <a:buFont typeface="Wingdings" pitchFamily="2" charset="2"/>
              <a:buChar char="Ø"/>
            </a:pPr>
            <a:r>
              <a:rPr lang="en-US" sz="2000" b="1" dirty="0" smtClean="0"/>
              <a:t>Rationale</a:t>
            </a:r>
            <a:r>
              <a:rPr lang="en-US" sz="2000" dirty="0"/>
              <a:t>: </a:t>
            </a:r>
            <a:r>
              <a:rPr lang="en-US" sz="2000" i="1" dirty="0" smtClean="0"/>
              <a:t>why </a:t>
            </a:r>
            <a:r>
              <a:rPr lang="en-US" sz="2000" dirty="0"/>
              <a:t>the architect made the decisions he/she did </a:t>
            </a:r>
            <a:r>
              <a:rPr lang="en-US" sz="2000" dirty="0" smtClean="0"/>
              <a:t>can save </a:t>
            </a:r>
            <a:r>
              <a:rPr lang="en-US" sz="2000" dirty="0"/>
              <a:t>critical time in </a:t>
            </a:r>
            <a:r>
              <a:rPr lang="en-US" sz="2000" dirty="0" smtClean="0"/>
              <a:t>the future</a:t>
            </a:r>
            <a:r>
              <a:rPr lang="en-US" sz="2000" dirty="0"/>
              <a:t>, </a:t>
            </a:r>
            <a:r>
              <a:rPr lang="en-US" sz="2000" dirty="0" smtClean="0"/>
              <a:t> when </a:t>
            </a:r>
            <a:r>
              <a:rPr lang="en-US" sz="2000" dirty="0"/>
              <a:t>the </a:t>
            </a:r>
            <a:r>
              <a:rPr lang="en-US" sz="2000" dirty="0" smtClean="0"/>
              <a:t>system </a:t>
            </a:r>
            <a:r>
              <a:rPr lang="en-US" sz="2000" dirty="0"/>
              <a:t>is ready to </a:t>
            </a:r>
            <a:endParaRPr lang="en-US" sz="2000" dirty="0" smtClean="0"/>
          </a:p>
          <a:p>
            <a:pPr marL="285750" indent="-285750"/>
            <a:r>
              <a:rPr lang="en-US" sz="2000" dirty="0" smtClean="0"/>
              <a:t>	evolve </a:t>
            </a:r>
            <a:r>
              <a:rPr lang="en-US" sz="2000" dirty="0"/>
              <a:t>and </a:t>
            </a:r>
            <a:r>
              <a:rPr lang="en-US" sz="2000" dirty="0" smtClean="0"/>
              <a:t>the original </a:t>
            </a:r>
            <a:r>
              <a:rPr lang="en-US" sz="2000" dirty="0"/>
              <a:t>architect is long gone</a:t>
            </a:r>
            <a:r>
              <a:rPr lang="en-US" sz="2000" dirty="0" smtClean="0"/>
              <a:t>.</a:t>
            </a:r>
          </a:p>
          <a:p>
            <a:pPr marL="285750" indent="-285750"/>
            <a:endParaRPr lang="en-US" sz="2000" dirty="0"/>
          </a:p>
          <a:p>
            <a:pPr marL="285750" indent="-285750">
              <a:buFont typeface="Wingdings" pitchFamily="2" charset="2"/>
              <a:buChar char="Ø"/>
            </a:pPr>
            <a:r>
              <a:rPr lang="en-US" sz="2000" b="1" dirty="0" smtClean="0"/>
              <a:t>Variability</a:t>
            </a:r>
            <a:r>
              <a:rPr lang="en-US" sz="2000" dirty="0" smtClean="0"/>
              <a:t> </a:t>
            </a:r>
            <a:r>
              <a:rPr lang="en-US" sz="2000" dirty="0"/>
              <a:t>in architectures, such as components that are </a:t>
            </a:r>
            <a:r>
              <a:rPr lang="en-US" sz="2000" dirty="0" smtClean="0"/>
              <a:t>plug-replaceable or optional.</a:t>
            </a:r>
          </a:p>
          <a:p>
            <a:pPr marL="285750" indent="-285750">
              <a:buFont typeface="Wingdings" pitchFamily="2" charset="2"/>
              <a:buChar char="Ø"/>
            </a:pPr>
            <a:endParaRPr lang="en-US" sz="2000" dirty="0"/>
          </a:p>
          <a:p>
            <a:pPr marL="285750" indent="-285750">
              <a:buFont typeface="Wingdings" pitchFamily="2" charset="2"/>
              <a:buChar char="Ø"/>
            </a:pPr>
            <a:r>
              <a:rPr lang="en-US" sz="2000" b="1" dirty="0" smtClean="0"/>
              <a:t>Dynamic </a:t>
            </a:r>
            <a:r>
              <a:rPr lang="en-US" sz="2000" b="1" dirty="0"/>
              <a:t>architectures </a:t>
            </a:r>
            <a:r>
              <a:rPr lang="en-US" sz="2000" dirty="0"/>
              <a:t>– components and connectors that change at </a:t>
            </a:r>
            <a:r>
              <a:rPr lang="en-US" sz="2000" dirty="0" smtClean="0"/>
              <a:t>runtime</a:t>
            </a:r>
          </a:p>
          <a:p>
            <a:pPr marL="285750" indent="-285750">
              <a:buFont typeface="Wingdings" pitchFamily="2" charset="2"/>
              <a:buChar char="Ø"/>
            </a:pPr>
            <a:endParaRPr lang="en-US" sz="2000" dirty="0"/>
          </a:p>
          <a:p>
            <a:pPr marL="285750" indent="-285750">
              <a:buFont typeface="Wingdings" pitchFamily="2" charset="2"/>
              <a:buChar char="Ø"/>
            </a:pPr>
            <a:r>
              <a:rPr lang="en-US" sz="2000" b="1" dirty="0" smtClean="0"/>
              <a:t>Context</a:t>
            </a:r>
            <a:r>
              <a:rPr lang="en-US" sz="2000" dirty="0" smtClean="0"/>
              <a:t> </a:t>
            </a:r>
            <a:r>
              <a:rPr lang="en-US" sz="2000" dirty="0"/>
              <a:t>– the external environment and how it relates to our system</a:t>
            </a:r>
            <a:r>
              <a:rPr lang="en-US" sz="2000" dirty="0" smtClean="0"/>
              <a:t>.</a:t>
            </a:r>
          </a:p>
          <a:p>
            <a:pPr marL="285750" indent="-285750">
              <a:buFont typeface="Wingdings" pitchFamily="2" charset="2"/>
              <a:buChar char="Ø"/>
            </a:pPr>
            <a:endParaRPr lang="en-US" sz="2000" dirty="0"/>
          </a:p>
          <a:p>
            <a:pPr marL="285750" indent="-285750">
              <a:buFont typeface="Wingdings" pitchFamily="2" charset="2"/>
              <a:buChar char="Ø"/>
            </a:pPr>
            <a:r>
              <a:rPr lang="en-US" sz="2000" b="1" dirty="0" smtClean="0"/>
              <a:t>Behavior</a:t>
            </a:r>
            <a:r>
              <a:rPr lang="en-US" sz="2000" dirty="0" smtClean="0"/>
              <a:t> </a:t>
            </a:r>
            <a:r>
              <a:rPr lang="en-US" sz="2000" dirty="0"/>
              <a:t>–How do the elements behave when the system runs? </a:t>
            </a:r>
            <a:r>
              <a:rPr lang="en-US" sz="2000" dirty="0" smtClean="0"/>
              <a:t>Structure just </a:t>
            </a:r>
            <a:r>
              <a:rPr lang="en-US" sz="2000" dirty="0"/>
              <a:t>shows </a:t>
            </a:r>
            <a:r>
              <a:rPr lang="en-US" sz="2000" dirty="0" smtClean="0"/>
              <a:t>connections</a:t>
            </a:r>
            <a:r>
              <a:rPr lang="en-US" sz="2000" dirty="0"/>
              <a:t>; </a:t>
            </a:r>
            <a:r>
              <a:rPr lang="en-US" sz="2000" dirty="0" smtClean="0"/>
              <a:t> behavior  shows </a:t>
            </a:r>
            <a:r>
              <a:rPr lang="en-US" sz="2000" dirty="0"/>
              <a:t>how </a:t>
            </a:r>
            <a:r>
              <a:rPr lang="en-US" sz="2000" dirty="0" smtClean="0"/>
              <a:t>and </a:t>
            </a:r>
            <a:r>
              <a:rPr lang="en-US" sz="2000" dirty="0" smtClean="0"/>
              <a:t>when </a:t>
            </a:r>
            <a:r>
              <a:rPr lang="en-US" sz="2000" dirty="0"/>
              <a:t>those </a:t>
            </a:r>
            <a:r>
              <a:rPr lang="en-US" sz="2000" dirty="0" smtClean="0"/>
              <a:t>connections “</a:t>
            </a:r>
            <a:r>
              <a:rPr lang="en-US" sz="2000" dirty="0"/>
              <a:t>fire.”</a:t>
            </a:r>
          </a:p>
        </p:txBody>
      </p:sp>
      <p:sp>
        <p:nvSpPr>
          <p:cNvPr id="8" name="Text Placeholder 3"/>
          <p:cNvSpPr txBox="1">
            <a:spLocks/>
          </p:cNvSpPr>
          <p:nvPr/>
        </p:nvSpPr>
        <p:spPr>
          <a:xfrm>
            <a:off x="359024" y="1380679"/>
            <a:ext cx="12957176" cy="526596"/>
          </a:xfrm>
          <a:prstGeom prst="rect">
            <a:avLst/>
          </a:prstGeom>
        </p:spPr>
        <p:txBody>
          <a:bodyPr/>
          <a:lstStyle/>
          <a:p>
            <a:pPr marL="0" marR="0" lvl="0" indent="0" algn="l"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kumimoji="0" lang="en-US" sz="2600" b="1" i="0" u="none" strike="noStrike" kern="1200" cap="none" spc="0" normalizeH="0" baseline="0" noProof="0" dirty="0" smtClean="0">
                <a:ln>
                  <a:noFill/>
                </a:ln>
                <a:solidFill>
                  <a:schemeClr val="accent1"/>
                </a:solidFill>
                <a:effectLst/>
                <a:uLnTx/>
                <a:uFillTx/>
                <a:latin typeface="+mn-lt"/>
                <a:ea typeface="+mn-ea"/>
                <a:cs typeface="+mn-cs"/>
              </a:rPr>
              <a:t>Other Information of the View-</a:t>
            </a:r>
            <a:endParaRPr kumimoji="0" lang="en-US" sz="2600" b="1"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Architecture Documentation - 3</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117" y="1415233"/>
            <a:ext cx="4909654" cy="610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900" y="3241963"/>
            <a:ext cx="5954300" cy="375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32900" y="1415233"/>
            <a:ext cx="8792491" cy="1652939"/>
          </a:xfrm>
          <a:prstGeom prst="rect">
            <a:avLst/>
          </a:prstGeom>
          <a:noFill/>
        </p:spPr>
        <p:txBody>
          <a:bodyPr wrap="none" lIns="0" tIns="0" rIns="0" bIns="0" rtlCol="0">
            <a:noAutofit/>
          </a:bodyPr>
          <a:lstStyle/>
          <a:p>
            <a:pPr marL="285750" indent="-285750">
              <a:buFont typeface="Wingdings" pitchFamily="2" charset="2"/>
              <a:buChar char="q"/>
            </a:pPr>
            <a:r>
              <a:rPr lang="en-US" sz="1800" b="1" dirty="0">
                <a:solidFill>
                  <a:srgbClr val="C00000"/>
                </a:solidFill>
              </a:rPr>
              <a:t>Structural diagrams </a:t>
            </a:r>
            <a:r>
              <a:rPr lang="en-US" sz="1800" b="1" dirty="0" smtClean="0">
                <a:solidFill>
                  <a:srgbClr val="C00000"/>
                </a:solidFill>
              </a:rPr>
              <a:t>show all the </a:t>
            </a:r>
            <a:r>
              <a:rPr lang="en-US" sz="1800" b="1" dirty="0">
                <a:solidFill>
                  <a:srgbClr val="C00000"/>
                </a:solidFill>
              </a:rPr>
              <a:t>potential </a:t>
            </a:r>
            <a:r>
              <a:rPr lang="en-US" sz="1800" b="1" dirty="0" smtClean="0">
                <a:solidFill>
                  <a:srgbClr val="C00000"/>
                </a:solidFill>
              </a:rPr>
              <a:t>interactions among </a:t>
            </a:r>
          </a:p>
          <a:p>
            <a:pPr marL="285750" indent="-285750"/>
            <a:r>
              <a:rPr lang="en-US" sz="1800" b="1" dirty="0" smtClean="0">
                <a:solidFill>
                  <a:srgbClr val="C00000"/>
                </a:solidFill>
              </a:rPr>
              <a:t>	software </a:t>
            </a:r>
            <a:r>
              <a:rPr lang="en-US" sz="1800" b="1" dirty="0">
                <a:solidFill>
                  <a:srgbClr val="C00000"/>
                </a:solidFill>
              </a:rPr>
              <a:t>elements</a:t>
            </a:r>
            <a:r>
              <a:rPr lang="en-US" sz="1800" b="1" dirty="0" smtClean="0">
                <a:solidFill>
                  <a:srgbClr val="C00000"/>
                </a:solidFill>
              </a:rPr>
              <a:t>.</a:t>
            </a:r>
          </a:p>
          <a:p>
            <a:pPr marL="285750" indent="-285750"/>
            <a:endParaRPr lang="en-US" sz="500" b="1" dirty="0" smtClean="0">
              <a:solidFill>
                <a:srgbClr val="C00000"/>
              </a:solidFill>
            </a:endParaRPr>
          </a:p>
          <a:p>
            <a:pPr marL="285750" indent="-285750">
              <a:buFont typeface="Wingdings" pitchFamily="2" charset="2"/>
              <a:buChar char="q"/>
            </a:pPr>
            <a:r>
              <a:rPr lang="en-US" sz="1800" b="1" dirty="0">
                <a:solidFill>
                  <a:srgbClr val="C00000"/>
                </a:solidFill>
              </a:rPr>
              <a:t>Behavioral diagrams </a:t>
            </a:r>
            <a:r>
              <a:rPr lang="en-US" sz="1800" b="1" dirty="0" smtClean="0">
                <a:solidFill>
                  <a:srgbClr val="C00000"/>
                </a:solidFill>
              </a:rPr>
              <a:t>describe specific </a:t>
            </a:r>
            <a:r>
              <a:rPr lang="en-US" sz="1800" b="1" dirty="0">
                <a:solidFill>
                  <a:srgbClr val="C00000"/>
                </a:solidFill>
              </a:rPr>
              <a:t>patterns of </a:t>
            </a:r>
            <a:r>
              <a:rPr lang="en-US" sz="1800" b="1" dirty="0" smtClean="0">
                <a:solidFill>
                  <a:srgbClr val="C00000"/>
                </a:solidFill>
              </a:rPr>
              <a:t>interaction – </a:t>
            </a:r>
          </a:p>
          <a:p>
            <a:pPr marL="285750" indent="-285750"/>
            <a:r>
              <a:rPr lang="en-US" sz="1800" b="1" dirty="0" smtClean="0">
                <a:solidFill>
                  <a:srgbClr val="C00000"/>
                </a:solidFill>
              </a:rPr>
              <a:t>	the </a:t>
            </a:r>
            <a:r>
              <a:rPr lang="en-US" sz="1800" b="1" dirty="0">
                <a:solidFill>
                  <a:srgbClr val="C00000"/>
                </a:solidFill>
              </a:rPr>
              <a:t>system’s </a:t>
            </a:r>
            <a:r>
              <a:rPr lang="en-US" sz="1800" b="1" dirty="0" smtClean="0">
                <a:solidFill>
                  <a:srgbClr val="C00000"/>
                </a:solidFill>
              </a:rPr>
              <a:t>response </a:t>
            </a:r>
            <a:r>
              <a:rPr lang="en-US" sz="1800" b="1" dirty="0">
                <a:solidFill>
                  <a:srgbClr val="C00000"/>
                </a:solidFill>
              </a:rPr>
              <a:t>to stimuli</a:t>
            </a:r>
            <a:r>
              <a:rPr lang="en-US" sz="1800" b="1" dirty="0" smtClean="0">
                <a:solidFill>
                  <a:srgbClr val="C00000"/>
                </a:solidFill>
              </a:rPr>
              <a:t>.</a:t>
            </a:r>
          </a:p>
          <a:p>
            <a:pPr marL="285750" indent="-285750"/>
            <a:endParaRPr lang="en-US" sz="500" b="1" dirty="0" smtClean="0">
              <a:solidFill>
                <a:srgbClr val="C00000"/>
              </a:solidFill>
            </a:endParaRPr>
          </a:p>
          <a:p>
            <a:pPr marL="285750" indent="-285750">
              <a:buFont typeface="Wingdings" pitchFamily="2" charset="2"/>
              <a:buChar char="q"/>
            </a:pPr>
            <a:r>
              <a:rPr lang="en-US" sz="1800" b="1" dirty="0" smtClean="0">
                <a:solidFill>
                  <a:srgbClr val="C00000"/>
                </a:solidFill>
              </a:rPr>
              <a:t>Having template</a:t>
            </a:r>
            <a:endParaRPr lang="en-US" sz="1800" dirty="0" smtClean="0">
              <a:solidFill>
                <a:srgbClr val="C00000"/>
              </a:solidFill>
            </a:endParaRPr>
          </a:p>
        </p:txBody>
      </p:sp>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734387" y="4695594"/>
            <a:ext cx="2904120" cy="78095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9638507" y="4845125"/>
            <a:ext cx="3042821" cy="492443"/>
          </a:xfrm>
          <a:prstGeom prst="rect">
            <a:avLst/>
          </a:prstGeom>
          <a:noFill/>
        </p:spPr>
        <p:txBody>
          <a:bodyPr wrap="none" rtlCol="0">
            <a:spAutoFit/>
          </a:bodyPr>
          <a:lstStyle/>
          <a:p>
            <a:r>
              <a:rPr lang="en-US" b="1" dirty="0" smtClean="0">
                <a:solidFill>
                  <a:schemeClr val="accent1"/>
                </a:solidFill>
              </a:rPr>
              <a:t>Documentation</a:t>
            </a:r>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5523" y="3840490"/>
            <a:ext cx="1163114" cy="1089450"/>
          </a:xfrm>
          <a:prstGeom prst="rect">
            <a:avLst/>
          </a:prstGeom>
        </p:spPr>
      </p:pic>
    </p:spTree>
    <p:extLst>
      <p:ext uri="{BB962C8B-B14F-4D97-AF65-F5344CB8AC3E}">
        <p14:creationId xmlns:p14="http://schemas.microsoft.com/office/powerpoint/2010/main" val="3752825663"/>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905027" y="5647275"/>
            <a:ext cx="4876780" cy="78095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8784637" y="5791528"/>
            <a:ext cx="2157963" cy="492443"/>
          </a:xfrm>
          <a:prstGeom prst="rect">
            <a:avLst/>
          </a:prstGeom>
          <a:noFill/>
        </p:spPr>
        <p:txBody>
          <a:bodyPr wrap="none" rtlCol="0">
            <a:spAutoFit/>
          </a:bodyPr>
          <a:lstStyle/>
          <a:p>
            <a:r>
              <a:rPr lang="en-US" b="1" dirty="0" smtClean="0">
                <a:solidFill>
                  <a:schemeClr val="accent1"/>
                </a:solidFill>
              </a:rPr>
              <a:t>Evaluation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trips(downRight)">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- 1</a:t>
            </a:r>
            <a:endParaRPr lang="en-US" dirty="0"/>
          </a:p>
        </p:txBody>
      </p:sp>
      <p:sp>
        <p:nvSpPr>
          <p:cNvPr id="3" name="Content Placeholder 2"/>
          <p:cNvSpPr>
            <a:spLocks noGrp="1"/>
          </p:cNvSpPr>
          <p:nvPr>
            <p:ph sz="quarter" idx="10"/>
          </p:nvPr>
        </p:nvSpPr>
        <p:spPr>
          <a:xfrm>
            <a:off x="723198" y="1805232"/>
            <a:ext cx="12978115" cy="5309125"/>
          </a:xfrm>
        </p:spPr>
        <p:txBody>
          <a:bodyPr/>
          <a:lstStyle/>
          <a:p>
            <a:pPr marL="285750" indent="-285750">
              <a:buFont typeface="Wingdings" pitchFamily="2" charset="2"/>
              <a:buChar char="Ø"/>
            </a:pPr>
            <a:r>
              <a:rPr lang="en-US" dirty="0" smtClean="0"/>
              <a:t>An unsuitable architecture will precipitate disaster.</a:t>
            </a:r>
          </a:p>
          <a:p>
            <a:pPr marL="285750" indent="-285750">
              <a:buFont typeface="Wingdings" pitchFamily="2" charset="2"/>
              <a:buChar char="Ø"/>
            </a:pPr>
            <a:r>
              <a:rPr lang="en-US" dirty="0" smtClean="0"/>
              <a:t>Architecture determines the structure of the project.</a:t>
            </a:r>
          </a:p>
          <a:p>
            <a:pPr marL="285750" indent="-285750">
              <a:buFont typeface="Wingdings" pitchFamily="2" charset="2"/>
              <a:buChar char="Ø"/>
            </a:pPr>
            <a:r>
              <a:rPr lang="en-US" dirty="0" smtClean="0"/>
              <a:t>Repeatable, structured methods offer a low-cost risk mitigation capability that can be employed early </a:t>
            </a:r>
          </a:p>
          <a:p>
            <a:pPr indent="288925"/>
            <a:r>
              <a:rPr lang="en-US" dirty="0" smtClean="0"/>
              <a:t>in the development life cycle. </a:t>
            </a:r>
          </a:p>
          <a:p>
            <a:pPr marL="285750" indent="-285750">
              <a:buFont typeface="Wingdings" pitchFamily="2" charset="2"/>
              <a:buChar char="Ø"/>
            </a:pPr>
            <a:r>
              <a:rPr lang="en-US" dirty="0" smtClean="0"/>
              <a:t>Making sure an architecture is the right one simply makes good sense</a:t>
            </a:r>
            <a:endParaRPr lang="en-US" dirty="0"/>
          </a:p>
        </p:txBody>
      </p:sp>
      <p:sp>
        <p:nvSpPr>
          <p:cNvPr id="4" name="Text Placeholder 3"/>
          <p:cNvSpPr>
            <a:spLocks noGrp="1"/>
          </p:cNvSpPr>
          <p:nvPr>
            <p:ph type="body" sz="quarter" idx="11"/>
          </p:nvPr>
        </p:nvSpPr>
        <p:spPr/>
        <p:txBody>
          <a:bodyPr/>
          <a:lstStyle/>
          <a:p>
            <a:r>
              <a:rPr lang="en-US" dirty="0" smtClean="0"/>
              <a:t>Why -</a:t>
            </a:r>
            <a:endParaRPr lang="en-US" dirty="0"/>
          </a:p>
        </p:txBody>
      </p:sp>
      <p:sp>
        <p:nvSpPr>
          <p:cNvPr id="5" name="TextBox 4"/>
          <p:cNvSpPr txBox="1"/>
          <p:nvPr/>
        </p:nvSpPr>
        <p:spPr>
          <a:xfrm>
            <a:off x="1111879" y="5900424"/>
            <a:ext cx="8504976" cy="1168896"/>
          </a:xfrm>
          <a:prstGeom prst="rect">
            <a:avLst/>
          </a:prstGeom>
          <a:noFill/>
        </p:spPr>
        <p:txBody>
          <a:bodyPr wrap="none" lIns="0" tIns="0" rIns="0" bIns="0" rtlCol="0">
            <a:noAutofit/>
          </a:bodyPr>
          <a:lstStyle/>
          <a:p>
            <a:r>
              <a:rPr lang="en-US" sz="1600" i="1" dirty="0" smtClean="0">
                <a:solidFill>
                  <a:srgbClr val="443D67"/>
                </a:solidFill>
              </a:rPr>
              <a:t>“Since </a:t>
            </a:r>
            <a:r>
              <a:rPr lang="en-US" sz="1600" i="1" dirty="0">
                <a:solidFill>
                  <a:srgbClr val="443D67"/>
                </a:solidFill>
              </a:rPr>
              <a:t>1988, we’ve conducted more than 700 project reviews. Starting </a:t>
            </a:r>
            <a:r>
              <a:rPr lang="en-US" sz="1600" i="1" dirty="0" smtClean="0">
                <a:solidFill>
                  <a:srgbClr val="443D67"/>
                </a:solidFill>
              </a:rPr>
              <a:t>with AT&amp;T</a:t>
            </a:r>
            <a:r>
              <a:rPr lang="en-US" sz="1600" i="1" dirty="0">
                <a:solidFill>
                  <a:srgbClr val="443D67"/>
                </a:solidFill>
              </a:rPr>
              <a:t>, architecture reviews have grown across all </a:t>
            </a:r>
            <a:endParaRPr lang="en-US" sz="1600" i="1" dirty="0" smtClean="0">
              <a:solidFill>
                <a:srgbClr val="443D67"/>
              </a:solidFill>
            </a:endParaRPr>
          </a:p>
          <a:p>
            <a:r>
              <a:rPr lang="en-US" sz="1600" i="1" dirty="0" smtClean="0">
                <a:solidFill>
                  <a:srgbClr val="443D67"/>
                </a:solidFill>
              </a:rPr>
              <a:t>our </a:t>
            </a:r>
            <a:r>
              <a:rPr lang="en-US" sz="1600" i="1" dirty="0">
                <a:solidFill>
                  <a:srgbClr val="443D67"/>
                </a:solidFill>
              </a:rPr>
              <a:t>companies. </a:t>
            </a:r>
            <a:r>
              <a:rPr lang="en-US" sz="1600" i="1" dirty="0" smtClean="0">
                <a:solidFill>
                  <a:srgbClr val="443D67"/>
                </a:solidFill>
              </a:rPr>
              <a:t>We estimate </a:t>
            </a:r>
            <a:r>
              <a:rPr lang="en-US" sz="1600" i="1" dirty="0">
                <a:solidFill>
                  <a:srgbClr val="443D67"/>
                </a:solidFill>
              </a:rPr>
              <a:t>that </a:t>
            </a:r>
            <a:r>
              <a:rPr lang="en-US" sz="1600" b="1" i="1" dirty="0">
                <a:solidFill>
                  <a:srgbClr val="443D67"/>
                </a:solidFill>
              </a:rPr>
              <a:t>projects of 100,000 non-commentary source lines of </a:t>
            </a:r>
            <a:r>
              <a:rPr lang="en-US" sz="1600" b="1" i="1" dirty="0" smtClean="0">
                <a:solidFill>
                  <a:srgbClr val="443D67"/>
                </a:solidFill>
              </a:rPr>
              <a:t>code have </a:t>
            </a:r>
            <a:r>
              <a:rPr lang="en-US" sz="1600" b="1" i="1" dirty="0">
                <a:solidFill>
                  <a:srgbClr val="443D67"/>
                </a:solidFill>
              </a:rPr>
              <a:t>saved an average of </a:t>
            </a:r>
            <a:endParaRPr lang="en-US" sz="1600" b="1" i="1" dirty="0" smtClean="0">
              <a:solidFill>
                <a:srgbClr val="443D67"/>
              </a:solidFill>
            </a:endParaRPr>
          </a:p>
          <a:p>
            <a:r>
              <a:rPr lang="en-US" sz="1600" b="1" i="1" dirty="0" smtClean="0">
                <a:solidFill>
                  <a:srgbClr val="443D67"/>
                </a:solidFill>
              </a:rPr>
              <a:t>U.S</a:t>
            </a:r>
            <a:r>
              <a:rPr lang="en-US" sz="1600" b="1" i="1" dirty="0">
                <a:solidFill>
                  <a:srgbClr val="443D67"/>
                </a:solidFill>
              </a:rPr>
              <a:t>. $1 million each </a:t>
            </a:r>
            <a:r>
              <a:rPr lang="en-US" sz="1600" i="1" dirty="0">
                <a:solidFill>
                  <a:srgbClr val="443D67"/>
                </a:solidFill>
              </a:rPr>
              <a:t>by </a:t>
            </a:r>
            <a:r>
              <a:rPr lang="en-US" sz="1600" i="1" dirty="0" smtClean="0">
                <a:solidFill>
                  <a:srgbClr val="443D67"/>
                </a:solidFill>
              </a:rPr>
              <a:t>identifying and </a:t>
            </a:r>
            <a:r>
              <a:rPr lang="en-US" sz="1600" i="1" dirty="0">
                <a:solidFill>
                  <a:srgbClr val="443D67"/>
                </a:solidFill>
              </a:rPr>
              <a:t>resolving problems early</a:t>
            </a:r>
            <a:r>
              <a:rPr lang="en-US" sz="1600" i="1" dirty="0" smtClean="0">
                <a:solidFill>
                  <a:srgbClr val="443D67"/>
                </a:solidFill>
              </a:rPr>
              <a:t>.”</a:t>
            </a:r>
          </a:p>
          <a:p>
            <a:endParaRPr lang="en-US" sz="1600" i="1" dirty="0">
              <a:solidFill>
                <a:srgbClr val="464646"/>
              </a:solidFill>
            </a:endParaRPr>
          </a:p>
          <a:p>
            <a:r>
              <a:rPr lang="en-US" sz="1600" dirty="0">
                <a:solidFill>
                  <a:schemeClr val="bg2">
                    <a:lumMod val="50000"/>
                  </a:schemeClr>
                </a:solidFill>
              </a:rPr>
              <a:t>Maranzano, J.F.; Rozsypal, S.A.; Zimmerman, G.H.; Warnken, G.W.; Wirth, P.E.; &amp; Weiss, D.M.;</a:t>
            </a:r>
          </a:p>
          <a:p>
            <a:r>
              <a:rPr lang="en-US" sz="1600" dirty="0">
                <a:solidFill>
                  <a:schemeClr val="bg2">
                    <a:lumMod val="50000"/>
                  </a:schemeClr>
                </a:solidFill>
              </a:rPr>
              <a:t>Architecture Reviews: Practice and Experience” </a:t>
            </a:r>
            <a:r>
              <a:rPr lang="en-US" sz="1600" i="1" dirty="0">
                <a:solidFill>
                  <a:schemeClr val="bg2">
                    <a:lumMod val="50000"/>
                  </a:schemeClr>
                </a:solidFill>
              </a:rPr>
              <a:t>Software, IEEE 22, </a:t>
            </a:r>
            <a:r>
              <a:rPr lang="en-US" sz="1600" dirty="0">
                <a:solidFill>
                  <a:schemeClr val="bg2">
                    <a:lumMod val="50000"/>
                  </a:schemeClr>
                </a:solidFill>
              </a:rPr>
              <a:t>2 (2005): 34–43.</a:t>
            </a:r>
            <a:endParaRPr lang="en-US" sz="1600" dirty="0" smtClean="0">
              <a:solidFill>
                <a:schemeClr val="bg2">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- 2</a:t>
            </a:r>
            <a:endParaRPr lang="en-US" dirty="0"/>
          </a:p>
        </p:txBody>
      </p:sp>
      <p:sp>
        <p:nvSpPr>
          <p:cNvPr id="3" name="Content Placeholder 2"/>
          <p:cNvSpPr>
            <a:spLocks noGrp="1"/>
          </p:cNvSpPr>
          <p:nvPr>
            <p:ph sz="quarter" idx="10"/>
          </p:nvPr>
        </p:nvSpPr>
        <p:spPr>
          <a:xfrm>
            <a:off x="723198" y="1805232"/>
            <a:ext cx="12978115" cy="5309125"/>
          </a:xfrm>
        </p:spPr>
        <p:txBody>
          <a:bodyPr/>
          <a:lstStyle/>
          <a:p>
            <a:pPr marL="285750" indent="-285750">
              <a:buFont typeface="Wingdings" pitchFamily="2" charset="2"/>
              <a:buChar char="Ø"/>
            </a:pPr>
            <a:r>
              <a:rPr lang="en-US" sz="2000" dirty="0" smtClean="0"/>
              <a:t>building a system</a:t>
            </a:r>
          </a:p>
          <a:p>
            <a:pPr marL="742950" lvl="1" indent="-285750">
              <a:buFont typeface="Wingdings" pitchFamily="2" charset="2"/>
              <a:buChar char="ü"/>
            </a:pPr>
            <a:r>
              <a:rPr lang="en-US" sz="2000" dirty="0" smtClean="0"/>
              <a:t>Architecture is the earliest artifact where tradeoffs are visible and where the most far-reaching </a:t>
            </a:r>
          </a:p>
          <a:p>
            <a:pPr lvl="1" indent="288925"/>
            <a:r>
              <a:rPr lang="en-US" sz="2000" dirty="0" smtClean="0"/>
              <a:t>design decisions are made.</a:t>
            </a:r>
          </a:p>
          <a:p>
            <a:pPr marL="742950" lvl="1" indent="-285750">
              <a:buFont typeface="Wingdings" pitchFamily="2" charset="2"/>
              <a:buChar char="ü"/>
            </a:pPr>
            <a:r>
              <a:rPr lang="en-US" sz="2000" dirty="0" smtClean="0"/>
              <a:t>Evaluation should be done when deciding on an architecture.</a:t>
            </a:r>
          </a:p>
          <a:p>
            <a:pPr marL="742950" lvl="1" indent="-285750">
              <a:buFont typeface="Wingdings" pitchFamily="2" charset="2"/>
              <a:buChar char="ü"/>
            </a:pPr>
            <a:r>
              <a:rPr lang="en-US" sz="2000" dirty="0" smtClean="0"/>
              <a:t>The reality is that evaluation is often done during damage control, later in the project.</a:t>
            </a:r>
          </a:p>
          <a:p>
            <a:pPr marL="285750" indent="-285750">
              <a:buFont typeface="Wingdings" pitchFamily="2" charset="2"/>
              <a:buChar char="Ø"/>
            </a:pPr>
            <a:r>
              <a:rPr lang="en-US" sz="2000" dirty="0" smtClean="0"/>
              <a:t>acquiring a system</a:t>
            </a:r>
          </a:p>
          <a:p>
            <a:pPr marL="742950" lvl="1" indent="-285750">
              <a:buFont typeface="Wingdings" pitchFamily="2" charset="2"/>
              <a:buChar char="ü"/>
            </a:pPr>
            <a:r>
              <a:rPr lang="en-US" sz="2000" dirty="0" smtClean="0"/>
              <a:t>Architecture evaluation is particularly useful if the system will have a long lifetime within an </a:t>
            </a:r>
          </a:p>
          <a:p>
            <a:pPr lvl="1" indent="288925"/>
            <a:r>
              <a:rPr lang="en-US" sz="2000" dirty="0" smtClean="0"/>
              <a:t>organization.</a:t>
            </a:r>
          </a:p>
          <a:p>
            <a:pPr marL="742950" lvl="1" indent="-285750">
              <a:buFont typeface="Wingdings" pitchFamily="2" charset="2"/>
              <a:buChar char="ü"/>
            </a:pPr>
            <a:r>
              <a:rPr lang="en-US" sz="2000" dirty="0" smtClean="0"/>
              <a:t>Evaluation provides a mechanism for understanding how the system will evolve.</a:t>
            </a:r>
          </a:p>
          <a:p>
            <a:pPr marL="742950" lvl="1" indent="-285750">
              <a:buFont typeface="Wingdings" pitchFamily="2" charset="2"/>
              <a:buChar char="ü"/>
            </a:pPr>
            <a:r>
              <a:rPr lang="en-US" sz="2000" dirty="0" smtClean="0"/>
              <a:t>Evaluation provides early insight into system capabilities and quality attributes.</a:t>
            </a:r>
          </a:p>
          <a:p>
            <a:pPr marL="285750" indent="-285750">
              <a:buFont typeface="Wingdings" pitchFamily="2" charset="2"/>
              <a:buChar char="Ø"/>
            </a:pPr>
            <a:r>
              <a:rPr lang="en-US" sz="2000" dirty="0" smtClean="0"/>
              <a:t>putting a system through major changes</a:t>
            </a:r>
          </a:p>
          <a:p>
            <a:pPr marL="742950" lvl="1" indent="-285750">
              <a:buFont typeface="Wingdings" pitchFamily="2" charset="2"/>
              <a:buChar char="ü"/>
            </a:pPr>
            <a:r>
              <a:rPr lang="en-US" sz="2000" dirty="0" smtClean="0"/>
              <a:t>Evaluation can provide insight into how well the architecture will support the</a:t>
            </a:r>
            <a:endParaRPr lang="en-US" sz="2000" dirty="0" smtClean="0">
              <a:solidFill>
                <a:srgbClr val="464646"/>
              </a:solidFill>
            </a:endParaRPr>
          </a:p>
        </p:txBody>
      </p:sp>
      <p:sp>
        <p:nvSpPr>
          <p:cNvPr id="4" name="Text Placeholder 3"/>
          <p:cNvSpPr>
            <a:spLocks noGrp="1"/>
          </p:cNvSpPr>
          <p:nvPr>
            <p:ph type="body" sz="quarter" idx="11"/>
          </p:nvPr>
        </p:nvSpPr>
        <p:spPr/>
        <p:txBody>
          <a:bodyPr/>
          <a:lstStyle/>
          <a:p>
            <a:r>
              <a:rPr lang="en-US" dirty="0" smtClean="0"/>
              <a:t>When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- 3</a:t>
            </a:r>
            <a:endParaRPr lang="en-US" dirty="0"/>
          </a:p>
        </p:txBody>
      </p:sp>
      <p:sp>
        <p:nvSpPr>
          <p:cNvPr id="8" name="Rectangle 7"/>
          <p:cNvSpPr/>
          <p:nvPr/>
        </p:nvSpPr>
        <p:spPr>
          <a:xfrm>
            <a:off x="860177" y="1706156"/>
            <a:ext cx="127579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Phase 1:</a:t>
            </a:r>
          </a:p>
          <a:p>
            <a:pPr algn="ctr"/>
            <a:r>
              <a:rPr lang="en-US" sz="1400" dirty="0" smtClean="0"/>
              <a:t>Preparation</a:t>
            </a:r>
            <a:endParaRPr lang="en-US" sz="1400" dirty="0"/>
          </a:p>
        </p:txBody>
      </p:sp>
      <p:sp>
        <p:nvSpPr>
          <p:cNvPr id="9" name="Rectangle 8"/>
          <p:cNvSpPr/>
          <p:nvPr/>
        </p:nvSpPr>
        <p:spPr>
          <a:xfrm>
            <a:off x="2911267" y="1706156"/>
            <a:ext cx="183734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Phase 2:</a:t>
            </a:r>
          </a:p>
          <a:p>
            <a:pPr algn="ctr"/>
            <a:r>
              <a:rPr lang="en-US" sz="1400" dirty="0" smtClean="0"/>
              <a:t>Initial Evaluation</a:t>
            </a:r>
            <a:endParaRPr lang="en-US" sz="1400" dirty="0"/>
          </a:p>
        </p:txBody>
      </p:sp>
      <p:sp>
        <p:nvSpPr>
          <p:cNvPr id="10" name="Rectangle 9"/>
          <p:cNvSpPr/>
          <p:nvPr/>
        </p:nvSpPr>
        <p:spPr>
          <a:xfrm>
            <a:off x="5556108" y="1706156"/>
            <a:ext cx="2125879"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Phase 3:</a:t>
            </a:r>
          </a:p>
          <a:p>
            <a:pPr algn="ctr"/>
            <a:r>
              <a:rPr lang="en-US" sz="1400" dirty="0" smtClean="0"/>
              <a:t>Complete Evaluation</a:t>
            </a:r>
            <a:endParaRPr lang="en-US" sz="1400" dirty="0"/>
          </a:p>
        </p:txBody>
      </p:sp>
      <p:sp>
        <p:nvSpPr>
          <p:cNvPr id="11" name="Rectangle 10"/>
          <p:cNvSpPr/>
          <p:nvPr/>
        </p:nvSpPr>
        <p:spPr>
          <a:xfrm>
            <a:off x="8474075" y="1693228"/>
            <a:ext cx="1152128"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Phase 4:</a:t>
            </a:r>
          </a:p>
          <a:p>
            <a:pPr algn="ctr"/>
            <a:r>
              <a:rPr lang="en-US" sz="1400" dirty="0" smtClean="0"/>
              <a:t>Follow-Up</a:t>
            </a:r>
            <a:endParaRPr lang="en-US" sz="1400" dirty="0"/>
          </a:p>
        </p:txBody>
      </p:sp>
      <p:sp>
        <p:nvSpPr>
          <p:cNvPr id="12" name="Right Arrow 11"/>
          <p:cNvSpPr/>
          <p:nvPr/>
        </p:nvSpPr>
        <p:spPr>
          <a:xfrm>
            <a:off x="2131055" y="1831833"/>
            <a:ext cx="792088" cy="419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4764021" y="1844761"/>
            <a:ext cx="792088" cy="419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7681987" y="1850172"/>
            <a:ext cx="792088" cy="419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67817" y="2930292"/>
            <a:ext cx="1368152" cy="576064"/>
          </a:xfrm>
          <a:prstGeom prst="rect">
            <a:avLst/>
          </a:prstGeom>
          <a:noFill/>
        </p:spPr>
        <p:txBody>
          <a:bodyPr wrap="none" lIns="0" tIns="0" rIns="0" bIns="0" rtlCol="0">
            <a:noAutofit/>
          </a:bodyPr>
          <a:lstStyle/>
          <a:p>
            <a:pPr algn="ctr"/>
            <a:r>
              <a:rPr lang="en-US" sz="1400" dirty="0" smtClean="0">
                <a:solidFill>
                  <a:srgbClr val="443D67"/>
                </a:solidFill>
              </a:rPr>
              <a:t>Duration</a:t>
            </a:r>
            <a:r>
              <a:rPr lang="en-US" sz="1400" dirty="0" smtClean="0">
                <a:solidFill>
                  <a:srgbClr val="464646"/>
                </a:solidFill>
              </a:rPr>
              <a:t>: varies</a:t>
            </a:r>
          </a:p>
          <a:p>
            <a:pPr algn="ctr"/>
            <a:r>
              <a:rPr lang="en-US" sz="1400" dirty="0" smtClean="0">
                <a:solidFill>
                  <a:srgbClr val="443D67"/>
                </a:solidFill>
              </a:rPr>
              <a:t>Meeting</a:t>
            </a:r>
            <a:r>
              <a:rPr lang="en-US" sz="1400" dirty="0" smtClean="0">
                <a:solidFill>
                  <a:srgbClr val="464646"/>
                </a:solidFill>
              </a:rPr>
              <a:t>: In person</a:t>
            </a:r>
          </a:p>
          <a:p>
            <a:pPr algn="ctr"/>
            <a:r>
              <a:rPr lang="en-US" sz="1400" dirty="0">
                <a:solidFill>
                  <a:srgbClr val="464646"/>
                </a:solidFill>
              </a:rPr>
              <a:t> </a:t>
            </a:r>
            <a:r>
              <a:rPr lang="en-US" sz="1400" dirty="0" smtClean="0">
                <a:solidFill>
                  <a:srgbClr val="464646"/>
                </a:solidFill>
              </a:rPr>
              <a:t>and/or Lync</a:t>
            </a:r>
          </a:p>
        </p:txBody>
      </p:sp>
      <p:sp>
        <p:nvSpPr>
          <p:cNvPr id="16" name="TextBox 15"/>
          <p:cNvSpPr txBox="1"/>
          <p:nvPr/>
        </p:nvSpPr>
        <p:spPr>
          <a:xfrm>
            <a:off x="8300852" y="2930292"/>
            <a:ext cx="1698171" cy="576064"/>
          </a:xfrm>
          <a:prstGeom prst="rect">
            <a:avLst/>
          </a:prstGeom>
          <a:noFill/>
        </p:spPr>
        <p:txBody>
          <a:bodyPr wrap="none" lIns="0" tIns="0" rIns="0" bIns="0" rtlCol="0">
            <a:noAutofit/>
          </a:bodyPr>
          <a:lstStyle/>
          <a:p>
            <a:pPr algn="ctr"/>
            <a:r>
              <a:rPr lang="en-US" sz="1400" dirty="0" smtClean="0">
                <a:solidFill>
                  <a:srgbClr val="443D67"/>
                </a:solidFill>
              </a:rPr>
              <a:t>Duration</a:t>
            </a:r>
            <a:r>
              <a:rPr lang="en-US" sz="1400" dirty="0" smtClean="0">
                <a:solidFill>
                  <a:srgbClr val="464646"/>
                </a:solidFill>
              </a:rPr>
              <a:t>: varies</a:t>
            </a:r>
          </a:p>
          <a:p>
            <a:pPr algn="ctr"/>
            <a:r>
              <a:rPr lang="en-US" sz="1400" dirty="0" smtClean="0">
                <a:solidFill>
                  <a:srgbClr val="443D67"/>
                </a:solidFill>
              </a:rPr>
              <a:t>Meeting</a:t>
            </a:r>
            <a:r>
              <a:rPr lang="en-US" sz="1400" dirty="0" smtClean="0">
                <a:solidFill>
                  <a:srgbClr val="464646"/>
                </a:solidFill>
              </a:rPr>
              <a:t>: In person</a:t>
            </a:r>
          </a:p>
          <a:p>
            <a:pPr algn="ctr"/>
            <a:r>
              <a:rPr lang="en-US" sz="1400" dirty="0">
                <a:solidFill>
                  <a:srgbClr val="464646"/>
                </a:solidFill>
              </a:rPr>
              <a:t> </a:t>
            </a:r>
            <a:r>
              <a:rPr lang="en-US" sz="1400" dirty="0" smtClean="0">
                <a:solidFill>
                  <a:srgbClr val="464646"/>
                </a:solidFill>
              </a:rPr>
              <a:t>and/or Lync</a:t>
            </a:r>
          </a:p>
        </p:txBody>
      </p:sp>
      <p:sp>
        <p:nvSpPr>
          <p:cNvPr id="17" name="TextBox 16"/>
          <p:cNvSpPr txBox="1"/>
          <p:nvPr/>
        </p:nvSpPr>
        <p:spPr>
          <a:xfrm>
            <a:off x="2911267" y="2954308"/>
            <a:ext cx="4770720" cy="576064"/>
          </a:xfrm>
          <a:prstGeom prst="rect">
            <a:avLst/>
          </a:prstGeom>
          <a:noFill/>
        </p:spPr>
        <p:txBody>
          <a:bodyPr wrap="none" lIns="0" tIns="0" rIns="0" bIns="0" rtlCol="0">
            <a:noAutofit/>
          </a:bodyPr>
          <a:lstStyle/>
          <a:p>
            <a:pPr algn="ctr"/>
            <a:r>
              <a:rPr lang="en-US" sz="1400" dirty="0" smtClean="0">
                <a:solidFill>
                  <a:srgbClr val="443D67"/>
                </a:solidFill>
              </a:rPr>
              <a:t>Duration</a:t>
            </a:r>
            <a:r>
              <a:rPr lang="en-US" sz="1400" dirty="0" smtClean="0">
                <a:solidFill>
                  <a:srgbClr val="464646"/>
                </a:solidFill>
              </a:rPr>
              <a:t>: 2 days each for phase 1 &amp; 2</a:t>
            </a:r>
          </a:p>
          <a:p>
            <a:pPr algn="ctr"/>
            <a:r>
              <a:rPr lang="en-US" sz="1400" dirty="0" smtClean="0">
                <a:solidFill>
                  <a:srgbClr val="443D67"/>
                </a:solidFill>
              </a:rPr>
              <a:t>Meeting</a:t>
            </a:r>
            <a:r>
              <a:rPr lang="en-US" sz="1400" dirty="0" smtClean="0">
                <a:solidFill>
                  <a:srgbClr val="464646"/>
                </a:solidFill>
              </a:rPr>
              <a:t>: In person typically</a:t>
            </a:r>
          </a:p>
        </p:txBody>
      </p:sp>
      <p:cxnSp>
        <p:nvCxnSpPr>
          <p:cNvPr id="18" name="Straight Arrow Connector 17"/>
          <p:cNvCxnSpPr/>
          <p:nvPr/>
        </p:nvCxnSpPr>
        <p:spPr>
          <a:xfrm>
            <a:off x="1436241" y="2426236"/>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121389" y="2426236"/>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6200000">
            <a:off x="4678881" y="970867"/>
            <a:ext cx="516984" cy="3401865"/>
          </a:xfrm>
          <a:prstGeom prst="leftBrace">
            <a:avLst>
              <a:gd name="adj1" fmla="val 43707"/>
              <a:gd name="adj2" fmla="val 4963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p:cNvSpPr txBox="1"/>
          <p:nvPr/>
        </p:nvSpPr>
        <p:spPr>
          <a:xfrm>
            <a:off x="679648" y="3900209"/>
            <a:ext cx="13523239" cy="3569369"/>
          </a:xfrm>
          <a:prstGeom prst="rect">
            <a:avLst/>
          </a:prstGeom>
          <a:noFill/>
        </p:spPr>
        <p:txBody>
          <a:bodyPr wrap="none" lIns="0" tIns="0" rIns="0" bIns="0" rtlCol="0">
            <a:noAutofit/>
          </a:bodyPr>
          <a:lstStyle/>
          <a:p>
            <a:r>
              <a:rPr lang="en-US" sz="1600" b="1" dirty="0" smtClean="0"/>
              <a:t>Phase-1</a:t>
            </a:r>
            <a:r>
              <a:rPr lang="en-US" sz="1600" dirty="0" smtClean="0"/>
              <a:t>: precedes </a:t>
            </a:r>
            <a:r>
              <a:rPr lang="en-US" sz="1600" dirty="0"/>
              <a:t>the technical part of the </a:t>
            </a:r>
            <a:r>
              <a:rPr lang="en-US" sz="1600" dirty="0" smtClean="0"/>
              <a:t>evaluation –</a:t>
            </a:r>
          </a:p>
          <a:p>
            <a:pPr marL="171450" indent="-171450">
              <a:buFont typeface="Wingdings" pitchFamily="2" charset="2"/>
              <a:buChar char="Ø"/>
            </a:pPr>
            <a:r>
              <a:rPr lang="en-US" sz="1600" dirty="0" smtClean="0"/>
              <a:t>The target team (own architecture) and </a:t>
            </a:r>
            <a:r>
              <a:rPr lang="en-US" sz="1600" dirty="0"/>
              <a:t>a subset of the evaluation team discuss </a:t>
            </a:r>
            <a:r>
              <a:rPr lang="en-US" sz="1600" dirty="0" smtClean="0"/>
              <a:t>their understanding </a:t>
            </a:r>
            <a:r>
              <a:rPr lang="en-US" sz="1600" dirty="0"/>
              <a:t>of the </a:t>
            </a:r>
            <a:r>
              <a:rPr lang="en-US" sz="1600" dirty="0" smtClean="0"/>
              <a:t>method and </a:t>
            </a:r>
            <a:r>
              <a:rPr lang="en-US" sz="1600" dirty="0"/>
              <a:t>the </a:t>
            </a:r>
            <a:endParaRPr lang="en-US" sz="1600" dirty="0" smtClean="0"/>
          </a:p>
          <a:p>
            <a:pPr marL="171450" indent="-171450">
              <a:buFont typeface="Wingdings" pitchFamily="2" charset="2"/>
              <a:buChar char="Ø"/>
            </a:pPr>
            <a:r>
              <a:rPr lang="en-US" sz="1600" dirty="0" smtClean="0"/>
              <a:t>system whose architecture is </a:t>
            </a:r>
            <a:r>
              <a:rPr lang="en-US" sz="1600" dirty="0"/>
              <a:t>to be evaluated</a:t>
            </a:r>
            <a:r>
              <a:rPr lang="en-US" sz="1600" dirty="0" smtClean="0"/>
              <a:t>. </a:t>
            </a:r>
          </a:p>
          <a:p>
            <a:pPr marL="171450" indent="-171450">
              <a:buFont typeface="Wingdings" pitchFamily="2" charset="2"/>
              <a:buChar char="Ø"/>
            </a:pPr>
            <a:r>
              <a:rPr lang="en-US" sz="1600" dirty="0" smtClean="0"/>
              <a:t>An </a:t>
            </a:r>
            <a:r>
              <a:rPr lang="en-US" sz="1600" dirty="0"/>
              <a:t>agreement to perform the evaluation is worked out</a:t>
            </a:r>
            <a:r>
              <a:rPr lang="en-US" sz="1600" dirty="0" smtClean="0"/>
              <a:t>. </a:t>
            </a:r>
          </a:p>
          <a:p>
            <a:pPr marL="171450" indent="-171450">
              <a:buFont typeface="Wingdings" pitchFamily="2" charset="2"/>
              <a:buChar char="Ø"/>
            </a:pPr>
            <a:r>
              <a:rPr lang="en-US" sz="1600" dirty="0" smtClean="0"/>
              <a:t>A </a:t>
            </a:r>
            <a:r>
              <a:rPr lang="en-US" sz="1600" dirty="0"/>
              <a:t>core evaluation </a:t>
            </a:r>
            <a:r>
              <a:rPr lang="en-US" sz="1600" dirty="0" smtClean="0"/>
              <a:t> team </a:t>
            </a:r>
            <a:r>
              <a:rPr lang="en-US" sz="1600" dirty="0"/>
              <a:t>is fielded</a:t>
            </a:r>
            <a:r>
              <a:rPr lang="en-US" sz="1600" dirty="0" smtClean="0"/>
              <a:t>.</a:t>
            </a:r>
          </a:p>
          <a:p>
            <a:r>
              <a:rPr lang="en-US" sz="1600" b="1" dirty="0" smtClean="0"/>
              <a:t>Phase-2</a:t>
            </a:r>
            <a:r>
              <a:rPr lang="en-US" sz="1600" dirty="0" smtClean="0"/>
              <a:t>: </a:t>
            </a:r>
            <a:r>
              <a:rPr lang="en-US" sz="1600" dirty="0"/>
              <a:t>involves a small group of predominantly technically </a:t>
            </a:r>
            <a:r>
              <a:rPr lang="en-US" sz="1600" dirty="0" smtClean="0"/>
              <a:t>oriented stakeholders </a:t>
            </a:r>
            <a:r>
              <a:rPr lang="en-US" sz="1600" dirty="0"/>
              <a:t>–</a:t>
            </a:r>
          </a:p>
          <a:p>
            <a:pPr marL="171450" indent="-171450">
              <a:buFont typeface="Wingdings" pitchFamily="2" charset="2"/>
              <a:buChar char="Ø"/>
            </a:pPr>
            <a:r>
              <a:rPr lang="en-US" sz="1600" dirty="0"/>
              <a:t>architecture-centric</a:t>
            </a:r>
          </a:p>
          <a:p>
            <a:pPr marL="171450" indent="-171450">
              <a:buFont typeface="Wingdings" pitchFamily="2" charset="2"/>
              <a:buChar char="Ø"/>
            </a:pPr>
            <a:r>
              <a:rPr lang="en-US" sz="1600" dirty="0" smtClean="0"/>
              <a:t>focused </a:t>
            </a:r>
            <a:r>
              <a:rPr lang="en-US" sz="1600" dirty="0"/>
              <a:t>on eliciting detailed architectural information and analyzing it</a:t>
            </a:r>
          </a:p>
          <a:p>
            <a:pPr marL="171450" indent="-171450">
              <a:buFont typeface="Wingdings" pitchFamily="2" charset="2"/>
              <a:buChar char="Ø"/>
            </a:pPr>
            <a:r>
              <a:rPr lang="en-US" sz="1600" dirty="0" smtClean="0"/>
              <a:t>a </a:t>
            </a:r>
            <a:r>
              <a:rPr lang="en-US" sz="1600" dirty="0"/>
              <a:t>top-down </a:t>
            </a:r>
            <a:r>
              <a:rPr lang="en-US" sz="1600" dirty="0" smtClean="0"/>
              <a:t>analysis</a:t>
            </a:r>
          </a:p>
          <a:p>
            <a:r>
              <a:rPr lang="en-US" sz="1600" b="1" dirty="0" smtClean="0"/>
              <a:t>Phase-3</a:t>
            </a:r>
            <a:r>
              <a:rPr lang="en-US" sz="1600" dirty="0" smtClean="0"/>
              <a:t>: </a:t>
            </a:r>
            <a:r>
              <a:rPr lang="en-US" sz="1600" dirty="0"/>
              <a:t>involves a larger group of </a:t>
            </a:r>
            <a:r>
              <a:rPr lang="en-US" sz="1600" dirty="0" smtClean="0"/>
              <a:t>stakeholders –</a:t>
            </a:r>
            <a:endParaRPr lang="en-US" sz="1600" dirty="0"/>
          </a:p>
          <a:p>
            <a:pPr marL="171450" indent="-171450">
              <a:buFont typeface="Wingdings" pitchFamily="2" charset="2"/>
              <a:buChar char="Ø"/>
            </a:pPr>
            <a:r>
              <a:rPr lang="en-US" sz="1600" dirty="0"/>
              <a:t>stakeholder-centric</a:t>
            </a:r>
          </a:p>
          <a:p>
            <a:pPr marL="171450" indent="-171450">
              <a:buFont typeface="Wingdings" pitchFamily="2" charset="2"/>
              <a:buChar char="Ø"/>
            </a:pPr>
            <a:r>
              <a:rPr lang="en-US" sz="1600" dirty="0" smtClean="0"/>
              <a:t>focused </a:t>
            </a:r>
            <a:r>
              <a:rPr lang="en-US" sz="1600" dirty="0"/>
              <a:t>on eliciting diverse stakeholders’ points of view and on verifying </a:t>
            </a:r>
            <a:r>
              <a:rPr lang="en-US" sz="1600" dirty="0" smtClean="0"/>
              <a:t>the results </a:t>
            </a:r>
            <a:r>
              <a:rPr lang="en-US" sz="1600" dirty="0"/>
              <a:t>of Phase 1</a:t>
            </a:r>
          </a:p>
          <a:p>
            <a:pPr marL="171450" indent="-171450">
              <a:buFont typeface="Wingdings" pitchFamily="2" charset="2"/>
              <a:buChar char="Ø"/>
            </a:pPr>
            <a:r>
              <a:rPr lang="en-US" sz="1600" dirty="0" smtClean="0"/>
              <a:t>bottom-up analysis</a:t>
            </a:r>
          </a:p>
          <a:p>
            <a:r>
              <a:rPr lang="en-US" sz="1600" b="1" dirty="0"/>
              <a:t>Phase-3</a:t>
            </a:r>
            <a:r>
              <a:rPr lang="en-US" sz="1600" dirty="0"/>
              <a:t>: </a:t>
            </a:r>
            <a:r>
              <a:rPr lang="en-US" sz="1600" dirty="0" smtClean="0"/>
              <a:t>primarily </a:t>
            </a:r>
            <a:r>
              <a:rPr lang="en-US" sz="1600" dirty="0"/>
              <a:t>involves producing a final report for the </a:t>
            </a:r>
            <a:r>
              <a:rPr lang="en-US" sz="1600" dirty="0" smtClean="0"/>
              <a:t>target team, as well </a:t>
            </a:r>
            <a:r>
              <a:rPr lang="en-US" sz="1600" dirty="0"/>
              <a:t>as assessing the quality of the </a:t>
            </a:r>
            <a:r>
              <a:rPr lang="en-US" sz="1600" dirty="0" smtClean="0"/>
              <a:t>evaluation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- 4</a:t>
            </a:r>
            <a:endParaRPr lang="en-US" dirty="0"/>
          </a:p>
        </p:txBody>
      </p:sp>
      <p:sp>
        <p:nvSpPr>
          <p:cNvPr id="22" name="TextBox 21"/>
          <p:cNvSpPr txBox="1"/>
          <p:nvPr/>
        </p:nvSpPr>
        <p:spPr>
          <a:xfrm>
            <a:off x="781904" y="1532760"/>
            <a:ext cx="914400" cy="360040"/>
          </a:xfrm>
          <a:prstGeom prst="rect">
            <a:avLst/>
          </a:prstGeom>
          <a:noFill/>
        </p:spPr>
        <p:txBody>
          <a:bodyPr wrap="none" lIns="0" tIns="0" rIns="0" bIns="0" rtlCol="0">
            <a:noAutofit/>
          </a:bodyPr>
          <a:lstStyle/>
          <a:p>
            <a:r>
              <a:rPr lang="en-US" u="sng" dirty="0" smtClean="0">
                <a:solidFill>
                  <a:schemeClr val="accent1"/>
                </a:solidFill>
              </a:rPr>
              <a:t>Steps –</a:t>
            </a:r>
          </a:p>
          <a:p>
            <a:endParaRPr lang="en-US" sz="1000" dirty="0" smtClean="0">
              <a:solidFill>
                <a:schemeClr val="accent1"/>
              </a:solidFill>
            </a:endParaRPr>
          </a:p>
        </p:txBody>
      </p:sp>
      <p:pic>
        <p:nvPicPr>
          <p:cNvPr id="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196" y="2106114"/>
            <a:ext cx="6114331" cy="355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7278232" y="1532899"/>
            <a:ext cx="3107714" cy="360040"/>
          </a:xfrm>
          <a:prstGeom prst="rect">
            <a:avLst/>
          </a:prstGeom>
          <a:noFill/>
        </p:spPr>
        <p:txBody>
          <a:bodyPr wrap="none" lIns="0" tIns="0" rIns="0" bIns="0" rtlCol="0">
            <a:noAutofit/>
          </a:bodyPr>
          <a:lstStyle/>
          <a:p>
            <a:r>
              <a:rPr lang="en-US" u="sng" dirty="0" smtClean="0">
                <a:solidFill>
                  <a:schemeClr val="accent1"/>
                </a:solidFill>
              </a:rPr>
              <a:t>Conceptual Flow –</a:t>
            </a:r>
          </a:p>
          <a:p>
            <a:endParaRPr lang="en-US" sz="1000" dirty="0" smtClean="0">
              <a:solidFill>
                <a:schemeClr val="accent1"/>
              </a:solidFill>
            </a:endParaRPr>
          </a:p>
        </p:txBody>
      </p:sp>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8233" y="2124954"/>
            <a:ext cx="6613975" cy="353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How enterprise architecture helps</a:t>
            </a:r>
            <a:endParaRPr lang="en-US" noProof="0" dirty="0"/>
          </a:p>
        </p:txBody>
      </p:sp>
      <p:sp>
        <p:nvSpPr>
          <p:cNvPr id="3" name="Text Placeholder 2"/>
          <p:cNvSpPr>
            <a:spLocks noGrp="1"/>
          </p:cNvSpPr>
          <p:nvPr>
            <p:ph type="body" sz="quarter" idx="18"/>
          </p:nvPr>
        </p:nvSpPr>
        <p:spPr>
          <a:xfrm>
            <a:off x="130629" y="1885096"/>
            <a:ext cx="14358257" cy="5064344"/>
          </a:xfrm>
        </p:spPr>
        <p:txBody>
          <a:bodyPr/>
          <a:lstStyle/>
          <a:p>
            <a:r>
              <a:rPr lang="en-US" dirty="0" smtClean="0">
                <a:solidFill>
                  <a:srgbClr val="FF0000"/>
                </a:solidFill>
              </a:rPr>
              <a:t>Provides </a:t>
            </a:r>
            <a:r>
              <a:rPr lang="en-US" dirty="0">
                <a:solidFill>
                  <a:srgbClr val="FF0000"/>
                </a:solidFill>
              </a:rPr>
              <a:t>a holistic view of the </a:t>
            </a:r>
            <a:r>
              <a:rPr lang="en-US" dirty="0" smtClean="0">
                <a:solidFill>
                  <a:srgbClr val="FF0000"/>
                </a:solidFill>
              </a:rPr>
              <a:t>enterprise</a:t>
            </a:r>
          </a:p>
          <a:p>
            <a:pPr lvl="1"/>
            <a:r>
              <a:rPr lang="en-US" dirty="0" smtClean="0"/>
              <a:t>Global scope bridging from objectives to instruments</a:t>
            </a:r>
          </a:p>
          <a:p>
            <a:r>
              <a:rPr lang="en-US" dirty="0">
                <a:solidFill>
                  <a:srgbClr val="FF0000"/>
                </a:solidFill>
              </a:rPr>
              <a:t>Facilitates translation </a:t>
            </a:r>
            <a:r>
              <a:rPr lang="en-US" dirty="0" smtClean="0">
                <a:solidFill>
                  <a:srgbClr val="FF0000"/>
                </a:solidFill>
              </a:rPr>
              <a:t>of corporate </a:t>
            </a:r>
            <a:r>
              <a:rPr lang="en-US" dirty="0">
                <a:solidFill>
                  <a:srgbClr val="FF0000"/>
                </a:solidFill>
              </a:rPr>
              <a:t>strategy </a:t>
            </a:r>
            <a:r>
              <a:rPr lang="en-US" dirty="0" smtClean="0">
                <a:solidFill>
                  <a:srgbClr val="FF0000"/>
                </a:solidFill>
              </a:rPr>
              <a:t>into operations</a:t>
            </a:r>
            <a:endParaRPr lang="en-US" dirty="0">
              <a:solidFill>
                <a:srgbClr val="FF0000"/>
              </a:solidFill>
            </a:endParaRPr>
          </a:p>
          <a:p>
            <a:r>
              <a:rPr lang="en-US" dirty="0" smtClean="0">
                <a:solidFill>
                  <a:srgbClr val="FF0000"/>
                </a:solidFill>
              </a:rPr>
              <a:t>Provides end-to-end cut-through insight</a:t>
            </a:r>
          </a:p>
          <a:p>
            <a:pPr lvl="1"/>
            <a:r>
              <a:rPr lang="en-US" dirty="0" smtClean="0"/>
              <a:t>Enables defining the proper balance between conflicting requirements (e.g., performance versus flexibility)</a:t>
            </a:r>
          </a:p>
          <a:p>
            <a:pPr lvl="1"/>
            <a:r>
              <a:rPr lang="en-US" dirty="0" smtClean="0"/>
              <a:t>Transparency of decisions and outcomes</a:t>
            </a:r>
            <a:endParaRPr lang="en-US" dirty="0"/>
          </a:p>
          <a:p>
            <a:r>
              <a:rPr lang="en-US" dirty="0" smtClean="0">
                <a:solidFill>
                  <a:srgbClr val="FF0000"/>
                </a:solidFill>
              </a:rPr>
              <a:t>Allows </a:t>
            </a:r>
            <a:r>
              <a:rPr lang="en-US" dirty="0">
                <a:solidFill>
                  <a:srgbClr val="FF0000"/>
                </a:solidFill>
              </a:rPr>
              <a:t>for local </a:t>
            </a:r>
            <a:r>
              <a:rPr lang="en-US" dirty="0" smtClean="0">
                <a:solidFill>
                  <a:srgbClr val="FF0000"/>
                </a:solidFill>
              </a:rPr>
              <a:t>optimization </a:t>
            </a:r>
            <a:r>
              <a:rPr lang="en-US" dirty="0">
                <a:solidFill>
                  <a:srgbClr val="FF0000"/>
                </a:solidFill>
              </a:rPr>
              <a:t>within individual domains</a:t>
            </a:r>
          </a:p>
          <a:p>
            <a:pPr lvl="1"/>
            <a:r>
              <a:rPr lang="en-US" dirty="0" smtClean="0"/>
              <a:t>Architectures </a:t>
            </a:r>
            <a:r>
              <a:rPr lang="en-US" dirty="0"/>
              <a:t>within individual domains may be </a:t>
            </a:r>
            <a:r>
              <a:rPr lang="en-US" dirty="0" smtClean="0"/>
              <a:t>optimal</a:t>
            </a:r>
            <a:endParaRPr lang="en-US" dirty="0"/>
          </a:p>
          <a:p>
            <a:pPr lvl="1"/>
            <a:r>
              <a:rPr lang="en-US" dirty="0" smtClean="0"/>
              <a:t>Such local </a:t>
            </a:r>
            <a:r>
              <a:rPr lang="en-US" dirty="0"/>
              <a:t>optimization does not necessarily result in a desired global outcome</a:t>
            </a:r>
          </a:p>
          <a:p>
            <a:endParaRPr lang="en-US" dirty="0" smtClean="0"/>
          </a:p>
        </p:txBody>
      </p:sp>
    </p:spTree>
    <p:extLst>
      <p:ext uri="{BB962C8B-B14F-4D97-AF65-F5344CB8AC3E}">
        <p14:creationId xmlns:p14="http://schemas.microsoft.com/office/powerpoint/2010/main" val="877221352"/>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905027" y="5647275"/>
            <a:ext cx="4876780" cy="780950"/>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8784637" y="5791528"/>
            <a:ext cx="2157963" cy="492443"/>
          </a:xfrm>
          <a:prstGeom prst="rect">
            <a:avLst/>
          </a:prstGeom>
          <a:noFill/>
        </p:spPr>
        <p:txBody>
          <a:bodyPr wrap="none" rtlCol="0">
            <a:spAutoFit/>
          </a:bodyPr>
          <a:lstStyle/>
          <a:p>
            <a:r>
              <a:rPr lang="en-US" b="1" dirty="0" smtClean="0">
                <a:solidFill>
                  <a:schemeClr val="accent1"/>
                </a:solidFill>
              </a:rPr>
              <a:t>Evaluation</a:t>
            </a:r>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3539" y="4806246"/>
            <a:ext cx="1163114" cy="1089450"/>
          </a:xfrm>
          <a:prstGeom prst="rect">
            <a:avLst/>
          </a:prstGeom>
        </p:spPr>
      </p:pic>
    </p:spTree>
    <p:extLst>
      <p:ext uri="{BB962C8B-B14F-4D97-AF65-F5344CB8AC3E}">
        <p14:creationId xmlns:p14="http://schemas.microsoft.com/office/powerpoint/2010/main" val="1172713344"/>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42501"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42501"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2494637"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4665709"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4665709"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4665709"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2638653"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5950609"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012222"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550421"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3862789"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5560393"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5560393"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4323635"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059060"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4474563"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6209988"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1846565"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1846565"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373109"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7342561"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3885277"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6455077"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5560394"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380374"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550421"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82469"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1090481"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4588041"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5557563"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430793" y="3405277"/>
            <a:ext cx="4527201" cy="1692771"/>
          </a:xfrm>
          <a:prstGeom prst="rect">
            <a:avLst/>
          </a:prstGeom>
          <a:noFill/>
        </p:spPr>
        <p:txBody>
          <a:bodyPr wrap="none" rtlCol="0">
            <a:spAutoFit/>
          </a:bodyPr>
          <a:lstStyle/>
          <a:p>
            <a:pPr marL="514350" indent="-514350">
              <a:buFont typeface="+mj-lt"/>
              <a:buAutoNum type="arabicPeriod"/>
            </a:pPr>
            <a:r>
              <a:rPr lang="en-US" b="1" dirty="0">
                <a:solidFill>
                  <a:schemeClr val="accent1"/>
                </a:solidFill>
              </a:rPr>
              <a:t>Architectural Design</a:t>
            </a:r>
          </a:p>
          <a:p>
            <a:pPr marL="514350" indent="-514350">
              <a:buFont typeface="+mj-lt"/>
              <a:buAutoNum type="arabicPeriod"/>
            </a:pPr>
            <a:r>
              <a:rPr lang="en-US" b="1" dirty="0">
                <a:solidFill>
                  <a:schemeClr val="accent1"/>
                </a:solidFill>
              </a:rPr>
              <a:t>Quality Attribute</a:t>
            </a:r>
          </a:p>
          <a:p>
            <a:pPr marL="514350" indent="-514350">
              <a:buFont typeface="+mj-lt"/>
              <a:buAutoNum type="arabicPeriod"/>
            </a:pPr>
            <a:r>
              <a:rPr lang="en-US" b="1" dirty="0">
                <a:solidFill>
                  <a:schemeClr val="accent1"/>
                </a:solidFill>
              </a:rPr>
              <a:t>Documentation</a:t>
            </a:r>
          </a:p>
          <a:p>
            <a:pPr marL="514350" indent="-514350">
              <a:buFont typeface="+mj-lt"/>
              <a:buAutoNum type="arabicPeriod"/>
            </a:pPr>
            <a:r>
              <a:rPr lang="en-US" b="1" dirty="0">
                <a:solidFill>
                  <a:schemeClr val="accent1"/>
                </a:solidFill>
              </a:rPr>
              <a:t>Evaluation</a:t>
            </a:r>
          </a:p>
        </p:txBody>
      </p:sp>
      <p:sp>
        <p:nvSpPr>
          <p:cNvPr id="44" name="Rectangle 43"/>
          <p:cNvSpPr/>
          <p:nvPr/>
        </p:nvSpPr>
        <p:spPr>
          <a:xfrm>
            <a:off x="9256003" y="2859747"/>
            <a:ext cx="4876780" cy="2787527"/>
          </a:xfrm>
          <a:prstGeom prst="rect">
            <a:avLst/>
          </a:prstGeom>
          <a:solidFill>
            <a:srgbClr val="FFFF00">
              <a:alpha val="12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7047272"/>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echnical_img.jpg"/>
          <p:cNvPicPr>
            <a:picLocks noGrp="1" noChangeAspect="1"/>
          </p:cNvPicPr>
          <p:nvPr>
            <p:ph type="pic" sz="quarter" idx="15"/>
          </p:nvPr>
        </p:nvPicPr>
        <p:blipFill>
          <a:blip r:embed="rId2" cstate="print"/>
          <a:stretch>
            <a:fillRect/>
          </a:stretch>
        </p:blipFill>
        <p:spPr>
          <a:xfrm>
            <a:off x="360683" y="2486972"/>
            <a:ext cx="4531358" cy="3298335"/>
          </a:xfrm>
          <a:ln w="15875" cmpd="dbl">
            <a:solidFill>
              <a:schemeClr val="bg2">
                <a:lumMod val="50000"/>
              </a:schemeClr>
            </a:solidFill>
          </a:ln>
        </p:spPr>
      </p:pic>
      <p:sp>
        <p:nvSpPr>
          <p:cNvPr id="3" name="Text Placeholder 2"/>
          <p:cNvSpPr>
            <a:spLocks noGrp="1"/>
          </p:cNvSpPr>
          <p:nvPr>
            <p:ph type="body" idx="13"/>
          </p:nvPr>
        </p:nvSpPr>
        <p:spPr>
          <a:xfrm>
            <a:off x="5726621" y="4136139"/>
            <a:ext cx="7559040" cy="767714"/>
          </a:xfrm>
        </p:spPr>
        <p:txBody>
          <a:bodyPr/>
          <a:lstStyle/>
          <a:p>
            <a:r>
              <a:rPr lang="en-US" sz="6000" dirty="0" smtClean="0"/>
              <a:t>Project &amp; Process Design</a:t>
            </a:r>
            <a:endParaRPr lang="en-US" sz="6000" dirty="0"/>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0"/>
          </p:nvPr>
        </p:nvSpPr>
        <p:spPr/>
        <p:txBody>
          <a:bodyPr/>
          <a:lstStyle/>
          <a:p>
            <a:pPr marL="457200" indent="-457200">
              <a:buFont typeface="Arial" panose="020B0604020202020204" pitchFamily="34" charset="0"/>
              <a:buChar char="•"/>
            </a:pPr>
            <a:r>
              <a:rPr lang="en-US" dirty="0" smtClean="0"/>
              <a:t>Describe only the way key process areas are affected by componentizing you system</a:t>
            </a:r>
          </a:p>
          <a:p>
            <a:pPr marL="1187413" lvl="1" indent="-457200"/>
            <a:r>
              <a:rPr lang="en-US" dirty="0" smtClean="0"/>
              <a:t>Today we call these things “services”</a:t>
            </a:r>
          </a:p>
          <a:p>
            <a:pPr marL="1187413" lvl="1" indent="-457200"/>
            <a:r>
              <a:rPr lang="en-US" dirty="0" smtClean="0"/>
              <a:t>Yesterday in was “objects”</a:t>
            </a:r>
          </a:p>
          <a:p>
            <a:pPr marL="457200" indent="-457200">
              <a:buFont typeface="Arial" panose="020B0604020202020204" pitchFamily="34" charset="0"/>
              <a:buChar char="•"/>
            </a:pPr>
            <a:r>
              <a:rPr lang="en-US" dirty="0" smtClean="0"/>
              <a:t>Each area has much more to it</a:t>
            </a:r>
          </a:p>
          <a:p>
            <a:pPr marL="457200" indent="-457200">
              <a:buFont typeface="Arial" panose="020B0604020202020204" pitchFamily="34" charset="0"/>
              <a:buChar char="•"/>
            </a:pPr>
            <a:r>
              <a:rPr lang="en-US" dirty="0" smtClean="0"/>
              <a:t>Suitable for small teams &lt; 7</a:t>
            </a:r>
          </a:p>
          <a:p>
            <a:pPr marL="1187413" lvl="1" indent="-457200"/>
            <a:r>
              <a:rPr lang="en-US" dirty="0" smtClean="0"/>
              <a:t>Scalable?</a:t>
            </a:r>
          </a:p>
          <a:p>
            <a:pPr marL="457200" indent="-457200">
              <a:buFont typeface="Arial" panose="020B0604020202020204" pitchFamily="34" charset="0"/>
              <a:buChar char="•"/>
            </a:pPr>
            <a:r>
              <a:rPr lang="en-US" dirty="0" smtClean="0"/>
              <a:t>Everything described is practiced in real life</a:t>
            </a:r>
          </a:p>
          <a:p>
            <a:pPr marL="457200" indent="-457200">
              <a:buFont typeface="Arial" panose="020B0604020202020204" pitchFamily="34" charset="0"/>
              <a:buChar char="•"/>
            </a:pPr>
            <a:r>
              <a:rPr lang="en-US" dirty="0" smtClean="0"/>
              <a:t>Metrics and the charts are normalized projects data</a:t>
            </a:r>
            <a:endParaRPr lang="en-US" dirty="0"/>
          </a:p>
        </p:txBody>
      </p:sp>
    </p:spTree>
    <p:extLst>
      <p:ext uri="{BB962C8B-B14F-4D97-AF65-F5344CB8AC3E}">
        <p14:creationId xmlns:p14="http://schemas.microsoft.com/office/powerpoint/2010/main" val="2411753941"/>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Architect’s Involvement</a:t>
            </a:r>
            <a:endParaRPr lang="en-US" dirty="0"/>
          </a:p>
        </p:txBody>
      </p:sp>
      <p:sp>
        <p:nvSpPr>
          <p:cNvPr id="3" name="Content Placeholder 2"/>
          <p:cNvSpPr>
            <a:spLocks noGrp="1"/>
          </p:cNvSpPr>
          <p:nvPr>
            <p:ph sz="quarter" idx="10"/>
          </p:nvPr>
        </p:nvSpPr>
        <p:spPr>
          <a:xfrm>
            <a:off x="731520" y="2053571"/>
            <a:ext cx="12978115" cy="5309125"/>
          </a:xfrm>
        </p:spPr>
        <p:txBody>
          <a:bodyPr/>
          <a:lstStyle/>
          <a:p>
            <a:pPr marL="344488" indent="-344488">
              <a:buFont typeface="Arial" pitchFamily="34" charset="0"/>
              <a:buChar char="•"/>
            </a:pPr>
            <a:r>
              <a:rPr lang="en-US" dirty="0" smtClean="0"/>
              <a:t>Work Decomposition</a:t>
            </a:r>
          </a:p>
          <a:p>
            <a:pPr marL="344488" indent="-344488">
              <a:buFont typeface="Arial" pitchFamily="34" charset="0"/>
              <a:buChar char="•"/>
            </a:pPr>
            <a:r>
              <a:rPr lang="en-US" dirty="0" smtClean="0"/>
              <a:t>Work Distribution</a:t>
            </a:r>
          </a:p>
          <a:p>
            <a:pPr marL="344488" indent="-344488">
              <a:buFont typeface="Arial" pitchFamily="34" charset="0"/>
              <a:buChar char="•"/>
            </a:pPr>
            <a:r>
              <a:rPr lang="en-US" dirty="0" smtClean="0"/>
              <a:t>Effort Estimation</a:t>
            </a:r>
          </a:p>
          <a:p>
            <a:pPr marL="344488" indent="-344488">
              <a:buFont typeface="Arial" pitchFamily="34" charset="0"/>
              <a:buChar char="•"/>
            </a:pPr>
            <a:r>
              <a:rPr lang="en-US" dirty="0" smtClean="0"/>
              <a:t>Dependency &amp; Integration Planning</a:t>
            </a:r>
          </a:p>
          <a:p>
            <a:pPr marL="344488" indent="-344488">
              <a:buFont typeface="Arial" pitchFamily="34" charset="0"/>
              <a:buChar char="•"/>
            </a:pPr>
            <a:r>
              <a:rPr lang="en-US" dirty="0" smtClean="0"/>
              <a:t>Release planning</a:t>
            </a:r>
          </a:p>
          <a:p>
            <a:pPr marL="344488" indent="-344488">
              <a:buFont typeface="Arial" pitchFamily="34" charset="0"/>
              <a:buChar char="•"/>
            </a:pPr>
            <a:r>
              <a:rPr lang="en-US" dirty="0" smtClean="0"/>
              <a:t>Tracking and Projection</a:t>
            </a:r>
          </a:p>
          <a:p>
            <a:pPr marL="344488" indent="-344488">
              <a:buFont typeface="Arial" pitchFamily="34" charset="0"/>
              <a:buChar char="•"/>
            </a:pPr>
            <a:r>
              <a:rPr lang="en-US" dirty="0" smtClean="0"/>
              <a:t>Others …</a:t>
            </a:r>
          </a:p>
          <a:p>
            <a:endParaRPr lang="en-US" dirty="0"/>
          </a:p>
        </p:txBody>
      </p:sp>
      <p:sp>
        <p:nvSpPr>
          <p:cNvPr id="4" name="Text Placeholder 3"/>
          <p:cNvSpPr txBox="1">
            <a:spLocks/>
          </p:cNvSpPr>
          <p:nvPr/>
        </p:nvSpPr>
        <p:spPr>
          <a:xfrm>
            <a:off x="723199" y="1268952"/>
            <a:ext cx="12957176" cy="1450497"/>
          </a:xfrm>
          <a:prstGeom prst="rect">
            <a:avLst/>
          </a:prstGeom>
        </p:spPr>
        <p:txBody>
          <a:bodyPr/>
          <a:lstStyle/>
          <a:p>
            <a:pPr marR="0" lvl="0" fontAlgn="auto">
              <a:spcBef>
                <a:spcPts val="1429"/>
              </a:spcBef>
              <a:spcAft>
                <a:spcPts val="0"/>
              </a:spcAft>
              <a:buClr>
                <a:schemeClr val="accent1"/>
              </a:buClr>
              <a:buSzTx/>
              <a:tabLst/>
              <a:defRPr/>
            </a:pPr>
            <a:r>
              <a:rPr lang="en-US" sz="2800" b="1" dirty="0" smtClean="0">
                <a:solidFill>
                  <a:srgbClr val="7D7D7D"/>
                </a:solidFill>
              </a:rPr>
              <a:t>Along with Project Manager</a:t>
            </a:r>
            <a:endParaRPr lang="en-US" sz="2800" b="1" dirty="0">
              <a:solidFill>
                <a:srgbClr val="7D7D7D"/>
              </a:solidFill>
            </a:endParaRPr>
          </a:p>
        </p:txBody>
      </p:sp>
    </p:spTree>
    <p:extLst>
      <p:ext uri="{BB962C8B-B14F-4D97-AF65-F5344CB8AC3E}">
        <p14:creationId xmlns:p14="http://schemas.microsoft.com/office/powerpoint/2010/main" val="3075375794"/>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4" name="Rectangle 3"/>
          <p:cNvSpPr txBox="1">
            <a:spLocks/>
          </p:cNvSpPr>
          <p:nvPr/>
        </p:nvSpPr>
        <p:spPr bwMode="auto">
          <a:xfrm>
            <a:off x="508000" y="1903401"/>
            <a:ext cx="11172825" cy="2424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130622" tIns="65311" rIns="130622" bIns="65311" numCol="1" rtlCol="0" anchor="t" anchorCtr="0" compatLnSpc="1">
            <a:prstTxWarp prst="textNoShape">
              <a:avLst/>
            </a:prstTxWarp>
            <a:noAutofit/>
          </a:bodyPr>
          <a:lstStyle>
            <a:lvl1pPr marL="0" indent="0" algn="l" defTabSz="1306220" rtl="0" eaLnBrk="1" latinLnBrk="0" hangingPunct="1">
              <a:lnSpc>
                <a:spcPct val="100000"/>
              </a:lnSpc>
              <a:spcBef>
                <a:spcPts val="1429"/>
              </a:spcBef>
              <a:buClr>
                <a:schemeClr val="accent1"/>
              </a:buClr>
              <a:buFont typeface="Arial" pitchFamily="34" charset="0"/>
              <a:buNone/>
              <a:defRPr sz="2600" b="1" kern="1200">
                <a:solidFill>
                  <a:schemeClr val="accent1"/>
                </a:solidFill>
                <a:latin typeface="+mn-lt"/>
                <a:ea typeface="+mn-ea"/>
                <a:cs typeface="+mn-cs"/>
              </a:defRPr>
            </a:lvl1pPr>
            <a:lvl2pPr marL="795338" indent="-34607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defRPr sz="2600" kern="1200">
                <a:solidFill>
                  <a:schemeClr val="bg2"/>
                </a:solidFill>
                <a:latin typeface="+mn-lt"/>
                <a:ea typeface="+mn-ea"/>
                <a:cs typeface="+mn-cs"/>
              </a:defRPr>
            </a:lvl2pPr>
            <a:lvl3pPr marL="1258888" indent="-342900" algn="l" defTabSz="1306220" rtl="0" eaLnBrk="1" latinLnBrk="0" hangingPunct="1">
              <a:lnSpc>
                <a:spcPct val="100000"/>
              </a:lnSpc>
              <a:spcBef>
                <a:spcPts val="571"/>
              </a:spcBef>
              <a:spcAft>
                <a:spcPts val="0"/>
              </a:spcAft>
              <a:buClr>
                <a:schemeClr val="accent1"/>
              </a:buClr>
              <a:buFont typeface="Arial" pitchFamily="34" charset="0"/>
              <a:buChar char="•"/>
              <a:defRPr sz="2400" kern="1200">
                <a:solidFill>
                  <a:schemeClr val="bg2"/>
                </a:solidFill>
                <a:latin typeface="+mn-lt"/>
                <a:ea typeface="+mn-ea"/>
                <a:cs typeface="+mn-cs"/>
              </a:defRPr>
            </a:lvl3pPr>
            <a:lvl4pPr marL="1774825" indent="-333375" algn="l" defTabSz="1306220" rtl="0" eaLnBrk="1" latinLnBrk="0" hangingPunct="1">
              <a:lnSpc>
                <a:spcPct val="100000"/>
              </a:lnSpc>
              <a:spcBef>
                <a:spcPts val="571"/>
              </a:spcBef>
              <a:spcAft>
                <a:spcPts val="0"/>
              </a:spcAft>
              <a:buClr>
                <a:schemeClr val="accent1"/>
              </a:buClr>
              <a:buFont typeface="Arial" pitchFamily="34" charset="0"/>
              <a:buChar char="•"/>
              <a:defRPr sz="2000" kern="1200">
                <a:solidFill>
                  <a:schemeClr val="bg2"/>
                </a:solidFill>
                <a:latin typeface="+mn-lt"/>
                <a:ea typeface="+mn-ea"/>
                <a:cs typeface="+mn-cs"/>
              </a:defRPr>
            </a:lvl4pPr>
            <a:lvl5pPr marL="2204247" indent="-390052" algn="l" defTabSz="1306220" rtl="0" eaLnBrk="1" latinLnBrk="0" hangingPunct="1">
              <a:lnSpc>
                <a:spcPct val="100000"/>
              </a:lnSpc>
              <a:spcBef>
                <a:spcPts val="571"/>
              </a:spcBef>
              <a:spcAft>
                <a:spcPts val="0"/>
              </a:spcAft>
              <a:buClr>
                <a:schemeClr val="accent1"/>
              </a:buClr>
              <a:buFont typeface="Arial" pitchFamily="34" charset="0"/>
              <a:buChar char="•"/>
              <a:defRPr sz="1800" kern="1200">
                <a:solidFill>
                  <a:schemeClr val="bg2"/>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marL="457200" indent="-457200">
              <a:buFont typeface="Arial" panose="020B0604020202020204" pitchFamily="34" charset="0"/>
              <a:buChar char="•"/>
            </a:pPr>
            <a:r>
              <a:rPr lang="en-US" sz="3000" dirty="0" smtClean="0">
                <a:solidFill>
                  <a:srgbClr val="FF0000"/>
                </a:solidFill>
                <a:latin typeface="Calibri" pitchFamily="34" charset="0"/>
              </a:rPr>
              <a:t>Staffing</a:t>
            </a:r>
          </a:p>
          <a:p>
            <a:pPr marL="457200" indent="-457200">
              <a:buFont typeface="Arial" panose="020B0604020202020204" pitchFamily="34" charset="0"/>
              <a:buChar char="•"/>
            </a:pPr>
            <a:r>
              <a:rPr lang="en-US" sz="3000" dirty="0" smtClean="0">
                <a:solidFill>
                  <a:srgbClr val="FF0000"/>
                </a:solidFill>
                <a:latin typeface="Calibri" pitchFamily="34" charset="0"/>
              </a:rPr>
              <a:t>Product life cycle</a:t>
            </a:r>
          </a:p>
          <a:p>
            <a:pPr marL="457200" indent="-457200">
              <a:buFont typeface="Arial" panose="020B0604020202020204" pitchFamily="34" charset="0"/>
              <a:buChar char="•"/>
            </a:pPr>
            <a:r>
              <a:rPr lang="en-US" sz="3000" dirty="0" smtClean="0">
                <a:solidFill>
                  <a:srgbClr val="FF0000"/>
                </a:solidFill>
                <a:latin typeface="Calibri" pitchFamily="34" charset="0"/>
              </a:rPr>
              <a:t>Service life cycle</a:t>
            </a:r>
          </a:p>
          <a:p>
            <a:pPr marL="457200" indent="-457200">
              <a:buFont typeface="Arial" panose="020B0604020202020204" pitchFamily="34" charset="0"/>
              <a:buChar char="•"/>
            </a:pPr>
            <a:r>
              <a:rPr lang="en-US" sz="3000" dirty="0" smtClean="0">
                <a:solidFill>
                  <a:srgbClr val="FF0000"/>
                </a:solidFill>
                <a:latin typeface="Calibri" pitchFamily="34" charset="0"/>
              </a:rPr>
              <a:t>Services integration plan</a:t>
            </a:r>
          </a:p>
          <a:p>
            <a:endParaRPr lang="en-US" sz="3000" dirty="0" smtClean="0">
              <a:solidFill>
                <a:schemeClr val="tx1"/>
              </a:solidFill>
              <a:latin typeface="Calibri" pitchFamily="34"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2163" y="4265601"/>
            <a:ext cx="3983037"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533298"/>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 What, Why &amp; How?</a:t>
            </a:r>
            <a:endParaRPr lang="en-US" dirty="0"/>
          </a:p>
        </p:txBody>
      </p:sp>
      <p:sp>
        <p:nvSpPr>
          <p:cNvPr id="101" name="Oval 4"/>
          <p:cNvSpPr>
            <a:spLocks noChangeArrowheads="1"/>
          </p:cNvSpPr>
          <p:nvPr/>
        </p:nvSpPr>
        <p:spPr bwMode="auto">
          <a:xfrm>
            <a:off x="1590675" y="3949700"/>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 name="Oval 5"/>
          <p:cNvSpPr>
            <a:spLocks noChangeArrowheads="1"/>
          </p:cNvSpPr>
          <p:nvPr/>
        </p:nvSpPr>
        <p:spPr bwMode="auto">
          <a:xfrm>
            <a:off x="1590675" y="5378450"/>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3" name="Oval 6"/>
          <p:cNvSpPr>
            <a:spLocks noChangeArrowheads="1"/>
          </p:cNvSpPr>
          <p:nvPr/>
        </p:nvSpPr>
        <p:spPr bwMode="auto">
          <a:xfrm>
            <a:off x="3789363" y="3949700"/>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4" name="Oval 7"/>
          <p:cNvSpPr>
            <a:spLocks noChangeArrowheads="1"/>
          </p:cNvSpPr>
          <p:nvPr/>
        </p:nvSpPr>
        <p:spPr bwMode="auto">
          <a:xfrm>
            <a:off x="3789363" y="5378450"/>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5" name="Oval 8"/>
          <p:cNvSpPr>
            <a:spLocks noChangeArrowheads="1"/>
          </p:cNvSpPr>
          <p:nvPr/>
        </p:nvSpPr>
        <p:spPr bwMode="auto">
          <a:xfrm>
            <a:off x="2771775" y="2759075"/>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6" name="Line 9"/>
          <p:cNvSpPr>
            <a:spLocks noChangeShapeType="1"/>
          </p:cNvSpPr>
          <p:nvPr/>
        </p:nvSpPr>
        <p:spPr bwMode="auto">
          <a:xfrm flipV="1">
            <a:off x="2317750" y="335438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7" name="Line 10"/>
          <p:cNvSpPr>
            <a:spLocks noChangeShapeType="1"/>
          </p:cNvSpPr>
          <p:nvPr/>
        </p:nvSpPr>
        <p:spPr bwMode="auto">
          <a:xfrm flipV="1">
            <a:off x="2070100" y="461327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8" name="Line 11"/>
          <p:cNvSpPr>
            <a:spLocks noChangeShapeType="1"/>
          </p:cNvSpPr>
          <p:nvPr/>
        </p:nvSpPr>
        <p:spPr bwMode="auto">
          <a:xfrm flipV="1">
            <a:off x="4268788" y="461327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9" name="Line 12"/>
          <p:cNvSpPr>
            <a:spLocks noChangeShapeType="1"/>
          </p:cNvSpPr>
          <p:nvPr/>
        </p:nvSpPr>
        <p:spPr bwMode="auto">
          <a:xfrm rot="16200000" flipV="1">
            <a:off x="3157538" y="3632200"/>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Box 127"/>
          <p:cNvSpPr txBox="1"/>
          <p:nvPr/>
        </p:nvSpPr>
        <p:spPr>
          <a:xfrm>
            <a:off x="6052029" y="4136271"/>
            <a:ext cx="1439818" cy="1107996"/>
          </a:xfrm>
          <a:prstGeom prst="rect">
            <a:avLst/>
          </a:prstGeom>
          <a:noFill/>
        </p:spPr>
        <p:txBody>
          <a:bodyPr wrap="none" rtlCol="0">
            <a:spAutoFit/>
          </a:bodyPr>
          <a:lstStyle/>
          <a:p>
            <a:r>
              <a:rPr lang="en-US" sz="6600" dirty="0" smtClean="0">
                <a:solidFill>
                  <a:schemeClr val="bg2"/>
                </a:solidFill>
              </a:rPr>
              <a:t>OR</a:t>
            </a:r>
          </a:p>
        </p:txBody>
      </p:sp>
      <p:sp>
        <p:nvSpPr>
          <p:cNvPr id="29" name="Oval 4"/>
          <p:cNvSpPr>
            <a:spLocks noChangeArrowheads="1"/>
          </p:cNvSpPr>
          <p:nvPr/>
        </p:nvSpPr>
        <p:spPr bwMode="auto">
          <a:xfrm>
            <a:off x="1590675" y="3960018"/>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t>Service 2</a:t>
            </a:r>
            <a:endParaRPr lang="en-US" sz="1200" dirty="0"/>
          </a:p>
        </p:txBody>
      </p:sp>
      <p:sp>
        <p:nvSpPr>
          <p:cNvPr id="30" name="Oval 5"/>
          <p:cNvSpPr>
            <a:spLocks noChangeArrowheads="1"/>
          </p:cNvSpPr>
          <p:nvPr/>
        </p:nvSpPr>
        <p:spPr bwMode="auto">
          <a:xfrm>
            <a:off x="1590675" y="5388768"/>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4</a:t>
            </a:r>
            <a:endParaRPr lang="en-US" sz="1200" dirty="0">
              <a:solidFill>
                <a:schemeClr val="bg1"/>
              </a:solidFill>
            </a:endParaRPr>
          </a:p>
        </p:txBody>
      </p:sp>
      <p:sp>
        <p:nvSpPr>
          <p:cNvPr id="31" name="Oval 6"/>
          <p:cNvSpPr>
            <a:spLocks noChangeArrowheads="1"/>
          </p:cNvSpPr>
          <p:nvPr/>
        </p:nvSpPr>
        <p:spPr bwMode="auto">
          <a:xfrm>
            <a:off x="3789363" y="3960018"/>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3</a:t>
            </a:r>
            <a:endParaRPr lang="en-US" sz="1200" dirty="0">
              <a:solidFill>
                <a:schemeClr val="bg1"/>
              </a:solidFill>
            </a:endParaRPr>
          </a:p>
        </p:txBody>
      </p:sp>
      <p:sp>
        <p:nvSpPr>
          <p:cNvPr id="32" name="Oval 7"/>
          <p:cNvSpPr>
            <a:spLocks noChangeArrowheads="1"/>
          </p:cNvSpPr>
          <p:nvPr/>
        </p:nvSpPr>
        <p:spPr bwMode="auto">
          <a:xfrm>
            <a:off x="3789363" y="5388768"/>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5</a:t>
            </a:r>
            <a:endParaRPr lang="en-US" sz="1200" dirty="0">
              <a:solidFill>
                <a:schemeClr val="bg1"/>
              </a:solidFill>
            </a:endParaRPr>
          </a:p>
        </p:txBody>
      </p:sp>
      <p:sp>
        <p:nvSpPr>
          <p:cNvPr id="33" name="Oval 8"/>
          <p:cNvSpPr>
            <a:spLocks noChangeArrowheads="1"/>
          </p:cNvSpPr>
          <p:nvPr/>
        </p:nvSpPr>
        <p:spPr bwMode="auto">
          <a:xfrm>
            <a:off x="2771775" y="2769393"/>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t>Service 1</a:t>
            </a:r>
            <a:endParaRPr lang="en-US" sz="1200" dirty="0"/>
          </a:p>
        </p:txBody>
      </p:sp>
      <p:grpSp>
        <p:nvGrpSpPr>
          <p:cNvPr id="3" name="Group 2"/>
          <p:cNvGrpSpPr/>
          <p:nvPr/>
        </p:nvGrpSpPr>
        <p:grpSpPr>
          <a:xfrm>
            <a:off x="8598686" y="2818606"/>
            <a:ext cx="3110417" cy="3300413"/>
            <a:chOff x="8598686" y="2818606"/>
            <a:chExt cx="3110417" cy="3300413"/>
          </a:xfrm>
        </p:grpSpPr>
        <p:grpSp>
          <p:nvGrpSpPr>
            <p:cNvPr id="28" name="Group 27"/>
            <p:cNvGrpSpPr/>
            <p:nvPr/>
          </p:nvGrpSpPr>
          <p:grpSpPr>
            <a:xfrm>
              <a:off x="8602365" y="2818606"/>
              <a:ext cx="3106738" cy="3300413"/>
              <a:chOff x="8602365" y="2818606"/>
              <a:chExt cx="3106738" cy="3300413"/>
            </a:xfrm>
          </p:grpSpPr>
          <p:sp>
            <p:nvSpPr>
              <p:cNvPr id="110" name="Oval 4"/>
              <p:cNvSpPr>
                <a:spLocks noChangeArrowheads="1"/>
              </p:cNvSpPr>
              <p:nvPr/>
            </p:nvSpPr>
            <p:spPr bwMode="auto">
              <a:xfrm>
                <a:off x="8602365" y="4009231"/>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1" name="Oval 5"/>
              <p:cNvSpPr>
                <a:spLocks noChangeArrowheads="1"/>
              </p:cNvSpPr>
              <p:nvPr/>
            </p:nvSpPr>
            <p:spPr bwMode="auto">
              <a:xfrm>
                <a:off x="8602365" y="5437981"/>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2" name="Oval 6"/>
              <p:cNvSpPr>
                <a:spLocks noChangeArrowheads="1"/>
              </p:cNvSpPr>
              <p:nvPr/>
            </p:nvSpPr>
            <p:spPr bwMode="auto">
              <a:xfrm>
                <a:off x="10801053" y="4009231"/>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3" name="Oval 7"/>
              <p:cNvSpPr>
                <a:spLocks noChangeArrowheads="1"/>
              </p:cNvSpPr>
              <p:nvPr/>
            </p:nvSpPr>
            <p:spPr bwMode="auto">
              <a:xfrm>
                <a:off x="10801053" y="5437981"/>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4" name="Oval 8"/>
              <p:cNvSpPr>
                <a:spLocks noChangeArrowheads="1"/>
              </p:cNvSpPr>
              <p:nvPr/>
            </p:nvSpPr>
            <p:spPr bwMode="auto">
              <a:xfrm>
                <a:off x="9783465" y="2818606"/>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5" name="Line 9"/>
              <p:cNvSpPr>
                <a:spLocks noChangeShapeType="1"/>
              </p:cNvSpPr>
              <p:nvPr/>
            </p:nvSpPr>
            <p:spPr bwMode="auto">
              <a:xfrm flipV="1">
                <a:off x="9329440" y="3413919"/>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6" name="Line 10"/>
              <p:cNvSpPr>
                <a:spLocks noChangeShapeType="1"/>
              </p:cNvSpPr>
              <p:nvPr/>
            </p:nvSpPr>
            <p:spPr bwMode="auto">
              <a:xfrm flipV="1">
                <a:off x="9081790" y="4672806"/>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 name="Line 11"/>
              <p:cNvSpPr>
                <a:spLocks noChangeShapeType="1"/>
              </p:cNvSpPr>
              <p:nvPr/>
            </p:nvSpPr>
            <p:spPr bwMode="auto">
              <a:xfrm flipV="1">
                <a:off x="11280478" y="4672806"/>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 name="Line 12"/>
              <p:cNvSpPr>
                <a:spLocks noChangeShapeType="1"/>
              </p:cNvSpPr>
              <p:nvPr/>
            </p:nvSpPr>
            <p:spPr bwMode="auto">
              <a:xfrm rot="16200000" flipV="1">
                <a:off x="10169228" y="3691731"/>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 name="Line 13"/>
              <p:cNvSpPr>
                <a:spLocks noChangeShapeType="1"/>
              </p:cNvSpPr>
              <p:nvPr/>
            </p:nvSpPr>
            <p:spPr bwMode="auto">
              <a:xfrm flipV="1">
                <a:off x="9394528" y="3474244"/>
                <a:ext cx="965200" cy="198596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 name="Line 14"/>
              <p:cNvSpPr>
                <a:spLocks noChangeShapeType="1"/>
              </p:cNvSpPr>
              <p:nvPr/>
            </p:nvSpPr>
            <p:spPr bwMode="auto">
              <a:xfrm flipH="1" flipV="1">
                <a:off x="10474028" y="3450431"/>
                <a:ext cx="447675" cy="2033588"/>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 name="Line 15"/>
              <p:cNvSpPr>
                <a:spLocks noChangeShapeType="1"/>
              </p:cNvSpPr>
              <p:nvPr/>
            </p:nvSpPr>
            <p:spPr bwMode="auto">
              <a:xfrm flipH="1" flipV="1">
                <a:off x="10715328" y="3218656"/>
                <a:ext cx="463550" cy="742950"/>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2" name="Line 16"/>
              <p:cNvSpPr>
                <a:spLocks noChangeShapeType="1"/>
              </p:cNvSpPr>
              <p:nvPr/>
            </p:nvSpPr>
            <p:spPr bwMode="auto">
              <a:xfrm flipV="1">
                <a:off x="9558040" y="4656931"/>
                <a:ext cx="1419225" cy="1193800"/>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3" name="Line 17"/>
              <p:cNvSpPr>
                <a:spLocks noChangeShapeType="1"/>
              </p:cNvSpPr>
              <p:nvPr/>
            </p:nvSpPr>
            <p:spPr bwMode="auto">
              <a:xfrm flipH="1" flipV="1">
                <a:off x="9496128" y="4607719"/>
                <a:ext cx="1341437" cy="901700"/>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4" name="Line 18"/>
              <p:cNvSpPr>
                <a:spLocks noChangeShapeType="1"/>
              </p:cNvSpPr>
              <p:nvPr/>
            </p:nvSpPr>
            <p:spPr bwMode="auto">
              <a:xfrm rot="16200000" flipV="1">
                <a:off x="10169228" y="5228431"/>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34" name="Oval 4"/>
            <p:cNvSpPr>
              <a:spLocks noChangeArrowheads="1"/>
            </p:cNvSpPr>
            <p:nvPr/>
          </p:nvSpPr>
          <p:spPr bwMode="auto">
            <a:xfrm>
              <a:off x="8598686" y="4009231"/>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t>Service 2</a:t>
              </a:r>
              <a:endParaRPr lang="en-US" sz="1200" dirty="0"/>
            </a:p>
          </p:txBody>
        </p:sp>
        <p:sp>
          <p:nvSpPr>
            <p:cNvPr id="35" name="Oval 5"/>
            <p:cNvSpPr>
              <a:spLocks noChangeArrowheads="1"/>
            </p:cNvSpPr>
            <p:nvPr/>
          </p:nvSpPr>
          <p:spPr bwMode="auto">
            <a:xfrm>
              <a:off x="8598686" y="5437981"/>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4</a:t>
              </a:r>
              <a:endParaRPr lang="en-US" sz="1200" dirty="0">
                <a:solidFill>
                  <a:schemeClr val="bg1"/>
                </a:solidFill>
              </a:endParaRPr>
            </a:p>
          </p:txBody>
        </p:sp>
        <p:sp>
          <p:nvSpPr>
            <p:cNvPr id="36" name="Oval 6"/>
            <p:cNvSpPr>
              <a:spLocks noChangeArrowheads="1"/>
            </p:cNvSpPr>
            <p:nvPr/>
          </p:nvSpPr>
          <p:spPr bwMode="auto">
            <a:xfrm>
              <a:off x="10797374" y="4009231"/>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3</a:t>
              </a:r>
              <a:endParaRPr lang="en-US" sz="1200" dirty="0">
                <a:solidFill>
                  <a:schemeClr val="bg1"/>
                </a:solidFill>
              </a:endParaRPr>
            </a:p>
          </p:txBody>
        </p:sp>
        <p:sp>
          <p:nvSpPr>
            <p:cNvPr id="37" name="Oval 7"/>
            <p:cNvSpPr>
              <a:spLocks noChangeArrowheads="1"/>
            </p:cNvSpPr>
            <p:nvPr/>
          </p:nvSpPr>
          <p:spPr bwMode="auto">
            <a:xfrm>
              <a:off x="10797374" y="5437981"/>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solidFill>
                    <a:schemeClr val="bg1"/>
                  </a:solidFill>
                </a:rPr>
                <a:t>Service 5</a:t>
              </a:r>
              <a:endParaRPr lang="en-US" sz="1200" dirty="0">
                <a:solidFill>
                  <a:schemeClr val="bg1"/>
                </a:solidFill>
              </a:endParaRPr>
            </a:p>
          </p:txBody>
        </p:sp>
        <p:sp>
          <p:nvSpPr>
            <p:cNvPr id="38" name="Oval 8"/>
            <p:cNvSpPr>
              <a:spLocks noChangeArrowheads="1"/>
            </p:cNvSpPr>
            <p:nvPr/>
          </p:nvSpPr>
          <p:spPr bwMode="auto">
            <a:xfrm>
              <a:off x="9779786" y="2818606"/>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smtClean="0"/>
                <a:t>Service 1</a:t>
              </a:r>
              <a:endParaRPr lang="en-US" sz="1200" dirty="0"/>
            </a:p>
          </p:txBody>
        </p:sp>
      </p:grpSp>
    </p:spTree>
    <p:extLst>
      <p:ext uri="{BB962C8B-B14F-4D97-AF65-F5344CB8AC3E}">
        <p14:creationId xmlns:p14="http://schemas.microsoft.com/office/powerpoint/2010/main" val="180842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8"/>
                                        </p:tgtEl>
                                        <p:attrNameLst>
                                          <p:attrName>style.visibility</p:attrName>
                                        </p:attrNameLst>
                                      </p:cBhvr>
                                      <p:to>
                                        <p:strVal val="visible"/>
                                      </p:to>
                                    </p:set>
                                    <p:anim calcmode="lin" valueType="num">
                                      <p:cBhvr>
                                        <p:cTn id="12" dur="500" fill="hold"/>
                                        <p:tgtEl>
                                          <p:spTgt spid="128"/>
                                        </p:tgtEl>
                                        <p:attrNameLst>
                                          <p:attrName>ppt_w</p:attrName>
                                        </p:attrNameLst>
                                      </p:cBhvr>
                                      <p:tavLst>
                                        <p:tav tm="0">
                                          <p:val>
                                            <p:fltVal val="0"/>
                                          </p:val>
                                        </p:tav>
                                        <p:tav tm="100000">
                                          <p:val>
                                            <p:strVal val="#ppt_w"/>
                                          </p:val>
                                        </p:tav>
                                      </p:tavLst>
                                    </p:anim>
                                    <p:anim calcmode="lin" valueType="num">
                                      <p:cBhvr>
                                        <p:cTn id="13" dur="500" fill="hold"/>
                                        <p:tgtEl>
                                          <p:spTgt spid="128"/>
                                        </p:tgtEl>
                                        <p:attrNameLst>
                                          <p:attrName>ppt_h</p:attrName>
                                        </p:attrNameLst>
                                      </p:cBhvr>
                                      <p:tavLst>
                                        <p:tav tm="0">
                                          <p:val>
                                            <p:fltVal val="0"/>
                                          </p:val>
                                        </p:tav>
                                        <p:tav tm="100000">
                                          <p:val>
                                            <p:strVal val="#ppt_h"/>
                                          </p:val>
                                        </p:tav>
                                      </p:tavLst>
                                    </p:anim>
                                    <p:animEffect transition="in" filter="fade">
                                      <p:cBhvr>
                                        <p:cTn id="1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t>
            </a:r>
            <a:r>
              <a:rPr lang="en-US" dirty="0"/>
              <a:t>O</a:t>
            </a:r>
            <a:r>
              <a:rPr lang="en-US" dirty="0" smtClean="0"/>
              <a:t>f </a:t>
            </a:r>
            <a:r>
              <a:rPr lang="en-US" dirty="0"/>
              <a:t>A</a:t>
            </a:r>
            <a:r>
              <a:rPr lang="en-US" dirty="0" smtClean="0"/>
              <a:t>n Architect?</a:t>
            </a:r>
            <a:endParaRPr lang="en-US" dirty="0"/>
          </a:p>
        </p:txBody>
      </p:sp>
      <p:sp>
        <p:nvSpPr>
          <p:cNvPr id="4" name="Text Placeholder 3"/>
          <p:cNvSpPr>
            <a:spLocks noGrp="1"/>
          </p:cNvSpPr>
          <p:nvPr>
            <p:ph type="body" sz="quarter" idx="11"/>
          </p:nvPr>
        </p:nvSpPr>
        <p:spPr/>
        <p:txBody>
          <a:bodyPr/>
          <a:lstStyle/>
          <a:p>
            <a:r>
              <a:rPr lang="en-US" dirty="0" smtClean="0"/>
              <a:t>Balance number of services with development effort</a:t>
            </a:r>
            <a:endParaRPr lang="en-US" dirty="0"/>
          </a:p>
        </p:txBody>
      </p:sp>
      <p:sp>
        <p:nvSpPr>
          <p:cNvPr id="5" name="Line 4"/>
          <p:cNvSpPr>
            <a:spLocks noChangeShapeType="1"/>
          </p:cNvSpPr>
          <p:nvPr/>
        </p:nvSpPr>
        <p:spPr bwMode="auto">
          <a:xfrm flipV="1">
            <a:off x="1933575" y="2669800"/>
            <a:ext cx="0" cy="3454400"/>
          </a:xfrm>
          <a:prstGeom prst="line">
            <a:avLst/>
          </a:prstGeom>
          <a:noFill/>
          <a:ln w="9525">
            <a:solidFill>
              <a:schemeClr val="bg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Line 5"/>
          <p:cNvSpPr>
            <a:spLocks noChangeShapeType="1"/>
          </p:cNvSpPr>
          <p:nvPr/>
        </p:nvSpPr>
        <p:spPr bwMode="auto">
          <a:xfrm rot="-5400000">
            <a:off x="5994400" y="2060201"/>
            <a:ext cx="1587" cy="8126412"/>
          </a:xfrm>
          <a:prstGeom prst="line">
            <a:avLst/>
          </a:prstGeom>
          <a:noFill/>
          <a:ln w="9525">
            <a:solidFill>
              <a:schemeClr val="bg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6"/>
          <p:cNvSpPr txBox="1">
            <a:spLocks noChangeArrowheads="1"/>
          </p:cNvSpPr>
          <p:nvPr/>
        </p:nvSpPr>
        <p:spPr bwMode="auto">
          <a:xfrm>
            <a:off x="4791075" y="6127375"/>
            <a:ext cx="275907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lnSpc>
                <a:spcPct val="120000"/>
              </a:lnSpc>
              <a:spcBef>
                <a:spcPct val="20000"/>
              </a:spcBef>
            </a:pPr>
            <a:r>
              <a:rPr lang="en-US" sz="1600" b="1" dirty="0">
                <a:solidFill>
                  <a:schemeClr val="bg2"/>
                </a:solidFill>
              </a:rPr>
              <a:t>Number of services</a:t>
            </a:r>
          </a:p>
        </p:txBody>
      </p:sp>
      <p:sp>
        <p:nvSpPr>
          <p:cNvPr id="8" name="Text Box 7"/>
          <p:cNvSpPr txBox="1">
            <a:spLocks noChangeArrowheads="1"/>
          </p:cNvSpPr>
          <p:nvPr/>
        </p:nvSpPr>
        <p:spPr bwMode="auto">
          <a:xfrm rot="-5400000">
            <a:off x="887412" y="4201738"/>
            <a:ext cx="1495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lnSpc>
                <a:spcPct val="120000"/>
              </a:lnSpc>
              <a:spcBef>
                <a:spcPct val="20000"/>
              </a:spcBef>
            </a:pPr>
            <a:r>
              <a:rPr lang="en-US" sz="1600" b="1" dirty="0">
                <a:solidFill>
                  <a:schemeClr val="bg2"/>
                </a:solidFill>
              </a:rPr>
              <a:t>Cost or Effort</a:t>
            </a:r>
          </a:p>
        </p:txBody>
      </p:sp>
      <p:sp>
        <p:nvSpPr>
          <p:cNvPr id="9" name="Text Box 8"/>
          <p:cNvSpPr txBox="1">
            <a:spLocks noChangeArrowheads="1"/>
          </p:cNvSpPr>
          <p:nvPr/>
        </p:nvSpPr>
        <p:spPr bwMode="auto">
          <a:xfrm>
            <a:off x="5072763" y="3349250"/>
            <a:ext cx="2028681"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lnSpc>
                <a:spcPct val="120000"/>
              </a:lnSpc>
              <a:spcBef>
                <a:spcPct val="20000"/>
              </a:spcBef>
            </a:pPr>
            <a:endParaRPr lang="en-US" sz="1600" b="1" dirty="0">
              <a:solidFill>
                <a:schemeClr val="bg2"/>
              </a:solidFill>
            </a:endParaRPr>
          </a:p>
          <a:p>
            <a:pPr algn="ctr" defTabSz="914400">
              <a:lnSpc>
                <a:spcPct val="120000"/>
              </a:lnSpc>
              <a:spcBef>
                <a:spcPct val="20000"/>
              </a:spcBef>
            </a:pPr>
            <a:r>
              <a:rPr lang="en-US" sz="1600" b="1" dirty="0">
                <a:solidFill>
                  <a:schemeClr val="bg2"/>
                </a:solidFill>
              </a:rPr>
              <a:t>Minimum Cost</a:t>
            </a:r>
          </a:p>
        </p:txBody>
      </p:sp>
      <p:sp>
        <p:nvSpPr>
          <p:cNvPr id="10" name="Text Box 9"/>
          <p:cNvSpPr txBox="1">
            <a:spLocks noChangeArrowheads="1"/>
          </p:cNvSpPr>
          <p:nvPr/>
        </p:nvSpPr>
        <p:spPr bwMode="auto">
          <a:xfrm>
            <a:off x="8920163" y="5211388"/>
            <a:ext cx="20367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lnSpc>
                <a:spcPct val="120000"/>
              </a:lnSpc>
              <a:spcBef>
                <a:spcPct val="20000"/>
              </a:spcBef>
            </a:pPr>
            <a:endParaRPr lang="en-US" sz="1600" b="1" dirty="0">
              <a:solidFill>
                <a:srgbClr val="000099"/>
              </a:solidFill>
            </a:endParaRPr>
          </a:p>
          <a:p>
            <a:pPr defTabSz="914400">
              <a:lnSpc>
                <a:spcPct val="120000"/>
              </a:lnSpc>
              <a:spcBef>
                <a:spcPct val="20000"/>
              </a:spcBef>
            </a:pPr>
            <a:r>
              <a:rPr lang="en-US" sz="1600" b="1" dirty="0">
                <a:solidFill>
                  <a:srgbClr val="000099"/>
                </a:solidFill>
              </a:rPr>
              <a:t>Cost / Service</a:t>
            </a:r>
          </a:p>
        </p:txBody>
      </p:sp>
      <p:sp>
        <p:nvSpPr>
          <p:cNvPr id="11" name="Text Box 10"/>
          <p:cNvSpPr txBox="1">
            <a:spLocks noChangeArrowheads="1"/>
          </p:cNvSpPr>
          <p:nvPr/>
        </p:nvSpPr>
        <p:spPr bwMode="auto">
          <a:xfrm>
            <a:off x="2439988" y="4976438"/>
            <a:ext cx="139065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lnSpc>
                <a:spcPct val="120000"/>
              </a:lnSpc>
              <a:spcBef>
                <a:spcPct val="20000"/>
              </a:spcBef>
            </a:pPr>
            <a:endParaRPr lang="en-US" sz="1600" b="1" dirty="0">
              <a:solidFill>
                <a:schemeClr val="hlink"/>
              </a:solidFill>
            </a:endParaRPr>
          </a:p>
          <a:p>
            <a:pPr defTabSz="914400">
              <a:lnSpc>
                <a:spcPct val="120000"/>
              </a:lnSpc>
              <a:spcBef>
                <a:spcPct val="20000"/>
              </a:spcBef>
            </a:pPr>
            <a:r>
              <a:rPr lang="en-US" sz="1600" b="1" dirty="0">
                <a:solidFill>
                  <a:schemeClr val="hlink"/>
                </a:solidFill>
              </a:rPr>
              <a:t>Cost to</a:t>
            </a:r>
          </a:p>
          <a:p>
            <a:pPr defTabSz="914400">
              <a:lnSpc>
                <a:spcPct val="120000"/>
              </a:lnSpc>
              <a:spcBef>
                <a:spcPct val="20000"/>
              </a:spcBef>
            </a:pPr>
            <a:r>
              <a:rPr lang="en-US" sz="1600" b="1" dirty="0">
                <a:solidFill>
                  <a:schemeClr val="hlink"/>
                </a:solidFill>
              </a:rPr>
              <a:t>Integrate</a:t>
            </a:r>
          </a:p>
        </p:txBody>
      </p:sp>
      <p:sp>
        <p:nvSpPr>
          <p:cNvPr id="12" name="Line 11"/>
          <p:cNvSpPr>
            <a:spLocks noChangeShapeType="1"/>
          </p:cNvSpPr>
          <p:nvPr/>
        </p:nvSpPr>
        <p:spPr bwMode="auto">
          <a:xfrm>
            <a:off x="5399788" y="4397000"/>
            <a:ext cx="0" cy="1709738"/>
          </a:xfrm>
          <a:prstGeom prst="line">
            <a:avLst/>
          </a:prstGeom>
          <a:noFill/>
          <a:ln w="9525">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2"/>
          <p:cNvSpPr>
            <a:spLocks noChangeShapeType="1"/>
          </p:cNvSpPr>
          <p:nvPr/>
        </p:nvSpPr>
        <p:spPr bwMode="auto">
          <a:xfrm>
            <a:off x="6777738" y="4397000"/>
            <a:ext cx="0" cy="1709738"/>
          </a:xfrm>
          <a:prstGeom prst="line">
            <a:avLst/>
          </a:prstGeom>
          <a:noFill/>
          <a:ln w="9525">
            <a:solidFill>
              <a:schemeClr val="bg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Freeform 13"/>
          <p:cNvSpPr>
            <a:spLocks/>
          </p:cNvSpPr>
          <p:nvPr/>
        </p:nvSpPr>
        <p:spPr bwMode="auto">
          <a:xfrm>
            <a:off x="3265488" y="2923800"/>
            <a:ext cx="5846762" cy="2795588"/>
          </a:xfrm>
          <a:custGeom>
            <a:avLst/>
            <a:gdLst>
              <a:gd name="T0" fmla="*/ 0 w 2763"/>
              <a:gd name="T1" fmla="*/ 2776538 h 1761"/>
              <a:gd name="T2" fmla="*/ 859133 w 2763"/>
              <a:gd name="T3" fmla="*/ 2759075 h 1761"/>
              <a:gd name="T4" fmla="*/ 2190155 w 2763"/>
              <a:gd name="T5" fmla="*/ 2555875 h 1761"/>
              <a:gd name="T6" fmla="*/ 3432301 w 2763"/>
              <a:gd name="T7" fmla="*/ 2166938 h 1761"/>
              <a:gd name="T8" fmla="*/ 4289318 w 2763"/>
              <a:gd name="T9" fmla="*/ 1743075 h 1761"/>
              <a:gd name="T10" fmla="*/ 5125175 w 2763"/>
              <a:gd name="T11" fmla="*/ 1150938 h 1761"/>
              <a:gd name="T12" fmla="*/ 5599179 w 2763"/>
              <a:gd name="T13" fmla="*/ 558800 h 1761"/>
              <a:gd name="T14" fmla="*/ 5846762 w 2763"/>
              <a:gd name="T15" fmla="*/ 0 h 17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63" h="1761">
                <a:moveTo>
                  <a:pt x="0" y="1749"/>
                </a:moveTo>
                <a:cubicBezTo>
                  <a:pt x="117" y="1755"/>
                  <a:pt x="234" y="1761"/>
                  <a:pt x="406" y="1738"/>
                </a:cubicBezTo>
                <a:cubicBezTo>
                  <a:pt x="578" y="1715"/>
                  <a:pt x="832" y="1672"/>
                  <a:pt x="1035" y="1610"/>
                </a:cubicBezTo>
                <a:cubicBezTo>
                  <a:pt x="1238" y="1548"/>
                  <a:pt x="1457" y="1450"/>
                  <a:pt x="1622" y="1365"/>
                </a:cubicBezTo>
                <a:cubicBezTo>
                  <a:pt x="1787" y="1280"/>
                  <a:pt x="1894" y="1205"/>
                  <a:pt x="2027" y="1098"/>
                </a:cubicBezTo>
                <a:cubicBezTo>
                  <a:pt x="2160" y="991"/>
                  <a:pt x="2319" y="849"/>
                  <a:pt x="2422" y="725"/>
                </a:cubicBezTo>
                <a:cubicBezTo>
                  <a:pt x="2525" y="601"/>
                  <a:pt x="2589" y="473"/>
                  <a:pt x="2646" y="352"/>
                </a:cubicBezTo>
                <a:cubicBezTo>
                  <a:pt x="2703" y="231"/>
                  <a:pt x="2733" y="115"/>
                  <a:pt x="2763" y="0"/>
                </a:cubicBezTo>
              </a:path>
            </a:pathLst>
          </a:custGeom>
          <a:noFill/>
          <a:ln w="28575" cmpd="sng">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Freeform 14"/>
          <p:cNvSpPr>
            <a:spLocks/>
          </p:cNvSpPr>
          <p:nvPr/>
        </p:nvSpPr>
        <p:spPr bwMode="auto">
          <a:xfrm>
            <a:off x="3062288" y="2923800"/>
            <a:ext cx="5870575" cy="2847975"/>
          </a:xfrm>
          <a:custGeom>
            <a:avLst/>
            <a:gdLst>
              <a:gd name="T0" fmla="*/ 0 w 2774"/>
              <a:gd name="T1" fmla="*/ 0 h 1794"/>
              <a:gd name="T2" fmla="*/ 91000 w 2774"/>
              <a:gd name="T3" fmla="*/ 304800 h 1794"/>
              <a:gd name="T4" fmla="*/ 294164 w 2774"/>
              <a:gd name="T5" fmla="*/ 642938 h 1794"/>
              <a:gd name="T6" fmla="*/ 609490 w 2774"/>
              <a:gd name="T7" fmla="*/ 1031875 h 1794"/>
              <a:gd name="T8" fmla="*/ 1039096 w 2774"/>
              <a:gd name="T9" fmla="*/ 1438275 h 1794"/>
              <a:gd name="T10" fmla="*/ 1377702 w 2774"/>
              <a:gd name="T11" fmla="*/ 1641475 h 1794"/>
              <a:gd name="T12" fmla="*/ 1536423 w 2774"/>
              <a:gd name="T13" fmla="*/ 1778000 h 1794"/>
              <a:gd name="T14" fmla="*/ 1919471 w 2774"/>
              <a:gd name="T15" fmla="*/ 1963738 h 1794"/>
              <a:gd name="T16" fmla="*/ 2325797 w 2774"/>
              <a:gd name="T17" fmla="*/ 2166938 h 1794"/>
              <a:gd name="T18" fmla="*/ 2708845 w 2774"/>
              <a:gd name="T19" fmla="*/ 2319338 h 1794"/>
              <a:gd name="T20" fmla="*/ 2958567 w 2774"/>
              <a:gd name="T21" fmla="*/ 2387600 h 1794"/>
              <a:gd name="T22" fmla="*/ 3386056 w 2774"/>
              <a:gd name="T23" fmla="*/ 2522538 h 1794"/>
              <a:gd name="T24" fmla="*/ 3771220 w 2774"/>
              <a:gd name="T25" fmla="*/ 2624138 h 1794"/>
              <a:gd name="T26" fmla="*/ 4312989 w 2774"/>
              <a:gd name="T27" fmla="*/ 2725738 h 1794"/>
              <a:gd name="T28" fmla="*/ 4808200 w 2774"/>
              <a:gd name="T29" fmla="*/ 2794000 h 1794"/>
              <a:gd name="T30" fmla="*/ 5305527 w 2774"/>
              <a:gd name="T31" fmla="*/ 2827338 h 1794"/>
              <a:gd name="T32" fmla="*/ 5711854 w 2774"/>
              <a:gd name="T33" fmla="*/ 2844800 h 1794"/>
              <a:gd name="T34" fmla="*/ 5870575 w 2774"/>
              <a:gd name="T35" fmla="*/ 2844800 h 17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74" h="1794">
                <a:moveTo>
                  <a:pt x="0" y="0"/>
                </a:moveTo>
                <a:cubicBezTo>
                  <a:pt x="10" y="62"/>
                  <a:pt x="20" y="125"/>
                  <a:pt x="43" y="192"/>
                </a:cubicBezTo>
                <a:cubicBezTo>
                  <a:pt x="66" y="259"/>
                  <a:pt x="98" y="329"/>
                  <a:pt x="139" y="405"/>
                </a:cubicBezTo>
                <a:cubicBezTo>
                  <a:pt x="180" y="481"/>
                  <a:pt x="229" y="567"/>
                  <a:pt x="288" y="650"/>
                </a:cubicBezTo>
                <a:cubicBezTo>
                  <a:pt x="347" y="733"/>
                  <a:pt x="431" y="842"/>
                  <a:pt x="491" y="906"/>
                </a:cubicBezTo>
                <a:cubicBezTo>
                  <a:pt x="551" y="970"/>
                  <a:pt x="612" y="998"/>
                  <a:pt x="651" y="1034"/>
                </a:cubicBezTo>
                <a:cubicBezTo>
                  <a:pt x="690" y="1070"/>
                  <a:pt x="683" y="1086"/>
                  <a:pt x="726" y="1120"/>
                </a:cubicBezTo>
                <a:cubicBezTo>
                  <a:pt x="769" y="1154"/>
                  <a:pt x="845" y="1196"/>
                  <a:pt x="907" y="1237"/>
                </a:cubicBezTo>
                <a:cubicBezTo>
                  <a:pt x="969" y="1278"/>
                  <a:pt x="1037" y="1328"/>
                  <a:pt x="1099" y="1365"/>
                </a:cubicBezTo>
                <a:cubicBezTo>
                  <a:pt x="1161" y="1402"/>
                  <a:pt x="1230" y="1438"/>
                  <a:pt x="1280" y="1461"/>
                </a:cubicBezTo>
                <a:cubicBezTo>
                  <a:pt x="1330" y="1484"/>
                  <a:pt x="1345" y="1483"/>
                  <a:pt x="1398" y="1504"/>
                </a:cubicBezTo>
                <a:cubicBezTo>
                  <a:pt x="1451" y="1525"/>
                  <a:pt x="1536" y="1564"/>
                  <a:pt x="1600" y="1589"/>
                </a:cubicBezTo>
                <a:cubicBezTo>
                  <a:pt x="1664" y="1614"/>
                  <a:pt x="1709" y="1632"/>
                  <a:pt x="1782" y="1653"/>
                </a:cubicBezTo>
                <a:cubicBezTo>
                  <a:pt x="1855" y="1674"/>
                  <a:pt x="1957" y="1699"/>
                  <a:pt x="2038" y="1717"/>
                </a:cubicBezTo>
                <a:cubicBezTo>
                  <a:pt x="2119" y="1735"/>
                  <a:pt x="2194" y="1749"/>
                  <a:pt x="2272" y="1760"/>
                </a:cubicBezTo>
                <a:cubicBezTo>
                  <a:pt x="2350" y="1771"/>
                  <a:pt x="2436" y="1776"/>
                  <a:pt x="2507" y="1781"/>
                </a:cubicBezTo>
                <a:cubicBezTo>
                  <a:pt x="2578" y="1786"/>
                  <a:pt x="2655" y="1790"/>
                  <a:pt x="2699" y="1792"/>
                </a:cubicBezTo>
                <a:cubicBezTo>
                  <a:pt x="2743" y="1794"/>
                  <a:pt x="2763" y="1792"/>
                  <a:pt x="2774" y="1792"/>
                </a:cubicBezTo>
              </a:path>
            </a:pathLst>
          </a:custGeom>
          <a:noFill/>
          <a:ln w="28575" cmpd="sng">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Freeform 15"/>
          <p:cNvSpPr>
            <a:spLocks/>
          </p:cNvSpPr>
          <p:nvPr/>
        </p:nvSpPr>
        <p:spPr bwMode="auto">
          <a:xfrm>
            <a:off x="3062288" y="2482475"/>
            <a:ext cx="6049962" cy="2009775"/>
          </a:xfrm>
          <a:custGeom>
            <a:avLst/>
            <a:gdLst>
              <a:gd name="T0" fmla="*/ 0 w 2859"/>
              <a:gd name="T1" fmla="*/ 0 h 1266"/>
              <a:gd name="T2" fmla="*/ 114270 w 2859"/>
              <a:gd name="T3" fmla="*/ 304800 h 1266"/>
              <a:gd name="T4" fmla="*/ 361855 w 2859"/>
              <a:gd name="T5" fmla="*/ 812800 h 1266"/>
              <a:gd name="T6" fmla="*/ 677156 w 2859"/>
              <a:gd name="T7" fmla="*/ 1152525 h 1266"/>
              <a:gd name="T8" fmla="*/ 994572 w 2859"/>
              <a:gd name="T9" fmla="*/ 1406525 h 1266"/>
              <a:gd name="T10" fmla="*/ 1400866 w 2859"/>
              <a:gd name="T11" fmla="*/ 1625600 h 1266"/>
              <a:gd name="T12" fmla="*/ 1807159 w 2859"/>
              <a:gd name="T13" fmla="*/ 1812925 h 1266"/>
              <a:gd name="T14" fmla="*/ 2281168 w 2859"/>
              <a:gd name="T15" fmla="*/ 1914525 h 1266"/>
              <a:gd name="T16" fmla="*/ 2890608 w 2859"/>
              <a:gd name="T17" fmla="*/ 1998663 h 1266"/>
              <a:gd name="T18" fmla="*/ 3364617 w 2859"/>
              <a:gd name="T19" fmla="*/ 1981200 h 1266"/>
              <a:gd name="T20" fmla="*/ 3747633 w 2859"/>
              <a:gd name="T21" fmla="*/ 1914525 h 1266"/>
              <a:gd name="T22" fmla="*/ 4380350 w 2859"/>
              <a:gd name="T23" fmla="*/ 1778000 h 1266"/>
              <a:gd name="T24" fmla="*/ 4786644 w 2859"/>
              <a:gd name="T25" fmla="*/ 1592263 h 1266"/>
              <a:gd name="T26" fmla="*/ 5237375 w 2859"/>
              <a:gd name="T27" fmla="*/ 1304925 h 1266"/>
              <a:gd name="T28" fmla="*/ 5643669 w 2859"/>
              <a:gd name="T29" fmla="*/ 914400 h 1266"/>
              <a:gd name="T30" fmla="*/ 5870093 w 2859"/>
              <a:gd name="T31" fmla="*/ 525463 h 1266"/>
              <a:gd name="T32" fmla="*/ 6005524 w 2859"/>
              <a:gd name="T33" fmla="*/ 238125 h 1266"/>
              <a:gd name="T34" fmla="*/ 6049962 w 2859"/>
              <a:gd name="T35" fmla="*/ 0 h 12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9" h="1266">
                <a:moveTo>
                  <a:pt x="0" y="0"/>
                </a:moveTo>
                <a:cubicBezTo>
                  <a:pt x="13" y="53"/>
                  <a:pt x="26" y="107"/>
                  <a:pt x="54" y="192"/>
                </a:cubicBezTo>
                <a:cubicBezTo>
                  <a:pt x="82" y="277"/>
                  <a:pt x="127" y="423"/>
                  <a:pt x="171" y="512"/>
                </a:cubicBezTo>
                <a:cubicBezTo>
                  <a:pt x="215" y="601"/>
                  <a:pt x="270" y="664"/>
                  <a:pt x="320" y="726"/>
                </a:cubicBezTo>
                <a:cubicBezTo>
                  <a:pt x="370" y="788"/>
                  <a:pt x="413" y="836"/>
                  <a:pt x="470" y="886"/>
                </a:cubicBezTo>
                <a:cubicBezTo>
                  <a:pt x="527" y="936"/>
                  <a:pt x="598" y="981"/>
                  <a:pt x="662" y="1024"/>
                </a:cubicBezTo>
                <a:cubicBezTo>
                  <a:pt x="726" y="1067"/>
                  <a:pt x="785" y="1112"/>
                  <a:pt x="854" y="1142"/>
                </a:cubicBezTo>
                <a:cubicBezTo>
                  <a:pt x="923" y="1172"/>
                  <a:pt x="993" y="1187"/>
                  <a:pt x="1078" y="1206"/>
                </a:cubicBezTo>
                <a:cubicBezTo>
                  <a:pt x="1163" y="1225"/>
                  <a:pt x="1281" y="1252"/>
                  <a:pt x="1366" y="1259"/>
                </a:cubicBezTo>
                <a:cubicBezTo>
                  <a:pt x="1451" y="1266"/>
                  <a:pt x="1523" y="1257"/>
                  <a:pt x="1590" y="1248"/>
                </a:cubicBezTo>
                <a:cubicBezTo>
                  <a:pt x="1657" y="1239"/>
                  <a:pt x="1691" y="1227"/>
                  <a:pt x="1771" y="1206"/>
                </a:cubicBezTo>
                <a:cubicBezTo>
                  <a:pt x="1851" y="1185"/>
                  <a:pt x="1988" y="1154"/>
                  <a:pt x="2070" y="1120"/>
                </a:cubicBezTo>
                <a:cubicBezTo>
                  <a:pt x="2152" y="1086"/>
                  <a:pt x="2195" y="1053"/>
                  <a:pt x="2262" y="1003"/>
                </a:cubicBezTo>
                <a:cubicBezTo>
                  <a:pt x="2329" y="953"/>
                  <a:pt x="2408" y="893"/>
                  <a:pt x="2475" y="822"/>
                </a:cubicBezTo>
                <a:cubicBezTo>
                  <a:pt x="2542" y="751"/>
                  <a:pt x="2617" y="658"/>
                  <a:pt x="2667" y="576"/>
                </a:cubicBezTo>
                <a:cubicBezTo>
                  <a:pt x="2717" y="494"/>
                  <a:pt x="2745" y="402"/>
                  <a:pt x="2774" y="331"/>
                </a:cubicBezTo>
                <a:cubicBezTo>
                  <a:pt x="2803" y="260"/>
                  <a:pt x="2824" y="205"/>
                  <a:pt x="2838" y="150"/>
                </a:cubicBezTo>
                <a:cubicBezTo>
                  <a:pt x="2852" y="95"/>
                  <a:pt x="2856" y="23"/>
                  <a:pt x="2859" y="0"/>
                </a:cubicBezTo>
              </a:path>
            </a:pathLst>
          </a:custGeom>
          <a:noFill/>
          <a:ln w="28575" cap="flat" cmpd="sng">
            <a:solidFill>
              <a:srgbClr val="33CC33"/>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Line 16"/>
          <p:cNvSpPr>
            <a:spLocks noChangeShapeType="1"/>
          </p:cNvSpPr>
          <p:nvPr/>
        </p:nvSpPr>
        <p:spPr bwMode="auto">
          <a:xfrm>
            <a:off x="5582350" y="4193800"/>
            <a:ext cx="1060450" cy="0"/>
          </a:xfrm>
          <a:prstGeom prst="line">
            <a:avLst/>
          </a:prstGeom>
          <a:noFill/>
          <a:ln w="9525">
            <a:solidFill>
              <a:schemeClr val="bg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527560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3" grpId="0" animBg="1"/>
      <p:bldP spid="14" grpId="0" animBg="1"/>
      <p:bldP spid="15" grpId="0" animBg="1"/>
      <p:bldP spid="16" grpId="0" animBg="1"/>
      <p:bldP spid="1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3" name="Content Placeholder 2"/>
          <p:cNvSpPr>
            <a:spLocks noGrp="1"/>
          </p:cNvSpPr>
          <p:nvPr>
            <p:ph sz="quarter" idx="10"/>
          </p:nvPr>
        </p:nvSpPr>
        <p:spPr>
          <a:xfrm>
            <a:off x="723198" y="1549395"/>
            <a:ext cx="12978115" cy="5309125"/>
          </a:xfrm>
        </p:spPr>
        <p:txBody>
          <a:bodyPr/>
          <a:lstStyle/>
          <a:p>
            <a:pPr marL="457200" indent="-457200">
              <a:buFont typeface="Arial" panose="020B0604020202020204" pitchFamily="34" charset="0"/>
              <a:buChar char="•"/>
            </a:pPr>
            <a:r>
              <a:rPr lang="en-US" sz="3000" dirty="0">
                <a:solidFill>
                  <a:srgbClr val="FF0000"/>
                </a:solidFill>
                <a:latin typeface="Calibri" pitchFamily="34" charset="0"/>
              </a:rPr>
              <a:t>Not having a skilled architect is the #1 risk</a:t>
            </a:r>
          </a:p>
          <a:p>
            <a:pPr lvl="1"/>
            <a:r>
              <a:rPr lang="en-US" sz="2800" dirty="0">
                <a:solidFill>
                  <a:schemeClr val="tx1"/>
                </a:solidFill>
                <a:latin typeface="Calibri" pitchFamily="34" charset="0"/>
              </a:rPr>
              <a:t>Rather than the technology itself !  </a:t>
            </a:r>
          </a:p>
          <a:p>
            <a:pPr marL="457200" indent="-457200">
              <a:buFont typeface="Arial" panose="020B0604020202020204" pitchFamily="34" charset="0"/>
              <a:buChar char="•"/>
            </a:pPr>
            <a:r>
              <a:rPr lang="en-US" sz="3000" dirty="0">
                <a:solidFill>
                  <a:srgbClr val="FF0000"/>
                </a:solidFill>
                <a:latin typeface="Calibri" pitchFamily="34" charset="0"/>
              </a:rPr>
              <a:t>Requirements analysis and architecture are contemplative time consuming activities</a:t>
            </a:r>
          </a:p>
          <a:p>
            <a:pPr lvl="1"/>
            <a:r>
              <a:rPr lang="en-US" sz="2800" dirty="0">
                <a:solidFill>
                  <a:schemeClr val="tx1"/>
                </a:solidFill>
                <a:latin typeface="Calibri" pitchFamily="34" charset="0"/>
              </a:rPr>
              <a:t>More firepower does not expedite </a:t>
            </a:r>
          </a:p>
          <a:p>
            <a:pPr lvl="1"/>
            <a:r>
              <a:rPr lang="en-US" sz="2800" dirty="0">
                <a:solidFill>
                  <a:schemeClr val="tx1"/>
                </a:solidFill>
                <a:latin typeface="Calibri" pitchFamily="34" charset="0"/>
              </a:rPr>
              <a:t>Single architect usually suffices</a:t>
            </a:r>
          </a:p>
          <a:p>
            <a:pPr lvl="1"/>
            <a:r>
              <a:rPr lang="en-US" sz="2800" dirty="0">
                <a:solidFill>
                  <a:schemeClr val="tx1"/>
                </a:solidFill>
                <a:latin typeface="Calibri" pitchFamily="34" charset="0"/>
              </a:rPr>
              <a:t>In large projects, have a senior architect and a junior/apprentice</a:t>
            </a:r>
          </a:p>
          <a:p>
            <a:pPr marL="457200" indent="-457200">
              <a:buFont typeface="Arial" panose="020B0604020202020204" pitchFamily="34" charset="0"/>
              <a:buChar char="•"/>
            </a:pPr>
            <a:r>
              <a:rPr lang="en-US" sz="3000" dirty="0">
                <a:solidFill>
                  <a:srgbClr val="FF0000"/>
                </a:solidFill>
                <a:latin typeface="Calibri" pitchFamily="34" charset="0"/>
              </a:rPr>
              <a:t>Assign a service to individual developer (1:1)</a:t>
            </a:r>
          </a:p>
          <a:p>
            <a:pPr marL="457200" indent="-457200">
              <a:buFont typeface="Arial" panose="020B0604020202020204" pitchFamily="34" charset="0"/>
              <a:buChar char="•"/>
            </a:pPr>
            <a:r>
              <a:rPr lang="en-US" sz="3000" dirty="0">
                <a:solidFill>
                  <a:srgbClr val="FF0000"/>
                </a:solidFill>
                <a:latin typeface="Calibri" pitchFamily="34" charset="0"/>
              </a:rPr>
              <a:t>Assembly boundary is team </a:t>
            </a:r>
            <a:r>
              <a:rPr lang="en-US" sz="3000" dirty="0" smtClean="0">
                <a:solidFill>
                  <a:srgbClr val="FF0000"/>
                </a:solidFill>
                <a:latin typeface="Calibri" pitchFamily="34" charset="0"/>
              </a:rPr>
              <a:t>boundary</a:t>
            </a:r>
            <a:endParaRPr lang="en-US" sz="3000" dirty="0">
              <a:solidFill>
                <a:srgbClr val="FF0000"/>
              </a:solidFill>
              <a:latin typeface="Calibri" pitchFamily="34" charset="0"/>
            </a:endParaRPr>
          </a:p>
        </p:txBody>
      </p:sp>
    </p:spTree>
    <p:extLst>
      <p:ext uri="{BB962C8B-B14F-4D97-AF65-F5344CB8AC3E}">
        <p14:creationId xmlns:p14="http://schemas.microsoft.com/office/powerpoint/2010/main" val="3516017251"/>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4" name="Text Placeholder 3"/>
          <p:cNvSpPr>
            <a:spLocks noGrp="1"/>
          </p:cNvSpPr>
          <p:nvPr>
            <p:ph type="body" sz="quarter" idx="11"/>
          </p:nvPr>
        </p:nvSpPr>
        <p:spPr/>
        <p:txBody>
          <a:bodyPr/>
          <a:lstStyle/>
          <a:p>
            <a:r>
              <a:rPr lang="en-US" dirty="0">
                <a:solidFill>
                  <a:schemeClr val="accent1"/>
                </a:solidFill>
                <a:latin typeface="Calibri" pitchFamily="34" charset="0"/>
              </a:rPr>
              <a:t>Interaction between team members is isomorphic to interaction between services </a:t>
            </a:r>
          </a:p>
          <a:p>
            <a:endParaRPr lang="en-US" dirty="0"/>
          </a:p>
        </p:txBody>
      </p:sp>
      <p:grpSp>
        <p:nvGrpSpPr>
          <p:cNvPr id="5" name="Group 39"/>
          <p:cNvGrpSpPr>
            <a:grpSpLocks/>
          </p:cNvGrpSpPr>
          <p:nvPr/>
        </p:nvGrpSpPr>
        <p:grpSpPr bwMode="auto">
          <a:xfrm>
            <a:off x="8863013" y="4689475"/>
            <a:ext cx="414337" cy="311150"/>
            <a:chOff x="3307" y="2868"/>
            <a:chExt cx="196" cy="196"/>
          </a:xfrm>
        </p:grpSpPr>
        <p:pic>
          <p:nvPicPr>
            <p:cNvPr id="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 y="28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7" y="28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8" name="Group 42"/>
          <p:cNvGrpSpPr>
            <a:grpSpLocks/>
          </p:cNvGrpSpPr>
          <p:nvPr/>
        </p:nvGrpSpPr>
        <p:grpSpPr bwMode="auto">
          <a:xfrm>
            <a:off x="10026650" y="3427413"/>
            <a:ext cx="414338" cy="311150"/>
            <a:chOff x="2461" y="2808"/>
            <a:chExt cx="196" cy="196"/>
          </a:xfrm>
        </p:grpSpPr>
        <p:pic>
          <p:nvPicPr>
            <p:cNvPr id="9"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 y="280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1" y="280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sp>
        <p:nvSpPr>
          <p:cNvPr id="11" name="Oval 45"/>
          <p:cNvSpPr>
            <a:spLocks noChangeArrowheads="1"/>
          </p:cNvSpPr>
          <p:nvPr/>
        </p:nvSpPr>
        <p:spPr bwMode="auto">
          <a:xfrm>
            <a:off x="2324100" y="4514850"/>
            <a:ext cx="906463"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46"/>
          <p:cNvSpPr>
            <a:spLocks noChangeArrowheads="1"/>
          </p:cNvSpPr>
          <p:nvPr/>
        </p:nvSpPr>
        <p:spPr bwMode="auto">
          <a:xfrm>
            <a:off x="2324100" y="5943600"/>
            <a:ext cx="906463"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47"/>
          <p:cNvSpPr>
            <a:spLocks noChangeArrowheads="1"/>
          </p:cNvSpPr>
          <p:nvPr/>
        </p:nvSpPr>
        <p:spPr bwMode="auto">
          <a:xfrm>
            <a:off x="4522788" y="4514850"/>
            <a:ext cx="906462"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48"/>
          <p:cNvSpPr>
            <a:spLocks noChangeArrowheads="1"/>
          </p:cNvSpPr>
          <p:nvPr/>
        </p:nvSpPr>
        <p:spPr bwMode="auto">
          <a:xfrm>
            <a:off x="4522788" y="5943600"/>
            <a:ext cx="906462"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49"/>
          <p:cNvSpPr>
            <a:spLocks noChangeArrowheads="1"/>
          </p:cNvSpPr>
          <p:nvPr/>
        </p:nvSpPr>
        <p:spPr bwMode="auto">
          <a:xfrm>
            <a:off x="3503613" y="3324225"/>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 name="Group 50"/>
          <p:cNvGrpSpPr>
            <a:grpSpLocks/>
          </p:cNvGrpSpPr>
          <p:nvPr/>
        </p:nvGrpSpPr>
        <p:grpSpPr bwMode="auto">
          <a:xfrm>
            <a:off x="11056938" y="4699000"/>
            <a:ext cx="414337" cy="311150"/>
            <a:chOff x="3210" y="2547"/>
            <a:chExt cx="196" cy="196"/>
          </a:xfrm>
        </p:grpSpPr>
        <p:pic>
          <p:nvPicPr>
            <p:cNvPr id="17"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 y="2547"/>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8"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0" y="2547"/>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19" name="Group 53"/>
          <p:cNvGrpSpPr>
            <a:grpSpLocks/>
          </p:cNvGrpSpPr>
          <p:nvPr/>
        </p:nvGrpSpPr>
        <p:grpSpPr bwMode="auto">
          <a:xfrm>
            <a:off x="8909050" y="6103938"/>
            <a:ext cx="414338" cy="311150"/>
            <a:chOff x="3026" y="1768"/>
            <a:chExt cx="196" cy="196"/>
          </a:xfrm>
        </p:grpSpPr>
        <p:pic>
          <p:nvPicPr>
            <p:cNvPr id="2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6" y="17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1" name="Picture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6" y="17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22" name="Group 56"/>
          <p:cNvGrpSpPr>
            <a:grpSpLocks/>
          </p:cNvGrpSpPr>
          <p:nvPr/>
        </p:nvGrpSpPr>
        <p:grpSpPr bwMode="auto">
          <a:xfrm>
            <a:off x="11031538" y="6116638"/>
            <a:ext cx="409575" cy="311150"/>
            <a:chOff x="2912" y="2258"/>
            <a:chExt cx="194" cy="196"/>
          </a:xfrm>
        </p:grpSpPr>
        <p:pic>
          <p:nvPicPr>
            <p:cNvPr id="23"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2" y="225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4" name="Picture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2" y="225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sp>
        <p:nvSpPr>
          <p:cNvPr id="25" name="Oval 59"/>
          <p:cNvSpPr>
            <a:spLocks noChangeArrowheads="1"/>
          </p:cNvSpPr>
          <p:nvPr/>
        </p:nvSpPr>
        <p:spPr bwMode="auto">
          <a:xfrm>
            <a:off x="8602663" y="4514850"/>
            <a:ext cx="906462"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60"/>
          <p:cNvSpPr>
            <a:spLocks noChangeArrowheads="1"/>
          </p:cNvSpPr>
          <p:nvPr/>
        </p:nvSpPr>
        <p:spPr bwMode="auto">
          <a:xfrm>
            <a:off x="8602663" y="5943600"/>
            <a:ext cx="906462"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61"/>
          <p:cNvSpPr>
            <a:spLocks noChangeArrowheads="1"/>
          </p:cNvSpPr>
          <p:nvPr/>
        </p:nvSpPr>
        <p:spPr bwMode="auto">
          <a:xfrm>
            <a:off x="10801350" y="4514850"/>
            <a:ext cx="906463"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62"/>
          <p:cNvSpPr>
            <a:spLocks noChangeArrowheads="1"/>
          </p:cNvSpPr>
          <p:nvPr/>
        </p:nvSpPr>
        <p:spPr bwMode="auto">
          <a:xfrm>
            <a:off x="10801350" y="5943600"/>
            <a:ext cx="906463"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63"/>
          <p:cNvSpPr>
            <a:spLocks noChangeArrowheads="1"/>
          </p:cNvSpPr>
          <p:nvPr/>
        </p:nvSpPr>
        <p:spPr bwMode="auto">
          <a:xfrm>
            <a:off x="9782175" y="3324225"/>
            <a:ext cx="908050"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64"/>
          <p:cNvSpPr>
            <a:spLocks noChangeShapeType="1"/>
          </p:cNvSpPr>
          <p:nvPr/>
        </p:nvSpPr>
        <p:spPr bwMode="auto">
          <a:xfrm flipV="1">
            <a:off x="3049588" y="391953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5"/>
          <p:cNvSpPr>
            <a:spLocks noChangeShapeType="1"/>
          </p:cNvSpPr>
          <p:nvPr/>
        </p:nvSpPr>
        <p:spPr bwMode="auto">
          <a:xfrm flipV="1">
            <a:off x="2801938" y="517842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66"/>
          <p:cNvSpPr>
            <a:spLocks noChangeShapeType="1"/>
          </p:cNvSpPr>
          <p:nvPr/>
        </p:nvSpPr>
        <p:spPr bwMode="auto">
          <a:xfrm flipV="1">
            <a:off x="5000625" y="517842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7"/>
          <p:cNvSpPr>
            <a:spLocks noChangeShapeType="1"/>
          </p:cNvSpPr>
          <p:nvPr/>
        </p:nvSpPr>
        <p:spPr bwMode="auto">
          <a:xfrm rot="16200000" flipV="1">
            <a:off x="3889375" y="4197351"/>
            <a:ext cx="1587" cy="12938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8"/>
          <p:cNvSpPr>
            <a:spLocks noChangeShapeType="1"/>
          </p:cNvSpPr>
          <p:nvPr/>
        </p:nvSpPr>
        <p:spPr bwMode="auto">
          <a:xfrm flipV="1">
            <a:off x="9328150" y="391953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69"/>
          <p:cNvSpPr>
            <a:spLocks noChangeShapeType="1"/>
          </p:cNvSpPr>
          <p:nvPr/>
        </p:nvSpPr>
        <p:spPr bwMode="auto">
          <a:xfrm flipV="1">
            <a:off x="9080500" y="517842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70"/>
          <p:cNvSpPr>
            <a:spLocks noChangeShapeType="1"/>
          </p:cNvSpPr>
          <p:nvPr/>
        </p:nvSpPr>
        <p:spPr bwMode="auto">
          <a:xfrm flipV="1">
            <a:off x="11279188" y="517842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71"/>
          <p:cNvSpPr>
            <a:spLocks noChangeShapeType="1"/>
          </p:cNvSpPr>
          <p:nvPr/>
        </p:nvSpPr>
        <p:spPr bwMode="auto">
          <a:xfrm rot="16200000" flipV="1">
            <a:off x="10167938" y="4197350"/>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379061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What does enterprise architecture facilitate</a:t>
            </a:r>
            <a:endParaRPr lang="en-US" noProof="0" dirty="0"/>
          </a:p>
        </p:txBody>
      </p:sp>
      <p:sp>
        <p:nvSpPr>
          <p:cNvPr id="3" name="Text Placeholder 2"/>
          <p:cNvSpPr>
            <a:spLocks noGrp="1"/>
          </p:cNvSpPr>
          <p:nvPr>
            <p:ph type="body" sz="quarter" idx="18"/>
          </p:nvPr>
        </p:nvSpPr>
        <p:spPr>
          <a:xfrm>
            <a:off x="195943" y="1885096"/>
            <a:ext cx="14216743" cy="5064344"/>
          </a:xfrm>
        </p:spPr>
        <p:txBody>
          <a:bodyPr/>
          <a:lstStyle/>
          <a:p>
            <a:r>
              <a:rPr lang="en-US" dirty="0" smtClean="0">
                <a:solidFill>
                  <a:srgbClr val="FF0000"/>
                </a:solidFill>
              </a:rPr>
              <a:t>Accommodating stakeholders</a:t>
            </a:r>
          </a:p>
          <a:p>
            <a:pPr lvl="1"/>
            <a:r>
              <a:rPr lang="en-US" dirty="0" smtClean="0"/>
              <a:t>Identifying </a:t>
            </a:r>
            <a:r>
              <a:rPr lang="en-US" dirty="0"/>
              <a:t>and refining the requirements that the stakeholders have</a:t>
            </a:r>
          </a:p>
          <a:p>
            <a:endParaRPr lang="en-US" dirty="0" smtClean="0"/>
          </a:p>
          <a:p>
            <a:r>
              <a:rPr lang="en-US" dirty="0" smtClean="0">
                <a:solidFill>
                  <a:srgbClr val="FF0000"/>
                </a:solidFill>
              </a:rPr>
              <a:t>Representing stakeholder concerns</a:t>
            </a:r>
          </a:p>
          <a:p>
            <a:pPr lvl="1"/>
            <a:r>
              <a:rPr lang="en-US" dirty="0" smtClean="0"/>
              <a:t>Developing </a:t>
            </a:r>
            <a:r>
              <a:rPr lang="en-US" dirty="0"/>
              <a:t>views of the </a:t>
            </a:r>
            <a:r>
              <a:rPr lang="en-US" dirty="0" smtClean="0"/>
              <a:t>architecture</a:t>
            </a:r>
          </a:p>
          <a:p>
            <a:pPr lvl="2"/>
            <a:r>
              <a:rPr lang="en-US" dirty="0" smtClean="0"/>
              <a:t>Show </a:t>
            </a:r>
            <a:r>
              <a:rPr lang="en-US" dirty="0"/>
              <a:t>how the concerns and requirements </a:t>
            </a:r>
            <a:r>
              <a:rPr lang="en-US" dirty="0" smtClean="0"/>
              <a:t>will be addressed by the architecture</a:t>
            </a:r>
            <a:endParaRPr lang="en-US" dirty="0"/>
          </a:p>
          <a:p>
            <a:endParaRPr lang="en-US" dirty="0" smtClean="0"/>
          </a:p>
          <a:p>
            <a:r>
              <a:rPr lang="en-US" dirty="0" smtClean="0">
                <a:solidFill>
                  <a:srgbClr val="FF0000"/>
                </a:solidFill>
              </a:rPr>
              <a:t>Supporting informed decisions</a:t>
            </a:r>
          </a:p>
          <a:p>
            <a:pPr lvl="1"/>
            <a:r>
              <a:rPr lang="en-US" dirty="0" smtClean="0"/>
              <a:t>Clarifying the </a:t>
            </a:r>
            <a:r>
              <a:rPr lang="en-US" dirty="0"/>
              <a:t>trade-offs that are going to be made in reconciling the potentially conflicting concerns of different stakeholders</a:t>
            </a:r>
            <a:endParaRPr lang="en-US" dirty="0" smtClean="0"/>
          </a:p>
        </p:txBody>
      </p:sp>
      <p:sp>
        <p:nvSpPr>
          <p:cNvPr id="5" name="Rounded Rectangular Callout 4"/>
          <p:cNvSpPr/>
          <p:nvPr/>
        </p:nvSpPr>
        <p:spPr>
          <a:xfrm>
            <a:off x="8255626" y="1435525"/>
            <a:ext cx="4228843" cy="899141"/>
          </a:xfrm>
          <a:prstGeom prst="wedgeRoundRectCallout">
            <a:avLst>
              <a:gd name="adj1" fmla="val -61958"/>
              <a:gd name="adj2" fmla="val 792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120" dirty="0"/>
              <a:t>“Who are concerned?”</a:t>
            </a:r>
          </a:p>
        </p:txBody>
      </p:sp>
      <p:sp>
        <p:nvSpPr>
          <p:cNvPr id="6" name="Rounded Rectangular Callout 5"/>
          <p:cNvSpPr/>
          <p:nvPr/>
        </p:nvSpPr>
        <p:spPr>
          <a:xfrm>
            <a:off x="8255626" y="3207054"/>
            <a:ext cx="4228843" cy="899141"/>
          </a:xfrm>
          <a:prstGeom prst="wedgeRoundRectCallout">
            <a:avLst>
              <a:gd name="adj1" fmla="val -62832"/>
              <a:gd name="adj2" fmla="val 847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120" dirty="0"/>
              <a:t>“What are their concerns?”</a:t>
            </a:r>
          </a:p>
        </p:txBody>
      </p:sp>
      <p:sp>
        <p:nvSpPr>
          <p:cNvPr id="7" name="Rounded Rectangular Callout 6"/>
          <p:cNvSpPr/>
          <p:nvPr/>
        </p:nvSpPr>
        <p:spPr>
          <a:xfrm>
            <a:off x="8255626" y="5193538"/>
            <a:ext cx="4228843" cy="899141"/>
          </a:xfrm>
          <a:prstGeom prst="wedgeRoundRectCallout">
            <a:avLst>
              <a:gd name="adj1" fmla="val -62832"/>
              <a:gd name="adj2" fmla="val 847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120" dirty="0"/>
              <a:t>“Which decisions are good?”</a:t>
            </a:r>
          </a:p>
        </p:txBody>
      </p:sp>
    </p:spTree>
    <p:extLst>
      <p:ext uri="{BB962C8B-B14F-4D97-AF65-F5344CB8AC3E}">
        <p14:creationId xmlns:p14="http://schemas.microsoft.com/office/powerpoint/2010/main" val="3294456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4" name="Text Placeholder 3"/>
          <p:cNvSpPr>
            <a:spLocks noGrp="1"/>
          </p:cNvSpPr>
          <p:nvPr>
            <p:ph type="body" sz="quarter" idx="11"/>
          </p:nvPr>
        </p:nvSpPr>
        <p:spPr/>
        <p:txBody>
          <a:bodyPr/>
          <a:lstStyle/>
          <a:p>
            <a:r>
              <a:rPr lang="en-US" dirty="0">
                <a:solidFill>
                  <a:schemeClr val="tx1"/>
                </a:solidFill>
                <a:latin typeface="Calibri" pitchFamily="34" charset="0"/>
              </a:rPr>
              <a:t>A good design (minimized interactions, loose coupling, encapsulation) minimizes communication </a:t>
            </a:r>
            <a:r>
              <a:rPr lang="en-US" dirty="0" smtClean="0">
                <a:solidFill>
                  <a:schemeClr val="tx1"/>
                </a:solidFill>
                <a:latin typeface="Calibri" pitchFamily="34" charset="0"/>
              </a:rPr>
              <a:t>overhead</a:t>
            </a:r>
            <a:endParaRPr lang="en-US" dirty="0">
              <a:solidFill>
                <a:schemeClr val="tx1"/>
              </a:solidFill>
              <a:latin typeface="Calibri" pitchFamily="34" charset="0"/>
            </a:endParaRPr>
          </a:p>
        </p:txBody>
      </p:sp>
      <p:grpSp>
        <p:nvGrpSpPr>
          <p:cNvPr id="5" name="Group 39"/>
          <p:cNvGrpSpPr>
            <a:grpSpLocks/>
          </p:cNvGrpSpPr>
          <p:nvPr/>
        </p:nvGrpSpPr>
        <p:grpSpPr bwMode="auto">
          <a:xfrm>
            <a:off x="8863013" y="4689475"/>
            <a:ext cx="414337" cy="311150"/>
            <a:chOff x="3307" y="2868"/>
            <a:chExt cx="196" cy="196"/>
          </a:xfrm>
        </p:grpSpPr>
        <p:pic>
          <p:nvPicPr>
            <p:cNvPr id="6"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 y="28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7" y="28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8" name="Group 42"/>
          <p:cNvGrpSpPr>
            <a:grpSpLocks/>
          </p:cNvGrpSpPr>
          <p:nvPr/>
        </p:nvGrpSpPr>
        <p:grpSpPr bwMode="auto">
          <a:xfrm>
            <a:off x="10026650" y="3427413"/>
            <a:ext cx="414338" cy="311150"/>
            <a:chOff x="2461" y="2808"/>
            <a:chExt cx="196" cy="196"/>
          </a:xfrm>
        </p:grpSpPr>
        <p:pic>
          <p:nvPicPr>
            <p:cNvPr id="9"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 y="280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1" y="280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sp>
        <p:nvSpPr>
          <p:cNvPr id="11" name="Oval 45"/>
          <p:cNvSpPr>
            <a:spLocks noChangeArrowheads="1"/>
          </p:cNvSpPr>
          <p:nvPr/>
        </p:nvSpPr>
        <p:spPr bwMode="auto">
          <a:xfrm>
            <a:off x="2324100" y="4514850"/>
            <a:ext cx="906463"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46"/>
          <p:cNvSpPr>
            <a:spLocks noChangeArrowheads="1"/>
          </p:cNvSpPr>
          <p:nvPr/>
        </p:nvSpPr>
        <p:spPr bwMode="auto">
          <a:xfrm>
            <a:off x="2324100" y="5943600"/>
            <a:ext cx="906463"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47"/>
          <p:cNvSpPr>
            <a:spLocks noChangeArrowheads="1"/>
          </p:cNvSpPr>
          <p:nvPr/>
        </p:nvSpPr>
        <p:spPr bwMode="auto">
          <a:xfrm>
            <a:off x="4522788" y="4514850"/>
            <a:ext cx="906462"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48"/>
          <p:cNvSpPr>
            <a:spLocks noChangeArrowheads="1"/>
          </p:cNvSpPr>
          <p:nvPr/>
        </p:nvSpPr>
        <p:spPr bwMode="auto">
          <a:xfrm>
            <a:off x="4522788" y="5943600"/>
            <a:ext cx="906462"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49"/>
          <p:cNvSpPr>
            <a:spLocks noChangeArrowheads="1"/>
          </p:cNvSpPr>
          <p:nvPr/>
        </p:nvSpPr>
        <p:spPr bwMode="auto">
          <a:xfrm>
            <a:off x="3503613" y="3324225"/>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 name="Group 50"/>
          <p:cNvGrpSpPr>
            <a:grpSpLocks/>
          </p:cNvGrpSpPr>
          <p:nvPr/>
        </p:nvGrpSpPr>
        <p:grpSpPr bwMode="auto">
          <a:xfrm>
            <a:off x="11056938" y="4699000"/>
            <a:ext cx="414337" cy="311150"/>
            <a:chOff x="3210" y="2547"/>
            <a:chExt cx="196" cy="196"/>
          </a:xfrm>
        </p:grpSpPr>
        <p:pic>
          <p:nvPicPr>
            <p:cNvPr id="17"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 y="2547"/>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8"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0" y="2547"/>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19" name="Group 53"/>
          <p:cNvGrpSpPr>
            <a:grpSpLocks/>
          </p:cNvGrpSpPr>
          <p:nvPr/>
        </p:nvGrpSpPr>
        <p:grpSpPr bwMode="auto">
          <a:xfrm>
            <a:off x="8909050" y="6103938"/>
            <a:ext cx="414338" cy="311150"/>
            <a:chOff x="3026" y="1768"/>
            <a:chExt cx="196" cy="196"/>
          </a:xfrm>
        </p:grpSpPr>
        <p:pic>
          <p:nvPicPr>
            <p:cNvPr id="2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6" y="17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1" name="Picture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6" y="1768"/>
              <a:ext cx="1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grpSp>
        <p:nvGrpSpPr>
          <p:cNvPr id="22" name="Group 56"/>
          <p:cNvGrpSpPr>
            <a:grpSpLocks/>
          </p:cNvGrpSpPr>
          <p:nvPr/>
        </p:nvGrpSpPr>
        <p:grpSpPr bwMode="auto">
          <a:xfrm>
            <a:off x="11031538" y="6116638"/>
            <a:ext cx="409575" cy="311150"/>
            <a:chOff x="2912" y="2258"/>
            <a:chExt cx="194" cy="196"/>
          </a:xfrm>
        </p:grpSpPr>
        <p:pic>
          <p:nvPicPr>
            <p:cNvPr id="23"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2" y="225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4" name="Picture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2" y="225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sp>
        <p:nvSpPr>
          <p:cNvPr id="25" name="Oval 59"/>
          <p:cNvSpPr>
            <a:spLocks noChangeArrowheads="1"/>
          </p:cNvSpPr>
          <p:nvPr/>
        </p:nvSpPr>
        <p:spPr bwMode="auto">
          <a:xfrm>
            <a:off x="8602663" y="4514850"/>
            <a:ext cx="906462"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60"/>
          <p:cNvSpPr>
            <a:spLocks noChangeArrowheads="1"/>
          </p:cNvSpPr>
          <p:nvPr/>
        </p:nvSpPr>
        <p:spPr bwMode="auto">
          <a:xfrm>
            <a:off x="8602663" y="5943600"/>
            <a:ext cx="906462"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61"/>
          <p:cNvSpPr>
            <a:spLocks noChangeArrowheads="1"/>
          </p:cNvSpPr>
          <p:nvPr/>
        </p:nvSpPr>
        <p:spPr bwMode="auto">
          <a:xfrm>
            <a:off x="10801350" y="4514850"/>
            <a:ext cx="906463"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62"/>
          <p:cNvSpPr>
            <a:spLocks noChangeArrowheads="1"/>
          </p:cNvSpPr>
          <p:nvPr/>
        </p:nvSpPr>
        <p:spPr bwMode="auto">
          <a:xfrm>
            <a:off x="10801350" y="5943600"/>
            <a:ext cx="906463"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63"/>
          <p:cNvSpPr>
            <a:spLocks noChangeArrowheads="1"/>
          </p:cNvSpPr>
          <p:nvPr/>
        </p:nvSpPr>
        <p:spPr bwMode="auto">
          <a:xfrm>
            <a:off x="9782175" y="3324225"/>
            <a:ext cx="908050" cy="681038"/>
          </a:xfrm>
          <a:prstGeom prst="ellipse">
            <a:avLst/>
          </a:pr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64"/>
          <p:cNvSpPr>
            <a:spLocks noChangeShapeType="1"/>
          </p:cNvSpPr>
          <p:nvPr/>
        </p:nvSpPr>
        <p:spPr bwMode="auto">
          <a:xfrm flipV="1">
            <a:off x="3049588" y="391953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5"/>
          <p:cNvSpPr>
            <a:spLocks noChangeShapeType="1"/>
          </p:cNvSpPr>
          <p:nvPr/>
        </p:nvSpPr>
        <p:spPr bwMode="auto">
          <a:xfrm flipV="1">
            <a:off x="2801938" y="517842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66"/>
          <p:cNvSpPr>
            <a:spLocks noChangeShapeType="1"/>
          </p:cNvSpPr>
          <p:nvPr/>
        </p:nvSpPr>
        <p:spPr bwMode="auto">
          <a:xfrm flipV="1">
            <a:off x="5000625" y="517842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7"/>
          <p:cNvSpPr>
            <a:spLocks noChangeShapeType="1"/>
          </p:cNvSpPr>
          <p:nvPr/>
        </p:nvSpPr>
        <p:spPr bwMode="auto">
          <a:xfrm rot="16200000" flipV="1">
            <a:off x="3889375" y="4197351"/>
            <a:ext cx="1587" cy="12938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8"/>
          <p:cNvSpPr>
            <a:spLocks noChangeShapeType="1"/>
          </p:cNvSpPr>
          <p:nvPr/>
        </p:nvSpPr>
        <p:spPr bwMode="auto">
          <a:xfrm flipV="1">
            <a:off x="9328150" y="391953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69"/>
          <p:cNvSpPr>
            <a:spLocks noChangeShapeType="1"/>
          </p:cNvSpPr>
          <p:nvPr/>
        </p:nvSpPr>
        <p:spPr bwMode="auto">
          <a:xfrm flipV="1">
            <a:off x="9080500" y="517842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70"/>
          <p:cNvSpPr>
            <a:spLocks noChangeShapeType="1"/>
          </p:cNvSpPr>
          <p:nvPr/>
        </p:nvSpPr>
        <p:spPr bwMode="auto">
          <a:xfrm flipV="1">
            <a:off x="11279188" y="517842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71"/>
          <p:cNvSpPr>
            <a:spLocks noChangeShapeType="1"/>
          </p:cNvSpPr>
          <p:nvPr/>
        </p:nvSpPr>
        <p:spPr bwMode="auto">
          <a:xfrm rot="16200000" flipV="1">
            <a:off x="10167938" y="4197350"/>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70665514"/>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and Assignment</a:t>
            </a:r>
            <a:endParaRPr lang="en-US" dirty="0"/>
          </a:p>
        </p:txBody>
      </p:sp>
      <p:sp>
        <p:nvSpPr>
          <p:cNvPr id="4" name="Text Placeholder 3"/>
          <p:cNvSpPr>
            <a:spLocks noGrp="1"/>
          </p:cNvSpPr>
          <p:nvPr>
            <p:ph type="body" sz="quarter" idx="11"/>
          </p:nvPr>
        </p:nvSpPr>
        <p:spPr>
          <a:xfrm>
            <a:off x="723199" y="1268952"/>
            <a:ext cx="12957176" cy="1315221"/>
          </a:xfrm>
        </p:spPr>
        <p:txBody>
          <a:bodyPr/>
          <a:lstStyle/>
          <a:p>
            <a:pPr marL="344488" indent="-344488">
              <a:buFont typeface="Arial" pitchFamily="34" charset="0"/>
              <a:buChar char="•"/>
            </a:pPr>
            <a:r>
              <a:rPr lang="en-US" dirty="0" smtClean="0"/>
              <a:t>Get an Architect</a:t>
            </a:r>
          </a:p>
          <a:p>
            <a:pPr marL="344488" indent="-344488">
              <a:buFont typeface="Arial" pitchFamily="34" charset="0"/>
              <a:buChar char="•"/>
            </a:pPr>
            <a:r>
              <a:rPr lang="en-US" dirty="0" smtClean="0"/>
              <a:t>Architect breaks product into services</a:t>
            </a:r>
            <a:endParaRPr lang="en-US" dirty="0"/>
          </a:p>
        </p:txBody>
      </p:sp>
      <p:sp>
        <p:nvSpPr>
          <p:cNvPr id="5" name="Rectangle 4"/>
          <p:cNvSpPr>
            <a:spLocks noChangeArrowheads="1"/>
          </p:cNvSpPr>
          <p:nvPr/>
        </p:nvSpPr>
        <p:spPr bwMode="auto">
          <a:xfrm>
            <a:off x="1352313" y="3070225"/>
            <a:ext cx="6423025" cy="14827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 name="Line 5"/>
          <p:cNvSpPr>
            <a:spLocks noChangeShapeType="1"/>
          </p:cNvSpPr>
          <p:nvPr/>
        </p:nvSpPr>
        <p:spPr bwMode="auto">
          <a:xfrm>
            <a:off x="1352313" y="4260850"/>
            <a:ext cx="64230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 name="Line 6"/>
          <p:cNvSpPr>
            <a:spLocks noChangeShapeType="1"/>
          </p:cNvSpPr>
          <p:nvPr/>
        </p:nvSpPr>
        <p:spPr bwMode="auto">
          <a:xfrm>
            <a:off x="1352313" y="3957638"/>
            <a:ext cx="64230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Line 7"/>
          <p:cNvSpPr>
            <a:spLocks noChangeShapeType="1"/>
          </p:cNvSpPr>
          <p:nvPr/>
        </p:nvSpPr>
        <p:spPr bwMode="auto">
          <a:xfrm>
            <a:off x="1352313" y="3665538"/>
            <a:ext cx="64230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 name="Line 8"/>
          <p:cNvSpPr>
            <a:spLocks noChangeShapeType="1"/>
          </p:cNvSpPr>
          <p:nvPr/>
        </p:nvSpPr>
        <p:spPr bwMode="auto">
          <a:xfrm>
            <a:off x="1352313" y="3362325"/>
            <a:ext cx="64230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 name="Line 9"/>
          <p:cNvSpPr>
            <a:spLocks noChangeShapeType="1"/>
          </p:cNvSpPr>
          <p:nvPr/>
        </p:nvSpPr>
        <p:spPr bwMode="auto">
          <a:xfrm>
            <a:off x="1352313" y="3070225"/>
            <a:ext cx="64230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Rectangle 10"/>
          <p:cNvSpPr>
            <a:spLocks noChangeArrowheads="1"/>
          </p:cNvSpPr>
          <p:nvPr/>
        </p:nvSpPr>
        <p:spPr bwMode="auto">
          <a:xfrm>
            <a:off x="1352313" y="3070225"/>
            <a:ext cx="6423025" cy="14827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Rectangle 11"/>
          <p:cNvSpPr>
            <a:spLocks noChangeArrowheads="1"/>
          </p:cNvSpPr>
          <p:nvPr/>
        </p:nvSpPr>
        <p:spPr bwMode="auto">
          <a:xfrm>
            <a:off x="1523763" y="4481513"/>
            <a:ext cx="234950"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3" name="Rectangle 12"/>
          <p:cNvSpPr>
            <a:spLocks noChangeArrowheads="1"/>
          </p:cNvSpPr>
          <p:nvPr/>
        </p:nvSpPr>
        <p:spPr bwMode="auto">
          <a:xfrm>
            <a:off x="2103200" y="4481513"/>
            <a:ext cx="238125"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4" name="Rectangle 13"/>
          <p:cNvSpPr>
            <a:spLocks noChangeArrowheads="1"/>
          </p:cNvSpPr>
          <p:nvPr/>
        </p:nvSpPr>
        <p:spPr bwMode="auto">
          <a:xfrm>
            <a:off x="2685813" y="4481513"/>
            <a:ext cx="252412"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5" name="Rectangle 14"/>
          <p:cNvSpPr>
            <a:spLocks noChangeArrowheads="1"/>
          </p:cNvSpPr>
          <p:nvPr/>
        </p:nvSpPr>
        <p:spPr bwMode="auto">
          <a:xfrm>
            <a:off x="3282713" y="4481513"/>
            <a:ext cx="236537"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6" name="Rectangle 15"/>
          <p:cNvSpPr>
            <a:spLocks noChangeArrowheads="1"/>
          </p:cNvSpPr>
          <p:nvPr/>
        </p:nvSpPr>
        <p:spPr bwMode="auto">
          <a:xfrm>
            <a:off x="3863738" y="4481513"/>
            <a:ext cx="234950"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7" name="Rectangle 16"/>
          <p:cNvSpPr>
            <a:spLocks noChangeArrowheads="1"/>
          </p:cNvSpPr>
          <p:nvPr/>
        </p:nvSpPr>
        <p:spPr bwMode="auto">
          <a:xfrm>
            <a:off x="4444763" y="4481513"/>
            <a:ext cx="236537"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8" name="Rectangle 17"/>
          <p:cNvSpPr>
            <a:spLocks noChangeArrowheads="1"/>
          </p:cNvSpPr>
          <p:nvPr/>
        </p:nvSpPr>
        <p:spPr bwMode="auto">
          <a:xfrm>
            <a:off x="5028963" y="4481513"/>
            <a:ext cx="231775"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19" name="Rectangle 18"/>
          <p:cNvSpPr>
            <a:spLocks noChangeArrowheads="1"/>
          </p:cNvSpPr>
          <p:nvPr/>
        </p:nvSpPr>
        <p:spPr bwMode="auto">
          <a:xfrm>
            <a:off x="5608400" y="4481513"/>
            <a:ext cx="234950"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20" name="Rectangle 19"/>
          <p:cNvSpPr>
            <a:spLocks noChangeArrowheads="1"/>
          </p:cNvSpPr>
          <p:nvPr/>
        </p:nvSpPr>
        <p:spPr bwMode="auto">
          <a:xfrm>
            <a:off x="6189425" y="4481513"/>
            <a:ext cx="250825"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21" name="Rectangle 20"/>
          <p:cNvSpPr>
            <a:spLocks noChangeArrowheads="1"/>
          </p:cNvSpPr>
          <p:nvPr/>
        </p:nvSpPr>
        <p:spPr bwMode="auto">
          <a:xfrm>
            <a:off x="6786325" y="4481513"/>
            <a:ext cx="238125"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22" name="Rectangle 21"/>
          <p:cNvSpPr>
            <a:spLocks noChangeArrowheads="1"/>
          </p:cNvSpPr>
          <p:nvPr/>
        </p:nvSpPr>
        <p:spPr bwMode="auto">
          <a:xfrm>
            <a:off x="7367350" y="4481513"/>
            <a:ext cx="236538" cy="71437"/>
          </a:xfrm>
          <a:prstGeom prst="rect">
            <a:avLst/>
          </a:prstGeom>
          <a:solidFill>
            <a:srgbClr val="9999FF"/>
          </a:solidFill>
          <a:ln w="9525">
            <a:solidFill>
              <a:srgbClr val="000000"/>
            </a:solidFill>
            <a:miter lim="800000"/>
            <a:headEnd/>
            <a:tailEnd/>
          </a:ln>
        </p:spPr>
        <p:txBody>
          <a:bodyPr/>
          <a:lstStyle/>
          <a:p>
            <a:endParaRPr lang="en-US" dirty="0"/>
          </a:p>
        </p:txBody>
      </p:sp>
      <p:sp>
        <p:nvSpPr>
          <p:cNvPr id="23" name="Rectangle 22"/>
          <p:cNvSpPr>
            <a:spLocks noChangeArrowheads="1"/>
          </p:cNvSpPr>
          <p:nvPr/>
        </p:nvSpPr>
        <p:spPr bwMode="auto">
          <a:xfrm>
            <a:off x="1523763" y="4330700"/>
            <a:ext cx="234950"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4" name="Rectangle 23"/>
          <p:cNvSpPr>
            <a:spLocks noChangeArrowheads="1"/>
          </p:cNvSpPr>
          <p:nvPr/>
        </p:nvSpPr>
        <p:spPr bwMode="auto">
          <a:xfrm>
            <a:off x="2103200" y="4330700"/>
            <a:ext cx="238125"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5" name="Rectangle 24"/>
          <p:cNvSpPr>
            <a:spLocks noChangeArrowheads="1"/>
          </p:cNvSpPr>
          <p:nvPr/>
        </p:nvSpPr>
        <p:spPr bwMode="auto">
          <a:xfrm>
            <a:off x="2685813" y="4330700"/>
            <a:ext cx="252412"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6" name="Rectangle 25"/>
          <p:cNvSpPr>
            <a:spLocks noChangeArrowheads="1"/>
          </p:cNvSpPr>
          <p:nvPr/>
        </p:nvSpPr>
        <p:spPr bwMode="auto">
          <a:xfrm>
            <a:off x="3282713" y="4330700"/>
            <a:ext cx="236537"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7" name="Rectangle 26"/>
          <p:cNvSpPr>
            <a:spLocks noChangeArrowheads="1"/>
          </p:cNvSpPr>
          <p:nvPr/>
        </p:nvSpPr>
        <p:spPr bwMode="auto">
          <a:xfrm>
            <a:off x="3863738" y="4330700"/>
            <a:ext cx="234950"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8" name="Rectangle 27"/>
          <p:cNvSpPr>
            <a:spLocks noChangeArrowheads="1"/>
          </p:cNvSpPr>
          <p:nvPr/>
        </p:nvSpPr>
        <p:spPr bwMode="auto">
          <a:xfrm>
            <a:off x="4444763" y="4330700"/>
            <a:ext cx="236537"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29" name="Rectangle 28"/>
          <p:cNvSpPr>
            <a:spLocks noChangeArrowheads="1"/>
          </p:cNvSpPr>
          <p:nvPr/>
        </p:nvSpPr>
        <p:spPr bwMode="auto">
          <a:xfrm>
            <a:off x="5028963" y="4330700"/>
            <a:ext cx="231775"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30" name="Rectangle 29"/>
          <p:cNvSpPr>
            <a:spLocks noChangeArrowheads="1"/>
          </p:cNvSpPr>
          <p:nvPr/>
        </p:nvSpPr>
        <p:spPr bwMode="auto">
          <a:xfrm>
            <a:off x="5608400" y="4330700"/>
            <a:ext cx="234950"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31" name="Rectangle 30"/>
          <p:cNvSpPr>
            <a:spLocks noChangeArrowheads="1"/>
          </p:cNvSpPr>
          <p:nvPr/>
        </p:nvSpPr>
        <p:spPr bwMode="auto">
          <a:xfrm>
            <a:off x="6189425" y="4330700"/>
            <a:ext cx="250825"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32" name="Rectangle 31"/>
          <p:cNvSpPr>
            <a:spLocks noChangeArrowheads="1"/>
          </p:cNvSpPr>
          <p:nvPr/>
        </p:nvSpPr>
        <p:spPr bwMode="auto">
          <a:xfrm>
            <a:off x="6786325" y="4330700"/>
            <a:ext cx="238125"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33" name="Rectangle 32"/>
          <p:cNvSpPr>
            <a:spLocks noChangeArrowheads="1"/>
          </p:cNvSpPr>
          <p:nvPr/>
        </p:nvSpPr>
        <p:spPr bwMode="auto">
          <a:xfrm>
            <a:off x="7367350" y="4330700"/>
            <a:ext cx="236538" cy="150813"/>
          </a:xfrm>
          <a:prstGeom prst="rect">
            <a:avLst/>
          </a:prstGeom>
          <a:solidFill>
            <a:srgbClr val="993366"/>
          </a:solidFill>
          <a:ln w="9525">
            <a:solidFill>
              <a:srgbClr val="000000"/>
            </a:solidFill>
            <a:miter lim="800000"/>
            <a:headEnd/>
            <a:tailEnd/>
          </a:ln>
        </p:spPr>
        <p:txBody>
          <a:bodyPr/>
          <a:lstStyle/>
          <a:p>
            <a:endParaRPr lang="en-US" dirty="0"/>
          </a:p>
        </p:txBody>
      </p:sp>
      <p:sp>
        <p:nvSpPr>
          <p:cNvPr id="34" name="Rectangle 33"/>
          <p:cNvSpPr>
            <a:spLocks noChangeArrowheads="1"/>
          </p:cNvSpPr>
          <p:nvPr/>
        </p:nvSpPr>
        <p:spPr bwMode="auto">
          <a:xfrm>
            <a:off x="1523763" y="4179888"/>
            <a:ext cx="234950"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35" name="Rectangle 34"/>
          <p:cNvSpPr>
            <a:spLocks noChangeArrowheads="1"/>
          </p:cNvSpPr>
          <p:nvPr/>
        </p:nvSpPr>
        <p:spPr bwMode="auto">
          <a:xfrm>
            <a:off x="2103200" y="4179888"/>
            <a:ext cx="238125"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36" name="Rectangle 35"/>
          <p:cNvSpPr>
            <a:spLocks noChangeArrowheads="1"/>
          </p:cNvSpPr>
          <p:nvPr/>
        </p:nvSpPr>
        <p:spPr bwMode="auto">
          <a:xfrm>
            <a:off x="2685813" y="4179888"/>
            <a:ext cx="252412"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37" name="Rectangle 36"/>
          <p:cNvSpPr>
            <a:spLocks noChangeArrowheads="1"/>
          </p:cNvSpPr>
          <p:nvPr/>
        </p:nvSpPr>
        <p:spPr bwMode="auto">
          <a:xfrm>
            <a:off x="3282713" y="4179888"/>
            <a:ext cx="236537"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38" name="Rectangle 37"/>
          <p:cNvSpPr>
            <a:spLocks noChangeArrowheads="1"/>
          </p:cNvSpPr>
          <p:nvPr/>
        </p:nvSpPr>
        <p:spPr bwMode="auto">
          <a:xfrm>
            <a:off x="3863738" y="4179888"/>
            <a:ext cx="234950"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39" name="Rectangle 38"/>
          <p:cNvSpPr>
            <a:spLocks noChangeArrowheads="1"/>
          </p:cNvSpPr>
          <p:nvPr/>
        </p:nvSpPr>
        <p:spPr bwMode="auto">
          <a:xfrm>
            <a:off x="4444763" y="4179888"/>
            <a:ext cx="236537"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0" name="Rectangle 39"/>
          <p:cNvSpPr>
            <a:spLocks noChangeArrowheads="1"/>
          </p:cNvSpPr>
          <p:nvPr/>
        </p:nvSpPr>
        <p:spPr bwMode="auto">
          <a:xfrm>
            <a:off x="5028963" y="4179888"/>
            <a:ext cx="231775"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1" name="Rectangle 40"/>
          <p:cNvSpPr>
            <a:spLocks noChangeArrowheads="1"/>
          </p:cNvSpPr>
          <p:nvPr/>
        </p:nvSpPr>
        <p:spPr bwMode="auto">
          <a:xfrm>
            <a:off x="5608400" y="4179888"/>
            <a:ext cx="234950"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2" name="Rectangle 41"/>
          <p:cNvSpPr>
            <a:spLocks noChangeArrowheads="1"/>
          </p:cNvSpPr>
          <p:nvPr/>
        </p:nvSpPr>
        <p:spPr bwMode="auto">
          <a:xfrm>
            <a:off x="6189425" y="4179888"/>
            <a:ext cx="250825"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3" name="Rectangle 42"/>
          <p:cNvSpPr>
            <a:spLocks noChangeArrowheads="1"/>
          </p:cNvSpPr>
          <p:nvPr/>
        </p:nvSpPr>
        <p:spPr bwMode="auto">
          <a:xfrm>
            <a:off x="6786325" y="4179888"/>
            <a:ext cx="238125"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4" name="Rectangle 43"/>
          <p:cNvSpPr>
            <a:spLocks noChangeArrowheads="1"/>
          </p:cNvSpPr>
          <p:nvPr/>
        </p:nvSpPr>
        <p:spPr bwMode="auto">
          <a:xfrm>
            <a:off x="7367350" y="4179888"/>
            <a:ext cx="236538" cy="150812"/>
          </a:xfrm>
          <a:prstGeom prst="rect">
            <a:avLst/>
          </a:prstGeom>
          <a:solidFill>
            <a:srgbClr val="FFFFCC"/>
          </a:solidFill>
          <a:ln w="9525">
            <a:solidFill>
              <a:srgbClr val="000000"/>
            </a:solidFill>
            <a:miter lim="800000"/>
            <a:headEnd/>
            <a:tailEnd/>
          </a:ln>
        </p:spPr>
        <p:txBody>
          <a:bodyPr/>
          <a:lstStyle/>
          <a:p>
            <a:endParaRPr lang="en-US" dirty="0"/>
          </a:p>
        </p:txBody>
      </p:sp>
      <p:sp>
        <p:nvSpPr>
          <p:cNvPr id="45" name="Rectangle 44"/>
          <p:cNvSpPr>
            <a:spLocks noChangeArrowheads="1"/>
          </p:cNvSpPr>
          <p:nvPr/>
        </p:nvSpPr>
        <p:spPr bwMode="auto">
          <a:xfrm>
            <a:off x="3282713" y="3887788"/>
            <a:ext cx="236537"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46" name="Rectangle 45"/>
          <p:cNvSpPr>
            <a:spLocks noChangeArrowheads="1"/>
          </p:cNvSpPr>
          <p:nvPr/>
        </p:nvSpPr>
        <p:spPr bwMode="auto">
          <a:xfrm>
            <a:off x="3863738" y="3887788"/>
            <a:ext cx="234950"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47" name="Rectangle 46"/>
          <p:cNvSpPr>
            <a:spLocks noChangeArrowheads="1"/>
          </p:cNvSpPr>
          <p:nvPr/>
        </p:nvSpPr>
        <p:spPr bwMode="auto">
          <a:xfrm>
            <a:off x="4444763" y="3887788"/>
            <a:ext cx="236537"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48" name="Rectangle 47"/>
          <p:cNvSpPr>
            <a:spLocks noChangeArrowheads="1"/>
          </p:cNvSpPr>
          <p:nvPr/>
        </p:nvSpPr>
        <p:spPr bwMode="auto">
          <a:xfrm>
            <a:off x="5028963" y="3887788"/>
            <a:ext cx="231775"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49" name="Rectangle 48"/>
          <p:cNvSpPr>
            <a:spLocks noChangeArrowheads="1"/>
          </p:cNvSpPr>
          <p:nvPr/>
        </p:nvSpPr>
        <p:spPr bwMode="auto">
          <a:xfrm>
            <a:off x="5608400" y="3887788"/>
            <a:ext cx="234950"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50" name="Rectangle 49"/>
          <p:cNvSpPr>
            <a:spLocks noChangeArrowheads="1"/>
          </p:cNvSpPr>
          <p:nvPr/>
        </p:nvSpPr>
        <p:spPr bwMode="auto">
          <a:xfrm>
            <a:off x="6189425" y="3887788"/>
            <a:ext cx="250825"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51" name="Rectangle 50"/>
          <p:cNvSpPr>
            <a:spLocks noChangeArrowheads="1"/>
          </p:cNvSpPr>
          <p:nvPr/>
        </p:nvSpPr>
        <p:spPr bwMode="auto">
          <a:xfrm>
            <a:off x="6786325" y="3887788"/>
            <a:ext cx="238125"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52" name="Rectangle 51"/>
          <p:cNvSpPr>
            <a:spLocks noChangeArrowheads="1"/>
          </p:cNvSpPr>
          <p:nvPr/>
        </p:nvSpPr>
        <p:spPr bwMode="auto">
          <a:xfrm>
            <a:off x="7367350" y="3887788"/>
            <a:ext cx="236538" cy="292100"/>
          </a:xfrm>
          <a:prstGeom prst="rect">
            <a:avLst/>
          </a:prstGeom>
          <a:solidFill>
            <a:srgbClr val="CCFFFF"/>
          </a:solidFill>
          <a:ln w="9525">
            <a:solidFill>
              <a:srgbClr val="000000"/>
            </a:solidFill>
            <a:miter lim="800000"/>
            <a:headEnd/>
            <a:tailEnd/>
          </a:ln>
        </p:spPr>
        <p:txBody>
          <a:bodyPr/>
          <a:lstStyle/>
          <a:p>
            <a:endParaRPr lang="en-US" dirty="0"/>
          </a:p>
        </p:txBody>
      </p:sp>
      <p:sp>
        <p:nvSpPr>
          <p:cNvPr id="53" name="Rectangle 52"/>
          <p:cNvSpPr>
            <a:spLocks noChangeArrowheads="1"/>
          </p:cNvSpPr>
          <p:nvPr/>
        </p:nvSpPr>
        <p:spPr bwMode="auto">
          <a:xfrm>
            <a:off x="2685813" y="3443288"/>
            <a:ext cx="252412" cy="736600"/>
          </a:xfrm>
          <a:prstGeom prst="rect">
            <a:avLst/>
          </a:prstGeom>
          <a:solidFill>
            <a:srgbClr val="660066"/>
          </a:solidFill>
          <a:ln w="9525">
            <a:solidFill>
              <a:srgbClr val="000000"/>
            </a:solidFill>
            <a:miter lim="800000"/>
            <a:headEnd/>
            <a:tailEnd/>
          </a:ln>
        </p:spPr>
        <p:txBody>
          <a:bodyPr/>
          <a:lstStyle/>
          <a:p>
            <a:endParaRPr lang="en-US" dirty="0"/>
          </a:p>
        </p:txBody>
      </p:sp>
      <p:sp>
        <p:nvSpPr>
          <p:cNvPr id="54" name="Rectangle 53"/>
          <p:cNvSpPr>
            <a:spLocks noChangeArrowheads="1"/>
          </p:cNvSpPr>
          <p:nvPr/>
        </p:nvSpPr>
        <p:spPr bwMode="auto">
          <a:xfrm>
            <a:off x="3282713" y="3140075"/>
            <a:ext cx="236537" cy="747713"/>
          </a:xfrm>
          <a:prstGeom prst="rect">
            <a:avLst/>
          </a:prstGeom>
          <a:solidFill>
            <a:srgbClr val="660066"/>
          </a:solidFill>
          <a:ln w="9525">
            <a:solidFill>
              <a:srgbClr val="000000"/>
            </a:solidFill>
            <a:miter lim="800000"/>
            <a:headEnd/>
            <a:tailEnd/>
          </a:ln>
        </p:spPr>
        <p:txBody>
          <a:bodyPr/>
          <a:lstStyle/>
          <a:p>
            <a:endParaRPr lang="en-US" dirty="0"/>
          </a:p>
        </p:txBody>
      </p:sp>
      <p:sp>
        <p:nvSpPr>
          <p:cNvPr id="55" name="Rectangle 54"/>
          <p:cNvSpPr>
            <a:spLocks noChangeArrowheads="1"/>
          </p:cNvSpPr>
          <p:nvPr/>
        </p:nvSpPr>
        <p:spPr bwMode="auto">
          <a:xfrm>
            <a:off x="3863738" y="3140075"/>
            <a:ext cx="234950" cy="747713"/>
          </a:xfrm>
          <a:prstGeom prst="rect">
            <a:avLst/>
          </a:prstGeom>
          <a:solidFill>
            <a:srgbClr val="660066"/>
          </a:solidFill>
          <a:ln w="9525">
            <a:solidFill>
              <a:srgbClr val="000000"/>
            </a:solidFill>
            <a:miter lim="800000"/>
            <a:headEnd/>
            <a:tailEnd/>
          </a:ln>
        </p:spPr>
        <p:txBody>
          <a:bodyPr/>
          <a:lstStyle/>
          <a:p>
            <a:endParaRPr lang="en-US" dirty="0"/>
          </a:p>
        </p:txBody>
      </p:sp>
      <p:sp>
        <p:nvSpPr>
          <p:cNvPr id="56" name="Rectangle 55"/>
          <p:cNvSpPr>
            <a:spLocks noChangeArrowheads="1"/>
          </p:cNvSpPr>
          <p:nvPr/>
        </p:nvSpPr>
        <p:spPr bwMode="auto">
          <a:xfrm>
            <a:off x="4444763" y="3140075"/>
            <a:ext cx="236537" cy="747713"/>
          </a:xfrm>
          <a:prstGeom prst="rect">
            <a:avLst/>
          </a:prstGeom>
          <a:solidFill>
            <a:srgbClr val="660066"/>
          </a:solidFill>
          <a:ln w="9525">
            <a:solidFill>
              <a:srgbClr val="000000"/>
            </a:solidFill>
            <a:miter lim="800000"/>
            <a:headEnd/>
            <a:tailEnd/>
          </a:ln>
        </p:spPr>
        <p:txBody>
          <a:bodyPr/>
          <a:lstStyle/>
          <a:p>
            <a:endParaRPr lang="en-US" dirty="0"/>
          </a:p>
        </p:txBody>
      </p:sp>
      <p:sp>
        <p:nvSpPr>
          <p:cNvPr id="57" name="Rectangle 56"/>
          <p:cNvSpPr>
            <a:spLocks noChangeArrowheads="1"/>
          </p:cNvSpPr>
          <p:nvPr/>
        </p:nvSpPr>
        <p:spPr bwMode="auto">
          <a:xfrm>
            <a:off x="5028963" y="3140075"/>
            <a:ext cx="231775" cy="747713"/>
          </a:xfrm>
          <a:prstGeom prst="rect">
            <a:avLst/>
          </a:prstGeom>
          <a:solidFill>
            <a:srgbClr val="660066"/>
          </a:solidFill>
          <a:ln w="9525">
            <a:solidFill>
              <a:srgbClr val="000000"/>
            </a:solidFill>
            <a:miter lim="800000"/>
            <a:headEnd/>
            <a:tailEnd/>
          </a:ln>
        </p:spPr>
        <p:txBody>
          <a:bodyPr/>
          <a:lstStyle/>
          <a:p>
            <a:endParaRPr lang="en-US" dirty="0"/>
          </a:p>
        </p:txBody>
      </p:sp>
      <p:sp>
        <p:nvSpPr>
          <p:cNvPr id="58" name="Rectangle 57"/>
          <p:cNvSpPr>
            <a:spLocks noChangeArrowheads="1"/>
          </p:cNvSpPr>
          <p:nvPr/>
        </p:nvSpPr>
        <p:spPr bwMode="auto">
          <a:xfrm>
            <a:off x="5608400" y="3140075"/>
            <a:ext cx="234950" cy="747713"/>
          </a:xfrm>
          <a:prstGeom prst="rect">
            <a:avLst/>
          </a:prstGeom>
          <a:solidFill>
            <a:srgbClr val="660066"/>
          </a:solidFill>
          <a:ln w="9525">
            <a:solidFill>
              <a:srgbClr val="000000"/>
            </a:solidFill>
            <a:miter lim="800000"/>
            <a:headEnd/>
            <a:tailEnd/>
          </a:ln>
        </p:spPr>
        <p:txBody>
          <a:bodyPr/>
          <a:lstStyle/>
          <a:p>
            <a:endParaRPr lang="en-US" dirty="0"/>
          </a:p>
        </p:txBody>
      </p:sp>
      <p:sp>
        <p:nvSpPr>
          <p:cNvPr id="59" name="Rectangle 58"/>
          <p:cNvSpPr>
            <a:spLocks noChangeArrowheads="1"/>
          </p:cNvSpPr>
          <p:nvPr/>
        </p:nvSpPr>
        <p:spPr bwMode="auto">
          <a:xfrm>
            <a:off x="6189425" y="3370263"/>
            <a:ext cx="250825" cy="517525"/>
          </a:xfrm>
          <a:prstGeom prst="rect">
            <a:avLst/>
          </a:prstGeom>
          <a:solidFill>
            <a:srgbClr val="660066"/>
          </a:solidFill>
          <a:ln w="9525">
            <a:solidFill>
              <a:srgbClr val="000000"/>
            </a:solidFill>
            <a:miter lim="800000"/>
            <a:headEnd/>
            <a:tailEnd/>
          </a:ln>
        </p:spPr>
        <p:txBody>
          <a:bodyPr/>
          <a:lstStyle/>
          <a:p>
            <a:endParaRPr lang="en-US" dirty="0"/>
          </a:p>
        </p:txBody>
      </p:sp>
      <p:sp>
        <p:nvSpPr>
          <p:cNvPr id="60" name="Rectangle 59"/>
          <p:cNvSpPr>
            <a:spLocks noChangeArrowheads="1"/>
          </p:cNvSpPr>
          <p:nvPr/>
        </p:nvSpPr>
        <p:spPr bwMode="auto">
          <a:xfrm>
            <a:off x="6786325" y="3357563"/>
            <a:ext cx="238125" cy="530225"/>
          </a:xfrm>
          <a:prstGeom prst="rect">
            <a:avLst/>
          </a:prstGeom>
          <a:solidFill>
            <a:srgbClr val="660066"/>
          </a:solidFill>
          <a:ln w="9525">
            <a:solidFill>
              <a:srgbClr val="000000"/>
            </a:solidFill>
            <a:miter lim="800000"/>
            <a:headEnd/>
            <a:tailEnd/>
          </a:ln>
        </p:spPr>
        <p:txBody>
          <a:bodyPr/>
          <a:lstStyle/>
          <a:p>
            <a:endParaRPr lang="en-US" dirty="0"/>
          </a:p>
        </p:txBody>
      </p:sp>
      <p:sp>
        <p:nvSpPr>
          <p:cNvPr id="61" name="Rectangle 60"/>
          <p:cNvSpPr>
            <a:spLocks noChangeArrowheads="1"/>
          </p:cNvSpPr>
          <p:nvPr/>
        </p:nvSpPr>
        <p:spPr bwMode="auto">
          <a:xfrm>
            <a:off x="7367350" y="3649663"/>
            <a:ext cx="236538" cy="238125"/>
          </a:xfrm>
          <a:prstGeom prst="rect">
            <a:avLst/>
          </a:prstGeom>
          <a:solidFill>
            <a:srgbClr val="660066"/>
          </a:solidFill>
          <a:ln w="9525">
            <a:solidFill>
              <a:srgbClr val="000000"/>
            </a:solidFill>
            <a:miter lim="800000"/>
            <a:headEnd/>
            <a:tailEnd/>
          </a:ln>
        </p:spPr>
        <p:txBody>
          <a:bodyPr/>
          <a:lstStyle/>
          <a:p>
            <a:endParaRPr lang="en-US" dirty="0"/>
          </a:p>
        </p:txBody>
      </p:sp>
      <p:sp>
        <p:nvSpPr>
          <p:cNvPr id="62" name="Line 61"/>
          <p:cNvSpPr>
            <a:spLocks noChangeShapeType="1"/>
          </p:cNvSpPr>
          <p:nvPr/>
        </p:nvSpPr>
        <p:spPr bwMode="auto">
          <a:xfrm>
            <a:off x="1352313" y="3070225"/>
            <a:ext cx="3175" cy="1482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3" name="Line 62"/>
          <p:cNvSpPr>
            <a:spLocks noChangeShapeType="1"/>
          </p:cNvSpPr>
          <p:nvPr/>
        </p:nvSpPr>
        <p:spPr bwMode="auto">
          <a:xfrm>
            <a:off x="1223725" y="4552950"/>
            <a:ext cx="809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4" name="Line 63"/>
          <p:cNvSpPr>
            <a:spLocks noChangeShapeType="1"/>
          </p:cNvSpPr>
          <p:nvPr/>
        </p:nvSpPr>
        <p:spPr bwMode="auto">
          <a:xfrm>
            <a:off x="1272938" y="4260850"/>
            <a:ext cx="79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5" name="Line 64"/>
          <p:cNvSpPr>
            <a:spLocks noChangeShapeType="1"/>
          </p:cNvSpPr>
          <p:nvPr/>
        </p:nvSpPr>
        <p:spPr bwMode="auto">
          <a:xfrm>
            <a:off x="1272938" y="3957638"/>
            <a:ext cx="793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 name="Line 65"/>
          <p:cNvSpPr>
            <a:spLocks noChangeShapeType="1"/>
          </p:cNvSpPr>
          <p:nvPr/>
        </p:nvSpPr>
        <p:spPr bwMode="auto">
          <a:xfrm>
            <a:off x="1272938" y="3665538"/>
            <a:ext cx="793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7" name="Line 66"/>
          <p:cNvSpPr>
            <a:spLocks noChangeShapeType="1"/>
          </p:cNvSpPr>
          <p:nvPr/>
        </p:nvSpPr>
        <p:spPr bwMode="auto">
          <a:xfrm>
            <a:off x="1272938" y="3362325"/>
            <a:ext cx="79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 name="Line 67"/>
          <p:cNvSpPr>
            <a:spLocks noChangeShapeType="1"/>
          </p:cNvSpPr>
          <p:nvPr/>
        </p:nvSpPr>
        <p:spPr bwMode="auto">
          <a:xfrm>
            <a:off x="1272938" y="3070225"/>
            <a:ext cx="79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9" name="Line 68"/>
          <p:cNvSpPr>
            <a:spLocks noChangeShapeType="1"/>
          </p:cNvSpPr>
          <p:nvPr/>
        </p:nvSpPr>
        <p:spPr bwMode="auto">
          <a:xfrm>
            <a:off x="1304688" y="4552950"/>
            <a:ext cx="64230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0" name="Line 69"/>
          <p:cNvSpPr>
            <a:spLocks noChangeShapeType="1"/>
          </p:cNvSpPr>
          <p:nvPr/>
        </p:nvSpPr>
        <p:spPr bwMode="auto">
          <a:xfrm flipV="1">
            <a:off x="1304688" y="4552950"/>
            <a:ext cx="1587"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1" name="Line 70"/>
          <p:cNvSpPr>
            <a:spLocks noChangeShapeType="1"/>
          </p:cNvSpPr>
          <p:nvPr/>
        </p:nvSpPr>
        <p:spPr bwMode="auto">
          <a:xfrm flipV="1">
            <a:off x="1884125" y="4552950"/>
            <a:ext cx="3175"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2" name="Line 71"/>
          <p:cNvSpPr>
            <a:spLocks noChangeShapeType="1"/>
          </p:cNvSpPr>
          <p:nvPr/>
        </p:nvSpPr>
        <p:spPr bwMode="auto">
          <a:xfrm flipV="1">
            <a:off x="2465150" y="4552950"/>
            <a:ext cx="3175"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3" name="Line 72"/>
          <p:cNvSpPr>
            <a:spLocks noChangeShapeType="1"/>
          </p:cNvSpPr>
          <p:nvPr/>
        </p:nvSpPr>
        <p:spPr bwMode="auto">
          <a:xfrm flipV="1">
            <a:off x="3062050" y="4552950"/>
            <a:ext cx="3175"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4" name="Line 73"/>
          <p:cNvSpPr>
            <a:spLocks noChangeShapeType="1"/>
          </p:cNvSpPr>
          <p:nvPr/>
        </p:nvSpPr>
        <p:spPr bwMode="auto">
          <a:xfrm flipV="1">
            <a:off x="3641488" y="4552950"/>
            <a:ext cx="4762"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5" name="Line 74"/>
          <p:cNvSpPr>
            <a:spLocks noChangeShapeType="1"/>
          </p:cNvSpPr>
          <p:nvPr/>
        </p:nvSpPr>
        <p:spPr bwMode="auto">
          <a:xfrm flipV="1">
            <a:off x="4224100" y="4552950"/>
            <a:ext cx="1588"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6" name="Line 75"/>
          <p:cNvSpPr>
            <a:spLocks noChangeShapeType="1"/>
          </p:cNvSpPr>
          <p:nvPr/>
        </p:nvSpPr>
        <p:spPr bwMode="auto">
          <a:xfrm flipV="1">
            <a:off x="4803538" y="4552950"/>
            <a:ext cx="4762"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7" name="Line 76"/>
          <p:cNvSpPr>
            <a:spLocks noChangeShapeType="1"/>
          </p:cNvSpPr>
          <p:nvPr/>
        </p:nvSpPr>
        <p:spPr bwMode="auto">
          <a:xfrm flipV="1">
            <a:off x="5387738" y="4552950"/>
            <a:ext cx="3175"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8" name="Line 77"/>
          <p:cNvSpPr>
            <a:spLocks noChangeShapeType="1"/>
          </p:cNvSpPr>
          <p:nvPr/>
        </p:nvSpPr>
        <p:spPr bwMode="auto">
          <a:xfrm flipV="1">
            <a:off x="5970350" y="4552950"/>
            <a:ext cx="1588"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9" name="Line 78"/>
          <p:cNvSpPr>
            <a:spLocks noChangeShapeType="1"/>
          </p:cNvSpPr>
          <p:nvPr/>
        </p:nvSpPr>
        <p:spPr bwMode="auto">
          <a:xfrm flipV="1">
            <a:off x="6567250" y="4552950"/>
            <a:ext cx="1588"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0" name="Line 79"/>
          <p:cNvSpPr>
            <a:spLocks noChangeShapeType="1"/>
          </p:cNvSpPr>
          <p:nvPr/>
        </p:nvSpPr>
        <p:spPr bwMode="auto">
          <a:xfrm flipV="1">
            <a:off x="7049850" y="4552950"/>
            <a:ext cx="3175"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1" name="Line 80"/>
          <p:cNvSpPr>
            <a:spLocks noChangeShapeType="1"/>
          </p:cNvSpPr>
          <p:nvPr/>
        </p:nvSpPr>
        <p:spPr bwMode="auto">
          <a:xfrm flipV="1">
            <a:off x="7630875" y="4552950"/>
            <a:ext cx="1588" cy="50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2" name="Rectangle 81"/>
          <p:cNvSpPr>
            <a:spLocks noChangeArrowheads="1"/>
          </p:cNvSpPr>
          <p:nvPr/>
        </p:nvSpPr>
        <p:spPr bwMode="auto">
          <a:xfrm>
            <a:off x="1037988" y="4179888"/>
            <a:ext cx="920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1</a:t>
            </a:r>
            <a:endParaRPr lang="en-US" dirty="0"/>
          </a:p>
        </p:txBody>
      </p:sp>
      <p:sp>
        <p:nvSpPr>
          <p:cNvPr id="83" name="Rectangle 82"/>
          <p:cNvSpPr>
            <a:spLocks noChangeArrowheads="1"/>
          </p:cNvSpPr>
          <p:nvPr/>
        </p:nvSpPr>
        <p:spPr bwMode="auto">
          <a:xfrm>
            <a:off x="1037988" y="3876675"/>
            <a:ext cx="920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2</a:t>
            </a:r>
            <a:endParaRPr lang="en-US" dirty="0"/>
          </a:p>
        </p:txBody>
      </p:sp>
      <p:sp>
        <p:nvSpPr>
          <p:cNvPr id="84" name="Rectangle 83"/>
          <p:cNvSpPr>
            <a:spLocks noChangeArrowheads="1"/>
          </p:cNvSpPr>
          <p:nvPr/>
        </p:nvSpPr>
        <p:spPr bwMode="auto">
          <a:xfrm>
            <a:off x="1037988" y="3584575"/>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3</a:t>
            </a:r>
            <a:endParaRPr lang="en-US" dirty="0"/>
          </a:p>
        </p:txBody>
      </p:sp>
      <p:sp>
        <p:nvSpPr>
          <p:cNvPr id="85" name="Rectangle 84"/>
          <p:cNvSpPr>
            <a:spLocks noChangeArrowheads="1"/>
          </p:cNvSpPr>
          <p:nvPr/>
        </p:nvSpPr>
        <p:spPr bwMode="auto">
          <a:xfrm>
            <a:off x="1037988" y="3281363"/>
            <a:ext cx="920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4</a:t>
            </a:r>
            <a:endParaRPr lang="en-US" dirty="0"/>
          </a:p>
        </p:txBody>
      </p:sp>
      <p:sp>
        <p:nvSpPr>
          <p:cNvPr id="86" name="Rectangle 85"/>
          <p:cNvSpPr>
            <a:spLocks noChangeArrowheads="1"/>
          </p:cNvSpPr>
          <p:nvPr/>
        </p:nvSpPr>
        <p:spPr bwMode="auto">
          <a:xfrm>
            <a:off x="1037988" y="2989263"/>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5</a:t>
            </a:r>
            <a:endParaRPr lang="en-US" dirty="0"/>
          </a:p>
        </p:txBody>
      </p:sp>
      <p:sp>
        <p:nvSpPr>
          <p:cNvPr id="87" name="Rectangle 86"/>
          <p:cNvSpPr>
            <a:spLocks noChangeArrowheads="1"/>
          </p:cNvSpPr>
          <p:nvPr/>
        </p:nvSpPr>
        <p:spPr bwMode="auto">
          <a:xfrm>
            <a:off x="6818075" y="4610100"/>
            <a:ext cx="320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Oct-</a:t>
            </a:r>
            <a:endParaRPr lang="en-US" dirty="0"/>
          </a:p>
        </p:txBody>
      </p:sp>
      <p:sp>
        <p:nvSpPr>
          <p:cNvPr id="88" name="Rectangle 87"/>
          <p:cNvSpPr>
            <a:spLocks noChangeArrowheads="1"/>
          </p:cNvSpPr>
          <p:nvPr/>
        </p:nvSpPr>
        <p:spPr bwMode="auto">
          <a:xfrm>
            <a:off x="7383225" y="4610100"/>
            <a:ext cx="3571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Nov-</a:t>
            </a:r>
            <a:endParaRPr lang="en-US" dirty="0"/>
          </a:p>
        </p:txBody>
      </p:sp>
      <p:sp>
        <p:nvSpPr>
          <p:cNvPr id="89" name="Rectangle 88"/>
          <p:cNvSpPr>
            <a:spLocks noChangeArrowheads="1"/>
          </p:cNvSpPr>
          <p:nvPr/>
        </p:nvSpPr>
        <p:spPr bwMode="auto">
          <a:xfrm>
            <a:off x="6189425" y="4610100"/>
            <a:ext cx="3540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Sep-</a:t>
            </a:r>
            <a:endParaRPr lang="en-US" dirty="0"/>
          </a:p>
        </p:txBody>
      </p:sp>
      <p:sp>
        <p:nvSpPr>
          <p:cNvPr id="90" name="Rectangle 89"/>
          <p:cNvSpPr>
            <a:spLocks noChangeArrowheads="1"/>
          </p:cNvSpPr>
          <p:nvPr/>
        </p:nvSpPr>
        <p:spPr bwMode="auto">
          <a:xfrm>
            <a:off x="1445975" y="4610100"/>
            <a:ext cx="3270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Jan-</a:t>
            </a:r>
            <a:endParaRPr lang="en-US" dirty="0"/>
          </a:p>
        </p:txBody>
      </p:sp>
      <p:sp>
        <p:nvSpPr>
          <p:cNvPr id="91" name="Rectangle 90"/>
          <p:cNvSpPr>
            <a:spLocks noChangeArrowheads="1"/>
          </p:cNvSpPr>
          <p:nvPr/>
        </p:nvSpPr>
        <p:spPr bwMode="auto">
          <a:xfrm>
            <a:off x="2077800" y="4610100"/>
            <a:ext cx="347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Feb-</a:t>
            </a:r>
            <a:endParaRPr lang="en-US" dirty="0"/>
          </a:p>
        </p:txBody>
      </p:sp>
      <p:sp>
        <p:nvSpPr>
          <p:cNvPr id="92" name="Rectangle 91"/>
          <p:cNvSpPr>
            <a:spLocks noChangeArrowheads="1"/>
          </p:cNvSpPr>
          <p:nvPr/>
        </p:nvSpPr>
        <p:spPr bwMode="auto">
          <a:xfrm>
            <a:off x="2687400" y="4610100"/>
            <a:ext cx="349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Mar-</a:t>
            </a:r>
            <a:endParaRPr lang="en-US" dirty="0"/>
          </a:p>
        </p:txBody>
      </p:sp>
      <p:sp>
        <p:nvSpPr>
          <p:cNvPr id="93" name="Rectangle 92"/>
          <p:cNvSpPr>
            <a:spLocks noChangeArrowheads="1"/>
          </p:cNvSpPr>
          <p:nvPr/>
        </p:nvSpPr>
        <p:spPr bwMode="auto">
          <a:xfrm>
            <a:off x="3284300" y="4610100"/>
            <a:ext cx="3222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Apr-</a:t>
            </a:r>
            <a:endParaRPr lang="en-US" dirty="0"/>
          </a:p>
        </p:txBody>
      </p:sp>
      <p:sp>
        <p:nvSpPr>
          <p:cNvPr id="94" name="Rectangle 93"/>
          <p:cNvSpPr>
            <a:spLocks noChangeArrowheads="1"/>
          </p:cNvSpPr>
          <p:nvPr/>
        </p:nvSpPr>
        <p:spPr bwMode="auto">
          <a:xfrm>
            <a:off x="3836750" y="4610100"/>
            <a:ext cx="376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May-</a:t>
            </a:r>
            <a:endParaRPr lang="en-US" dirty="0"/>
          </a:p>
        </p:txBody>
      </p:sp>
      <p:sp>
        <p:nvSpPr>
          <p:cNvPr id="95" name="Rectangle 94"/>
          <p:cNvSpPr>
            <a:spLocks noChangeArrowheads="1"/>
          </p:cNvSpPr>
          <p:nvPr/>
        </p:nvSpPr>
        <p:spPr bwMode="auto">
          <a:xfrm>
            <a:off x="4433650" y="4610100"/>
            <a:ext cx="3286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Jun-</a:t>
            </a:r>
            <a:endParaRPr lang="en-US" dirty="0"/>
          </a:p>
        </p:txBody>
      </p:sp>
      <p:sp>
        <p:nvSpPr>
          <p:cNvPr id="96" name="Rectangle 95"/>
          <p:cNvSpPr>
            <a:spLocks noChangeArrowheads="1"/>
          </p:cNvSpPr>
          <p:nvPr/>
        </p:nvSpPr>
        <p:spPr bwMode="auto">
          <a:xfrm>
            <a:off x="5048013" y="4610100"/>
            <a:ext cx="2730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Jul-</a:t>
            </a:r>
            <a:endParaRPr lang="en-US" dirty="0"/>
          </a:p>
        </p:txBody>
      </p:sp>
      <p:sp>
        <p:nvSpPr>
          <p:cNvPr id="97" name="Rectangle 96"/>
          <p:cNvSpPr>
            <a:spLocks noChangeArrowheads="1"/>
          </p:cNvSpPr>
          <p:nvPr/>
        </p:nvSpPr>
        <p:spPr bwMode="auto">
          <a:xfrm>
            <a:off x="5563950" y="4610100"/>
            <a:ext cx="352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Aug-</a:t>
            </a:r>
            <a:endParaRPr lang="en-US" dirty="0"/>
          </a:p>
        </p:txBody>
      </p:sp>
      <p:sp>
        <p:nvSpPr>
          <p:cNvPr id="98" name="Rectangle 97"/>
          <p:cNvSpPr>
            <a:spLocks noChangeArrowheads="1"/>
          </p:cNvSpPr>
          <p:nvPr/>
        </p:nvSpPr>
        <p:spPr bwMode="auto">
          <a:xfrm>
            <a:off x="4082813" y="4929188"/>
            <a:ext cx="1647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200" b="1" dirty="0">
                <a:solidFill>
                  <a:srgbClr val="000000"/>
                </a:solidFill>
              </a:rPr>
              <a:t>Calendar Months</a:t>
            </a:r>
          </a:p>
        </p:txBody>
      </p:sp>
      <p:sp>
        <p:nvSpPr>
          <p:cNvPr id="99" name="Rectangle 98"/>
          <p:cNvSpPr>
            <a:spLocks noChangeArrowheads="1"/>
          </p:cNvSpPr>
          <p:nvPr/>
        </p:nvSpPr>
        <p:spPr bwMode="auto">
          <a:xfrm rot="-5400000">
            <a:off x="603807" y="3658393"/>
            <a:ext cx="3365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200" b="1" dirty="0">
                <a:solidFill>
                  <a:srgbClr val="000000"/>
                </a:solidFill>
              </a:rPr>
              <a:t>Staff</a:t>
            </a:r>
            <a:endParaRPr lang="en-US" sz="2000" dirty="0"/>
          </a:p>
        </p:txBody>
      </p:sp>
      <p:sp>
        <p:nvSpPr>
          <p:cNvPr id="100" name="Rectangle 99"/>
          <p:cNvSpPr>
            <a:spLocks noChangeArrowheads="1"/>
          </p:cNvSpPr>
          <p:nvPr/>
        </p:nvSpPr>
        <p:spPr bwMode="auto">
          <a:xfrm>
            <a:off x="8229363" y="3121025"/>
            <a:ext cx="2862262" cy="1158875"/>
          </a:xfrm>
          <a:prstGeom prst="rect">
            <a:avLst/>
          </a:prstGeom>
          <a:solidFill>
            <a:srgbClr val="FFFFFF"/>
          </a:solidFill>
          <a:ln w="0">
            <a:solidFill>
              <a:srgbClr val="000000"/>
            </a:solidFill>
            <a:miter lim="800000"/>
            <a:headEnd/>
            <a:tailEnd/>
          </a:ln>
        </p:spPr>
        <p:txBody>
          <a:bodyPr/>
          <a:lstStyle/>
          <a:p>
            <a:endParaRPr lang="en-US" dirty="0"/>
          </a:p>
        </p:txBody>
      </p:sp>
      <p:sp>
        <p:nvSpPr>
          <p:cNvPr id="101" name="Rectangle 100"/>
          <p:cNvSpPr>
            <a:spLocks noChangeArrowheads="1"/>
          </p:cNvSpPr>
          <p:nvPr/>
        </p:nvSpPr>
        <p:spPr bwMode="auto">
          <a:xfrm>
            <a:off x="8310325" y="3200400"/>
            <a:ext cx="139700" cy="92075"/>
          </a:xfrm>
          <a:prstGeom prst="rect">
            <a:avLst/>
          </a:prstGeom>
          <a:solidFill>
            <a:srgbClr val="660066"/>
          </a:solidFill>
          <a:ln w="9525">
            <a:solidFill>
              <a:srgbClr val="000000"/>
            </a:solidFill>
            <a:miter lim="800000"/>
            <a:headEnd/>
            <a:tailEnd/>
          </a:ln>
        </p:spPr>
        <p:txBody>
          <a:bodyPr/>
          <a:lstStyle/>
          <a:p>
            <a:endParaRPr lang="en-US" dirty="0"/>
          </a:p>
        </p:txBody>
      </p:sp>
      <p:sp>
        <p:nvSpPr>
          <p:cNvPr id="102" name="Rectangle 101"/>
          <p:cNvSpPr>
            <a:spLocks noChangeArrowheads="1"/>
          </p:cNvSpPr>
          <p:nvPr/>
        </p:nvSpPr>
        <p:spPr bwMode="auto">
          <a:xfrm>
            <a:off x="8527813" y="3160713"/>
            <a:ext cx="9493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Construction</a:t>
            </a:r>
            <a:endParaRPr lang="en-US" dirty="0"/>
          </a:p>
        </p:txBody>
      </p:sp>
      <p:sp>
        <p:nvSpPr>
          <p:cNvPr id="103" name="Rectangle 102"/>
          <p:cNvSpPr>
            <a:spLocks noChangeArrowheads="1"/>
          </p:cNvSpPr>
          <p:nvPr/>
        </p:nvSpPr>
        <p:spPr bwMode="auto">
          <a:xfrm>
            <a:off x="8310325" y="3433763"/>
            <a:ext cx="139700" cy="90487"/>
          </a:xfrm>
          <a:prstGeom prst="rect">
            <a:avLst/>
          </a:prstGeom>
          <a:solidFill>
            <a:srgbClr val="CCFFFF"/>
          </a:solidFill>
          <a:ln w="9525">
            <a:solidFill>
              <a:srgbClr val="000000"/>
            </a:solidFill>
            <a:miter lim="800000"/>
            <a:headEnd/>
            <a:tailEnd/>
          </a:ln>
        </p:spPr>
        <p:txBody>
          <a:bodyPr/>
          <a:lstStyle/>
          <a:p>
            <a:endParaRPr lang="en-US" dirty="0"/>
          </a:p>
        </p:txBody>
      </p:sp>
      <p:sp>
        <p:nvSpPr>
          <p:cNvPr id="104" name="Rectangle 103"/>
          <p:cNvSpPr>
            <a:spLocks noChangeArrowheads="1"/>
          </p:cNvSpPr>
          <p:nvPr/>
        </p:nvSpPr>
        <p:spPr bwMode="auto">
          <a:xfrm>
            <a:off x="8527813" y="3392488"/>
            <a:ext cx="15636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CM and Sys. Testing</a:t>
            </a:r>
            <a:endParaRPr lang="en-US" dirty="0"/>
          </a:p>
        </p:txBody>
      </p:sp>
      <p:sp>
        <p:nvSpPr>
          <p:cNvPr id="105" name="Rectangle 104"/>
          <p:cNvSpPr>
            <a:spLocks noChangeArrowheads="1"/>
          </p:cNvSpPr>
          <p:nvPr/>
        </p:nvSpPr>
        <p:spPr bwMode="auto">
          <a:xfrm>
            <a:off x="8310325" y="3665538"/>
            <a:ext cx="139700" cy="90487"/>
          </a:xfrm>
          <a:prstGeom prst="rect">
            <a:avLst/>
          </a:prstGeom>
          <a:solidFill>
            <a:srgbClr val="FFFFCC"/>
          </a:solidFill>
          <a:ln w="9525">
            <a:solidFill>
              <a:srgbClr val="000000"/>
            </a:solidFill>
            <a:miter lim="800000"/>
            <a:headEnd/>
            <a:tailEnd/>
          </a:ln>
        </p:spPr>
        <p:txBody>
          <a:bodyPr/>
          <a:lstStyle/>
          <a:p>
            <a:endParaRPr lang="en-US" dirty="0"/>
          </a:p>
        </p:txBody>
      </p:sp>
      <p:sp>
        <p:nvSpPr>
          <p:cNvPr id="106" name="Rectangle 105"/>
          <p:cNvSpPr>
            <a:spLocks noChangeArrowheads="1"/>
          </p:cNvSpPr>
          <p:nvPr/>
        </p:nvSpPr>
        <p:spPr bwMode="auto">
          <a:xfrm>
            <a:off x="8527813" y="3624263"/>
            <a:ext cx="982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Management</a:t>
            </a:r>
            <a:endParaRPr lang="en-US" dirty="0"/>
          </a:p>
        </p:txBody>
      </p:sp>
      <p:sp>
        <p:nvSpPr>
          <p:cNvPr id="107" name="Rectangle 106"/>
          <p:cNvSpPr>
            <a:spLocks noChangeArrowheads="1"/>
          </p:cNvSpPr>
          <p:nvPr/>
        </p:nvSpPr>
        <p:spPr bwMode="auto">
          <a:xfrm>
            <a:off x="8310325" y="3897313"/>
            <a:ext cx="139700" cy="90487"/>
          </a:xfrm>
          <a:prstGeom prst="rect">
            <a:avLst/>
          </a:prstGeom>
          <a:solidFill>
            <a:srgbClr val="993366"/>
          </a:solidFill>
          <a:ln w="9525">
            <a:solidFill>
              <a:srgbClr val="000000"/>
            </a:solidFill>
            <a:miter lim="800000"/>
            <a:headEnd/>
            <a:tailEnd/>
          </a:ln>
        </p:spPr>
        <p:txBody>
          <a:bodyPr/>
          <a:lstStyle/>
          <a:p>
            <a:endParaRPr lang="en-US" dirty="0"/>
          </a:p>
        </p:txBody>
      </p:sp>
      <p:sp>
        <p:nvSpPr>
          <p:cNvPr id="108" name="Rectangle 107"/>
          <p:cNvSpPr>
            <a:spLocks noChangeArrowheads="1"/>
          </p:cNvSpPr>
          <p:nvPr/>
        </p:nvSpPr>
        <p:spPr bwMode="auto">
          <a:xfrm>
            <a:off x="8527813" y="3856038"/>
            <a:ext cx="9001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Architecture</a:t>
            </a:r>
            <a:endParaRPr lang="en-US" dirty="0"/>
          </a:p>
        </p:txBody>
      </p:sp>
      <p:sp>
        <p:nvSpPr>
          <p:cNvPr id="109" name="Rectangle 108"/>
          <p:cNvSpPr>
            <a:spLocks noChangeArrowheads="1"/>
          </p:cNvSpPr>
          <p:nvPr/>
        </p:nvSpPr>
        <p:spPr bwMode="auto">
          <a:xfrm>
            <a:off x="8310325" y="4129088"/>
            <a:ext cx="139700" cy="90487"/>
          </a:xfrm>
          <a:prstGeom prst="rect">
            <a:avLst/>
          </a:prstGeom>
          <a:solidFill>
            <a:srgbClr val="9999FF"/>
          </a:solidFill>
          <a:ln w="9525">
            <a:solidFill>
              <a:srgbClr val="000000"/>
            </a:solidFill>
            <a:miter lim="800000"/>
            <a:headEnd/>
            <a:tailEnd/>
          </a:ln>
        </p:spPr>
        <p:txBody>
          <a:bodyPr/>
          <a:lstStyle/>
          <a:p>
            <a:endParaRPr lang="en-US" dirty="0"/>
          </a:p>
        </p:txBody>
      </p:sp>
      <p:sp>
        <p:nvSpPr>
          <p:cNvPr id="110" name="Rectangle 109"/>
          <p:cNvSpPr>
            <a:spLocks noChangeArrowheads="1"/>
          </p:cNvSpPr>
          <p:nvPr/>
        </p:nvSpPr>
        <p:spPr bwMode="auto">
          <a:xfrm>
            <a:off x="8527813" y="4089400"/>
            <a:ext cx="23955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defTabSz="914400" eaLnBrk="0" hangingPunct="0">
              <a:lnSpc>
                <a:spcPct val="120000"/>
              </a:lnSpc>
              <a:spcBef>
                <a:spcPct val="20000"/>
              </a:spcBef>
            </a:pPr>
            <a:r>
              <a:rPr lang="en-US" sz="1000" dirty="0">
                <a:solidFill>
                  <a:srgbClr val="000000"/>
                </a:solidFill>
              </a:rPr>
              <a:t>Marketing/Product management</a:t>
            </a:r>
            <a:endParaRPr lang="en-US" dirty="0"/>
          </a:p>
        </p:txBody>
      </p:sp>
    </p:spTree>
    <p:extLst>
      <p:ext uri="{BB962C8B-B14F-4D97-AF65-F5344CB8AC3E}">
        <p14:creationId xmlns:p14="http://schemas.microsoft.com/office/powerpoint/2010/main" val="608794865"/>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 Cycle – Staged Delivery</a:t>
            </a:r>
            <a:endParaRPr lang="en-US" dirty="0"/>
          </a:p>
        </p:txBody>
      </p:sp>
      <p:grpSp>
        <p:nvGrpSpPr>
          <p:cNvPr id="3" name="Group 2"/>
          <p:cNvGrpSpPr/>
          <p:nvPr/>
        </p:nvGrpSpPr>
        <p:grpSpPr>
          <a:xfrm>
            <a:off x="2271906" y="1778000"/>
            <a:ext cx="7031120" cy="5676348"/>
            <a:chOff x="1238250" y="1778000"/>
            <a:chExt cx="6165850" cy="4513263"/>
          </a:xfrm>
        </p:grpSpPr>
        <p:sp>
          <p:nvSpPr>
            <p:cNvPr id="63" name="Line 3"/>
            <p:cNvSpPr>
              <a:spLocks noChangeShapeType="1"/>
            </p:cNvSpPr>
            <p:nvPr/>
          </p:nvSpPr>
          <p:spPr bwMode="auto">
            <a:xfrm>
              <a:off x="5349875" y="5262563"/>
              <a:ext cx="7080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4"/>
            <p:cNvSpPr>
              <a:spLocks noChangeShapeType="1"/>
            </p:cNvSpPr>
            <p:nvPr/>
          </p:nvSpPr>
          <p:spPr bwMode="auto">
            <a:xfrm>
              <a:off x="5334000" y="3252788"/>
              <a:ext cx="70961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5"/>
            <p:cNvSpPr>
              <a:spLocks noChangeShapeType="1"/>
            </p:cNvSpPr>
            <p:nvPr/>
          </p:nvSpPr>
          <p:spPr bwMode="auto">
            <a:xfrm>
              <a:off x="5334000" y="3927475"/>
              <a:ext cx="70961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
            <p:cNvSpPr>
              <a:spLocks noChangeShapeType="1"/>
            </p:cNvSpPr>
            <p:nvPr/>
          </p:nvSpPr>
          <p:spPr bwMode="auto">
            <a:xfrm>
              <a:off x="5349875" y="4589463"/>
              <a:ext cx="7080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AutoShape 7"/>
            <p:cNvSpPr>
              <a:spLocks noChangeArrowheads="1"/>
            </p:cNvSpPr>
            <p:nvPr/>
          </p:nvSpPr>
          <p:spPr bwMode="auto">
            <a:xfrm>
              <a:off x="1238250" y="1778000"/>
              <a:ext cx="1244600" cy="449263"/>
            </a:xfrm>
            <a:prstGeom prst="roundRect">
              <a:avLst>
                <a:gd name="adj" fmla="val 16667"/>
              </a:avLst>
            </a:prstGeom>
            <a:solidFill>
              <a:srgbClr val="B2B2B2"/>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Preparation</a:t>
              </a:r>
              <a:endParaRPr lang="en-US" sz="1400">
                <a:solidFill>
                  <a:srgbClr val="000000"/>
                </a:solidFill>
                <a:latin typeface="Times New Roman" pitchFamily="18" charset="0"/>
              </a:endParaRPr>
            </a:p>
          </p:txBody>
        </p:sp>
        <p:sp>
          <p:nvSpPr>
            <p:cNvPr id="68" name="AutoShape 8"/>
            <p:cNvSpPr>
              <a:spLocks noChangeArrowheads="1"/>
            </p:cNvSpPr>
            <p:nvPr/>
          </p:nvSpPr>
          <p:spPr bwMode="auto">
            <a:xfrm>
              <a:off x="1457325" y="2439988"/>
              <a:ext cx="2363788" cy="449262"/>
            </a:xfrm>
            <a:prstGeom prst="roundRect">
              <a:avLst>
                <a:gd name="adj" fmla="val 16667"/>
              </a:avLst>
            </a:prstGeom>
            <a:solidFill>
              <a:srgbClr val="CCCCFF"/>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Requirement &amp; architecture</a:t>
              </a:r>
            </a:p>
          </p:txBody>
        </p:sp>
        <p:sp>
          <p:nvSpPr>
            <p:cNvPr id="69" name="AutoShape 9"/>
            <p:cNvSpPr>
              <a:spLocks noChangeArrowheads="1"/>
            </p:cNvSpPr>
            <p:nvPr/>
          </p:nvSpPr>
          <p:spPr bwMode="auto">
            <a:xfrm>
              <a:off x="3522663" y="3136900"/>
              <a:ext cx="1811337" cy="44926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Interface compatible</a:t>
              </a:r>
            </a:p>
            <a:p>
              <a:pPr algn="ctr" eaLnBrk="0" hangingPunct="0"/>
              <a:r>
                <a:rPr lang="en-US" sz="1200">
                  <a:solidFill>
                    <a:srgbClr val="000000"/>
                  </a:solidFill>
                  <a:latin typeface="Times New Roman" pitchFamily="18" charset="0"/>
                </a:rPr>
                <a:t>emulator</a:t>
              </a:r>
            </a:p>
          </p:txBody>
        </p:sp>
        <p:sp>
          <p:nvSpPr>
            <p:cNvPr id="70" name="AutoShape 10"/>
            <p:cNvSpPr>
              <a:spLocks noChangeArrowheads="1"/>
            </p:cNvSpPr>
            <p:nvPr/>
          </p:nvSpPr>
          <p:spPr bwMode="auto">
            <a:xfrm>
              <a:off x="3522663" y="3811588"/>
              <a:ext cx="1827212" cy="449262"/>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Basic</a:t>
              </a:r>
            </a:p>
            <a:p>
              <a:pPr algn="ctr" eaLnBrk="0" hangingPunct="0"/>
              <a:r>
                <a:rPr lang="en-US" sz="1200">
                  <a:solidFill>
                    <a:srgbClr val="000000"/>
                  </a:solidFill>
                  <a:latin typeface="Times New Roman" pitchFamily="18" charset="0"/>
                </a:rPr>
                <a:t>capabilities</a:t>
              </a:r>
            </a:p>
          </p:txBody>
        </p:sp>
        <p:sp>
          <p:nvSpPr>
            <p:cNvPr id="71" name="AutoShape 11"/>
            <p:cNvSpPr>
              <a:spLocks noChangeArrowheads="1"/>
            </p:cNvSpPr>
            <p:nvPr/>
          </p:nvSpPr>
          <p:spPr bwMode="auto">
            <a:xfrm>
              <a:off x="3584575" y="4483100"/>
              <a:ext cx="1797050" cy="44926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Setup, logging, </a:t>
              </a:r>
            </a:p>
            <a:p>
              <a:pPr algn="ctr" eaLnBrk="0" hangingPunct="0"/>
              <a:r>
                <a:rPr lang="en-US" sz="1200">
                  <a:solidFill>
                    <a:srgbClr val="000000"/>
                  </a:solidFill>
                  <a:latin typeface="Times New Roman" pitchFamily="18" charset="0"/>
                </a:rPr>
                <a:t>configuration editor</a:t>
              </a:r>
              <a:endParaRPr lang="en-US" sz="1400">
                <a:solidFill>
                  <a:srgbClr val="000000"/>
                </a:solidFill>
                <a:latin typeface="Times New Roman" pitchFamily="18" charset="0"/>
              </a:endParaRPr>
            </a:p>
          </p:txBody>
        </p:sp>
        <p:sp>
          <p:nvSpPr>
            <p:cNvPr id="72" name="AutoShape 12"/>
            <p:cNvSpPr>
              <a:spLocks noChangeArrowheads="1"/>
            </p:cNvSpPr>
            <p:nvPr/>
          </p:nvSpPr>
          <p:spPr bwMode="auto">
            <a:xfrm>
              <a:off x="3538538" y="5156200"/>
              <a:ext cx="1827212" cy="44926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UI elements</a:t>
              </a:r>
            </a:p>
          </p:txBody>
        </p:sp>
        <p:sp>
          <p:nvSpPr>
            <p:cNvPr id="73" name="Line 13"/>
            <p:cNvSpPr>
              <a:spLocks noChangeShapeType="1"/>
            </p:cNvSpPr>
            <p:nvPr/>
          </p:nvSpPr>
          <p:spPr bwMode="auto">
            <a:xfrm>
              <a:off x="3789363" y="3586163"/>
              <a:ext cx="0" cy="2254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4"/>
            <p:cNvSpPr>
              <a:spLocks noChangeShapeType="1"/>
            </p:cNvSpPr>
            <p:nvPr/>
          </p:nvSpPr>
          <p:spPr bwMode="auto">
            <a:xfrm>
              <a:off x="3176588" y="2900363"/>
              <a:ext cx="0" cy="319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15"/>
            <p:cNvSpPr>
              <a:spLocks noChangeShapeType="1"/>
            </p:cNvSpPr>
            <p:nvPr/>
          </p:nvSpPr>
          <p:spPr bwMode="auto">
            <a:xfrm>
              <a:off x="3176588" y="3232150"/>
              <a:ext cx="3460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 name="AutoShape 16"/>
            <p:cNvSpPr>
              <a:spLocks noChangeArrowheads="1"/>
            </p:cNvSpPr>
            <p:nvPr/>
          </p:nvSpPr>
          <p:spPr bwMode="auto">
            <a:xfrm>
              <a:off x="5097463" y="5842000"/>
              <a:ext cx="1244600" cy="449263"/>
            </a:xfrm>
            <a:prstGeom prst="roundRect">
              <a:avLst>
                <a:gd name="adj" fmla="val 16667"/>
              </a:avLst>
            </a:prstGeom>
            <a:solidFill>
              <a:srgbClr val="FFFF00"/>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Release</a:t>
              </a:r>
            </a:p>
          </p:txBody>
        </p:sp>
        <p:sp>
          <p:nvSpPr>
            <p:cNvPr id="77" name="Line 17"/>
            <p:cNvSpPr>
              <a:spLocks noChangeShapeType="1"/>
            </p:cNvSpPr>
            <p:nvPr/>
          </p:nvSpPr>
          <p:spPr bwMode="auto">
            <a:xfrm>
              <a:off x="1298575" y="2251075"/>
              <a:ext cx="0" cy="319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18"/>
            <p:cNvSpPr>
              <a:spLocks noChangeShapeType="1"/>
            </p:cNvSpPr>
            <p:nvPr/>
          </p:nvSpPr>
          <p:spPr bwMode="auto">
            <a:xfrm>
              <a:off x="1298575" y="2581275"/>
              <a:ext cx="1206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9" name="Group 19"/>
            <p:cNvGrpSpPr>
              <a:grpSpLocks/>
            </p:cNvGrpSpPr>
            <p:nvPr/>
          </p:nvGrpSpPr>
          <p:grpSpPr bwMode="auto">
            <a:xfrm flipH="1" flipV="1">
              <a:off x="2482850" y="2097088"/>
              <a:ext cx="346075" cy="331787"/>
              <a:chOff x="834" y="2454"/>
              <a:chExt cx="132" cy="168"/>
            </a:xfrm>
          </p:grpSpPr>
          <p:sp>
            <p:nvSpPr>
              <p:cNvPr id="80" name="Line 20"/>
              <p:cNvSpPr>
                <a:spLocks noChangeShapeType="1"/>
              </p:cNvSpPr>
              <p:nvPr/>
            </p:nvSpPr>
            <p:spPr bwMode="auto">
              <a:xfrm>
                <a:off x="834" y="245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21"/>
              <p:cNvSpPr>
                <a:spLocks noChangeShapeType="1"/>
              </p:cNvSpPr>
              <p:nvPr/>
            </p:nvSpPr>
            <p:spPr bwMode="auto">
              <a:xfrm>
                <a:off x="834" y="2622"/>
                <a:ext cx="1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 name="Group 22"/>
            <p:cNvGrpSpPr>
              <a:grpSpLocks/>
            </p:cNvGrpSpPr>
            <p:nvPr/>
          </p:nvGrpSpPr>
          <p:grpSpPr bwMode="auto">
            <a:xfrm flipH="1" flipV="1">
              <a:off x="3806825" y="2794000"/>
              <a:ext cx="347663" cy="331788"/>
              <a:chOff x="834" y="2454"/>
              <a:chExt cx="132" cy="168"/>
            </a:xfrm>
          </p:grpSpPr>
          <p:sp>
            <p:nvSpPr>
              <p:cNvPr id="83" name="Line 23"/>
              <p:cNvSpPr>
                <a:spLocks noChangeShapeType="1"/>
              </p:cNvSpPr>
              <p:nvPr/>
            </p:nvSpPr>
            <p:spPr bwMode="auto">
              <a:xfrm>
                <a:off x="834" y="245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 name="Line 24"/>
              <p:cNvSpPr>
                <a:spLocks noChangeShapeType="1"/>
              </p:cNvSpPr>
              <p:nvPr/>
            </p:nvSpPr>
            <p:spPr bwMode="auto">
              <a:xfrm>
                <a:off x="834" y="2622"/>
                <a:ext cx="1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5" name="Line 25"/>
            <p:cNvSpPr>
              <a:spLocks noChangeShapeType="1"/>
            </p:cNvSpPr>
            <p:nvPr/>
          </p:nvSpPr>
          <p:spPr bwMode="auto">
            <a:xfrm>
              <a:off x="3789363" y="4271963"/>
              <a:ext cx="0" cy="222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26"/>
            <p:cNvSpPr>
              <a:spLocks noChangeShapeType="1"/>
            </p:cNvSpPr>
            <p:nvPr/>
          </p:nvSpPr>
          <p:spPr bwMode="auto">
            <a:xfrm>
              <a:off x="3775075" y="4932363"/>
              <a:ext cx="0" cy="223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7" name="Group 27"/>
            <p:cNvGrpSpPr>
              <a:grpSpLocks/>
            </p:cNvGrpSpPr>
            <p:nvPr/>
          </p:nvGrpSpPr>
          <p:grpSpPr bwMode="auto">
            <a:xfrm flipV="1">
              <a:off x="5051425" y="3586163"/>
              <a:ext cx="14288" cy="1570037"/>
              <a:chOff x="930" y="2292"/>
              <a:chExt cx="6" cy="798"/>
            </a:xfrm>
          </p:grpSpPr>
          <p:sp>
            <p:nvSpPr>
              <p:cNvPr id="88" name="Line 28"/>
              <p:cNvSpPr>
                <a:spLocks noChangeShapeType="1"/>
              </p:cNvSpPr>
              <p:nvPr/>
            </p:nvSpPr>
            <p:spPr bwMode="auto">
              <a:xfrm>
                <a:off x="936" y="2292"/>
                <a:ext cx="0" cy="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29"/>
              <p:cNvSpPr>
                <a:spLocks noChangeShapeType="1"/>
              </p:cNvSpPr>
              <p:nvPr/>
            </p:nvSpPr>
            <p:spPr bwMode="auto">
              <a:xfrm>
                <a:off x="936" y="2640"/>
                <a:ext cx="0" cy="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0"/>
              <p:cNvSpPr>
                <a:spLocks noChangeShapeType="1"/>
              </p:cNvSpPr>
              <p:nvPr/>
            </p:nvSpPr>
            <p:spPr bwMode="auto">
              <a:xfrm>
                <a:off x="930" y="2976"/>
                <a:ext cx="0" cy="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1" name="Line 31"/>
            <p:cNvSpPr>
              <a:spLocks noChangeShapeType="1"/>
            </p:cNvSpPr>
            <p:nvPr/>
          </p:nvSpPr>
          <p:spPr bwMode="auto">
            <a:xfrm>
              <a:off x="4735513" y="5618163"/>
              <a:ext cx="0" cy="3190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32"/>
            <p:cNvSpPr>
              <a:spLocks noChangeShapeType="1"/>
            </p:cNvSpPr>
            <p:nvPr/>
          </p:nvSpPr>
          <p:spPr bwMode="auto">
            <a:xfrm>
              <a:off x="4735513" y="5948363"/>
              <a:ext cx="3476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33"/>
            <p:cNvSpPr>
              <a:spLocks noChangeShapeType="1"/>
            </p:cNvSpPr>
            <p:nvPr/>
          </p:nvSpPr>
          <p:spPr bwMode="auto">
            <a:xfrm>
              <a:off x="6057900" y="3252788"/>
              <a:ext cx="0" cy="2589212"/>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 name="Text Box 34"/>
            <p:cNvSpPr txBox="1">
              <a:spLocks noChangeArrowheads="1"/>
            </p:cNvSpPr>
            <p:nvPr/>
          </p:nvSpPr>
          <p:spPr bwMode="auto">
            <a:xfrm>
              <a:off x="6429375" y="3030538"/>
              <a:ext cx="974725" cy="304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a:solidFill>
                    <a:srgbClr val="000000"/>
                  </a:solidFill>
                  <a:latin typeface="Times New Roman" pitchFamily="18" charset="0"/>
                </a:rPr>
                <a:t>Stage 1</a:t>
              </a:r>
            </a:p>
          </p:txBody>
        </p:sp>
        <p:sp>
          <p:nvSpPr>
            <p:cNvPr id="95" name="Text Box 35"/>
            <p:cNvSpPr txBox="1">
              <a:spLocks noChangeArrowheads="1"/>
            </p:cNvSpPr>
            <p:nvPr/>
          </p:nvSpPr>
          <p:spPr bwMode="auto">
            <a:xfrm>
              <a:off x="6429375" y="3705225"/>
              <a:ext cx="974725" cy="304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a:solidFill>
                    <a:srgbClr val="000000"/>
                  </a:solidFill>
                  <a:latin typeface="Times New Roman" pitchFamily="18" charset="0"/>
                </a:rPr>
                <a:t>Stage 2</a:t>
              </a:r>
            </a:p>
          </p:txBody>
        </p:sp>
        <p:sp>
          <p:nvSpPr>
            <p:cNvPr id="96" name="Text Box 36"/>
            <p:cNvSpPr txBox="1">
              <a:spLocks noChangeArrowheads="1"/>
            </p:cNvSpPr>
            <p:nvPr/>
          </p:nvSpPr>
          <p:spPr bwMode="auto">
            <a:xfrm>
              <a:off x="6429375" y="4378325"/>
              <a:ext cx="974725" cy="304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a:solidFill>
                    <a:srgbClr val="000000"/>
                  </a:solidFill>
                  <a:latin typeface="Times New Roman" pitchFamily="18" charset="0"/>
                </a:rPr>
                <a:t>Stage 3</a:t>
              </a:r>
            </a:p>
          </p:txBody>
        </p:sp>
        <p:sp>
          <p:nvSpPr>
            <p:cNvPr id="97" name="Text Box 37"/>
            <p:cNvSpPr txBox="1">
              <a:spLocks noChangeArrowheads="1"/>
            </p:cNvSpPr>
            <p:nvPr/>
          </p:nvSpPr>
          <p:spPr bwMode="auto">
            <a:xfrm>
              <a:off x="6426200" y="5029200"/>
              <a:ext cx="976313" cy="304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a:solidFill>
                    <a:srgbClr val="000000"/>
                  </a:solidFill>
                  <a:latin typeface="Times New Roman" pitchFamily="18" charset="0"/>
                </a:rPr>
                <a:t>Stage 4</a:t>
              </a:r>
            </a:p>
          </p:txBody>
        </p:sp>
      </p:grpSp>
    </p:spTree>
    <p:extLst>
      <p:ext uri="{BB962C8B-B14F-4D97-AF65-F5344CB8AC3E}">
        <p14:creationId xmlns:p14="http://schemas.microsoft.com/office/powerpoint/2010/main" val="234983755"/>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 Cycle – Staged Delivery</a:t>
            </a:r>
            <a:endParaRPr lang="en-US" dirty="0"/>
          </a:p>
        </p:txBody>
      </p:sp>
      <p:grpSp>
        <p:nvGrpSpPr>
          <p:cNvPr id="5" name="Group 3"/>
          <p:cNvGrpSpPr>
            <a:grpSpLocks/>
          </p:cNvGrpSpPr>
          <p:nvPr/>
        </p:nvGrpSpPr>
        <p:grpSpPr bwMode="auto">
          <a:xfrm>
            <a:off x="3419475" y="1737750"/>
            <a:ext cx="7191526" cy="5613080"/>
            <a:chOff x="58" y="0"/>
            <a:chExt cx="3757" cy="4555"/>
          </a:xfrm>
        </p:grpSpPr>
        <p:sp>
          <p:nvSpPr>
            <p:cNvPr id="6" name="Line 4"/>
            <p:cNvSpPr>
              <a:spLocks noChangeShapeType="1"/>
            </p:cNvSpPr>
            <p:nvPr/>
          </p:nvSpPr>
          <p:spPr bwMode="auto">
            <a:xfrm>
              <a:off x="2000" y="2271"/>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 name="Line 5"/>
            <p:cNvSpPr>
              <a:spLocks noChangeShapeType="1"/>
            </p:cNvSpPr>
            <p:nvPr/>
          </p:nvSpPr>
          <p:spPr bwMode="auto">
            <a:xfrm>
              <a:off x="1999" y="1005"/>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 name="Line 6"/>
            <p:cNvSpPr>
              <a:spLocks noChangeShapeType="1"/>
            </p:cNvSpPr>
            <p:nvPr/>
          </p:nvSpPr>
          <p:spPr bwMode="auto">
            <a:xfrm>
              <a:off x="1993" y="1430"/>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 name="Line 7"/>
            <p:cNvSpPr>
              <a:spLocks noChangeShapeType="1"/>
            </p:cNvSpPr>
            <p:nvPr/>
          </p:nvSpPr>
          <p:spPr bwMode="auto">
            <a:xfrm>
              <a:off x="2000" y="1847"/>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0" name="AutoShape 8"/>
            <p:cNvSpPr>
              <a:spLocks noChangeArrowheads="1"/>
            </p:cNvSpPr>
            <p:nvPr/>
          </p:nvSpPr>
          <p:spPr bwMode="auto">
            <a:xfrm>
              <a:off x="58" y="0"/>
              <a:ext cx="588" cy="283"/>
            </a:xfrm>
            <a:prstGeom prst="roundRect">
              <a:avLst>
                <a:gd name="adj" fmla="val 16667"/>
              </a:avLst>
            </a:prstGeom>
            <a:solidFill>
              <a:srgbClr val="B2B2B2"/>
            </a:solidFill>
            <a:ln w="9525">
              <a:solidFill>
                <a:srgbClr val="000000"/>
              </a:solidFill>
              <a:round/>
              <a:headEnd/>
              <a:tailEnd/>
            </a:ln>
          </p:spPr>
          <p:txBody>
            <a:bodyPr wrap="none" anchor="ctr"/>
            <a:lstStyle/>
            <a:p>
              <a:pPr algn="ctr" eaLnBrk="0" hangingPunct="0"/>
              <a:r>
                <a:rPr lang="en-US" sz="1200" dirty="0">
                  <a:solidFill>
                    <a:srgbClr val="000000"/>
                  </a:solidFill>
                  <a:latin typeface="Times New Roman" pitchFamily="18" charset="0"/>
                </a:rPr>
                <a:t>Preparation</a:t>
              </a:r>
            </a:p>
          </p:txBody>
        </p:sp>
        <p:sp>
          <p:nvSpPr>
            <p:cNvPr id="11" name="AutoShape 9"/>
            <p:cNvSpPr>
              <a:spLocks noChangeArrowheads="1"/>
            </p:cNvSpPr>
            <p:nvPr/>
          </p:nvSpPr>
          <p:spPr bwMode="auto">
            <a:xfrm>
              <a:off x="161" y="427"/>
              <a:ext cx="1117" cy="283"/>
            </a:xfrm>
            <a:prstGeom prst="roundRect">
              <a:avLst>
                <a:gd name="adj" fmla="val 16667"/>
              </a:avLst>
            </a:prstGeom>
            <a:solidFill>
              <a:srgbClr val="CCCCFF"/>
            </a:solidFill>
            <a:ln w="9525">
              <a:solidFill>
                <a:srgbClr val="000000"/>
              </a:solidFill>
              <a:round/>
              <a:headEnd/>
              <a:tailEnd/>
            </a:ln>
          </p:spPr>
          <p:txBody>
            <a:bodyPr wrap="none" anchor="ctr"/>
            <a:lstStyle/>
            <a:p>
              <a:pPr algn="ctr" eaLnBrk="0" hangingPunct="0"/>
              <a:r>
                <a:rPr lang="en-US" sz="1200" dirty="0">
                  <a:solidFill>
                    <a:srgbClr val="000000"/>
                  </a:solidFill>
                  <a:latin typeface="Times New Roman" pitchFamily="18" charset="0"/>
                </a:rPr>
                <a:t>Requirement &amp; architecture</a:t>
              </a:r>
            </a:p>
          </p:txBody>
        </p:sp>
        <p:sp>
          <p:nvSpPr>
            <p:cNvPr id="12" name="AutoShape 10"/>
            <p:cNvSpPr>
              <a:spLocks noChangeArrowheads="1"/>
            </p:cNvSpPr>
            <p:nvPr/>
          </p:nvSpPr>
          <p:spPr bwMode="auto">
            <a:xfrm>
              <a:off x="1137" y="866"/>
              <a:ext cx="856"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a:solidFill>
                    <a:srgbClr val="000000"/>
                  </a:solidFill>
                  <a:latin typeface="Times New Roman" pitchFamily="18" charset="0"/>
                </a:rPr>
                <a:t>Software</a:t>
              </a:r>
            </a:p>
            <a:p>
              <a:pPr algn="ctr" eaLnBrk="0" hangingPunct="0"/>
              <a:r>
                <a:rPr lang="en-US" sz="1200" dirty="0">
                  <a:solidFill>
                    <a:srgbClr val="000000"/>
                  </a:solidFill>
                  <a:latin typeface="Times New Roman" pitchFamily="18" charset="0"/>
                </a:rPr>
                <a:t>Infrastructure</a:t>
              </a:r>
            </a:p>
          </p:txBody>
        </p:sp>
        <p:sp>
          <p:nvSpPr>
            <p:cNvPr id="13" name="AutoShape 11"/>
            <p:cNvSpPr>
              <a:spLocks noChangeArrowheads="1"/>
            </p:cNvSpPr>
            <p:nvPr/>
          </p:nvSpPr>
          <p:spPr bwMode="auto">
            <a:xfrm>
              <a:off x="1137" y="1291"/>
              <a:ext cx="863"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Service Foundation</a:t>
              </a:r>
              <a:endParaRPr lang="en-US" sz="1200" dirty="0">
                <a:solidFill>
                  <a:srgbClr val="000000"/>
                </a:solidFill>
                <a:latin typeface="Times New Roman" pitchFamily="18" charset="0"/>
              </a:endParaRPr>
            </a:p>
          </p:txBody>
        </p:sp>
        <p:sp>
          <p:nvSpPr>
            <p:cNvPr id="14" name="AutoShape 12"/>
            <p:cNvSpPr>
              <a:spLocks noChangeArrowheads="1"/>
            </p:cNvSpPr>
            <p:nvPr/>
          </p:nvSpPr>
          <p:spPr bwMode="auto">
            <a:xfrm>
              <a:off x="1166" y="1714"/>
              <a:ext cx="849" cy="283"/>
            </a:xfrm>
            <a:prstGeom prst="roundRect">
              <a:avLst>
                <a:gd name="adj" fmla="val 16667"/>
              </a:avLst>
            </a:prstGeom>
            <a:solidFill>
              <a:srgbClr val="66FF66"/>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sz="1200" dirty="0" smtClean="0">
                  <a:solidFill>
                    <a:srgbClr val="000000"/>
                  </a:solidFill>
                  <a:latin typeface="Times New Roman" pitchFamily="18" charset="0"/>
                </a:rPr>
                <a:t>Service Platform</a:t>
              </a:r>
              <a:endParaRPr lang="en-US" sz="1200" dirty="0">
                <a:solidFill>
                  <a:srgbClr val="000000"/>
                </a:solidFill>
                <a:latin typeface="Times New Roman" pitchFamily="18" charset="0"/>
              </a:endParaRPr>
            </a:p>
          </p:txBody>
        </p:sp>
        <p:sp>
          <p:nvSpPr>
            <p:cNvPr id="15" name="AutoShape 13"/>
            <p:cNvSpPr>
              <a:spLocks noChangeArrowheads="1"/>
            </p:cNvSpPr>
            <p:nvPr/>
          </p:nvSpPr>
          <p:spPr bwMode="auto">
            <a:xfrm>
              <a:off x="1144" y="2138"/>
              <a:ext cx="864"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Fusion Service</a:t>
              </a:r>
              <a:endParaRPr lang="en-US" sz="1200" dirty="0">
                <a:solidFill>
                  <a:srgbClr val="000000"/>
                </a:solidFill>
                <a:latin typeface="Times New Roman" pitchFamily="18" charset="0"/>
              </a:endParaRPr>
            </a:p>
          </p:txBody>
        </p:sp>
        <p:sp>
          <p:nvSpPr>
            <p:cNvPr id="16" name="Line 14"/>
            <p:cNvSpPr>
              <a:spLocks noChangeShapeType="1"/>
            </p:cNvSpPr>
            <p:nvPr/>
          </p:nvSpPr>
          <p:spPr bwMode="auto">
            <a:xfrm>
              <a:off x="1263" y="1149"/>
              <a:ext cx="0" cy="1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7" name="Line 15"/>
            <p:cNvSpPr>
              <a:spLocks noChangeShapeType="1"/>
            </p:cNvSpPr>
            <p:nvPr/>
          </p:nvSpPr>
          <p:spPr bwMode="auto">
            <a:xfrm>
              <a:off x="973" y="717"/>
              <a:ext cx="0" cy="2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 name="Line 16"/>
            <p:cNvSpPr>
              <a:spLocks noChangeShapeType="1"/>
            </p:cNvSpPr>
            <p:nvPr/>
          </p:nvSpPr>
          <p:spPr bwMode="auto">
            <a:xfrm>
              <a:off x="973" y="926"/>
              <a:ext cx="1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17"/>
            <p:cNvSpPr>
              <a:spLocks noChangeShapeType="1"/>
            </p:cNvSpPr>
            <p:nvPr/>
          </p:nvSpPr>
          <p:spPr bwMode="auto">
            <a:xfrm>
              <a:off x="87" y="298"/>
              <a:ext cx="0" cy="2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Line 18"/>
            <p:cNvSpPr>
              <a:spLocks noChangeShapeType="1"/>
            </p:cNvSpPr>
            <p:nvPr/>
          </p:nvSpPr>
          <p:spPr bwMode="auto">
            <a:xfrm>
              <a:off x="87" y="506"/>
              <a:ext cx="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21" name="Group 19"/>
            <p:cNvGrpSpPr>
              <a:grpSpLocks/>
            </p:cNvGrpSpPr>
            <p:nvPr/>
          </p:nvGrpSpPr>
          <p:grpSpPr bwMode="auto">
            <a:xfrm flipH="1" flipV="1">
              <a:off x="645" y="211"/>
              <a:ext cx="164" cy="209"/>
              <a:chOff x="834" y="2454"/>
              <a:chExt cx="132" cy="168"/>
            </a:xfrm>
          </p:grpSpPr>
          <p:sp>
            <p:nvSpPr>
              <p:cNvPr id="61" name="Line 20"/>
              <p:cNvSpPr>
                <a:spLocks noChangeShapeType="1"/>
              </p:cNvSpPr>
              <p:nvPr/>
            </p:nvSpPr>
            <p:spPr bwMode="auto">
              <a:xfrm>
                <a:off x="834" y="245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2" name="Line 21"/>
              <p:cNvSpPr>
                <a:spLocks noChangeShapeType="1"/>
              </p:cNvSpPr>
              <p:nvPr/>
            </p:nvSpPr>
            <p:spPr bwMode="auto">
              <a:xfrm>
                <a:off x="834" y="2622"/>
                <a:ext cx="1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22" name="Group 22"/>
            <p:cNvGrpSpPr>
              <a:grpSpLocks/>
            </p:cNvGrpSpPr>
            <p:nvPr/>
          </p:nvGrpSpPr>
          <p:grpSpPr bwMode="auto">
            <a:xfrm flipH="1" flipV="1">
              <a:off x="1271" y="650"/>
              <a:ext cx="164" cy="209"/>
              <a:chOff x="834" y="2454"/>
              <a:chExt cx="132" cy="168"/>
            </a:xfrm>
          </p:grpSpPr>
          <p:sp>
            <p:nvSpPr>
              <p:cNvPr id="59" name="Line 23"/>
              <p:cNvSpPr>
                <a:spLocks noChangeShapeType="1"/>
              </p:cNvSpPr>
              <p:nvPr/>
            </p:nvSpPr>
            <p:spPr bwMode="auto">
              <a:xfrm>
                <a:off x="834" y="245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0" name="Line 24"/>
              <p:cNvSpPr>
                <a:spLocks noChangeShapeType="1"/>
              </p:cNvSpPr>
              <p:nvPr/>
            </p:nvSpPr>
            <p:spPr bwMode="auto">
              <a:xfrm>
                <a:off x="834" y="2622"/>
                <a:ext cx="1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3" name="Line 25"/>
            <p:cNvSpPr>
              <a:spLocks noChangeShapeType="1"/>
            </p:cNvSpPr>
            <p:nvPr/>
          </p:nvSpPr>
          <p:spPr bwMode="auto">
            <a:xfrm>
              <a:off x="1263" y="1581"/>
              <a:ext cx="0" cy="1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4" name="Line 26"/>
            <p:cNvSpPr>
              <a:spLocks noChangeShapeType="1"/>
            </p:cNvSpPr>
            <p:nvPr/>
          </p:nvSpPr>
          <p:spPr bwMode="auto">
            <a:xfrm>
              <a:off x="1256" y="1997"/>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Line 27"/>
            <p:cNvSpPr>
              <a:spLocks noChangeShapeType="1"/>
            </p:cNvSpPr>
            <p:nvPr/>
          </p:nvSpPr>
          <p:spPr bwMode="auto">
            <a:xfrm flipV="1">
              <a:off x="1866" y="1997"/>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6" name="Line 28"/>
            <p:cNvSpPr>
              <a:spLocks noChangeShapeType="1"/>
            </p:cNvSpPr>
            <p:nvPr/>
          </p:nvSpPr>
          <p:spPr bwMode="auto">
            <a:xfrm flipV="1">
              <a:off x="1866" y="1565"/>
              <a:ext cx="0" cy="1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7" name="Line 29"/>
            <p:cNvSpPr>
              <a:spLocks noChangeShapeType="1"/>
            </p:cNvSpPr>
            <p:nvPr/>
          </p:nvSpPr>
          <p:spPr bwMode="auto">
            <a:xfrm flipV="1">
              <a:off x="1859" y="1149"/>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8" name="Line 30"/>
            <p:cNvSpPr>
              <a:spLocks noChangeShapeType="1"/>
            </p:cNvSpPr>
            <p:nvPr/>
          </p:nvSpPr>
          <p:spPr bwMode="auto">
            <a:xfrm flipH="1">
              <a:off x="2328" y="1005"/>
              <a:ext cx="7" cy="3267"/>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9" name="Text Box 31"/>
            <p:cNvSpPr txBox="1">
              <a:spLocks noChangeArrowheads="1"/>
            </p:cNvSpPr>
            <p:nvPr/>
          </p:nvSpPr>
          <p:spPr bwMode="auto">
            <a:xfrm>
              <a:off x="2423" y="880"/>
              <a:ext cx="385"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0</a:t>
              </a:r>
            </a:p>
          </p:txBody>
        </p:sp>
        <p:sp>
          <p:nvSpPr>
            <p:cNvPr id="30" name="Text Box 32"/>
            <p:cNvSpPr txBox="1">
              <a:spLocks noChangeArrowheads="1"/>
            </p:cNvSpPr>
            <p:nvPr/>
          </p:nvSpPr>
          <p:spPr bwMode="auto">
            <a:xfrm>
              <a:off x="2423" y="1305"/>
              <a:ext cx="385"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1</a:t>
              </a:r>
            </a:p>
          </p:txBody>
        </p:sp>
        <p:sp>
          <p:nvSpPr>
            <p:cNvPr id="31" name="Text Box 33"/>
            <p:cNvSpPr txBox="1">
              <a:spLocks noChangeArrowheads="1"/>
            </p:cNvSpPr>
            <p:nvPr/>
          </p:nvSpPr>
          <p:spPr bwMode="auto">
            <a:xfrm>
              <a:off x="2423" y="1728"/>
              <a:ext cx="1281"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2 </a:t>
              </a:r>
              <a:r>
                <a:rPr lang="en-US" sz="1400" b="1" dirty="0" smtClean="0">
                  <a:solidFill>
                    <a:srgbClr val="000000"/>
                  </a:solidFill>
                  <a:latin typeface="Times New Roman" pitchFamily="18" charset="0"/>
                </a:rPr>
                <a:t>– </a:t>
              </a:r>
              <a:r>
                <a:rPr lang="en-US" sz="1400" b="1" dirty="0" smtClean="0">
                  <a:solidFill>
                    <a:srgbClr val="0070C0"/>
                  </a:solidFill>
                  <a:latin typeface="Times New Roman" pitchFamily="18" charset="0"/>
                </a:rPr>
                <a:t>Release 1.0 </a:t>
              </a:r>
              <a:r>
                <a:rPr lang="en-US" sz="1400" b="1" dirty="0" smtClean="0">
                  <a:solidFill>
                    <a:schemeClr val="bg1"/>
                  </a:solidFill>
                  <a:latin typeface="Times New Roman" pitchFamily="18" charset="0"/>
                </a:rPr>
                <a:t>lease </a:t>
              </a:r>
              <a:r>
                <a:rPr lang="en-US" sz="1400" b="1" dirty="0">
                  <a:solidFill>
                    <a:schemeClr val="bg1"/>
                  </a:solidFill>
                  <a:latin typeface="Times New Roman" pitchFamily="18" charset="0"/>
                </a:rPr>
                <a:t>1.0</a:t>
              </a:r>
            </a:p>
          </p:txBody>
        </p:sp>
        <p:sp>
          <p:nvSpPr>
            <p:cNvPr id="32" name="Text Box 34"/>
            <p:cNvSpPr txBox="1">
              <a:spLocks noChangeArrowheads="1"/>
            </p:cNvSpPr>
            <p:nvPr/>
          </p:nvSpPr>
          <p:spPr bwMode="auto">
            <a:xfrm>
              <a:off x="2423" y="2137"/>
              <a:ext cx="923"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3 – </a:t>
              </a:r>
              <a:r>
                <a:rPr lang="en-US" sz="1400" b="1" dirty="0">
                  <a:solidFill>
                    <a:schemeClr val="bg1"/>
                  </a:solidFill>
                  <a:latin typeface="Times New Roman" pitchFamily="18" charset="0"/>
                </a:rPr>
                <a:t>Release 1.5</a:t>
              </a:r>
            </a:p>
          </p:txBody>
        </p:sp>
        <p:sp>
          <p:nvSpPr>
            <p:cNvPr id="33" name="Line 35"/>
            <p:cNvSpPr>
              <a:spLocks noChangeShapeType="1"/>
            </p:cNvSpPr>
            <p:nvPr/>
          </p:nvSpPr>
          <p:spPr bwMode="auto">
            <a:xfrm>
              <a:off x="2000" y="2694"/>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4" name="AutoShape 36"/>
            <p:cNvSpPr>
              <a:spLocks noChangeArrowheads="1"/>
            </p:cNvSpPr>
            <p:nvPr/>
          </p:nvSpPr>
          <p:spPr bwMode="auto">
            <a:xfrm>
              <a:off x="1144" y="2561"/>
              <a:ext cx="864"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Fusion Platform</a:t>
              </a:r>
              <a:endParaRPr lang="en-US" sz="1200" dirty="0">
                <a:solidFill>
                  <a:srgbClr val="000000"/>
                </a:solidFill>
                <a:latin typeface="Times New Roman" pitchFamily="18" charset="0"/>
              </a:endParaRPr>
            </a:p>
          </p:txBody>
        </p:sp>
        <p:sp>
          <p:nvSpPr>
            <p:cNvPr id="35" name="Line 37"/>
            <p:cNvSpPr>
              <a:spLocks noChangeShapeType="1"/>
            </p:cNvSpPr>
            <p:nvPr/>
          </p:nvSpPr>
          <p:spPr bwMode="auto">
            <a:xfrm>
              <a:off x="1256" y="2420"/>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36" name="Line 38"/>
            <p:cNvSpPr>
              <a:spLocks noChangeShapeType="1"/>
            </p:cNvSpPr>
            <p:nvPr/>
          </p:nvSpPr>
          <p:spPr bwMode="auto">
            <a:xfrm flipV="1">
              <a:off x="1866" y="2420"/>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37" name="Line 39"/>
            <p:cNvSpPr>
              <a:spLocks noChangeShapeType="1"/>
            </p:cNvSpPr>
            <p:nvPr/>
          </p:nvSpPr>
          <p:spPr bwMode="auto">
            <a:xfrm>
              <a:off x="1711" y="3002"/>
              <a:ext cx="1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8" name="Text Box 40"/>
            <p:cNvSpPr txBox="1">
              <a:spLocks noChangeArrowheads="1"/>
            </p:cNvSpPr>
            <p:nvPr/>
          </p:nvSpPr>
          <p:spPr bwMode="auto">
            <a:xfrm>
              <a:off x="2423" y="2563"/>
              <a:ext cx="923"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a:t>
              </a:r>
              <a:r>
                <a:rPr lang="en-US" sz="1400" b="1" dirty="0" smtClean="0">
                  <a:solidFill>
                    <a:srgbClr val="000000"/>
                  </a:solidFill>
                  <a:latin typeface="Times New Roman" pitchFamily="18" charset="0"/>
                </a:rPr>
                <a:t>4 – </a:t>
              </a:r>
              <a:r>
                <a:rPr lang="en-US" sz="1400" b="1" dirty="0" smtClean="0">
                  <a:solidFill>
                    <a:srgbClr val="0070C0"/>
                  </a:solidFill>
                  <a:latin typeface="Times New Roman" pitchFamily="18" charset="0"/>
                </a:rPr>
                <a:t>Release 2.0</a:t>
              </a:r>
              <a:endParaRPr lang="en-US" sz="1400" b="1" dirty="0">
                <a:solidFill>
                  <a:srgbClr val="0070C0"/>
                </a:solidFill>
                <a:latin typeface="Times New Roman" pitchFamily="18" charset="0"/>
              </a:endParaRPr>
            </a:p>
          </p:txBody>
        </p:sp>
        <p:sp>
          <p:nvSpPr>
            <p:cNvPr id="39" name="Line 41"/>
            <p:cNvSpPr>
              <a:spLocks noChangeShapeType="1"/>
            </p:cNvSpPr>
            <p:nvPr/>
          </p:nvSpPr>
          <p:spPr bwMode="auto">
            <a:xfrm>
              <a:off x="2001" y="3120"/>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0" name="AutoShape 42"/>
            <p:cNvSpPr>
              <a:spLocks noChangeArrowheads="1"/>
            </p:cNvSpPr>
            <p:nvPr/>
          </p:nvSpPr>
          <p:spPr bwMode="auto">
            <a:xfrm>
              <a:off x="1145" y="2987"/>
              <a:ext cx="864"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Analytics Platform</a:t>
              </a:r>
              <a:endParaRPr lang="en-US" sz="1200" dirty="0">
                <a:solidFill>
                  <a:srgbClr val="000000"/>
                </a:solidFill>
                <a:latin typeface="Times New Roman" pitchFamily="18" charset="0"/>
              </a:endParaRPr>
            </a:p>
          </p:txBody>
        </p:sp>
        <p:sp>
          <p:nvSpPr>
            <p:cNvPr id="41" name="AutoShape 43"/>
            <p:cNvSpPr>
              <a:spLocks noChangeArrowheads="1"/>
            </p:cNvSpPr>
            <p:nvPr/>
          </p:nvSpPr>
          <p:spPr bwMode="auto">
            <a:xfrm>
              <a:off x="2028" y="4272"/>
              <a:ext cx="588" cy="283"/>
            </a:xfrm>
            <a:prstGeom prst="roundRect">
              <a:avLst>
                <a:gd name="adj" fmla="val 16667"/>
              </a:avLst>
            </a:prstGeom>
            <a:solidFill>
              <a:srgbClr val="FFFF00"/>
            </a:solidFill>
            <a:ln w="9525">
              <a:solidFill>
                <a:srgbClr val="000000"/>
              </a:solidFill>
              <a:round/>
              <a:headEnd/>
              <a:tailEnd/>
            </a:ln>
          </p:spPr>
          <p:txBody>
            <a:bodyPr wrap="none" anchor="ctr"/>
            <a:lstStyle/>
            <a:p>
              <a:pPr algn="ctr" eaLnBrk="0" hangingPunct="0"/>
              <a:r>
                <a:rPr lang="en-US" sz="1200" dirty="0">
                  <a:solidFill>
                    <a:srgbClr val="000000"/>
                  </a:solidFill>
                  <a:latin typeface="Times New Roman" pitchFamily="18" charset="0"/>
                </a:rPr>
                <a:t>Release</a:t>
              </a:r>
            </a:p>
          </p:txBody>
        </p:sp>
        <p:sp>
          <p:nvSpPr>
            <p:cNvPr id="42" name="Line 44"/>
            <p:cNvSpPr>
              <a:spLocks noChangeShapeType="1"/>
            </p:cNvSpPr>
            <p:nvPr/>
          </p:nvSpPr>
          <p:spPr bwMode="auto">
            <a:xfrm>
              <a:off x="1257" y="2846"/>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43" name="Line 45"/>
            <p:cNvSpPr>
              <a:spLocks noChangeShapeType="1"/>
            </p:cNvSpPr>
            <p:nvPr/>
          </p:nvSpPr>
          <p:spPr bwMode="auto">
            <a:xfrm flipV="1">
              <a:off x="1867" y="2846"/>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44" name="Line 46"/>
            <p:cNvSpPr>
              <a:spLocks noChangeShapeType="1"/>
            </p:cNvSpPr>
            <p:nvPr/>
          </p:nvSpPr>
          <p:spPr bwMode="auto">
            <a:xfrm>
              <a:off x="1861" y="4121"/>
              <a:ext cx="0" cy="28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7"/>
            <p:cNvSpPr>
              <a:spLocks noChangeShapeType="1"/>
            </p:cNvSpPr>
            <p:nvPr/>
          </p:nvSpPr>
          <p:spPr bwMode="auto">
            <a:xfrm>
              <a:off x="1861" y="4409"/>
              <a:ext cx="1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6" name="Text Box 48"/>
            <p:cNvSpPr txBox="1">
              <a:spLocks noChangeArrowheads="1"/>
            </p:cNvSpPr>
            <p:nvPr/>
          </p:nvSpPr>
          <p:spPr bwMode="auto">
            <a:xfrm>
              <a:off x="2423" y="2994"/>
              <a:ext cx="1390"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5 – </a:t>
              </a:r>
              <a:r>
                <a:rPr lang="en-US" sz="1400" b="1" dirty="0" smtClean="0">
                  <a:solidFill>
                    <a:srgbClr val="000000"/>
                  </a:solidFill>
                  <a:latin typeface="Times New Roman" pitchFamily="18" charset="0"/>
                </a:rPr>
                <a:t> </a:t>
              </a:r>
              <a:r>
                <a:rPr lang="en-US" sz="1400" b="1" dirty="0" smtClean="0">
                  <a:solidFill>
                    <a:srgbClr val="0070C0"/>
                  </a:solidFill>
                  <a:latin typeface="Times New Roman" pitchFamily="18" charset="0"/>
                </a:rPr>
                <a:t>Release 3.0</a:t>
              </a:r>
              <a:r>
                <a:rPr lang="en-US" sz="1400" b="1" dirty="0" smtClean="0">
                  <a:solidFill>
                    <a:schemeClr val="bg1"/>
                  </a:solidFill>
                  <a:latin typeface="Times New Roman" pitchFamily="18" charset="0"/>
                </a:rPr>
                <a:t>Release </a:t>
              </a:r>
              <a:r>
                <a:rPr lang="en-US" sz="1400" b="1" dirty="0">
                  <a:solidFill>
                    <a:schemeClr val="bg1"/>
                  </a:solidFill>
                  <a:latin typeface="Times New Roman" pitchFamily="18" charset="0"/>
                </a:rPr>
                <a:t>2.0</a:t>
              </a:r>
            </a:p>
          </p:txBody>
        </p:sp>
        <p:sp>
          <p:nvSpPr>
            <p:cNvPr id="47" name="Line 49"/>
            <p:cNvSpPr>
              <a:spLocks noChangeShapeType="1"/>
            </p:cNvSpPr>
            <p:nvPr/>
          </p:nvSpPr>
          <p:spPr bwMode="auto">
            <a:xfrm>
              <a:off x="1711" y="3418"/>
              <a:ext cx="1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8" name="Line 50"/>
            <p:cNvSpPr>
              <a:spLocks noChangeShapeType="1"/>
            </p:cNvSpPr>
            <p:nvPr/>
          </p:nvSpPr>
          <p:spPr bwMode="auto">
            <a:xfrm>
              <a:off x="2001" y="3536"/>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9" name="AutoShape 51"/>
            <p:cNvSpPr>
              <a:spLocks noChangeArrowheads="1"/>
            </p:cNvSpPr>
            <p:nvPr/>
          </p:nvSpPr>
          <p:spPr bwMode="auto">
            <a:xfrm>
              <a:off x="1145" y="3403"/>
              <a:ext cx="864"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Modeling Service</a:t>
              </a:r>
              <a:endParaRPr lang="en-US" sz="1200" dirty="0">
                <a:solidFill>
                  <a:srgbClr val="000000"/>
                </a:solidFill>
                <a:latin typeface="Times New Roman" pitchFamily="18" charset="0"/>
              </a:endParaRPr>
            </a:p>
          </p:txBody>
        </p:sp>
        <p:sp>
          <p:nvSpPr>
            <p:cNvPr id="50" name="Line 52"/>
            <p:cNvSpPr>
              <a:spLocks noChangeShapeType="1"/>
            </p:cNvSpPr>
            <p:nvPr/>
          </p:nvSpPr>
          <p:spPr bwMode="auto">
            <a:xfrm>
              <a:off x="1257" y="3262"/>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1" name="Line 53"/>
            <p:cNvSpPr>
              <a:spLocks noChangeShapeType="1"/>
            </p:cNvSpPr>
            <p:nvPr/>
          </p:nvSpPr>
          <p:spPr bwMode="auto">
            <a:xfrm flipV="1">
              <a:off x="1867" y="3262"/>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2" name="Text Box 54"/>
            <p:cNvSpPr txBox="1">
              <a:spLocks noChangeArrowheads="1"/>
            </p:cNvSpPr>
            <p:nvPr/>
          </p:nvSpPr>
          <p:spPr bwMode="auto">
            <a:xfrm>
              <a:off x="2423" y="3412"/>
              <a:ext cx="385"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6</a:t>
              </a:r>
            </a:p>
          </p:txBody>
        </p:sp>
        <p:sp>
          <p:nvSpPr>
            <p:cNvPr id="53" name="Line 55"/>
            <p:cNvSpPr>
              <a:spLocks noChangeShapeType="1"/>
            </p:cNvSpPr>
            <p:nvPr/>
          </p:nvSpPr>
          <p:spPr bwMode="auto">
            <a:xfrm>
              <a:off x="1711" y="3854"/>
              <a:ext cx="1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4" name="Line 56"/>
            <p:cNvSpPr>
              <a:spLocks noChangeShapeType="1"/>
            </p:cNvSpPr>
            <p:nvPr/>
          </p:nvSpPr>
          <p:spPr bwMode="auto">
            <a:xfrm>
              <a:off x="2001" y="3972"/>
              <a:ext cx="33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5" name="AutoShape 57"/>
            <p:cNvSpPr>
              <a:spLocks noChangeArrowheads="1"/>
            </p:cNvSpPr>
            <p:nvPr/>
          </p:nvSpPr>
          <p:spPr bwMode="auto">
            <a:xfrm>
              <a:off x="1145" y="3839"/>
              <a:ext cx="864"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dirty="0" smtClean="0">
                  <a:solidFill>
                    <a:srgbClr val="000000"/>
                  </a:solidFill>
                  <a:latin typeface="Times New Roman" pitchFamily="18" charset="0"/>
                </a:rPr>
                <a:t>Modeling Platform</a:t>
              </a:r>
              <a:endParaRPr lang="en-US" sz="1200" dirty="0">
                <a:solidFill>
                  <a:srgbClr val="000000"/>
                </a:solidFill>
                <a:latin typeface="Times New Roman" pitchFamily="18" charset="0"/>
              </a:endParaRPr>
            </a:p>
          </p:txBody>
        </p:sp>
        <p:sp>
          <p:nvSpPr>
            <p:cNvPr id="56" name="Line 58"/>
            <p:cNvSpPr>
              <a:spLocks noChangeShapeType="1"/>
            </p:cNvSpPr>
            <p:nvPr/>
          </p:nvSpPr>
          <p:spPr bwMode="auto">
            <a:xfrm>
              <a:off x="1257" y="3698"/>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7" name="Line 59"/>
            <p:cNvSpPr>
              <a:spLocks noChangeShapeType="1"/>
            </p:cNvSpPr>
            <p:nvPr/>
          </p:nvSpPr>
          <p:spPr bwMode="auto">
            <a:xfrm flipV="1">
              <a:off x="1867" y="3698"/>
              <a:ext cx="0"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8" name="Text Box 60"/>
            <p:cNvSpPr txBox="1">
              <a:spLocks noChangeArrowheads="1"/>
            </p:cNvSpPr>
            <p:nvPr/>
          </p:nvSpPr>
          <p:spPr bwMode="auto">
            <a:xfrm>
              <a:off x="2425" y="3846"/>
              <a:ext cx="1390" cy="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r>
                <a:rPr lang="en-US" sz="1400" b="1" dirty="0">
                  <a:solidFill>
                    <a:srgbClr val="000000"/>
                  </a:solidFill>
                  <a:latin typeface="Times New Roman" pitchFamily="18" charset="0"/>
                </a:rPr>
                <a:t>Stage 7 – </a:t>
              </a:r>
              <a:r>
                <a:rPr lang="en-US" sz="1400" b="1" dirty="0" smtClean="0">
                  <a:solidFill>
                    <a:srgbClr val="000000"/>
                  </a:solidFill>
                  <a:latin typeface="Times New Roman" pitchFamily="18" charset="0"/>
                </a:rPr>
                <a:t> </a:t>
              </a:r>
              <a:r>
                <a:rPr lang="en-US" sz="1400" b="1" dirty="0" smtClean="0">
                  <a:solidFill>
                    <a:srgbClr val="0070C0"/>
                  </a:solidFill>
                  <a:latin typeface="Times New Roman" pitchFamily="18" charset="0"/>
                </a:rPr>
                <a:t>Release 4.0</a:t>
              </a:r>
              <a:r>
                <a:rPr lang="en-US" sz="1400" b="1" dirty="0" smtClean="0">
                  <a:solidFill>
                    <a:schemeClr val="bg1"/>
                  </a:solidFill>
                  <a:latin typeface="Times New Roman" pitchFamily="18" charset="0"/>
                </a:rPr>
                <a:t>Release </a:t>
              </a:r>
              <a:r>
                <a:rPr lang="en-US" sz="1400" b="1" dirty="0">
                  <a:solidFill>
                    <a:schemeClr val="bg1"/>
                  </a:solidFill>
                  <a:latin typeface="Times New Roman" pitchFamily="18" charset="0"/>
                </a:rPr>
                <a:t>2.5</a:t>
              </a:r>
            </a:p>
          </p:txBody>
        </p:sp>
      </p:grpSp>
    </p:spTree>
    <p:extLst>
      <p:ext uri="{BB962C8B-B14F-4D97-AF65-F5344CB8AC3E}">
        <p14:creationId xmlns:p14="http://schemas.microsoft.com/office/powerpoint/2010/main" val="2641265996"/>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Integration Plan</a:t>
            </a:r>
            <a:endParaRPr lang="en-US" dirty="0"/>
          </a:p>
        </p:txBody>
      </p:sp>
      <p:sp>
        <p:nvSpPr>
          <p:cNvPr id="3" name="Content Placeholder 2"/>
          <p:cNvSpPr>
            <a:spLocks noGrp="1"/>
          </p:cNvSpPr>
          <p:nvPr>
            <p:ph sz="quarter" idx="10"/>
          </p:nvPr>
        </p:nvSpPr>
        <p:spPr>
          <a:xfrm>
            <a:off x="723198" y="1509639"/>
            <a:ext cx="12978115" cy="5309125"/>
          </a:xfrm>
        </p:spPr>
        <p:txBody>
          <a:bodyPr/>
          <a:lstStyle/>
          <a:p>
            <a:pPr marL="457200" indent="-457200">
              <a:buFont typeface="Arial" panose="020B0604020202020204" pitchFamily="34" charset="0"/>
              <a:buChar char="•"/>
            </a:pPr>
            <a:r>
              <a:rPr lang="en-US" sz="3000" dirty="0">
                <a:latin typeface="Calibri" pitchFamily="34" charset="0"/>
              </a:rPr>
              <a:t>Derived from services dependency graph</a:t>
            </a:r>
          </a:p>
          <a:p>
            <a:pPr marL="457200" indent="-457200">
              <a:buFont typeface="Arial" panose="020B0604020202020204" pitchFamily="34" charset="0"/>
              <a:buChar char="•"/>
            </a:pPr>
            <a:r>
              <a:rPr lang="en-US" sz="3000" dirty="0">
                <a:latin typeface="Calibri" pitchFamily="34" charset="0"/>
              </a:rPr>
              <a:t>Start bottom-up</a:t>
            </a:r>
          </a:p>
          <a:p>
            <a:pPr marL="457200" indent="-457200">
              <a:buFont typeface="Arial" panose="020B0604020202020204" pitchFamily="34" charset="0"/>
              <a:buChar char="•"/>
            </a:pPr>
            <a:r>
              <a:rPr lang="en-US" sz="3000" dirty="0">
                <a:latin typeface="Calibri" pitchFamily="34" charset="0"/>
              </a:rPr>
              <a:t>Avoids “big-bang” syndrome</a:t>
            </a:r>
          </a:p>
          <a:p>
            <a:pPr marL="457200" indent="-457200">
              <a:buFont typeface="Arial" panose="020B0604020202020204" pitchFamily="34" charset="0"/>
              <a:buChar char="•"/>
            </a:pPr>
            <a:r>
              <a:rPr lang="en-US" sz="3000" dirty="0">
                <a:latin typeface="Calibri" pitchFamily="34" charset="0"/>
              </a:rPr>
              <a:t>Risk reduction oriented</a:t>
            </a:r>
          </a:p>
          <a:p>
            <a:pPr lvl="1"/>
            <a:r>
              <a:rPr lang="en-US" sz="2800" dirty="0">
                <a:solidFill>
                  <a:schemeClr val="tx1"/>
                </a:solidFill>
                <a:latin typeface="Calibri" pitchFamily="34" charset="0"/>
              </a:rPr>
              <a:t>Incompatibility discovered early</a:t>
            </a:r>
          </a:p>
          <a:p>
            <a:pPr marL="457200" indent="-457200">
              <a:buFont typeface="Arial" panose="020B0604020202020204" pitchFamily="34" charset="0"/>
              <a:buChar char="•"/>
            </a:pPr>
            <a:r>
              <a:rPr lang="en-US" sz="3000" dirty="0">
                <a:latin typeface="Calibri" pitchFamily="34" charset="0"/>
              </a:rPr>
              <a:t>Daily builds and smoke tests to test evolving system</a:t>
            </a:r>
          </a:p>
          <a:p>
            <a:pPr lvl="1"/>
            <a:r>
              <a:rPr lang="en-US" sz="2800" dirty="0">
                <a:solidFill>
                  <a:schemeClr val="tx1"/>
                </a:solidFill>
                <a:latin typeface="Calibri" pitchFamily="34" charset="0"/>
              </a:rPr>
              <a:t>Regression if needed</a:t>
            </a:r>
          </a:p>
          <a:p>
            <a:pPr marL="457200" indent="-457200">
              <a:buFont typeface="Arial" panose="020B0604020202020204" pitchFamily="34" charset="0"/>
              <a:buChar char="•"/>
            </a:pPr>
            <a:r>
              <a:rPr lang="en-US" sz="3000" dirty="0">
                <a:latin typeface="Calibri" pitchFamily="34" charset="0"/>
              </a:rPr>
              <a:t>Incrementally build a system</a:t>
            </a:r>
          </a:p>
          <a:p>
            <a:pPr lvl="1"/>
            <a:r>
              <a:rPr lang="en-US" sz="2800" dirty="0">
                <a:solidFill>
                  <a:schemeClr val="tx1"/>
                </a:solidFill>
                <a:latin typeface="Calibri" pitchFamily="34" charset="0"/>
              </a:rPr>
              <a:t>Provide a tested working system at each increment </a:t>
            </a:r>
          </a:p>
        </p:txBody>
      </p:sp>
    </p:spTree>
    <p:extLst>
      <p:ext uri="{BB962C8B-B14F-4D97-AF65-F5344CB8AC3E}">
        <p14:creationId xmlns:p14="http://schemas.microsoft.com/office/powerpoint/2010/main" val="1160899555"/>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Integration Plan – Dependency Map</a:t>
            </a:r>
            <a:endParaRPr lang="en-US" dirty="0"/>
          </a:p>
        </p:txBody>
      </p:sp>
      <p:sp>
        <p:nvSpPr>
          <p:cNvPr id="78" name="Oval 3"/>
          <p:cNvSpPr>
            <a:spLocks noChangeArrowheads="1"/>
          </p:cNvSpPr>
          <p:nvPr/>
        </p:nvSpPr>
        <p:spPr bwMode="auto">
          <a:xfrm>
            <a:off x="1565275" y="2347238"/>
            <a:ext cx="842963" cy="385762"/>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HW</a:t>
            </a:r>
          </a:p>
        </p:txBody>
      </p:sp>
      <p:sp>
        <p:nvSpPr>
          <p:cNvPr id="79" name="Oval 4"/>
          <p:cNvSpPr>
            <a:spLocks noChangeArrowheads="1"/>
          </p:cNvSpPr>
          <p:nvPr/>
        </p:nvSpPr>
        <p:spPr bwMode="auto">
          <a:xfrm>
            <a:off x="1533525" y="3072725"/>
            <a:ext cx="842963" cy="385763"/>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DA</a:t>
            </a:r>
          </a:p>
        </p:txBody>
      </p:sp>
      <p:sp>
        <p:nvSpPr>
          <p:cNvPr id="80" name="Oval 5"/>
          <p:cNvSpPr>
            <a:spLocks noChangeArrowheads="1"/>
          </p:cNvSpPr>
          <p:nvPr/>
        </p:nvSpPr>
        <p:spPr bwMode="auto">
          <a:xfrm>
            <a:off x="5434013" y="6463625"/>
            <a:ext cx="844550" cy="385763"/>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Client App</a:t>
            </a:r>
          </a:p>
        </p:txBody>
      </p:sp>
      <p:sp>
        <p:nvSpPr>
          <p:cNvPr id="81" name="Oval 6"/>
          <p:cNvSpPr>
            <a:spLocks noChangeArrowheads="1"/>
          </p:cNvSpPr>
          <p:nvPr/>
        </p:nvSpPr>
        <p:spPr bwMode="auto">
          <a:xfrm>
            <a:off x="5491163" y="5658763"/>
            <a:ext cx="842962" cy="384175"/>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Emulator</a:t>
            </a:r>
          </a:p>
        </p:txBody>
      </p:sp>
      <p:sp>
        <p:nvSpPr>
          <p:cNvPr id="82" name="Oval 7"/>
          <p:cNvSpPr>
            <a:spLocks noChangeArrowheads="1"/>
          </p:cNvSpPr>
          <p:nvPr/>
        </p:nvSpPr>
        <p:spPr bwMode="auto">
          <a:xfrm>
            <a:off x="8553450" y="4418925"/>
            <a:ext cx="841375" cy="385763"/>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Setup</a:t>
            </a:r>
          </a:p>
        </p:txBody>
      </p:sp>
      <p:sp>
        <p:nvSpPr>
          <p:cNvPr id="83" name="Oval 8"/>
          <p:cNvSpPr>
            <a:spLocks noChangeArrowheads="1"/>
          </p:cNvSpPr>
          <p:nvPr/>
        </p:nvSpPr>
        <p:spPr bwMode="auto">
          <a:xfrm>
            <a:off x="4729163" y="4276050"/>
            <a:ext cx="842962" cy="384175"/>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Queue</a:t>
            </a:r>
          </a:p>
        </p:txBody>
      </p:sp>
      <p:sp>
        <p:nvSpPr>
          <p:cNvPr id="84" name="Oval 9"/>
          <p:cNvSpPr>
            <a:spLocks noChangeArrowheads="1"/>
          </p:cNvSpPr>
          <p:nvPr/>
        </p:nvSpPr>
        <p:spPr bwMode="auto">
          <a:xfrm>
            <a:off x="2994025" y="3534688"/>
            <a:ext cx="844550" cy="384175"/>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Command</a:t>
            </a:r>
          </a:p>
        </p:txBody>
      </p:sp>
      <p:sp>
        <p:nvSpPr>
          <p:cNvPr id="85" name="Line 10"/>
          <p:cNvSpPr>
            <a:spLocks noChangeShapeType="1"/>
          </p:cNvSpPr>
          <p:nvPr/>
        </p:nvSpPr>
        <p:spPr bwMode="auto">
          <a:xfrm>
            <a:off x="2409825" y="2525038"/>
            <a:ext cx="812800" cy="2571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6" name="Line 11"/>
          <p:cNvSpPr>
            <a:spLocks noChangeShapeType="1"/>
          </p:cNvSpPr>
          <p:nvPr/>
        </p:nvSpPr>
        <p:spPr bwMode="auto">
          <a:xfrm flipV="1">
            <a:off x="2384425" y="2877463"/>
            <a:ext cx="812800" cy="4095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7" name="Oval 12"/>
          <p:cNvSpPr>
            <a:spLocks noChangeArrowheads="1"/>
          </p:cNvSpPr>
          <p:nvPr/>
        </p:nvSpPr>
        <p:spPr bwMode="auto">
          <a:xfrm>
            <a:off x="3184525" y="2658388"/>
            <a:ext cx="457200" cy="314325"/>
          </a:xfrm>
          <a:prstGeom prst="ellipse">
            <a:avLst/>
          </a:prstGeom>
          <a:solidFill>
            <a:srgbClr val="00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itchFamily="18" charset="0"/>
              </a:rPr>
              <a:t>S1</a:t>
            </a:r>
          </a:p>
        </p:txBody>
      </p:sp>
      <p:sp>
        <p:nvSpPr>
          <p:cNvPr id="88" name="Oval 13"/>
          <p:cNvSpPr>
            <a:spLocks noChangeArrowheads="1"/>
          </p:cNvSpPr>
          <p:nvPr/>
        </p:nvSpPr>
        <p:spPr bwMode="auto">
          <a:xfrm>
            <a:off x="4441825" y="3153688"/>
            <a:ext cx="457200" cy="314325"/>
          </a:xfrm>
          <a:prstGeom prst="ellipse">
            <a:avLst/>
          </a:prstGeom>
          <a:solidFill>
            <a:srgbClr val="00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itchFamily="18" charset="0"/>
              </a:rPr>
              <a:t>S2</a:t>
            </a:r>
          </a:p>
        </p:txBody>
      </p:sp>
      <p:sp>
        <p:nvSpPr>
          <p:cNvPr id="89" name="Line 14"/>
          <p:cNvSpPr>
            <a:spLocks noChangeShapeType="1"/>
          </p:cNvSpPr>
          <p:nvPr/>
        </p:nvSpPr>
        <p:spPr bwMode="auto">
          <a:xfrm>
            <a:off x="3641725" y="2877463"/>
            <a:ext cx="825500" cy="3905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0" name="Line 15"/>
          <p:cNvSpPr>
            <a:spLocks noChangeShapeType="1"/>
          </p:cNvSpPr>
          <p:nvPr/>
        </p:nvSpPr>
        <p:spPr bwMode="auto">
          <a:xfrm flipV="1">
            <a:off x="3870325" y="3372763"/>
            <a:ext cx="584200" cy="3333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1" name="Oval 16"/>
          <p:cNvSpPr>
            <a:spLocks noChangeArrowheads="1"/>
          </p:cNvSpPr>
          <p:nvPr/>
        </p:nvSpPr>
        <p:spPr bwMode="auto">
          <a:xfrm>
            <a:off x="5749925" y="3687088"/>
            <a:ext cx="457200" cy="314325"/>
          </a:xfrm>
          <a:prstGeom prst="ellipse">
            <a:avLst/>
          </a:prstGeom>
          <a:solidFill>
            <a:srgbClr val="00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itchFamily="18" charset="0"/>
              </a:rPr>
              <a:t>S3</a:t>
            </a:r>
          </a:p>
        </p:txBody>
      </p:sp>
      <p:sp>
        <p:nvSpPr>
          <p:cNvPr id="92" name="Line 17"/>
          <p:cNvSpPr>
            <a:spLocks noChangeShapeType="1"/>
          </p:cNvSpPr>
          <p:nvPr/>
        </p:nvSpPr>
        <p:spPr bwMode="auto">
          <a:xfrm>
            <a:off x="4911725" y="3372763"/>
            <a:ext cx="879475"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3" name="Line 18"/>
          <p:cNvSpPr>
            <a:spLocks noChangeShapeType="1"/>
          </p:cNvSpPr>
          <p:nvPr/>
        </p:nvSpPr>
        <p:spPr bwMode="auto">
          <a:xfrm flipV="1">
            <a:off x="5381625" y="3944263"/>
            <a:ext cx="43180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 name="Line 19"/>
          <p:cNvSpPr>
            <a:spLocks noChangeShapeType="1"/>
          </p:cNvSpPr>
          <p:nvPr/>
        </p:nvSpPr>
        <p:spPr bwMode="auto">
          <a:xfrm>
            <a:off x="6181725" y="3934738"/>
            <a:ext cx="838200" cy="504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 name="Line 20"/>
          <p:cNvSpPr>
            <a:spLocks noChangeShapeType="1"/>
          </p:cNvSpPr>
          <p:nvPr/>
        </p:nvSpPr>
        <p:spPr bwMode="auto">
          <a:xfrm flipV="1">
            <a:off x="6384925" y="4553863"/>
            <a:ext cx="635000" cy="4762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6" name="Oval 21"/>
          <p:cNvSpPr>
            <a:spLocks noChangeArrowheads="1"/>
          </p:cNvSpPr>
          <p:nvPr/>
        </p:nvSpPr>
        <p:spPr bwMode="auto">
          <a:xfrm>
            <a:off x="7108825" y="6106438"/>
            <a:ext cx="455613" cy="314325"/>
          </a:xfrm>
          <a:prstGeom prst="ellipse">
            <a:avLst/>
          </a:prstGeom>
          <a:solidFill>
            <a:srgbClr val="00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itchFamily="18" charset="0"/>
              </a:rPr>
              <a:t>S5</a:t>
            </a:r>
          </a:p>
        </p:txBody>
      </p:sp>
      <p:sp>
        <p:nvSpPr>
          <p:cNvPr id="97" name="Line 22"/>
          <p:cNvSpPr>
            <a:spLocks noChangeShapeType="1"/>
          </p:cNvSpPr>
          <p:nvPr/>
        </p:nvSpPr>
        <p:spPr bwMode="auto">
          <a:xfrm>
            <a:off x="6321425" y="5887363"/>
            <a:ext cx="790575" cy="3429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8" name="Line 23"/>
          <p:cNvSpPr>
            <a:spLocks noChangeShapeType="1"/>
          </p:cNvSpPr>
          <p:nvPr/>
        </p:nvSpPr>
        <p:spPr bwMode="auto">
          <a:xfrm flipV="1">
            <a:off x="6270625" y="6325513"/>
            <a:ext cx="842963" cy="2476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9" name="Line 24"/>
          <p:cNvSpPr>
            <a:spLocks noChangeShapeType="1"/>
          </p:cNvSpPr>
          <p:nvPr/>
        </p:nvSpPr>
        <p:spPr bwMode="auto">
          <a:xfrm flipV="1">
            <a:off x="7564438" y="6030238"/>
            <a:ext cx="977900" cy="1714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0" name="Oval 25"/>
          <p:cNvSpPr>
            <a:spLocks noChangeArrowheads="1"/>
          </p:cNvSpPr>
          <p:nvPr/>
        </p:nvSpPr>
        <p:spPr bwMode="auto">
          <a:xfrm>
            <a:off x="8516938" y="5774650"/>
            <a:ext cx="844550" cy="384175"/>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System</a:t>
            </a:r>
          </a:p>
        </p:txBody>
      </p:sp>
      <p:sp>
        <p:nvSpPr>
          <p:cNvPr id="101" name="Oval 26"/>
          <p:cNvSpPr>
            <a:spLocks noChangeArrowheads="1"/>
          </p:cNvSpPr>
          <p:nvPr/>
        </p:nvSpPr>
        <p:spPr bwMode="auto">
          <a:xfrm>
            <a:off x="5573713" y="4898350"/>
            <a:ext cx="844550" cy="385763"/>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Handler</a:t>
            </a:r>
          </a:p>
        </p:txBody>
      </p:sp>
      <p:sp>
        <p:nvSpPr>
          <p:cNvPr id="102" name="Oval 27"/>
          <p:cNvSpPr>
            <a:spLocks noChangeArrowheads="1"/>
          </p:cNvSpPr>
          <p:nvPr/>
        </p:nvSpPr>
        <p:spPr bwMode="auto">
          <a:xfrm>
            <a:off x="7624763" y="3175913"/>
            <a:ext cx="841375" cy="384175"/>
          </a:xfrm>
          <a:prstGeom prst="ellipse">
            <a:avLst/>
          </a:prstGeom>
          <a:solidFill>
            <a:srgbClr val="FDB91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rPr>
              <a:t>Config</a:t>
            </a:r>
          </a:p>
        </p:txBody>
      </p:sp>
      <p:sp>
        <p:nvSpPr>
          <p:cNvPr id="103" name="Line 28"/>
          <p:cNvSpPr>
            <a:spLocks noChangeShapeType="1"/>
          </p:cNvSpPr>
          <p:nvPr/>
        </p:nvSpPr>
        <p:spPr bwMode="auto">
          <a:xfrm>
            <a:off x="7386638" y="4611013"/>
            <a:ext cx="1574800" cy="1181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4" name="Line 29"/>
          <p:cNvSpPr>
            <a:spLocks noChangeShapeType="1"/>
          </p:cNvSpPr>
          <p:nvPr/>
        </p:nvSpPr>
        <p:spPr bwMode="auto">
          <a:xfrm>
            <a:off x="8974138" y="4801513"/>
            <a:ext cx="0" cy="942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5" name="Line 30"/>
          <p:cNvSpPr>
            <a:spLocks noChangeShapeType="1"/>
          </p:cNvSpPr>
          <p:nvPr/>
        </p:nvSpPr>
        <p:spPr bwMode="auto">
          <a:xfrm flipH="1">
            <a:off x="7335838" y="3553738"/>
            <a:ext cx="647700" cy="8286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6" name="Text Box 31"/>
          <p:cNvSpPr txBox="1">
            <a:spLocks noChangeArrowheads="1"/>
          </p:cNvSpPr>
          <p:nvPr/>
        </p:nvSpPr>
        <p:spPr bwMode="auto">
          <a:xfrm>
            <a:off x="3211513" y="2382163"/>
            <a:ext cx="6318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rPr>
              <a:t>01/12</a:t>
            </a:r>
          </a:p>
        </p:txBody>
      </p:sp>
      <p:sp>
        <p:nvSpPr>
          <p:cNvPr id="107" name="Text Box 32"/>
          <p:cNvSpPr txBox="1">
            <a:spLocks noChangeArrowheads="1"/>
          </p:cNvSpPr>
          <p:nvPr/>
        </p:nvSpPr>
        <p:spPr bwMode="auto">
          <a:xfrm>
            <a:off x="4392613" y="2839363"/>
            <a:ext cx="6318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rPr>
              <a:t>01/28</a:t>
            </a:r>
          </a:p>
        </p:txBody>
      </p:sp>
      <p:sp>
        <p:nvSpPr>
          <p:cNvPr id="108" name="Text Box 33"/>
          <p:cNvSpPr txBox="1">
            <a:spLocks noChangeArrowheads="1"/>
          </p:cNvSpPr>
          <p:nvPr/>
        </p:nvSpPr>
        <p:spPr bwMode="auto">
          <a:xfrm>
            <a:off x="5802313" y="3410863"/>
            <a:ext cx="630237"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rPr>
              <a:t>02/01</a:t>
            </a:r>
          </a:p>
        </p:txBody>
      </p:sp>
      <p:sp>
        <p:nvSpPr>
          <p:cNvPr id="109" name="Text Box 34"/>
          <p:cNvSpPr txBox="1">
            <a:spLocks noChangeArrowheads="1"/>
          </p:cNvSpPr>
          <p:nvPr/>
        </p:nvSpPr>
        <p:spPr bwMode="auto">
          <a:xfrm>
            <a:off x="6818313" y="4087138"/>
            <a:ext cx="630237"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rPr>
              <a:t>03/22</a:t>
            </a:r>
          </a:p>
        </p:txBody>
      </p:sp>
      <p:sp>
        <p:nvSpPr>
          <p:cNvPr id="110" name="Text Box 35"/>
          <p:cNvSpPr txBox="1">
            <a:spLocks noChangeArrowheads="1"/>
          </p:cNvSpPr>
          <p:nvPr/>
        </p:nvSpPr>
        <p:spPr bwMode="auto">
          <a:xfrm>
            <a:off x="7427913" y="5887363"/>
            <a:ext cx="630237"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rPr>
              <a:t>01/13</a:t>
            </a:r>
          </a:p>
        </p:txBody>
      </p:sp>
      <p:sp>
        <p:nvSpPr>
          <p:cNvPr id="111" name="Text Box 36"/>
          <p:cNvSpPr txBox="1">
            <a:spLocks noChangeArrowheads="1"/>
          </p:cNvSpPr>
          <p:nvPr/>
        </p:nvSpPr>
        <p:spPr bwMode="auto">
          <a:xfrm>
            <a:off x="9040813" y="5500013"/>
            <a:ext cx="8620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Times New Roman" pitchFamily="18" charset="0"/>
                <a:cs typeface="Arial" charset="0"/>
              </a:rPr>
              <a:t>04/05</a:t>
            </a:r>
            <a:endParaRPr kumimoji="0" lang="en-US" sz="1400" b="1" i="0" u="none" strike="noStrike" kern="0" cap="none" spc="0" normalizeH="0" baseline="0" noProof="0" dirty="0">
              <a:ln>
                <a:noFill/>
              </a:ln>
              <a:solidFill>
                <a:srgbClr val="000000"/>
              </a:solidFill>
              <a:effectLst/>
              <a:uLnTx/>
              <a:uFillTx/>
              <a:latin typeface="Times New Roman" pitchFamily="18" charset="0"/>
              <a:cs typeface="Arial" charset="0"/>
            </a:endParaRPr>
          </a:p>
        </p:txBody>
      </p:sp>
      <p:sp>
        <p:nvSpPr>
          <p:cNvPr id="112" name="Text Box 37"/>
          <p:cNvSpPr txBox="1">
            <a:spLocks noChangeArrowheads="1"/>
          </p:cNvSpPr>
          <p:nvPr/>
        </p:nvSpPr>
        <p:spPr bwMode="auto">
          <a:xfrm>
            <a:off x="8470900" y="3110825"/>
            <a:ext cx="7080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itchFamily="18" charset="0"/>
                <a:cs typeface="Arial" charset="0"/>
              </a:rPr>
              <a:t>05/05</a:t>
            </a:r>
            <a:endParaRPr kumimoji="0" lang="en-US" sz="1000" b="1" i="0" u="none" strike="noStrike" kern="0" cap="none" spc="0" normalizeH="0" baseline="0" noProof="0" dirty="0">
              <a:ln>
                <a:noFill/>
              </a:ln>
              <a:solidFill>
                <a:srgbClr val="000000"/>
              </a:solidFill>
              <a:effectLst/>
              <a:uLnTx/>
              <a:uFillTx/>
              <a:latin typeface="Times New Roman" pitchFamily="18" charset="0"/>
              <a:cs typeface="Arial" charset="0"/>
            </a:endParaRPr>
          </a:p>
        </p:txBody>
      </p:sp>
      <p:sp>
        <p:nvSpPr>
          <p:cNvPr id="113" name="Oval 38"/>
          <p:cNvSpPr>
            <a:spLocks noChangeArrowheads="1"/>
          </p:cNvSpPr>
          <p:nvPr/>
        </p:nvSpPr>
        <p:spPr bwMode="auto">
          <a:xfrm>
            <a:off x="6981825" y="4363363"/>
            <a:ext cx="455613" cy="314325"/>
          </a:xfrm>
          <a:prstGeom prst="ellipse">
            <a:avLst/>
          </a:prstGeom>
          <a:solidFill>
            <a:srgbClr val="00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itchFamily="18" charset="0"/>
              </a:rPr>
              <a:t>S4</a:t>
            </a:r>
          </a:p>
        </p:txBody>
      </p:sp>
    </p:spTree>
    <p:extLst>
      <p:ext uri="{BB962C8B-B14F-4D97-AF65-F5344CB8AC3E}">
        <p14:creationId xmlns:p14="http://schemas.microsoft.com/office/powerpoint/2010/main" val="404892327"/>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Integration Plan – Critical Path</a:t>
            </a:r>
            <a:endParaRPr lang="en-US" dirty="0"/>
          </a:p>
        </p:txBody>
      </p:sp>
      <p:grpSp>
        <p:nvGrpSpPr>
          <p:cNvPr id="179" name="Group 178"/>
          <p:cNvGrpSpPr/>
          <p:nvPr/>
        </p:nvGrpSpPr>
        <p:grpSpPr>
          <a:xfrm>
            <a:off x="703262" y="1676400"/>
            <a:ext cx="13330789" cy="5738191"/>
            <a:chOff x="703263" y="1676400"/>
            <a:chExt cx="11587162" cy="4773613"/>
          </a:xfrm>
        </p:grpSpPr>
        <p:sp>
          <p:nvSpPr>
            <p:cNvPr id="92" name="Rectangle 2"/>
            <p:cNvSpPr>
              <a:spLocks noChangeArrowheads="1"/>
            </p:cNvSpPr>
            <p:nvPr/>
          </p:nvSpPr>
          <p:spPr bwMode="auto">
            <a:xfrm>
              <a:off x="9648825" y="1727200"/>
              <a:ext cx="2235200" cy="12954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93" name="Oval 3"/>
            <p:cNvSpPr>
              <a:spLocks noChangeArrowheads="1"/>
            </p:cNvSpPr>
            <p:nvPr/>
          </p:nvSpPr>
          <p:spPr bwMode="auto">
            <a:xfrm>
              <a:off x="9852025" y="2260600"/>
              <a:ext cx="304800" cy="228600"/>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94" name="Oval 4"/>
            <p:cNvSpPr>
              <a:spLocks noChangeArrowheads="1"/>
            </p:cNvSpPr>
            <p:nvPr/>
          </p:nvSpPr>
          <p:spPr bwMode="auto">
            <a:xfrm>
              <a:off x="9852025" y="1879600"/>
              <a:ext cx="304800" cy="228600"/>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95" name="Text Box 5"/>
            <p:cNvSpPr txBox="1">
              <a:spLocks noChangeArrowheads="1"/>
            </p:cNvSpPr>
            <p:nvPr/>
          </p:nvSpPr>
          <p:spPr bwMode="auto">
            <a:xfrm>
              <a:off x="10156825" y="1879600"/>
              <a:ext cx="1422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Critical Path</a:t>
              </a:r>
            </a:p>
          </p:txBody>
        </p:sp>
        <p:sp>
          <p:nvSpPr>
            <p:cNvPr id="96" name="Text Box 6"/>
            <p:cNvSpPr txBox="1">
              <a:spLocks noChangeArrowheads="1"/>
            </p:cNvSpPr>
            <p:nvPr/>
          </p:nvSpPr>
          <p:spPr bwMode="auto">
            <a:xfrm>
              <a:off x="10156825" y="2260600"/>
              <a:ext cx="1422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Alternate Path</a:t>
              </a:r>
            </a:p>
          </p:txBody>
        </p:sp>
        <p:sp>
          <p:nvSpPr>
            <p:cNvPr id="97" name="Oval 7"/>
            <p:cNvSpPr>
              <a:spLocks noChangeArrowheads="1"/>
            </p:cNvSpPr>
            <p:nvPr/>
          </p:nvSpPr>
          <p:spPr bwMode="auto">
            <a:xfrm>
              <a:off x="3851275" y="1739900"/>
              <a:ext cx="681038"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98" name="Text Box 8"/>
            <p:cNvSpPr txBox="1">
              <a:spLocks noChangeArrowheads="1"/>
            </p:cNvSpPr>
            <p:nvPr/>
          </p:nvSpPr>
          <p:spPr bwMode="auto">
            <a:xfrm>
              <a:off x="3935413" y="1868488"/>
              <a:ext cx="51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thaiDist"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11</a:t>
              </a: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99" name="Line 9"/>
            <p:cNvSpPr>
              <a:spLocks noChangeShapeType="1"/>
            </p:cNvSpPr>
            <p:nvPr/>
          </p:nvSpPr>
          <p:spPr bwMode="auto">
            <a:xfrm>
              <a:off x="4532313" y="1995488"/>
              <a:ext cx="76676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00" name="Oval 10"/>
            <p:cNvSpPr>
              <a:spLocks noChangeArrowheads="1"/>
            </p:cNvSpPr>
            <p:nvPr/>
          </p:nvSpPr>
          <p:spPr bwMode="auto">
            <a:xfrm>
              <a:off x="5299075" y="1739900"/>
              <a:ext cx="679450"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01" name="Text Box 11"/>
            <p:cNvSpPr txBox="1">
              <a:spLocks noChangeArrowheads="1"/>
            </p:cNvSpPr>
            <p:nvPr/>
          </p:nvSpPr>
          <p:spPr bwMode="auto">
            <a:xfrm>
              <a:off x="5383213" y="186848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16</a:t>
              </a: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102" name="Oval 12"/>
            <p:cNvSpPr>
              <a:spLocks noChangeArrowheads="1"/>
            </p:cNvSpPr>
            <p:nvPr/>
          </p:nvSpPr>
          <p:spPr bwMode="auto">
            <a:xfrm>
              <a:off x="6915150" y="1739900"/>
              <a:ext cx="679450"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03" name="Text Box 13"/>
            <p:cNvSpPr txBox="1">
              <a:spLocks noChangeArrowheads="1"/>
            </p:cNvSpPr>
            <p:nvPr/>
          </p:nvSpPr>
          <p:spPr bwMode="auto">
            <a:xfrm>
              <a:off x="7000875" y="1868488"/>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17</a:t>
              </a: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104" name="Line 14"/>
            <p:cNvSpPr>
              <a:spLocks noChangeShapeType="1"/>
            </p:cNvSpPr>
            <p:nvPr/>
          </p:nvSpPr>
          <p:spPr bwMode="auto">
            <a:xfrm>
              <a:off x="5978525" y="1995488"/>
              <a:ext cx="93662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05" name="AutoShape 15"/>
            <p:cNvSpPr>
              <a:spLocks noChangeArrowheads="1"/>
            </p:cNvSpPr>
            <p:nvPr/>
          </p:nvSpPr>
          <p:spPr bwMode="auto">
            <a:xfrm>
              <a:off x="4327525" y="1931988"/>
              <a:ext cx="169863" cy="192087"/>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06" name="Oval 16"/>
            <p:cNvSpPr>
              <a:spLocks noChangeArrowheads="1"/>
            </p:cNvSpPr>
            <p:nvPr/>
          </p:nvSpPr>
          <p:spPr bwMode="auto">
            <a:xfrm>
              <a:off x="3341688" y="5889625"/>
              <a:ext cx="679450"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07" name="Text Box 17"/>
            <p:cNvSpPr txBox="1">
              <a:spLocks noChangeArrowheads="1"/>
            </p:cNvSpPr>
            <p:nvPr/>
          </p:nvSpPr>
          <p:spPr bwMode="auto">
            <a:xfrm>
              <a:off x="3509963" y="6018213"/>
              <a:ext cx="341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3</a:t>
              </a:r>
            </a:p>
          </p:txBody>
        </p:sp>
        <p:sp>
          <p:nvSpPr>
            <p:cNvPr id="108" name="Oval 18"/>
            <p:cNvSpPr>
              <a:spLocks noChangeArrowheads="1"/>
            </p:cNvSpPr>
            <p:nvPr/>
          </p:nvSpPr>
          <p:spPr bwMode="auto">
            <a:xfrm>
              <a:off x="6915150" y="5826125"/>
              <a:ext cx="679450"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09" name="Text Box 19"/>
            <p:cNvSpPr txBox="1">
              <a:spLocks noChangeArrowheads="1"/>
            </p:cNvSpPr>
            <p:nvPr/>
          </p:nvSpPr>
          <p:spPr bwMode="auto">
            <a:xfrm>
              <a:off x="7085013" y="5953125"/>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2</a:t>
              </a:r>
            </a:p>
          </p:txBody>
        </p:sp>
        <p:sp>
          <p:nvSpPr>
            <p:cNvPr id="110" name="Oval 20"/>
            <p:cNvSpPr>
              <a:spLocks noChangeArrowheads="1"/>
            </p:cNvSpPr>
            <p:nvPr/>
          </p:nvSpPr>
          <p:spPr bwMode="auto">
            <a:xfrm>
              <a:off x="1212850" y="4932363"/>
              <a:ext cx="681038"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11" name="Text Box 21"/>
            <p:cNvSpPr txBox="1">
              <a:spLocks noChangeArrowheads="1"/>
            </p:cNvSpPr>
            <p:nvPr/>
          </p:nvSpPr>
          <p:spPr bwMode="auto">
            <a:xfrm>
              <a:off x="1384300" y="5059363"/>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4</a:t>
              </a:r>
            </a:p>
          </p:txBody>
        </p:sp>
        <p:sp>
          <p:nvSpPr>
            <p:cNvPr id="112" name="Oval 22"/>
            <p:cNvSpPr>
              <a:spLocks noChangeArrowheads="1"/>
            </p:cNvSpPr>
            <p:nvPr/>
          </p:nvSpPr>
          <p:spPr bwMode="auto">
            <a:xfrm>
              <a:off x="2319338" y="4932363"/>
              <a:ext cx="681037"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13" name="Text Box 23"/>
            <p:cNvSpPr txBox="1">
              <a:spLocks noChangeArrowheads="1"/>
            </p:cNvSpPr>
            <p:nvPr/>
          </p:nvSpPr>
          <p:spPr bwMode="auto">
            <a:xfrm>
              <a:off x="2490788" y="5059363"/>
              <a:ext cx="338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6</a:t>
              </a:r>
            </a:p>
          </p:txBody>
        </p:sp>
        <p:sp>
          <p:nvSpPr>
            <p:cNvPr id="114" name="Oval 24"/>
            <p:cNvSpPr>
              <a:spLocks noChangeArrowheads="1"/>
            </p:cNvSpPr>
            <p:nvPr/>
          </p:nvSpPr>
          <p:spPr bwMode="auto">
            <a:xfrm>
              <a:off x="3595688" y="4932363"/>
              <a:ext cx="681037"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15" name="Text Box 25"/>
            <p:cNvSpPr txBox="1">
              <a:spLocks noChangeArrowheads="1"/>
            </p:cNvSpPr>
            <p:nvPr/>
          </p:nvSpPr>
          <p:spPr bwMode="auto">
            <a:xfrm>
              <a:off x="3767138" y="5059363"/>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9</a:t>
              </a:r>
            </a:p>
          </p:txBody>
        </p:sp>
        <p:sp>
          <p:nvSpPr>
            <p:cNvPr id="116" name="Oval 26"/>
            <p:cNvSpPr>
              <a:spLocks noChangeArrowheads="1"/>
            </p:cNvSpPr>
            <p:nvPr/>
          </p:nvSpPr>
          <p:spPr bwMode="auto">
            <a:xfrm>
              <a:off x="4618038" y="4932363"/>
              <a:ext cx="681037"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17" name="Text Box 27"/>
            <p:cNvSpPr txBox="1">
              <a:spLocks noChangeArrowheads="1"/>
            </p:cNvSpPr>
            <p:nvPr/>
          </p:nvSpPr>
          <p:spPr bwMode="auto">
            <a:xfrm>
              <a:off x="4702175" y="505936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14</a:t>
              </a:r>
            </a:p>
          </p:txBody>
        </p:sp>
        <p:sp>
          <p:nvSpPr>
            <p:cNvPr id="118" name="Oval 28"/>
            <p:cNvSpPr>
              <a:spLocks noChangeArrowheads="1"/>
            </p:cNvSpPr>
            <p:nvPr/>
          </p:nvSpPr>
          <p:spPr bwMode="auto">
            <a:xfrm>
              <a:off x="5724525" y="4932363"/>
              <a:ext cx="679450"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19" name="Text Box 29"/>
            <p:cNvSpPr txBox="1">
              <a:spLocks noChangeArrowheads="1"/>
            </p:cNvSpPr>
            <p:nvPr/>
          </p:nvSpPr>
          <p:spPr bwMode="auto">
            <a:xfrm>
              <a:off x="5808663" y="5059363"/>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15</a:t>
              </a:r>
            </a:p>
          </p:txBody>
        </p:sp>
        <p:sp>
          <p:nvSpPr>
            <p:cNvPr id="120" name="Line 30"/>
            <p:cNvSpPr>
              <a:spLocks noChangeShapeType="1"/>
            </p:cNvSpPr>
            <p:nvPr/>
          </p:nvSpPr>
          <p:spPr bwMode="auto">
            <a:xfrm flipH="1" flipV="1">
              <a:off x="1809750" y="5380038"/>
              <a:ext cx="1531938" cy="7016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1" name="Line 31"/>
            <p:cNvSpPr>
              <a:spLocks noChangeShapeType="1"/>
            </p:cNvSpPr>
            <p:nvPr/>
          </p:nvSpPr>
          <p:spPr bwMode="auto">
            <a:xfrm flipH="1" flipV="1">
              <a:off x="2828925" y="5380038"/>
              <a:ext cx="596900" cy="57308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2" name="Line 32"/>
            <p:cNvSpPr>
              <a:spLocks noChangeShapeType="1"/>
            </p:cNvSpPr>
            <p:nvPr/>
          </p:nvSpPr>
          <p:spPr bwMode="auto">
            <a:xfrm flipV="1">
              <a:off x="3767138" y="5443538"/>
              <a:ext cx="84137" cy="44608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3" name="Line 33"/>
            <p:cNvSpPr>
              <a:spLocks noChangeShapeType="1"/>
            </p:cNvSpPr>
            <p:nvPr/>
          </p:nvSpPr>
          <p:spPr bwMode="auto">
            <a:xfrm flipV="1">
              <a:off x="3935413" y="5380038"/>
              <a:ext cx="766762" cy="57308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4" name="Line 34"/>
            <p:cNvSpPr>
              <a:spLocks noChangeShapeType="1"/>
            </p:cNvSpPr>
            <p:nvPr/>
          </p:nvSpPr>
          <p:spPr bwMode="auto">
            <a:xfrm flipV="1">
              <a:off x="4021138" y="5380038"/>
              <a:ext cx="1787525" cy="7016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5" name="Oval 35"/>
            <p:cNvSpPr>
              <a:spLocks noChangeArrowheads="1"/>
            </p:cNvSpPr>
            <p:nvPr/>
          </p:nvSpPr>
          <p:spPr bwMode="auto">
            <a:xfrm>
              <a:off x="703263" y="3656013"/>
              <a:ext cx="681037" cy="509587"/>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26" name="Text Box 36"/>
            <p:cNvSpPr txBox="1">
              <a:spLocks noChangeArrowheads="1"/>
            </p:cNvSpPr>
            <p:nvPr/>
          </p:nvSpPr>
          <p:spPr bwMode="auto">
            <a:xfrm>
              <a:off x="871538" y="3783013"/>
              <a:ext cx="341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thaiDist"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5</a:t>
              </a:r>
            </a:p>
          </p:txBody>
        </p:sp>
        <p:sp>
          <p:nvSpPr>
            <p:cNvPr id="127" name="Line 37"/>
            <p:cNvSpPr>
              <a:spLocks noChangeShapeType="1"/>
            </p:cNvSpPr>
            <p:nvPr/>
          </p:nvSpPr>
          <p:spPr bwMode="auto">
            <a:xfrm flipH="1" flipV="1">
              <a:off x="1127125" y="4165600"/>
              <a:ext cx="341313" cy="7667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28" name="Oval 38"/>
            <p:cNvSpPr>
              <a:spLocks noChangeArrowheads="1"/>
            </p:cNvSpPr>
            <p:nvPr/>
          </p:nvSpPr>
          <p:spPr bwMode="auto">
            <a:xfrm>
              <a:off x="1809750" y="3656013"/>
              <a:ext cx="681038" cy="509587"/>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29" name="Text Box 39"/>
            <p:cNvSpPr txBox="1">
              <a:spLocks noChangeArrowheads="1"/>
            </p:cNvSpPr>
            <p:nvPr/>
          </p:nvSpPr>
          <p:spPr bwMode="auto">
            <a:xfrm>
              <a:off x="1978025" y="3783013"/>
              <a:ext cx="341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7</a:t>
              </a:r>
            </a:p>
          </p:txBody>
        </p:sp>
        <p:sp>
          <p:nvSpPr>
            <p:cNvPr id="130" name="Line 40"/>
            <p:cNvSpPr>
              <a:spLocks noChangeShapeType="1"/>
            </p:cNvSpPr>
            <p:nvPr/>
          </p:nvSpPr>
          <p:spPr bwMode="auto">
            <a:xfrm flipH="1">
              <a:off x="1384300" y="3911600"/>
              <a:ext cx="42545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31" name="Line 41"/>
            <p:cNvSpPr>
              <a:spLocks noChangeShapeType="1"/>
            </p:cNvSpPr>
            <p:nvPr/>
          </p:nvSpPr>
          <p:spPr bwMode="auto">
            <a:xfrm flipH="1" flipV="1">
              <a:off x="2235200" y="4165600"/>
              <a:ext cx="339725" cy="7667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32" name="Oval 42"/>
            <p:cNvSpPr>
              <a:spLocks noChangeArrowheads="1"/>
            </p:cNvSpPr>
            <p:nvPr/>
          </p:nvSpPr>
          <p:spPr bwMode="auto">
            <a:xfrm>
              <a:off x="2063750" y="2633663"/>
              <a:ext cx="681038" cy="511175"/>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33" name="Text Box 43"/>
            <p:cNvSpPr txBox="1">
              <a:spLocks noChangeArrowheads="1"/>
            </p:cNvSpPr>
            <p:nvPr/>
          </p:nvSpPr>
          <p:spPr bwMode="auto">
            <a:xfrm>
              <a:off x="2235200" y="2762250"/>
              <a:ext cx="33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8</a:t>
              </a:r>
            </a:p>
          </p:txBody>
        </p:sp>
        <p:sp>
          <p:nvSpPr>
            <p:cNvPr id="134" name="Oval 44"/>
            <p:cNvSpPr>
              <a:spLocks noChangeArrowheads="1"/>
            </p:cNvSpPr>
            <p:nvPr/>
          </p:nvSpPr>
          <p:spPr bwMode="auto">
            <a:xfrm>
              <a:off x="1212850" y="2633663"/>
              <a:ext cx="681038"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35" name="Text Box 45"/>
            <p:cNvSpPr txBox="1">
              <a:spLocks noChangeArrowheads="1"/>
            </p:cNvSpPr>
            <p:nvPr/>
          </p:nvSpPr>
          <p:spPr bwMode="auto">
            <a:xfrm>
              <a:off x="1298575" y="2762250"/>
              <a:ext cx="51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12</a:t>
              </a: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136" name="Line 46"/>
            <p:cNvSpPr>
              <a:spLocks noChangeShapeType="1"/>
            </p:cNvSpPr>
            <p:nvPr/>
          </p:nvSpPr>
          <p:spPr bwMode="auto">
            <a:xfrm flipV="1">
              <a:off x="2235200" y="3144838"/>
              <a:ext cx="168275" cy="5111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37" name="Line 47"/>
            <p:cNvSpPr>
              <a:spLocks noChangeShapeType="1"/>
            </p:cNvSpPr>
            <p:nvPr/>
          </p:nvSpPr>
          <p:spPr bwMode="auto">
            <a:xfrm flipH="1" flipV="1">
              <a:off x="1638300" y="3144838"/>
              <a:ext cx="425450" cy="51117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38" name="Freeform 48"/>
            <p:cNvSpPr>
              <a:spLocks/>
            </p:cNvSpPr>
            <p:nvPr/>
          </p:nvSpPr>
          <p:spPr bwMode="auto">
            <a:xfrm>
              <a:off x="787400" y="1676400"/>
              <a:ext cx="3106738" cy="1979613"/>
            </a:xfrm>
            <a:custGeom>
              <a:avLst/>
              <a:gdLst>
                <a:gd name="T0" fmla="*/ 218784 w 1704"/>
                <a:gd name="T1" fmla="*/ 1979613 h 1416"/>
                <a:gd name="T2" fmla="*/ 481326 w 1704"/>
                <a:gd name="T3" fmla="*/ 301975 h 1416"/>
                <a:gd name="T4" fmla="*/ 3106738 w 1704"/>
                <a:gd name="T5" fmla="*/ 167764 h 1416"/>
                <a:gd name="T6" fmla="*/ 0 60000 65536"/>
                <a:gd name="T7" fmla="*/ 0 60000 65536"/>
                <a:gd name="T8" fmla="*/ 0 60000 65536"/>
              </a:gdLst>
              <a:ahLst/>
              <a:cxnLst>
                <a:cxn ang="T6">
                  <a:pos x="T0" y="T1"/>
                </a:cxn>
                <a:cxn ang="T7">
                  <a:pos x="T2" y="T3"/>
                </a:cxn>
                <a:cxn ang="T8">
                  <a:pos x="T4" y="T5"/>
                </a:cxn>
              </a:cxnLst>
              <a:rect l="0" t="0" r="r" b="b"/>
              <a:pathLst>
                <a:path w="1704" h="1416">
                  <a:moveTo>
                    <a:pt x="120" y="1416"/>
                  </a:moveTo>
                  <a:cubicBezTo>
                    <a:pt x="60" y="924"/>
                    <a:pt x="0" y="432"/>
                    <a:pt x="264" y="216"/>
                  </a:cubicBezTo>
                  <a:cubicBezTo>
                    <a:pt x="528" y="0"/>
                    <a:pt x="1464" y="136"/>
                    <a:pt x="1704" y="120"/>
                  </a:cubicBezTo>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39" name="Freeform 49"/>
            <p:cNvSpPr>
              <a:spLocks/>
            </p:cNvSpPr>
            <p:nvPr/>
          </p:nvSpPr>
          <p:spPr bwMode="auto">
            <a:xfrm>
              <a:off x="1809750" y="1931988"/>
              <a:ext cx="2041525" cy="765175"/>
            </a:xfrm>
            <a:custGeom>
              <a:avLst/>
              <a:gdLst>
                <a:gd name="T0" fmla="*/ 0 w 1056"/>
                <a:gd name="T1" fmla="*/ 765175 h 528"/>
                <a:gd name="T2" fmla="*/ 742373 w 1056"/>
                <a:gd name="T3" fmla="*/ 208684 h 528"/>
                <a:gd name="T4" fmla="*/ 2041525 w 1056"/>
                <a:gd name="T5" fmla="*/ 69561 h 528"/>
                <a:gd name="T6" fmla="*/ 0 60000 65536"/>
                <a:gd name="T7" fmla="*/ 0 60000 65536"/>
                <a:gd name="T8" fmla="*/ 0 60000 65536"/>
              </a:gdLst>
              <a:ahLst/>
              <a:cxnLst>
                <a:cxn ang="T6">
                  <a:pos x="T0" y="T1"/>
                </a:cxn>
                <a:cxn ang="T7">
                  <a:pos x="T2" y="T3"/>
                </a:cxn>
                <a:cxn ang="T8">
                  <a:pos x="T4" y="T5"/>
                </a:cxn>
              </a:cxnLst>
              <a:rect l="0" t="0" r="r" b="b"/>
              <a:pathLst>
                <a:path w="1056" h="528">
                  <a:moveTo>
                    <a:pt x="0" y="528"/>
                  </a:moveTo>
                  <a:cubicBezTo>
                    <a:pt x="104" y="376"/>
                    <a:pt x="208" y="224"/>
                    <a:pt x="384" y="144"/>
                  </a:cubicBezTo>
                  <a:cubicBezTo>
                    <a:pt x="560" y="64"/>
                    <a:pt x="944" y="0"/>
                    <a:pt x="1056" y="48"/>
                  </a:cubicBezTo>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0" name="Line 50"/>
            <p:cNvSpPr>
              <a:spLocks noChangeShapeType="1"/>
            </p:cNvSpPr>
            <p:nvPr/>
          </p:nvSpPr>
          <p:spPr bwMode="auto">
            <a:xfrm flipV="1">
              <a:off x="2660650" y="2124075"/>
              <a:ext cx="1274763" cy="5730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1" name="Line 51"/>
            <p:cNvSpPr>
              <a:spLocks noChangeShapeType="1"/>
            </p:cNvSpPr>
            <p:nvPr/>
          </p:nvSpPr>
          <p:spPr bwMode="auto">
            <a:xfrm flipV="1">
              <a:off x="3935413" y="2251075"/>
              <a:ext cx="171450" cy="26812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2" name="Oval 52"/>
            <p:cNvSpPr>
              <a:spLocks noChangeArrowheads="1"/>
            </p:cNvSpPr>
            <p:nvPr/>
          </p:nvSpPr>
          <p:spPr bwMode="auto">
            <a:xfrm>
              <a:off x="5211763" y="3656013"/>
              <a:ext cx="681037" cy="509587"/>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smtClean="0">
                  <a:ln>
                    <a:noFill/>
                  </a:ln>
                  <a:solidFill>
                    <a:srgbClr val="000000"/>
                  </a:solidFill>
                  <a:effectLst/>
                  <a:uLnTx/>
                  <a:uFillTx/>
                  <a:latin typeface="Arial" charset="0"/>
                  <a:cs typeface="Arial" charset="0"/>
                </a:rPr>
                <a:t/>
              </a:r>
              <a:br>
                <a:rPr kumimoji="0" lang="en-US" sz="1400" b="1" i="0" u="none" strike="noStrike" kern="0" cap="none" spc="0" normalizeH="0" baseline="0" noProof="0" smtClean="0">
                  <a:ln>
                    <a:noFill/>
                  </a:ln>
                  <a:solidFill>
                    <a:srgbClr val="000000"/>
                  </a:solidFill>
                  <a:effectLst/>
                  <a:uLnTx/>
                  <a:uFillTx/>
                  <a:latin typeface="Arial" charset="0"/>
                  <a:cs typeface="Arial" charset="0"/>
                </a:rPr>
              </a:br>
              <a:r>
                <a:rPr kumimoji="0" lang="en-US" sz="1400" b="1" i="0" u="none" strike="noStrike" kern="0" cap="none" spc="0" normalizeH="0" baseline="0" noProof="0" smtClean="0">
                  <a:ln>
                    <a:noFill/>
                  </a:ln>
                  <a:solidFill>
                    <a:srgbClr val="000000"/>
                  </a:solidFill>
                  <a:effectLst/>
                  <a:uLnTx/>
                  <a:uFillTx/>
                  <a:latin typeface="Arial" charset="0"/>
                  <a:cs typeface="Arial" charset="0"/>
                </a:rPr>
                <a:t>13</a:t>
              </a:r>
              <a:endParaRPr kumimoji="0" lang="en-US" sz="1400" b="0" i="0" u="none" strike="noStrike" kern="0" cap="none" spc="0" normalizeH="0" baseline="0" noProof="0" smtClean="0">
                <a:ln>
                  <a:noFill/>
                </a:ln>
                <a:solidFill>
                  <a:srgbClr val="000000"/>
                </a:solidFill>
                <a:effectLst/>
                <a:uLnTx/>
                <a:uFillTx/>
                <a:latin typeface="Arial" charset="0"/>
                <a:cs typeface="Arial" charset="0"/>
              </a:endParaRPr>
            </a:p>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43" name="Line 53"/>
            <p:cNvSpPr>
              <a:spLocks noChangeShapeType="1"/>
            </p:cNvSpPr>
            <p:nvPr/>
          </p:nvSpPr>
          <p:spPr bwMode="auto">
            <a:xfrm flipV="1">
              <a:off x="5043488" y="4165600"/>
              <a:ext cx="423862" cy="7667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4" name="Line 54"/>
            <p:cNvSpPr>
              <a:spLocks noChangeShapeType="1"/>
            </p:cNvSpPr>
            <p:nvPr/>
          </p:nvSpPr>
          <p:spPr bwMode="auto">
            <a:xfrm flipH="1" flipV="1">
              <a:off x="5638800" y="4165600"/>
              <a:ext cx="339725" cy="7667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5" name="Line 55"/>
            <p:cNvSpPr>
              <a:spLocks noChangeShapeType="1"/>
            </p:cNvSpPr>
            <p:nvPr/>
          </p:nvSpPr>
          <p:spPr bwMode="auto">
            <a:xfrm flipH="1" flipV="1">
              <a:off x="4276725" y="2251075"/>
              <a:ext cx="1190625" cy="140493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6" name="Line 56"/>
            <p:cNvSpPr>
              <a:spLocks noChangeShapeType="1"/>
            </p:cNvSpPr>
            <p:nvPr/>
          </p:nvSpPr>
          <p:spPr bwMode="auto">
            <a:xfrm flipV="1">
              <a:off x="7256463" y="2251075"/>
              <a:ext cx="0" cy="357505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47" name="Oval 57"/>
            <p:cNvSpPr>
              <a:spLocks noChangeArrowheads="1"/>
            </p:cNvSpPr>
            <p:nvPr/>
          </p:nvSpPr>
          <p:spPr bwMode="auto">
            <a:xfrm>
              <a:off x="8701088" y="1739900"/>
              <a:ext cx="681037" cy="511175"/>
            </a:xfrm>
            <a:prstGeom prst="ellipse">
              <a:avLst/>
            </a:prstGeom>
            <a:solidFill>
              <a:srgbClr val="FF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cs typeface="Arial" charset="0"/>
              </a:endParaRPr>
            </a:p>
          </p:txBody>
        </p:sp>
        <p:sp>
          <p:nvSpPr>
            <p:cNvPr id="148" name="Text Box 58"/>
            <p:cNvSpPr txBox="1">
              <a:spLocks noChangeArrowheads="1"/>
            </p:cNvSpPr>
            <p:nvPr/>
          </p:nvSpPr>
          <p:spPr bwMode="auto">
            <a:xfrm>
              <a:off x="8704263" y="186848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thaiDist" defTabSz="912813"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18</a:t>
              </a: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149" name="Line 59"/>
            <p:cNvSpPr>
              <a:spLocks noChangeShapeType="1"/>
            </p:cNvSpPr>
            <p:nvPr/>
          </p:nvSpPr>
          <p:spPr bwMode="auto">
            <a:xfrm flipV="1">
              <a:off x="7594600" y="1987550"/>
              <a:ext cx="1093788" cy="793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0" name="Oval 60"/>
            <p:cNvSpPr>
              <a:spLocks noChangeArrowheads="1"/>
            </p:cNvSpPr>
            <p:nvPr/>
          </p:nvSpPr>
          <p:spPr bwMode="auto">
            <a:xfrm>
              <a:off x="2916238" y="3656013"/>
              <a:ext cx="679450" cy="509587"/>
            </a:xfrm>
            <a:prstGeom prst="ellipse">
              <a:avLst/>
            </a:prstGeom>
            <a:solidFill>
              <a:srgbClr val="99CC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thaiDist" defTabSz="912813"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151" name="Text Box 61"/>
            <p:cNvSpPr txBox="1">
              <a:spLocks noChangeArrowheads="1"/>
            </p:cNvSpPr>
            <p:nvPr/>
          </p:nvSpPr>
          <p:spPr bwMode="auto">
            <a:xfrm>
              <a:off x="3000375" y="378301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algn="ctr"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10</a:t>
              </a:r>
            </a:p>
          </p:txBody>
        </p:sp>
        <p:sp>
          <p:nvSpPr>
            <p:cNvPr id="152" name="Line 62"/>
            <p:cNvSpPr>
              <a:spLocks noChangeShapeType="1"/>
            </p:cNvSpPr>
            <p:nvPr/>
          </p:nvSpPr>
          <p:spPr bwMode="auto">
            <a:xfrm flipV="1">
              <a:off x="2490788" y="3911600"/>
              <a:ext cx="42545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3" name="Line 63"/>
            <p:cNvSpPr>
              <a:spLocks noChangeShapeType="1"/>
            </p:cNvSpPr>
            <p:nvPr/>
          </p:nvSpPr>
          <p:spPr bwMode="auto">
            <a:xfrm flipV="1">
              <a:off x="2403475" y="2187575"/>
              <a:ext cx="1617663" cy="153193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4" name="AutoShape 64"/>
            <p:cNvSpPr>
              <a:spLocks noChangeArrowheads="1"/>
            </p:cNvSpPr>
            <p:nvPr/>
          </p:nvSpPr>
          <p:spPr bwMode="auto">
            <a:xfrm>
              <a:off x="2235200" y="3846513"/>
              <a:ext cx="168275" cy="192087"/>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5" name="AutoShape 65"/>
            <p:cNvSpPr>
              <a:spLocks noChangeArrowheads="1"/>
            </p:cNvSpPr>
            <p:nvPr/>
          </p:nvSpPr>
          <p:spPr bwMode="auto">
            <a:xfrm>
              <a:off x="5673725" y="3846513"/>
              <a:ext cx="168275" cy="192087"/>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6" name="AutoShape 66"/>
            <p:cNvSpPr>
              <a:spLocks noChangeArrowheads="1"/>
            </p:cNvSpPr>
            <p:nvPr/>
          </p:nvSpPr>
          <p:spPr bwMode="auto">
            <a:xfrm>
              <a:off x="9126538" y="1931988"/>
              <a:ext cx="171450" cy="192087"/>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7" name="AutoShape 67"/>
            <p:cNvSpPr>
              <a:spLocks noChangeArrowheads="1"/>
            </p:cNvSpPr>
            <p:nvPr/>
          </p:nvSpPr>
          <p:spPr bwMode="auto">
            <a:xfrm>
              <a:off x="9852025" y="2641600"/>
              <a:ext cx="203200" cy="228600"/>
            </a:xfrm>
            <a:prstGeom prst="diamond">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58" name="Text Box 68"/>
            <p:cNvSpPr txBox="1">
              <a:spLocks noChangeArrowheads="1"/>
            </p:cNvSpPr>
            <p:nvPr/>
          </p:nvSpPr>
          <p:spPr bwMode="auto">
            <a:xfrm>
              <a:off x="10156825" y="2641600"/>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Milestone</a:t>
              </a:r>
            </a:p>
          </p:txBody>
        </p:sp>
        <p:sp>
          <p:nvSpPr>
            <p:cNvPr id="159" name="Rectangle 69"/>
            <p:cNvSpPr>
              <a:spLocks noChangeArrowheads="1"/>
            </p:cNvSpPr>
            <p:nvPr/>
          </p:nvSpPr>
          <p:spPr bwMode="auto">
            <a:xfrm>
              <a:off x="9648825" y="3251200"/>
              <a:ext cx="2235200" cy="3124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sp>
          <p:nvSpPr>
            <p:cNvPr id="160" name="Text Box 70"/>
            <p:cNvSpPr txBox="1">
              <a:spLocks noChangeArrowheads="1"/>
            </p:cNvSpPr>
            <p:nvPr/>
          </p:nvSpPr>
          <p:spPr bwMode="auto">
            <a:xfrm>
              <a:off x="9953625" y="3327400"/>
              <a:ext cx="142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Arial" charset="0"/>
                  <a:cs typeface="Arial" charset="0"/>
                </a:rPr>
                <a:t>Activities</a:t>
              </a:r>
            </a:p>
          </p:txBody>
        </p:sp>
        <p:sp>
          <p:nvSpPr>
            <p:cNvPr id="161" name="Text Box 71"/>
            <p:cNvSpPr txBox="1">
              <a:spLocks noChangeArrowheads="1"/>
            </p:cNvSpPr>
            <p:nvPr/>
          </p:nvSpPr>
          <p:spPr bwMode="auto">
            <a:xfrm>
              <a:off x="9648825" y="3632200"/>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2 Requirements</a:t>
              </a:r>
            </a:p>
          </p:txBody>
        </p:sp>
        <p:sp>
          <p:nvSpPr>
            <p:cNvPr id="162" name="Text Box 72"/>
            <p:cNvSpPr txBox="1">
              <a:spLocks noChangeArrowheads="1"/>
            </p:cNvSpPr>
            <p:nvPr/>
          </p:nvSpPr>
          <p:spPr bwMode="auto">
            <a:xfrm>
              <a:off x="9648825" y="37846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3 Infrastructure</a:t>
              </a:r>
            </a:p>
          </p:txBody>
        </p:sp>
        <p:sp>
          <p:nvSpPr>
            <p:cNvPr id="163" name="Text Box 73"/>
            <p:cNvSpPr txBox="1">
              <a:spLocks noChangeArrowheads="1"/>
            </p:cNvSpPr>
            <p:nvPr/>
          </p:nvSpPr>
          <p:spPr bwMode="auto">
            <a:xfrm>
              <a:off x="9648825" y="3937000"/>
              <a:ext cx="223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4 Interface Data Access</a:t>
              </a:r>
            </a:p>
          </p:txBody>
        </p:sp>
        <p:sp>
          <p:nvSpPr>
            <p:cNvPr id="164" name="Text Box 74"/>
            <p:cNvSpPr txBox="1">
              <a:spLocks noChangeArrowheads="1"/>
            </p:cNvSpPr>
            <p:nvPr/>
          </p:nvSpPr>
          <p:spPr bwMode="auto">
            <a:xfrm>
              <a:off x="9648825" y="40894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5 Interface Manager</a:t>
              </a:r>
            </a:p>
          </p:txBody>
        </p:sp>
        <p:sp>
          <p:nvSpPr>
            <p:cNvPr id="165" name="Text Box 75"/>
            <p:cNvSpPr txBox="1">
              <a:spLocks noChangeArrowheads="1"/>
            </p:cNvSpPr>
            <p:nvPr/>
          </p:nvSpPr>
          <p:spPr bwMode="auto">
            <a:xfrm>
              <a:off x="9648825" y="4241800"/>
              <a:ext cx="223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6 Security Data Access</a:t>
              </a:r>
            </a:p>
          </p:txBody>
        </p:sp>
        <p:sp>
          <p:nvSpPr>
            <p:cNvPr id="166" name="Text Box 76"/>
            <p:cNvSpPr txBox="1">
              <a:spLocks noChangeArrowheads="1"/>
            </p:cNvSpPr>
            <p:nvPr/>
          </p:nvSpPr>
          <p:spPr bwMode="auto">
            <a:xfrm>
              <a:off x="9648825" y="43942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7 Security</a:t>
              </a:r>
            </a:p>
          </p:txBody>
        </p:sp>
        <p:sp>
          <p:nvSpPr>
            <p:cNvPr id="167" name="Text Box 77"/>
            <p:cNvSpPr txBox="1">
              <a:spLocks noChangeArrowheads="1"/>
            </p:cNvSpPr>
            <p:nvPr/>
          </p:nvSpPr>
          <p:spPr bwMode="auto">
            <a:xfrm>
              <a:off x="9648825" y="45466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8 Admin Client</a:t>
              </a:r>
            </a:p>
          </p:txBody>
        </p:sp>
        <p:sp>
          <p:nvSpPr>
            <p:cNvPr id="168" name="Text Box 78"/>
            <p:cNvSpPr txBox="1">
              <a:spLocks noChangeArrowheads="1"/>
            </p:cNvSpPr>
            <p:nvPr/>
          </p:nvSpPr>
          <p:spPr bwMode="auto">
            <a:xfrm>
              <a:off x="9648825" y="46990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9 Utilities</a:t>
              </a:r>
            </a:p>
          </p:txBody>
        </p:sp>
        <p:sp>
          <p:nvSpPr>
            <p:cNvPr id="169" name="Text Box 79"/>
            <p:cNvSpPr txBox="1">
              <a:spLocks noChangeArrowheads="1"/>
            </p:cNvSpPr>
            <p:nvPr/>
          </p:nvSpPr>
          <p:spPr bwMode="auto">
            <a:xfrm>
              <a:off x="9648825" y="48514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10 TA FileNet</a:t>
              </a:r>
            </a:p>
          </p:txBody>
        </p:sp>
        <p:sp>
          <p:nvSpPr>
            <p:cNvPr id="170" name="Text Box 80"/>
            <p:cNvSpPr txBox="1">
              <a:spLocks noChangeArrowheads="1"/>
            </p:cNvSpPr>
            <p:nvPr/>
          </p:nvSpPr>
          <p:spPr bwMode="auto">
            <a:xfrm>
              <a:off x="9648825" y="50038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11 eFiling Client</a:t>
              </a:r>
            </a:p>
          </p:txBody>
        </p:sp>
        <p:sp>
          <p:nvSpPr>
            <p:cNvPr id="171" name="Text Box 81"/>
            <p:cNvSpPr txBox="1">
              <a:spLocks noChangeArrowheads="1"/>
            </p:cNvSpPr>
            <p:nvPr/>
          </p:nvSpPr>
          <p:spPr bwMode="auto">
            <a:xfrm>
              <a:off x="9648825" y="5156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12 eFiling Web Service</a:t>
              </a:r>
            </a:p>
          </p:txBody>
        </p:sp>
        <p:sp>
          <p:nvSpPr>
            <p:cNvPr id="172" name="Text Box 82"/>
            <p:cNvSpPr txBox="1">
              <a:spLocks noChangeArrowheads="1"/>
            </p:cNvSpPr>
            <p:nvPr/>
          </p:nvSpPr>
          <p:spPr bwMode="auto">
            <a:xfrm>
              <a:off x="9648825" y="53086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13 Form Manager</a:t>
              </a:r>
            </a:p>
          </p:txBody>
        </p:sp>
        <p:sp>
          <p:nvSpPr>
            <p:cNvPr id="173" name="Text Box 83"/>
            <p:cNvSpPr txBox="1">
              <a:spLocks noChangeArrowheads="1"/>
            </p:cNvSpPr>
            <p:nvPr/>
          </p:nvSpPr>
          <p:spPr bwMode="auto">
            <a:xfrm>
              <a:off x="9648825" y="5461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14 Form Data Access</a:t>
              </a:r>
            </a:p>
          </p:txBody>
        </p:sp>
        <p:sp>
          <p:nvSpPr>
            <p:cNvPr id="174" name="Text Box 84"/>
            <p:cNvSpPr txBox="1">
              <a:spLocks noChangeArrowheads="1"/>
            </p:cNvSpPr>
            <p:nvPr/>
          </p:nvSpPr>
          <p:spPr bwMode="auto">
            <a:xfrm>
              <a:off x="9648825" y="56134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15 Form Engine</a:t>
              </a:r>
            </a:p>
          </p:txBody>
        </p:sp>
        <p:sp>
          <p:nvSpPr>
            <p:cNvPr id="175" name="Text Box 85"/>
            <p:cNvSpPr txBox="1">
              <a:spLocks noChangeArrowheads="1"/>
            </p:cNvSpPr>
            <p:nvPr/>
          </p:nvSpPr>
          <p:spPr bwMode="auto">
            <a:xfrm>
              <a:off x="9648825" y="5765800"/>
              <a:ext cx="264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16 eFiling Integration</a:t>
              </a:r>
            </a:p>
          </p:txBody>
        </p:sp>
        <p:sp>
          <p:nvSpPr>
            <p:cNvPr id="176" name="Text Box 86"/>
            <p:cNvSpPr txBox="1">
              <a:spLocks noChangeArrowheads="1"/>
            </p:cNvSpPr>
            <p:nvPr/>
          </p:nvSpPr>
          <p:spPr bwMode="auto">
            <a:xfrm>
              <a:off x="9648825" y="59182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17 System Testing</a:t>
              </a:r>
            </a:p>
          </p:txBody>
        </p:sp>
        <p:sp>
          <p:nvSpPr>
            <p:cNvPr id="177" name="Text Box 87"/>
            <p:cNvSpPr txBox="1">
              <a:spLocks noChangeArrowheads="1"/>
            </p:cNvSpPr>
            <p:nvPr/>
          </p:nvSpPr>
          <p:spPr bwMode="auto">
            <a:xfrm>
              <a:off x="9648825" y="6070600"/>
              <a:ext cx="193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2813" eaLnBrk="1" fontAlgn="base" latinLnBrk="0" hangingPunct="1">
                <a:lnSpc>
                  <a:spcPct val="100000"/>
                </a:lnSpc>
                <a:spcBef>
                  <a:spcPct val="50000"/>
                </a:spcBef>
                <a:spcAft>
                  <a:spcPct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Arial" charset="0"/>
                  <a:cs typeface="Arial" charset="0"/>
                </a:rPr>
                <a:t>18 Release 1.0</a:t>
              </a:r>
            </a:p>
          </p:txBody>
        </p:sp>
        <p:sp>
          <p:nvSpPr>
            <p:cNvPr id="178" name="Rectangle 89"/>
            <p:cNvSpPr>
              <a:spLocks noChangeArrowheads="1"/>
            </p:cNvSpPr>
            <p:nvPr/>
          </p:nvSpPr>
          <p:spPr bwMode="auto">
            <a:xfrm>
              <a:off x="9507538" y="3121025"/>
              <a:ext cx="2470150" cy="3328988"/>
            </a:xfrm>
            <a:prstGeom prst="rect">
              <a:avLst/>
            </a:prstGeom>
            <a:solidFill>
              <a:srgbClr val="FFFFFF"/>
            </a:solid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2813"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charset="0"/>
                <a:cs typeface="Arial" charset="0"/>
              </a:endParaRPr>
            </a:p>
          </p:txBody>
        </p:sp>
      </p:grpSp>
    </p:spTree>
    <p:extLst>
      <p:ext uri="{BB962C8B-B14F-4D97-AF65-F5344CB8AC3E}">
        <p14:creationId xmlns:p14="http://schemas.microsoft.com/office/powerpoint/2010/main" val="3508780334"/>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Module/Service Life Cycle</a:t>
            </a:r>
            <a:endParaRPr lang="en-US" dirty="0"/>
          </a:p>
        </p:txBody>
      </p:sp>
      <p:sp>
        <p:nvSpPr>
          <p:cNvPr id="38" name="Text Placeholder 3"/>
          <p:cNvSpPr>
            <a:spLocks noGrp="1"/>
          </p:cNvSpPr>
          <p:nvPr>
            <p:ph type="body" sz="quarter" idx="11"/>
          </p:nvPr>
        </p:nvSpPr>
        <p:spPr>
          <a:xfrm>
            <a:off x="723199" y="1268952"/>
            <a:ext cx="12957176" cy="1450497"/>
          </a:xfrm>
        </p:spPr>
        <p:txBody>
          <a:bodyPr/>
          <a:lstStyle/>
          <a:p>
            <a:r>
              <a:rPr lang="en-US" sz="2800" dirty="0" smtClean="0"/>
              <a:t>For Each Service</a:t>
            </a:r>
            <a:endParaRPr lang="en-US" sz="2800" dirty="0"/>
          </a:p>
        </p:txBody>
      </p:sp>
      <p:sp>
        <p:nvSpPr>
          <p:cNvPr id="35" name="AutoShape 3"/>
          <p:cNvSpPr>
            <a:spLocks noChangeArrowheads="1"/>
          </p:cNvSpPr>
          <p:nvPr/>
        </p:nvSpPr>
        <p:spPr bwMode="auto">
          <a:xfrm>
            <a:off x="951330" y="2397325"/>
            <a:ext cx="1244600" cy="449262"/>
          </a:xfrm>
          <a:prstGeom prst="roundRect">
            <a:avLst>
              <a:gd name="adj" fmla="val 16667"/>
            </a:avLst>
          </a:prstGeom>
          <a:solidFill>
            <a:srgbClr val="B2B2B2"/>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SRS</a:t>
            </a:r>
            <a:endParaRPr lang="en-US" sz="1400">
              <a:solidFill>
                <a:srgbClr val="000000"/>
              </a:solidFill>
              <a:latin typeface="Times New Roman" pitchFamily="18" charset="0"/>
            </a:endParaRPr>
          </a:p>
        </p:txBody>
      </p:sp>
      <p:grpSp>
        <p:nvGrpSpPr>
          <p:cNvPr id="36" name="Group 4"/>
          <p:cNvGrpSpPr>
            <a:grpSpLocks/>
          </p:cNvGrpSpPr>
          <p:nvPr/>
        </p:nvGrpSpPr>
        <p:grpSpPr bwMode="auto">
          <a:xfrm>
            <a:off x="2200692" y="2402087"/>
            <a:ext cx="2730500" cy="449263"/>
            <a:chOff x="1143" y="1006"/>
            <a:chExt cx="1291" cy="283"/>
          </a:xfrm>
        </p:grpSpPr>
        <p:sp>
          <p:nvSpPr>
            <p:cNvPr id="37" name="AutoShape 5"/>
            <p:cNvSpPr>
              <a:spLocks noChangeArrowheads="1"/>
            </p:cNvSpPr>
            <p:nvPr/>
          </p:nvSpPr>
          <p:spPr bwMode="auto">
            <a:xfrm>
              <a:off x="1489" y="1006"/>
              <a:ext cx="945" cy="283"/>
            </a:xfrm>
            <a:prstGeom prst="roundRect">
              <a:avLst>
                <a:gd name="adj" fmla="val 16667"/>
              </a:avLst>
            </a:prstGeom>
            <a:solidFill>
              <a:srgbClr val="B2B2B2"/>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SRS</a:t>
              </a:r>
            </a:p>
            <a:p>
              <a:pPr algn="ctr" eaLnBrk="0" hangingPunct="0"/>
              <a:r>
                <a:rPr lang="en-US" sz="1200">
                  <a:solidFill>
                    <a:srgbClr val="000000"/>
                  </a:solidFill>
                  <a:latin typeface="Times New Roman" pitchFamily="18" charset="0"/>
                </a:rPr>
                <a:t>Review</a:t>
              </a:r>
            </a:p>
          </p:txBody>
        </p:sp>
        <p:sp>
          <p:nvSpPr>
            <p:cNvPr id="39" name="Line 6"/>
            <p:cNvSpPr>
              <a:spLocks noChangeShapeType="1"/>
            </p:cNvSpPr>
            <p:nvPr/>
          </p:nvSpPr>
          <p:spPr bwMode="auto">
            <a:xfrm>
              <a:off x="1143" y="1143"/>
              <a:ext cx="3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 name="Group 7"/>
          <p:cNvGrpSpPr>
            <a:grpSpLocks/>
          </p:cNvGrpSpPr>
          <p:nvPr/>
        </p:nvGrpSpPr>
        <p:grpSpPr bwMode="auto">
          <a:xfrm>
            <a:off x="5261392" y="2825950"/>
            <a:ext cx="2347913" cy="749300"/>
            <a:chOff x="2590" y="1273"/>
            <a:chExt cx="1109" cy="472"/>
          </a:xfrm>
        </p:grpSpPr>
        <p:sp>
          <p:nvSpPr>
            <p:cNvPr id="41" name="AutoShape 8"/>
            <p:cNvSpPr>
              <a:spLocks noChangeArrowheads="1"/>
            </p:cNvSpPr>
            <p:nvPr/>
          </p:nvSpPr>
          <p:spPr bwMode="auto">
            <a:xfrm>
              <a:off x="2590" y="1462"/>
              <a:ext cx="1109" cy="283"/>
            </a:xfrm>
            <a:prstGeom prst="roundRect">
              <a:avLst>
                <a:gd name="adj" fmla="val 16667"/>
              </a:avLst>
            </a:prstGeom>
            <a:solidFill>
              <a:srgbClr val="FFFF00"/>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Detailed Design</a:t>
              </a:r>
            </a:p>
            <a:p>
              <a:pPr algn="ctr" eaLnBrk="0" hangingPunct="0"/>
              <a:r>
                <a:rPr lang="en-US" sz="1200">
                  <a:solidFill>
                    <a:srgbClr val="000000"/>
                  </a:solidFill>
                  <a:latin typeface="Times New Roman" pitchFamily="18" charset="0"/>
                </a:rPr>
                <a:t>(standard documentation)</a:t>
              </a:r>
            </a:p>
          </p:txBody>
        </p:sp>
        <p:sp>
          <p:nvSpPr>
            <p:cNvPr id="42" name="Line 9"/>
            <p:cNvSpPr>
              <a:spLocks noChangeShapeType="1"/>
            </p:cNvSpPr>
            <p:nvPr/>
          </p:nvSpPr>
          <p:spPr bwMode="auto">
            <a:xfrm rot="5400000">
              <a:off x="3011" y="1367"/>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10"/>
          <p:cNvGrpSpPr>
            <a:grpSpLocks/>
          </p:cNvGrpSpPr>
          <p:nvPr/>
        </p:nvGrpSpPr>
        <p:grpSpPr bwMode="auto">
          <a:xfrm>
            <a:off x="5547142" y="3578425"/>
            <a:ext cx="1827213" cy="749300"/>
            <a:chOff x="2725" y="1747"/>
            <a:chExt cx="863" cy="472"/>
          </a:xfrm>
        </p:grpSpPr>
        <p:sp>
          <p:nvSpPr>
            <p:cNvPr id="44" name="AutoShape 11"/>
            <p:cNvSpPr>
              <a:spLocks noChangeArrowheads="1"/>
            </p:cNvSpPr>
            <p:nvPr/>
          </p:nvSpPr>
          <p:spPr bwMode="auto">
            <a:xfrm>
              <a:off x="2725" y="1936"/>
              <a:ext cx="863" cy="283"/>
            </a:xfrm>
            <a:prstGeom prst="roundRect">
              <a:avLst>
                <a:gd name="adj" fmla="val 16667"/>
              </a:avLst>
            </a:prstGeom>
            <a:solidFill>
              <a:srgbClr val="FFFF00"/>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Design Review</a:t>
              </a:r>
            </a:p>
          </p:txBody>
        </p:sp>
        <p:sp>
          <p:nvSpPr>
            <p:cNvPr id="45" name="Line 12"/>
            <p:cNvSpPr>
              <a:spLocks noChangeShapeType="1"/>
            </p:cNvSpPr>
            <p:nvPr/>
          </p:nvSpPr>
          <p:spPr bwMode="auto">
            <a:xfrm rot="5400000">
              <a:off x="3017" y="1841"/>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 name="Group 13"/>
          <p:cNvGrpSpPr>
            <a:grpSpLocks/>
          </p:cNvGrpSpPr>
          <p:nvPr/>
        </p:nvGrpSpPr>
        <p:grpSpPr bwMode="auto">
          <a:xfrm>
            <a:off x="3300830" y="2365575"/>
            <a:ext cx="4019550" cy="1247775"/>
            <a:chOff x="1663" y="983"/>
            <a:chExt cx="1900" cy="786"/>
          </a:xfrm>
        </p:grpSpPr>
        <p:sp>
          <p:nvSpPr>
            <p:cNvPr id="47" name="AutoShape 14"/>
            <p:cNvSpPr>
              <a:spLocks noChangeArrowheads="1"/>
            </p:cNvSpPr>
            <p:nvPr/>
          </p:nvSpPr>
          <p:spPr bwMode="auto">
            <a:xfrm>
              <a:off x="2707" y="983"/>
              <a:ext cx="856" cy="283"/>
            </a:xfrm>
            <a:prstGeom prst="roundRect">
              <a:avLst>
                <a:gd name="adj" fmla="val 16667"/>
              </a:avLst>
            </a:prstGeom>
            <a:solidFill>
              <a:srgbClr val="66FF66"/>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Some</a:t>
              </a:r>
            </a:p>
            <a:p>
              <a:pPr algn="ctr" eaLnBrk="0" hangingPunct="0"/>
              <a:r>
                <a:rPr lang="en-US" sz="1200">
                  <a:solidFill>
                    <a:srgbClr val="000000"/>
                  </a:solidFill>
                  <a:latin typeface="Times New Roman" pitchFamily="18" charset="0"/>
                </a:rPr>
                <a:t>Construction</a:t>
              </a:r>
            </a:p>
          </p:txBody>
        </p:sp>
        <p:sp>
          <p:nvSpPr>
            <p:cNvPr id="48" name="Line 15"/>
            <p:cNvSpPr>
              <a:spLocks noChangeShapeType="1"/>
            </p:cNvSpPr>
            <p:nvPr/>
          </p:nvSpPr>
          <p:spPr bwMode="auto">
            <a:xfrm>
              <a:off x="2441" y="1121"/>
              <a:ext cx="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AutoShape 16"/>
            <p:cNvSpPr>
              <a:spLocks noChangeArrowheads="1"/>
            </p:cNvSpPr>
            <p:nvPr/>
          </p:nvSpPr>
          <p:spPr bwMode="auto">
            <a:xfrm>
              <a:off x="1663" y="1486"/>
              <a:ext cx="591" cy="283"/>
            </a:xfrm>
            <a:prstGeom prst="roundRect">
              <a:avLst>
                <a:gd name="adj" fmla="val 16667"/>
              </a:avLst>
            </a:prstGeom>
            <a:solidFill>
              <a:srgbClr val="B2B2B2"/>
            </a:solidFill>
            <a:ln w="9525">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STP</a:t>
              </a:r>
            </a:p>
          </p:txBody>
        </p:sp>
        <p:sp>
          <p:nvSpPr>
            <p:cNvPr id="50" name="Line 17"/>
            <p:cNvSpPr>
              <a:spLocks noChangeShapeType="1"/>
            </p:cNvSpPr>
            <p:nvPr/>
          </p:nvSpPr>
          <p:spPr bwMode="auto">
            <a:xfrm rot="5400000">
              <a:off x="1835" y="1391"/>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18"/>
          <p:cNvGrpSpPr>
            <a:grpSpLocks/>
          </p:cNvGrpSpPr>
          <p:nvPr/>
        </p:nvGrpSpPr>
        <p:grpSpPr bwMode="auto">
          <a:xfrm>
            <a:off x="4694655" y="4329312"/>
            <a:ext cx="3397250" cy="1079500"/>
            <a:chOff x="2322" y="2220"/>
            <a:chExt cx="1605" cy="680"/>
          </a:xfrm>
        </p:grpSpPr>
        <p:sp>
          <p:nvSpPr>
            <p:cNvPr id="52" name="AutoShape 19"/>
            <p:cNvSpPr>
              <a:spLocks noChangeArrowheads="1"/>
            </p:cNvSpPr>
            <p:nvPr/>
          </p:nvSpPr>
          <p:spPr bwMode="auto">
            <a:xfrm>
              <a:off x="3324" y="2617"/>
              <a:ext cx="603" cy="283"/>
            </a:xfrm>
            <a:prstGeom prst="roundRect">
              <a:avLst>
                <a:gd name="adj" fmla="val 16667"/>
              </a:avLst>
            </a:prstGeom>
            <a:solidFill>
              <a:srgbClr val="66FF66"/>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Construction</a:t>
              </a:r>
              <a:endParaRPr lang="en-US" sz="1400">
                <a:solidFill>
                  <a:srgbClr val="000000"/>
                </a:solidFill>
                <a:latin typeface="Times New Roman" pitchFamily="18" charset="0"/>
              </a:endParaRPr>
            </a:p>
          </p:txBody>
        </p:sp>
        <p:sp>
          <p:nvSpPr>
            <p:cNvPr id="53" name="Line 20"/>
            <p:cNvSpPr>
              <a:spLocks noChangeShapeType="1"/>
            </p:cNvSpPr>
            <p:nvPr/>
          </p:nvSpPr>
          <p:spPr bwMode="auto">
            <a:xfrm flipH="1">
              <a:off x="2551" y="2226"/>
              <a:ext cx="498" cy="3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AutoShape 21"/>
            <p:cNvSpPr>
              <a:spLocks noChangeArrowheads="1"/>
            </p:cNvSpPr>
            <p:nvPr/>
          </p:nvSpPr>
          <p:spPr bwMode="auto">
            <a:xfrm>
              <a:off x="2322" y="2617"/>
              <a:ext cx="603" cy="283"/>
            </a:xfrm>
            <a:prstGeom prst="roundRect">
              <a:avLst>
                <a:gd name="adj" fmla="val 16667"/>
              </a:avLst>
            </a:prstGeom>
            <a:solidFill>
              <a:srgbClr val="66FF66"/>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Test Client</a:t>
              </a:r>
              <a:endParaRPr lang="en-US" sz="1400">
                <a:solidFill>
                  <a:srgbClr val="000000"/>
                </a:solidFill>
                <a:latin typeface="Times New Roman" pitchFamily="18" charset="0"/>
              </a:endParaRPr>
            </a:p>
          </p:txBody>
        </p:sp>
        <p:sp>
          <p:nvSpPr>
            <p:cNvPr id="55" name="Line 22"/>
            <p:cNvSpPr>
              <a:spLocks noChangeShapeType="1"/>
            </p:cNvSpPr>
            <p:nvPr/>
          </p:nvSpPr>
          <p:spPr bwMode="auto">
            <a:xfrm>
              <a:off x="3163" y="2220"/>
              <a:ext cx="450" cy="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23"/>
            <p:cNvSpPr>
              <a:spLocks noChangeShapeType="1"/>
            </p:cNvSpPr>
            <p:nvPr/>
          </p:nvSpPr>
          <p:spPr bwMode="auto">
            <a:xfrm>
              <a:off x="2933" y="2675"/>
              <a:ext cx="3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4"/>
            <p:cNvSpPr>
              <a:spLocks noChangeShapeType="1"/>
            </p:cNvSpPr>
            <p:nvPr/>
          </p:nvSpPr>
          <p:spPr bwMode="auto">
            <a:xfrm flipH="1">
              <a:off x="2939" y="2837"/>
              <a:ext cx="3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 name="Group 25"/>
          <p:cNvGrpSpPr>
            <a:grpSpLocks/>
          </p:cNvGrpSpPr>
          <p:nvPr/>
        </p:nvGrpSpPr>
        <p:grpSpPr bwMode="auto">
          <a:xfrm>
            <a:off x="6861592" y="5407225"/>
            <a:ext cx="1276350" cy="1076325"/>
            <a:chOff x="3346" y="2899"/>
            <a:chExt cx="603" cy="678"/>
          </a:xfrm>
        </p:grpSpPr>
        <p:sp>
          <p:nvSpPr>
            <p:cNvPr id="59" name="Line 26"/>
            <p:cNvSpPr>
              <a:spLocks noChangeShapeType="1"/>
            </p:cNvSpPr>
            <p:nvPr/>
          </p:nvSpPr>
          <p:spPr bwMode="auto">
            <a:xfrm rot="5400000">
              <a:off x="3419" y="3095"/>
              <a:ext cx="3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AutoShape 27"/>
            <p:cNvSpPr>
              <a:spLocks noChangeArrowheads="1"/>
            </p:cNvSpPr>
            <p:nvPr/>
          </p:nvSpPr>
          <p:spPr bwMode="auto">
            <a:xfrm>
              <a:off x="3346" y="3294"/>
              <a:ext cx="603" cy="283"/>
            </a:xfrm>
            <a:prstGeom prst="roundRect">
              <a:avLst>
                <a:gd name="adj" fmla="val 16667"/>
              </a:avLst>
            </a:prstGeom>
            <a:solidFill>
              <a:srgbClr val="66FF66"/>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Code</a:t>
              </a:r>
            </a:p>
            <a:p>
              <a:pPr algn="ctr" eaLnBrk="0" hangingPunct="0"/>
              <a:r>
                <a:rPr lang="en-US" sz="1200">
                  <a:solidFill>
                    <a:srgbClr val="000000"/>
                  </a:solidFill>
                  <a:latin typeface="Times New Roman" pitchFamily="18" charset="0"/>
                </a:rPr>
                <a:t>Review</a:t>
              </a:r>
              <a:endParaRPr lang="en-US" sz="1400">
                <a:solidFill>
                  <a:srgbClr val="000000"/>
                </a:solidFill>
                <a:latin typeface="Times New Roman" pitchFamily="18" charset="0"/>
              </a:endParaRPr>
            </a:p>
          </p:txBody>
        </p:sp>
      </p:grpSp>
      <p:grpSp>
        <p:nvGrpSpPr>
          <p:cNvPr id="61" name="Group 28"/>
          <p:cNvGrpSpPr>
            <a:grpSpLocks/>
          </p:cNvGrpSpPr>
          <p:nvPr/>
        </p:nvGrpSpPr>
        <p:grpSpPr bwMode="auto">
          <a:xfrm>
            <a:off x="3862805" y="3626050"/>
            <a:ext cx="2979737" cy="2865437"/>
            <a:chOff x="1929" y="1777"/>
            <a:chExt cx="1408" cy="1805"/>
          </a:xfrm>
        </p:grpSpPr>
        <p:sp>
          <p:nvSpPr>
            <p:cNvPr id="62" name="AutoShape 29"/>
            <p:cNvSpPr>
              <a:spLocks noChangeArrowheads="1"/>
            </p:cNvSpPr>
            <p:nvPr/>
          </p:nvSpPr>
          <p:spPr bwMode="auto">
            <a:xfrm>
              <a:off x="2470" y="3299"/>
              <a:ext cx="588" cy="283"/>
            </a:xfrm>
            <a:prstGeom prst="roundRect">
              <a:avLst>
                <a:gd name="adj" fmla="val 16667"/>
              </a:avLst>
            </a:prstGeom>
            <a:solidFill>
              <a:srgbClr val="B2B2B2"/>
            </a:solidFill>
            <a:ln w="12700">
              <a:solidFill>
                <a:srgbClr val="000000"/>
              </a:solidFill>
              <a:round/>
              <a:headEnd/>
              <a:tailEnd/>
            </a:ln>
          </p:spPr>
          <p:txBody>
            <a:bodyPr wrap="none" anchor="ctr"/>
            <a:lstStyle/>
            <a:p>
              <a:pPr algn="ctr" eaLnBrk="0" hangingPunct="0"/>
              <a:r>
                <a:rPr lang="en-US" sz="1200">
                  <a:solidFill>
                    <a:srgbClr val="000000"/>
                  </a:solidFill>
                  <a:latin typeface="Times New Roman" pitchFamily="18" charset="0"/>
                </a:rPr>
                <a:t>Integration</a:t>
              </a:r>
            </a:p>
            <a:p>
              <a:pPr algn="ctr" eaLnBrk="0" hangingPunct="0"/>
              <a:r>
                <a:rPr lang="en-US" sz="1200">
                  <a:solidFill>
                    <a:srgbClr val="000000"/>
                  </a:solidFill>
                  <a:latin typeface="Times New Roman" pitchFamily="18" charset="0"/>
                </a:rPr>
                <a:t>Testing</a:t>
              </a:r>
            </a:p>
          </p:txBody>
        </p:sp>
        <p:sp>
          <p:nvSpPr>
            <p:cNvPr id="63" name="Line 30"/>
            <p:cNvSpPr>
              <a:spLocks noChangeShapeType="1"/>
            </p:cNvSpPr>
            <p:nvPr/>
          </p:nvSpPr>
          <p:spPr bwMode="auto">
            <a:xfrm rot="5400000">
              <a:off x="1103" y="2603"/>
              <a:ext cx="16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31"/>
            <p:cNvSpPr>
              <a:spLocks noChangeShapeType="1"/>
            </p:cNvSpPr>
            <p:nvPr/>
          </p:nvSpPr>
          <p:spPr bwMode="auto">
            <a:xfrm>
              <a:off x="1943" y="3419"/>
              <a:ext cx="5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32"/>
            <p:cNvSpPr>
              <a:spLocks noChangeShapeType="1"/>
            </p:cNvSpPr>
            <p:nvPr/>
          </p:nvSpPr>
          <p:spPr bwMode="auto">
            <a:xfrm flipH="1">
              <a:off x="3071" y="3426"/>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437655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Testing</a:t>
            </a:r>
            <a:endParaRPr lang="en-US" dirty="0"/>
          </a:p>
        </p:txBody>
      </p:sp>
      <p:sp>
        <p:nvSpPr>
          <p:cNvPr id="3" name="Content Placeholder 2"/>
          <p:cNvSpPr>
            <a:spLocks noGrp="1"/>
          </p:cNvSpPr>
          <p:nvPr>
            <p:ph sz="quarter" idx="10"/>
          </p:nvPr>
        </p:nvSpPr>
        <p:spPr>
          <a:xfrm>
            <a:off x="723198" y="1569273"/>
            <a:ext cx="12978115" cy="5309125"/>
          </a:xfrm>
        </p:spPr>
        <p:txBody>
          <a:bodyPr/>
          <a:lstStyle/>
          <a:p>
            <a:pPr marL="457200" indent="-457200">
              <a:buFont typeface="Arial" panose="020B0604020202020204" pitchFamily="34" charset="0"/>
              <a:buChar char="•"/>
            </a:pPr>
            <a:r>
              <a:rPr lang="en-US" dirty="0">
                <a:latin typeface="Calibri" pitchFamily="34" charset="0"/>
              </a:rPr>
              <a:t>EVERY service has its own testing environment</a:t>
            </a:r>
          </a:p>
          <a:p>
            <a:pPr marL="457200" indent="-457200">
              <a:buFont typeface="Arial" panose="020B0604020202020204" pitchFamily="34" charset="0"/>
              <a:buChar char="•"/>
            </a:pPr>
            <a:r>
              <a:rPr lang="en-US" dirty="0">
                <a:latin typeface="Calibri" pitchFamily="34" charset="0"/>
              </a:rPr>
              <a:t>Visible signs of progress to management </a:t>
            </a:r>
          </a:p>
          <a:p>
            <a:pPr marL="457200" indent="-457200">
              <a:buFont typeface="Arial" panose="020B0604020202020204" pitchFamily="34" charset="0"/>
              <a:buChar char="•"/>
            </a:pPr>
            <a:r>
              <a:rPr lang="en-US" dirty="0">
                <a:latin typeface="Calibri" pitchFamily="34" charset="0"/>
              </a:rPr>
              <a:t>Spice up “boring” testing</a:t>
            </a:r>
          </a:p>
          <a:p>
            <a:pPr marL="457200" indent="-457200">
              <a:buFont typeface="Arial" panose="020B0604020202020204" pitchFamily="34" charset="0"/>
              <a:buChar char="•"/>
            </a:pPr>
            <a:r>
              <a:rPr lang="en-US" dirty="0">
                <a:latin typeface="Calibri" pitchFamily="34" charset="0"/>
              </a:rPr>
              <a:t>Test all method calls, call backs and errors (white box)</a:t>
            </a:r>
          </a:p>
          <a:p>
            <a:pPr marL="457200" indent="-457200">
              <a:buFont typeface="Arial" panose="020B0604020202020204" pitchFamily="34" charset="0"/>
              <a:buChar char="•"/>
            </a:pPr>
            <a:r>
              <a:rPr lang="en-US" dirty="0">
                <a:latin typeface="Calibri" pitchFamily="34" charset="0"/>
              </a:rPr>
              <a:t>Fall back to isolate problems</a:t>
            </a:r>
          </a:p>
          <a:p>
            <a:pPr marL="457200" indent="-457200">
              <a:buFont typeface="Arial" panose="020B0604020202020204" pitchFamily="34" charset="0"/>
              <a:buChar char="•"/>
            </a:pPr>
            <a:r>
              <a:rPr lang="en-US" dirty="0">
                <a:latin typeface="Calibri" pitchFamily="34" charset="0"/>
              </a:rPr>
              <a:t>Assumption - no need to test the </a:t>
            </a:r>
            <a:r>
              <a:rPr lang="en-US" i="1" dirty="0">
                <a:latin typeface="Calibri" pitchFamily="34" charset="0"/>
              </a:rPr>
              <a:t>test</a:t>
            </a:r>
            <a:r>
              <a:rPr lang="en-US" dirty="0">
                <a:latin typeface="Calibri" pitchFamily="34" charset="0"/>
              </a:rPr>
              <a:t> SW</a:t>
            </a:r>
          </a:p>
          <a:p>
            <a:pPr marL="457200" indent="-457200">
              <a:buFont typeface="Arial" panose="020B0604020202020204" pitchFamily="34" charset="0"/>
              <a:buChar char="•"/>
            </a:pPr>
            <a:r>
              <a:rPr lang="en-US" dirty="0">
                <a:latin typeface="Calibri" pitchFamily="34" charset="0"/>
              </a:rPr>
              <a:t>System level test SW is provided to customer as </a:t>
            </a:r>
            <a:r>
              <a:rPr lang="en-US" dirty="0" smtClean="0">
                <a:latin typeface="Calibri" pitchFamily="34" charset="0"/>
              </a:rPr>
              <a:t>well</a:t>
            </a:r>
            <a:endParaRPr lang="en-US" dirty="0">
              <a:latin typeface="Calibri" pitchFamily="34" charset="0"/>
            </a:endParaRPr>
          </a:p>
        </p:txBody>
      </p:sp>
    </p:spTree>
    <p:extLst>
      <p:ext uri="{BB962C8B-B14F-4D97-AF65-F5344CB8AC3E}">
        <p14:creationId xmlns:p14="http://schemas.microsoft.com/office/powerpoint/2010/main" val="2662694622"/>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and Tracking</a:t>
            </a:r>
            <a:endParaRPr lang="en-US" dirty="0"/>
          </a:p>
        </p:txBody>
      </p:sp>
      <p:sp>
        <p:nvSpPr>
          <p:cNvPr id="3" name="Content Placeholder 2"/>
          <p:cNvSpPr>
            <a:spLocks noGrp="1"/>
          </p:cNvSpPr>
          <p:nvPr>
            <p:ph sz="quarter" idx="10"/>
          </p:nvPr>
        </p:nvSpPr>
        <p:spPr/>
        <p:txBody>
          <a:bodyPr/>
          <a:lstStyle/>
          <a:p>
            <a:pPr marL="457200" indent="-457200">
              <a:buFont typeface="Arial" panose="020B0604020202020204" pitchFamily="34" charset="0"/>
              <a:buChar char="•"/>
            </a:pPr>
            <a:r>
              <a:rPr lang="en-US" sz="4400" dirty="0">
                <a:latin typeface="Calibri" pitchFamily="34" charset="0"/>
              </a:rPr>
              <a:t>Service-based effort estimation</a:t>
            </a:r>
          </a:p>
          <a:p>
            <a:pPr marL="457200" indent="-457200">
              <a:buFont typeface="Arial" panose="020B0604020202020204" pitchFamily="34" charset="0"/>
              <a:buChar char="•"/>
            </a:pPr>
            <a:r>
              <a:rPr lang="en-US" sz="4400" dirty="0">
                <a:latin typeface="Calibri" pitchFamily="34" charset="0"/>
              </a:rPr>
              <a:t>Service-based earned value tracking </a:t>
            </a:r>
          </a:p>
        </p:txBody>
      </p:sp>
    </p:spTree>
    <p:extLst>
      <p:ext uri="{BB962C8B-B14F-4D97-AF65-F5344CB8AC3E}">
        <p14:creationId xmlns:p14="http://schemas.microsoft.com/office/powerpoint/2010/main" val="32541704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What does enterprise architecture mean for AGT?</a:t>
            </a:r>
            <a:endParaRPr lang="en-US" noProof="0" dirty="0"/>
          </a:p>
        </p:txBody>
      </p:sp>
      <p:sp>
        <p:nvSpPr>
          <p:cNvPr id="7" name="Text Placeholder 6"/>
          <p:cNvSpPr>
            <a:spLocks noGrp="1"/>
          </p:cNvSpPr>
          <p:nvPr>
            <p:ph type="body" sz="quarter" idx="18"/>
          </p:nvPr>
        </p:nvSpPr>
        <p:spPr/>
        <p:txBody>
          <a:bodyPr/>
          <a:lstStyle/>
          <a:p>
            <a:r>
              <a:rPr lang="en-US" dirty="0"/>
              <a:t>Enterprise </a:t>
            </a:r>
            <a:r>
              <a:rPr lang="en-US" dirty="0" smtClean="0"/>
              <a:t>architecture</a:t>
            </a:r>
            <a:endParaRPr lang="en-US" dirty="0"/>
          </a:p>
        </p:txBody>
      </p:sp>
      <p:grpSp>
        <p:nvGrpSpPr>
          <p:cNvPr id="3" name="Group 7"/>
          <p:cNvGrpSpPr/>
          <p:nvPr/>
        </p:nvGrpSpPr>
        <p:grpSpPr>
          <a:xfrm>
            <a:off x="1719715" y="2777820"/>
            <a:ext cx="11190970" cy="2673552"/>
            <a:chOff x="1805516" y="2061287"/>
            <a:chExt cx="6205720" cy="2227960"/>
          </a:xfrm>
        </p:grpSpPr>
        <p:sp>
          <p:nvSpPr>
            <p:cNvPr id="5" name="Rectangle 4"/>
            <p:cNvSpPr/>
            <p:nvPr/>
          </p:nvSpPr>
          <p:spPr>
            <a:xfrm>
              <a:off x="1805516" y="2061287"/>
              <a:ext cx="6205720" cy="743793"/>
            </a:xfrm>
            <a:prstGeom prst="rect">
              <a:avLst/>
            </a:prstGeom>
          </p:spPr>
          <p:txBody>
            <a:bodyPr wrap="square" anchor="ctr">
              <a:spAutoFit/>
            </a:bodyPr>
            <a:lstStyle/>
            <a:p>
              <a:pPr algn="ctr"/>
              <a:r>
                <a:rPr lang="en-US" i="1" dirty="0" smtClean="0"/>
                <a:t>…brings a </a:t>
              </a:r>
              <a:r>
                <a:rPr lang="en-US" b="1" i="1" dirty="0" smtClean="0"/>
                <a:t>consistent</a:t>
              </a:r>
              <a:r>
                <a:rPr lang="en-US" i="1" dirty="0" smtClean="0"/>
                <a:t>, </a:t>
              </a:r>
              <a:r>
                <a:rPr lang="en-US" b="1" i="1" dirty="0" smtClean="0"/>
                <a:t>transparent</a:t>
              </a:r>
              <a:r>
                <a:rPr lang="en-US" i="1" dirty="0" smtClean="0"/>
                <a:t> and enterprise-wide </a:t>
              </a:r>
              <a:r>
                <a:rPr lang="en-US" b="1" i="1" dirty="0" smtClean="0"/>
                <a:t>discipline</a:t>
              </a:r>
              <a:r>
                <a:rPr lang="en-US" i="1" dirty="0" smtClean="0"/>
                <a:t> in the managing the life cycle of system architectures</a:t>
              </a:r>
            </a:p>
          </p:txBody>
        </p:sp>
        <p:sp>
          <p:nvSpPr>
            <p:cNvPr id="6" name="Rectangle 5"/>
            <p:cNvSpPr/>
            <p:nvPr/>
          </p:nvSpPr>
          <p:spPr>
            <a:xfrm>
              <a:off x="1805516" y="3212029"/>
              <a:ext cx="6205720" cy="1077218"/>
            </a:xfrm>
            <a:prstGeom prst="rect">
              <a:avLst/>
            </a:prstGeom>
          </p:spPr>
          <p:txBody>
            <a:bodyPr wrap="square" anchor="ctr">
              <a:spAutoFit/>
            </a:bodyPr>
            <a:lstStyle/>
            <a:p>
              <a:pPr algn="ctr"/>
              <a:r>
                <a:rPr lang="en-US" i="1" dirty="0" smtClean="0"/>
                <a:t>…provides concrete support in terms of </a:t>
              </a:r>
              <a:r>
                <a:rPr lang="en-US" b="1" i="1" dirty="0" smtClean="0"/>
                <a:t>processes</a:t>
              </a:r>
              <a:r>
                <a:rPr lang="en-US" i="1" dirty="0" smtClean="0"/>
                <a:t>, </a:t>
              </a:r>
              <a:r>
                <a:rPr lang="en-US" b="1" i="1" dirty="0" smtClean="0"/>
                <a:t>documentation</a:t>
              </a:r>
              <a:r>
                <a:rPr lang="en-US" i="1" dirty="0" smtClean="0"/>
                <a:t> and </a:t>
              </a:r>
              <a:r>
                <a:rPr lang="en-US" b="1" i="1" dirty="0" smtClean="0"/>
                <a:t>guidelines </a:t>
              </a:r>
              <a:r>
                <a:rPr lang="en-US" i="1" dirty="0" smtClean="0"/>
                <a:t>in the practice of system architecture</a:t>
              </a:r>
            </a:p>
          </p:txBody>
        </p:sp>
      </p:grpSp>
    </p:spTree>
    <p:extLst>
      <p:ext uri="{BB962C8B-B14F-4D97-AF65-F5344CB8AC3E}">
        <p14:creationId xmlns:p14="http://schemas.microsoft.com/office/powerpoint/2010/main" val="3904578555"/>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Based Effort Estimation</a:t>
            </a:r>
            <a:endParaRPr lang="en-US" dirty="0"/>
          </a:p>
        </p:txBody>
      </p:sp>
      <p:sp>
        <p:nvSpPr>
          <p:cNvPr id="3" name="Content Placeholder 2"/>
          <p:cNvSpPr>
            <a:spLocks noGrp="1"/>
          </p:cNvSpPr>
          <p:nvPr>
            <p:ph sz="quarter" idx="10"/>
          </p:nvPr>
        </p:nvSpPr>
        <p:spPr>
          <a:xfrm>
            <a:off x="723198" y="1569273"/>
            <a:ext cx="12978115" cy="5309125"/>
          </a:xfrm>
        </p:spPr>
        <p:txBody>
          <a:bodyPr/>
          <a:lstStyle/>
          <a:p>
            <a:pPr marL="457200" indent="-457200">
              <a:buFont typeface="Arial" panose="020B0604020202020204" pitchFamily="34" charset="0"/>
              <a:buChar char="•"/>
            </a:pPr>
            <a:r>
              <a:rPr lang="en-US" sz="3000" dirty="0">
                <a:latin typeface="Calibri" pitchFamily="34" charset="0"/>
              </a:rPr>
              <a:t>Use estimation tools</a:t>
            </a:r>
          </a:p>
          <a:p>
            <a:pPr marL="457200" indent="-457200">
              <a:buFont typeface="Arial" panose="020B0604020202020204" pitchFamily="34" charset="0"/>
              <a:buChar char="•"/>
            </a:pPr>
            <a:r>
              <a:rPr lang="en-US" sz="3000" dirty="0">
                <a:latin typeface="Calibri" pitchFamily="34" charset="0"/>
              </a:rPr>
              <a:t>Team members participate in estimation</a:t>
            </a:r>
          </a:p>
          <a:p>
            <a:pPr marL="457200" indent="-457200">
              <a:buFont typeface="Arial" panose="020B0604020202020204" pitchFamily="34" charset="0"/>
              <a:buChar char="•"/>
            </a:pPr>
            <a:r>
              <a:rPr lang="en-US" sz="3000" dirty="0">
                <a:latin typeface="Calibri" pitchFamily="34" charset="0"/>
              </a:rPr>
              <a:t>Itemize lifecycle of all services</a:t>
            </a:r>
          </a:p>
          <a:p>
            <a:pPr lvl="1"/>
            <a:r>
              <a:rPr lang="en-US" sz="2800" dirty="0">
                <a:solidFill>
                  <a:schemeClr val="tx1"/>
                </a:solidFill>
                <a:latin typeface="Calibri" pitchFamily="34" charset="0"/>
              </a:rPr>
              <a:t>Do not omit:</a:t>
            </a:r>
          </a:p>
          <a:p>
            <a:pPr lvl="2"/>
            <a:r>
              <a:rPr lang="en-US" sz="2600" dirty="0">
                <a:solidFill>
                  <a:schemeClr val="tx1"/>
                </a:solidFill>
                <a:latin typeface="Calibri" pitchFamily="34" charset="0"/>
              </a:rPr>
              <a:t>Learning curves</a:t>
            </a:r>
          </a:p>
          <a:p>
            <a:pPr lvl="2"/>
            <a:r>
              <a:rPr lang="en-US" sz="2600" dirty="0">
                <a:solidFill>
                  <a:schemeClr val="tx1"/>
                </a:solidFill>
                <a:latin typeface="Calibri" pitchFamily="34" charset="0"/>
              </a:rPr>
              <a:t>Test clients</a:t>
            </a:r>
          </a:p>
          <a:p>
            <a:pPr lvl="2"/>
            <a:r>
              <a:rPr lang="en-US" sz="2600" dirty="0">
                <a:solidFill>
                  <a:schemeClr val="tx1"/>
                </a:solidFill>
                <a:latin typeface="Calibri" pitchFamily="34" charset="0"/>
              </a:rPr>
              <a:t>Installation</a:t>
            </a:r>
          </a:p>
          <a:p>
            <a:pPr lvl="2"/>
            <a:r>
              <a:rPr lang="en-US" sz="2600" dirty="0">
                <a:solidFill>
                  <a:schemeClr val="tx1"/>
                </a:solidFill>
                <a:latin typeface="Calibri" pitchFamily="34" charset="0"/>
              </a:rPr>
              <a:t>Integration points</a:t>
            </a:r>
          </a:p>
          <a:p>
            <a:pPr lvl="2"/>
            <a:r>
              <a:rPr lang="en-US" sz="2600" dirty="0">
                <a:solidFill>
                  <a:schemeClr val="tx1"/>
                </a:solidFill>
                <a:latin typeface="Calibri" pitchFamily="34" charset="0"/>
              </a:rPr>
              <a:t>Peer reviews</a:t>
            </a:r>
          </a:p>
          <a:p>
            <a:pPr lvl="2"/>
            <a:r>
              <a:rPr lang="en-US" sz="2600" dirty="0">
                <a:solidFill>
                  <a:schemeClr val="tx1"/>
                </a:solidFill>
                <a:latin typeface="Calibri" pitchFamily="34" charset="0"/>
              </a:rPr>
              <a:t>Documentation</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83537421"/>
              </p:ext>
            </p:extLst>
          </p:nvPr>
        </p:nvGraphicFramePr>
        <p:xfrm>
          <a:off x="8245106" y="2734848"/>
          <a:ext cx="5909832" cy="3884613"/>
        </p:xfrm>
        <a:graphic>
          <a:graphicData uri="http://schemas.openxmlformats.org/presentationml/2006/ole">
            <mc:AlternateContent xmlns:mc="http://schemas.openxmlformats.org/markup-compatibility/2006">
              <mc:Choice xmlns:v="urn:schemas-microsoft-com:vml" Requires="v">
                <p:oleObj spid="_x0000_s6158" name="Bitmap Image" r:id="rId3" imgW="5076190" imgH="4447619" progId="PBrush">
                  <p:embed/>
                </p:oleObj>
              </mc:Choice>
              <mc:Fallback>
                <p:oleObj name="Bitmap Image" r:id="rId3" imgW="5076190" imgH="444761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5106" y="2734848"/>
                        <a:ext cx="5909832" cy="38846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52806406"/>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Based Effort Estimation</a:t>
            </a:r>
            <a:endParaRPr lang="en-US" dirty="0"/>
          </a:p>
        </p:txBody>
      </p:sp>
      <p:sp>
        <p:nvSpPr>
          <p:cNvPr id="3" name="Content Placeholder 2"/>
          <p:cNvSpPr>
            <a:spLocks noGrp="1"/>
          </p:cNvSpPr>
          <p:nvPr>
            <p:ph sz="quarter" idx="10"/>
          </p:nvPr>
        </p:nvSpPr>
        <p:spPr>
          <a:xfrm>
            <a:off x="723198" y="1569273"/>
            <a:ext cx="12978115" cy="5309125"/>
          </a:xfrm>
        </p:spPr>
        <p:txBody>
          <a:bodyPr/>
          <a:lstStyle/>
          <a:p>
            <a:pPr marL="457200" indent="-457200">
              <a:buFont typeface="Arial" panose="020B0604020202020204" pitchFamily="34" charset="0"/>
              <a:buChar char="•"/>
            </a:pPr>
            <a:r>
              <a:rPr lang="en-US" sz="3000" dirty="0">
                <a:latin typeface="Calibri" pitchFamily="34" charset="0"/>
              </a:rPr>
              <a:t>Both underestimation and overestimation are deadly</a:t>
            </a:r>
          </a:p>
          <a:p>
            <a:pPr marL="457200" indent="-457200">
              <a:buFont typeface="Arial" panose="020B0604020202020204" pitchFamily="34" charset="0"/>
              <a:buChar char="•"/>
            </a:pPr>
            <a:r>
              <a:rPr lang="en-US" sz="3000" dirty="0">
                <a:latin typeface="Calibri" pitchFamily="34" charset="0"/>
              </a:rPr>
              <a:t>Padding allows for increased complexity</a:t>
            </a:r>
          </a:p>
          <a:p>
            <a:pPr lvl="1"/>
            <a:r>
              <a:rPr lang="en-US" sz="2800" dirty="0">
                <a:solidFill>
                  <a:schemeClr val="tx1"/>
                </a:solidFill>
                <a:latin typeface="Calibri" pitchFamily="34" charset="0"/>
              </a:rPr>
              <a:t>Gold plating</a:t>
            </a:r>
          </a:p>
          <a:p>
            <a:pPr lvl="1"/>
            <a:r>
              <a:rPr lang="en-US" sz="2800" dirty="0">
                <a:solidFill>
                  <a:schemeClr val="tx1"/>
                </a:solidFill>
                <a:latin typeface="Calibri" pitchFamily="34" charset="0"/>
              </a:rPr>
              <a:t>Inverted pyramid</a:t>
            </a:r>
          </a:p>
          <a:p>
            <a:pPr marL="457200" indent="-457200">
              <a:buFont typeface="Arial" panose="020B0604020202020204" pitchFamily="34" charset="0"/>
              <a:buChar char="•"/>
            </a:pPr>
            <a:r>
              <a:rPr lang="en-US" sz="3000" dirty="0">
                <a:latin typeface="Calibri" pitchFamily="34" charset="0"/>
              </a:rPr>
              <a:t>Too aggressive schedule guarantee failures</a:t>
            </a:r>
          </a:p>
          <a:p>
            <a:pPr lvl="1"/>
            <a:r>
              <a:rPr lang="en-US" sz="2800" dirty="0">
                <a:solidFill>
                  <a:schemeClr val="tx1"/>
                </a:solidFill>
                <a:latin typeface="Calibri" pitchFamily="34" charset="0"/>
              </a:rPr>
              <a:t>Cutting corners and best practices   </a:t>
            </a:r>
          </a:p>
          <a:p>
            <a:pPr marL="457200" indent="-457200">
              <a:buFont typeface="Arial" panose="020B0604020202020204" pitchFamily="34" charset="0"/>
              <a:buChar char="•"/>
            </a:pPr>
            <a:r>
              <a:rPr lang="en-US" sz="3000" dirty="0">
                <a:latin typeface="Calibri" pitchFamily="34" charset="0"/>
              </a:rPr>
              <a:t>Nominal estimation maximizes probability for success</a:t>
            </a:r>
            <a:endParaRPr lang="en-US" dirty="0"/>
          </a:p>
        </p:txBody>
      </p:sp>
    </p:spTree>
    <p:extLst>
      <p:ext uri="{BB962C8B-B14F-4D97-AF65-F5344CB8AC3E}">
        <p14:creationId xmlns:p14="http://schemas.microsoft.com/office/powerpoint/2010/main" val="96867758"/>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a:t>
            </a:r>
            <a:endParaRPr lang="en-US" dirty="0"/>
          </a:p>
        </p:txBody>
      </p:sp>
      <p:sp>
        <p:nvSpPr>
          <p:cNvPr id="3" name="Content Placeholder 2"/>
          <p:cNvSpPr>
            <a:spLocks noGrp="1"/>
          </p:cNvSpPr>
          <p:nvPr>
            <p:ph sz="quarter" idx="10"/>
          </p:nvPr>
        </p:nvSpPr>
        <p:spPr>
          <a:xfrm>
            <a:off x="723198" y="1389607"/>
            <a:ext cx="12978115" cy="2268005"/>
          </a:xfrm>
        </p:spPr>
        <p:txBody>
          <a:bodyPr/>
          <a:lstStyle/>
          <a:p>
            <a:pPr marL="344488" indent="-344488">
              <a:buFont typeface="Wingdings" pitchFamily="2" charset="2"/>
              <a:buChar char="Ø"/>
            </a:pPr>
            <a:r>
              <a:rPr lang="en-US" sz="2400" dirty="0" smtClean="0"/>
              <a:t>Assign value of work item for the completion of service</a:t>
            </a:r>
          </a:p>
          <a:p>
            <a:pPr marL="344488" indent="-344488">
              <a:buFont typeface="Wingdings" pitchFamily="2" charset="2"/>
              <a:buChar char="Ø"/>
            </a:pPr>
            <a:r>
              <a:rPr lang="en-US" sz="2400" dirty="0" smtClean="0"/>
              <a:t>Compare earned value (sum of all accomplished activities across services)  against effort spent</a:t>
            </a:r>
          </a:p>
          <a:p>
            <a:pPr marL="344488" indent="-344488">
              <a:buFont typeface="Wingdings" pitchFamily="2" charset="2"/>
              <a:buChar char="Ø"/>
            </a:pPr>
            <a:r>
              <a:rPr lang="en-US" sz="2400" dirty="0" smtClean="0"/>
              <a:t>Can predict completion date and costs</a:t>
            </a:r>
            <a:endParaRPr lang="en-US" sz="2400" dirty="0"/>
          </a:p>
        </p:txBody>
      </p:sp>
      <p:graphicFrame>
        <p:nvGraphicFramePr>
          <p:cNvPr id="1026" name="Object 2"/>
          <p:cNvGraphicFramePr>
            <a:graphicFrameLocks/>
          </p:cNvGraphicFramePr>
          <p:nvPr/>
        </p:nvGraphicFramePr>
        <p:xfrm>
          <a:off x="941285" y="3550719"/>
          <a:ext cx="9592128" cy="4085111"/>
        </p:xfrm>
        <a:graphic>
          <a:graphicData uri="http://schemas.openxmlformats.org/presentationml/2006/ole">
            <mc:AlternateContent xmlns:mc="http://schemas.openxmlformats.org/markup-compatibility/2006">
              <mc:Choice xmlns:v="urn:schemas-microsoft-com:vml" Requires="v">
                <p:oleObj spid="_x0000_s7182" name="Document" r:id="rId3" imgW="8078356" imgH="4524807" progId="Word.Document.8">
                  <p:embed/>
                </p:oleObj>
              </mc:Choice>
              <mc:Fallback>
                <p:oleObj name="Document" r:id="rId3" imgW="8078356" imgH="4524807"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285" y="3550719"/>
                        <a:ext cx="9592128" cy="408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025091"/>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- 1</a:t>
            </a:r>
            <a:endParaRPr lang="en-US" dirty="0"/>
          </a:p>
        </p:txBody>
      </p:sp>
      <p:sp>
        <p:nvSpPr>
          <p:cNvPr id="4" name="Text Placeholder 3"/>
          <p:cNvSpPr>
            <a:spLocks noGrp="1"/>
          </p:cNvSpPr>
          <p:nvPr>
            <p:ph type="body" sz="quarter" idx="11"/>
          </p:nvPr>
        </p:nvSpPr>
        <p:spPr>
          <a:xfrm>
            <a:off x="723199" y="1268952"/>
            <a:ext cx="12957176" cy="1450497"/>
          </a:xfrm>
        </p:spPr>
        <p:txBody>
          <a:bodyPr/>
          <a:lstStyle/>
          <a:p>
            <a:pPr marL="225425" indent="-225425">
              <a:buFont typeface="Arial" pitchFamily="34" charset="0"/>
              <a:buChar char="•"/>
            </a:pPr>
            <a:r>
              <a:rPr lang="en-US" sz="2800" dirty="0" smtClean="0"/>
              <a:t>Build a Gantt chart to derive actual dates</a:t>
            </a:r>
          </a:p>
          <a:p>
            <a:pPr marL="1020763" lvl="1" indent="-225425"/>
            <a:r>
              <a:rPr lang="en-US" sz="2800" dirty="0" smtClean="0"/>
              <a:t>And convert work days to calendar days</a:t>
            </a:r>
          </a:p>
          <a:p>
            <a:pPr marL="225425" indent="-225425">
              <a:buFont typeface="Arial" pitchFamily="34" charset="0"/>
              <a:buChar char="•"/>
            </a:pPr>
            <a:r>
              <a:rPr lang="en-US" sz="2800" dirty="0" smtClean="0"/>
              <a:t>Given each activity scheduled date and earned value plot planned progress </a:t>
            </a:r>
          </a:p>
          <a:p>
            <a:endParaRPr lang="en-US" sz="2800" dirty="0"/>
          </a:p>
        </p:txBody>
      </p:sp>
      <p:sp>
        <p:nvSpPr>
          <p:cNvPr id="77" name="Line 4"/>
          <p:cNvSpPr>
            <a:spLocks noChangeShapeType="1"/>
          </p:cNvSpPr>
          <p:nvPr/>
        </p:nvSpPr>
        <p:spPr bwMode="auto">
          <a:xfrm rot="5400000">
            <a:off x="4274025" y="163830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8" name="Text Box 5"/>
          <p:cNvSpPr txBox="1">
            <a:spLocks noChangeArrowheads="1"/>
          </p:cNvSpPr>
          <p:nvPr/>
        </p:nvSpPr>
        <p:spPr bwMode="auto">
          <a:xfrm>
            <a:off x="5317013" y="598328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79" name="Line 6"/>
          <p:cNvSpPr>
            <a:spLocks noChangeShapeType="1"/>
          </p:cNvSpPr>
          <p:nvPr/>
        </p:nvSpPr>
        <p:spPr bwMode="auto">
          <a:xfrm>
            <a:off x="6598125" y="395287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0" name="Line 7"/>
          <p:cNvSpPr>
            <a:spLocks noChangeShapeType="1"/>
          </p:cNvSpPr>
          <p:nvPr/>
        </p:nvSpPr>
        <p:spPr bwMode="auto">
          <a:xfrm flipV="1">
            <a:off x="1943575" y="37195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 name="Line 8"/>
          <p:cNvSpPr>
            <a:spLocks noChangeShapeType="1"/>
          </p:cNvSpPr>
          <p:nvPr/>
        </p:nvSpPr>
        <p:spPr bwMode="auto">
          <a:xfrm>
            <a:off x="1537175" y="6667500"/>
            <a:ext cx="54451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3" name="Line 10"/>
          <p:cNvSpPr>
            <a:spLocks noChangeShapeType="1"/>
          </p:cNvSpPr>
          <p:nvPr/>
        </p:nvSpPr>
        <p:spPr bwMode="auto">
          <a:xfrm>
            <a:off x="6598125" y="395287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4" name="Line 11"/>
          <p:cNvSpPr>
            <a:spLocks noChangeShapeType="1"/>
          </p:cNvSpPr>
          <p:nvPr/>
        </p:nvSpPr>
        <p:spPr bwMode="auto">
          <a:xfrm>
            <a:off x="6601300" y="634047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Text Box 12"/>
          <p:cNvSpPr txBox="1">
            <a:spLocks noChangeArrowheads="1"/>
          </p:cNvSpPr>
          <p:nvPr/>
        </p:nvSpPr>
        <p:spPr bwMode="auto">
          <a:xfrm>
            <a:off x="7195025" y="646112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86" name="Line 13"/>
          <p:cNvSpPr>
            <a:spLocks noChangeShapeType="1"/>
          </p:cNvSpPr>
          <p:nvPr/>
        </p:nvSpPr>
        <p:spPr bwMode="auto">
          <a:xfrm rot="5400000">
            <a:off x="3754119" y="215820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Line 14"/>
          <p:cNvSpPr>
            <a:spLocks noChangeShapeType="1"/>
          </p:cNvSpPr>
          <p:nvPr/>
        </p:nvSpPr>
        <p:spPr bwMode="auto">
          <a:xfrm rot="5400000">
            <a:off x="2173763" y="374808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Text Box 15"/>
          <p:cNvSpPr txBox="1">
            <a:spLocks noChangeArrowheads="1"/>
          </p:cNvSpPr>
          <p:nvPr/>
        </p:nvSpPr>
        <p:spPr bwMode="auto">
          <a:xfrm>
            <a:off x="859313" y="374650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90" name="Line 9"/>
          <p:cNvSpPr>
            <a:spLocks noChangeShapeType="1"/>
          </p:cNvSpPr>
          <p:nvPr/>
        </p:nvSpPr>
        <p:spPr bwMode="auto">
          <a:xfrm flipV="1">
            <a:off x="1943575" y="395763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29699295"/>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- 2</a:t>
            </a:r>
            <a:endParaRPr lang="en-US" dirty="0"/>
          </a:p>
        </p:txBody>
      </p:sp>
      <p:sp>
        <p:nvSpPr>
          <p:cNvPr id="4" name="Text Placeholder 3"/>
          <p:cNvSpPr>
            <a:spLocks noGrp="1"/>
          </p:cNvSpPr>
          <p:nvPr>
            <p:ph type="body" sz="quarter" idx="11"/>
          </p:nvPr>
        </p:nvSpPr>
        <p:spPr/>
        <p:txBody>
          <a:bodyPr/>
          <a:lstStyle/>
          <a:p>
            <a:pPr marL="344488" indent="-344488">
              <a:buFont typeface="Arial" pitchFamily="34" charset="0"/>
              <a:buChar char="•"/>
            </a:pPr>
            <a:r>
              <a:rPr lang="en-US" dirty="0" smtClean="0"/>
              <a:t>Can detect unrealistically optimistic/pessimistic plans</a:t>
            </a:r>
            <a:endParaRPr lang="en-US" dirty="0"/>
          </a:p>
        </p:txBody>
      </p:sp>
      <p:sp>
        <p:nvSpPr>
          <p:cNvPr id="5" name="Line 4"/>
          <p:cNvSpPr>
            <a:spLocks noChangeShapeType="1"/>
          </p:cNvSpPr>
          <p:nvPr/>
        </p:nvSpPr>
        <p:spPr bwMode="auto">
          <a:xfrm flipV="1">
            <a:off x="1404125" y="27670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Line 5"/>
          <p:cNvSpPr>
            <a:spLocks noChangeShapeType="1"/>
          </p:cNvSpPr>
          <p:nvPr/>
        </p:nvSpPr>
        <p:spPr bwMode="auto">
          <a:xfrm>
            <a:off x="999313" y="5715000"/>
            <a:ext cx="5443537"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6"/>
          <p:cNvSpPr txBox="1">
            <a:spLocks noChangeArrowheads="1"/>
          </p:cNvSpPr>
          <p:nvPr/>
        </p:nvSpPr>
        <p:spPr bwMode="auto">
          <a:xfrm>
            <a:off x="6657163" y="5508625"/>
            <a:ext cx="884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8" name="Text Box 7"/>
          <p:cNvSpPr txBox="1">
            <a:spLocks noChangeArrowheads="1"/>
          </p:cNvSpPr>
          <p:nvPr/>
        </p:nvSpPr>
        <p:spPr bwMode="auto">
          <a:xfrm>
            <a:off x="321450" y="2794000"/>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11" name="Freeform 8"/>
          <p:cNvSpPr>
            <a:spLocks/>
          </p:cNvSpPr>
          <p:nvPr/>
        </p:nvSpPr>
        <p:spPr bwMode="auto">
          <a:xfrm>
            <a:off x="1397775" y="2962275"/>
            <a:ext cx="4241800" cy="2732088"/>
          </a:xfrm>
          <a:custGeom>
            <a:avLst/>
            <a:gdLst>
              <a:gd name="T0" fmla="*/ 0 w 2603"/>
              <a:gd name="T1" fmla="*/ 2732088 h 1721"/>
              <a:gd name="T2" fmla="*/ 2652958 w 2603"/>
              <a:gd name="T3" fmla="*/ 2633663 h 1721"/>
              <a:gd name="T4" fmla="*/ 3490563 w 2603"/>
              <a:gd name="T5" fmla="*/ 2159000 h 1721"/>
              <a:gd name="T6" fmla="*/ 4241800 w 2603"/>
              <a:gd name="T7" fmla="*/ 0 h 17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3" h="1721">
                <a:moveTo>
                  <a:pt x="0" y="1721"/>
                </a:moveTo>
                <a:cubicBezTo>
                  <a:pt x="635" y="1720"/>
                  <a:pt x="1271" y="1719"/>
                  <a:pt x="1628" y="1659"/>
                </a:cubicBezTo>
                <a:cubicBezTo>
                  <a:pt x="1985" y="1599"/>
                  <a:pt x="1979" y="1637"/>
                  <a:pt x="2142" y="1360"/>
                </a:cubicBezTo>
                <a:cubicBezTo>
                  <a:pt x="2305" y="1083"/>
                  <a:pt x="2454" y="541"/>
                  <a:pt x="2603" y="0"/>
                </a:cubicBezTo>
              </a:path>
            </a:pathLst>
          </a:custGeom>
          <a:noFill/>
          <a:ln w="571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Line 4"/>
          <p:cNvSpPr>
            <a:spLocks noChangeShapeType="1"/>
          </p:cNvSpPr>
          <p:nvPr/>
        </p:nvSpPr>
        <p:spPr bwMode="auto">
          <a:xfrm flipV="1">
            <a:off x="8267875" y="27670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5"/>
          <p:cNvSpPr>
            <a:spLocks noChangeShapeType="1"/>
          </p:cNvSpPr>
          <p:nvPr/>
        </p:nvSpPr>
        <p:spPr bwMode="auto">
          <a:xfrm>
            <a:off x="7863063" y="5715000"/>
            <a:ext cx="5443537"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Text Box 6"/>
          <p:cNvSpPr txBox="1">
            <a:spLocks noChangeArrowheads="1"/>
          </p:cNvSpPr>
          <p:nvPr/>
        </p:nvSpPr>
        <p:spPr bwMode="auto">
          <a:xfrm>
            <a:off x="13520913" y="5508625"/>
            <a:ext cx="884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15" name="Text Box 7"/>
          <p:cNvSpPr txBox="1">
            <a:spLocks noChangeArrowheads="1"/>
          </p:cNvSpPr>
          <p:nvPr/>
        </p:nvSpPr>
        <p:spPr bwMode="auto">
          <a:xfrm>
            <a:off x="7185200" y="2794000"/>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18" name="Freeform 8"/>
          <p:cNvSpPr>
            <a:spLocks/>
          </p:cNvSpPr>
          <p:nvPr/>
        </p:nvSpPr>
        <p:spPr bwMode="auto">
          <a:xfrm rot="16649333" flipV="1">
            <a:off x="8707832" y="2507456"/>
            <a:ext cx="3181350" cy="3643313"/>
          </a:xfrm>
          <a:custGeom>
            <a:avLst/>
            <a:gdLst>
              <a:gd name="T0" fmla="*/ 0 w 2603"/>
              <a:gd name="T1" fmla="*/ 3643313 h 1721"/>
              <a:gd name="T2" fmla="*/ 1989719 w 2603"/>
              <a:gd name="T3" fmla="*/ 3512061 h 1721"/>
              <a:gd name="T4" fmla="*/ 2617922 w 2603"/>
              <a:gd name="T5" fmla="*/ 2879085 h 1721"/>
              <a:gd name="T6" fmla="*/ 3181350 w 2603"/>
              <a:gd name="T7" fmla="*/ 0 h 17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3" h="1721">
                <a:moveTo>
                  <a:pt x="0" y="1721"/>
                </a:moveTo>
                <a:cubicBezTo>
                  <a:pt x="635" y="1720"/>
                  <a:pt x="1271" y="1719"/>
                  <a:pt x="1628" y="1659"/>
                </a:cubicBezTo>
                <a:cubicBezTo>
                  <a:pt x="1985" y="1599"/>
                  <a:pt x="1979" y="1637"/>
                  <a:pt x="2142" y="1360"/>
                </a:cubicBezTo>
                <a:cubicBezTo>
                  <a:pt x="2305" y="1083"/>
                  <a:pt x="2454" y="541"/>
                  <a:pt x="2603" y="0"/>
                </a:cubicBezTo>
              </a:path>
            </a:pathLst>
          </a:custGeom>
          <a:noFill/>
          <a:ln w="571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TextBox 18"/>
          <p:cNvSpPr txBox="1"/>
          <p:nvPr/>
        </p:nvSpPr>
        <p:spPr>
          <a:xfrm>
            <a:off x="1942323" y="3594987"/>
            <a:ext cx="1863011" cy="492443"/>
          </a:xfrm>
          <a:prstGeom prst="rect">
            <a:avLst/>
          </a:prstGeom>
          <a:noFill/>
        </p:spPr>
        <p:txBody>
          <a:bodyPr wrap="none" rtlCol="0">
            <a:spAutoFit/>
          </a:bodyPr>
          <a:lstStyle/>
          <a:p>
            <a:r>
              <a:rPr lang="en-US" dirty="0" smtClean="0">
                <a:solidFill>
                  <a:schemeClr val="bg2"/>
                </a:solidFill>
              </a:rPr>
              <a:t>Optimistic</a:t>
            </a:r>
          </a:p>
        </p:txBody>
      </p:sp>
      <p:sp>
        <p:nvSpPr>
          <p:cNvPr id="20" name="TextBox 19"/>
          <p:cNvSpPr txBox="1"/>
          <p:nvPr/>
        </p:nvSpPr>
        <p:spPr>
          <a:xfrm>
            <a:off x="9939647" y="3841208"/>
            <a:ext cx="1997535" cy="492443"/>
          </a:xfrm>
          <a:prstGeom prst="rect">
            <a:avLst/>
          </a:prstGeom>
          <a:noFill/>
        </p:spPr>
        <p:txBody>
          <a:bodyPr wrap="none" rtlCol="0">
            <a:spAutoFit/>
          </a:bodyPr>
          <a:lstStyle/>
          <a:p>
            <a:r>
              <a:rPr lang="en-US" dirty="0" smtClean="0">
                <a:solidFill>
                  <a:schemeClr val="bg2"/>
                </a:solidFill>
              </a:rPr>
              <a:t>Pessimistic</a:t>
            </a:r>
          </a:p>
        </p:txBody>
      </p:sp>
    </p:spTree>
    <p:extLst>
      <p:ext uri="{BB962C8B-B14F-4D97-AF65-F5344CB8AC3E}">
        <p14:creationId xmlns:p14="http://schemas.microsoft.com/office/powerpoint/2010/main" val="878066426"/>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- 3</a:t>
            </a:r>
            <a:endParaRPr lang="en-US" dirty="0"/>
          </a:p>
        </p:txBody>
      </p:sp>
      <p:sp>
        <p:nvSpPr>
          <p:cNvPr id="4" name="Text Placeholder 3"/>
          <p:cNvSpPr>
            <a:spLocks noGrp="1"/>
          </p:cNvSpPr>
          <p:nvPr>
            <p:ph type="body" sz="quarter" idx="11"/>
          </p:nvPr>
        </p:nvSpPr>
        <p:spPr>
          <a:xfrm>
            <a:off x="723199" y="1268953"/>
            <a:ext cx="12957176" cy="1391120"/>
          </a:xfrm>
        </p:spPr>
        <p:txBody>
          <a:bodyPr/>
          <a:lstStyle/>
          <a:p>
            <a:pPr marL="225425" indent="-225425">
              <a:buFont typeface="Arial" pitchFamily="34" charset="0"/>
              <a:buChar char="•"/>
            </a:pPr>
            <a:r>
              <a:rPr lang="en-US" dirty="0" smtClean="0"/>
              <a:t>Pitch of plan curve is the planned team throughput</a:t>
            </a:r>
          </a:p>
          <a:p>
            <a:pPr marL="225425" indent="-225425">
              <a:buFont typeface="Arial" pitchFamily="34" charset="0"/>
              <a:buChar char="•"/>
            </a:pPr>
            <a:r>
              <a:rPr lang="en-US" dirty="0" smtClean="0"/>
              <a:t>Fixed teams and resources should yield straight line </a:t>
            </a:r>
            <a:endParaRPr lang="en-US" dirty="0"/>
          </a:p>
        </p:txBody>
      </p:sp>
      <p:sp>
        <p:nvSpPr>
          <p:cNvPr id="5" name="Line 4"/>
          <p:cNvSpPr>
            <a:spLocks noChangeShapeType="1"/>
          </p:cNvSpPr>
          <p:nvPr/>
        </p:nvSpPr>
        <p:spPr bwMode="auto">
          <a:xfrm flipV="1">
            <a:off x="1997875" y="30591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Line 5"/>
          <p:cNvSpPr>
            <a:spLocks noChangeShapeType="1"/>
          </p:cNvSpPr>
          <p:nvPr/>
        </p:nvSpPr>
        <p:spPr bwMode="auto">
          <a:xfrm>
            <a:off x="1593063" y="6007100"/>
            <a:ext cx="5443537"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7"/>
          <p:cNvSpPr txBox="1">
            <a:spLocks noChangeArrowheads="1"/>
          </p:cNvSpPr>
          <p:nvPr/>
        </p:nvSpPr>
        <p:spPr bwMode="auto">
          <a:xfrm>
            <a:off x="7250913" y="5800725"/>
            <a:ext cx="884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8" name="Text Box 8"/>
          <p:cNvSpPr txBox="1">
            <a:spLocks noChangeArrowheads="1"/>
          </p:cNvSpPr>
          <p:nvPr/>
        </p:nvSpPr>
        <p:spPr bwMode="auto">
          <a:xfrm>
            <a:off x="915200" y="3086100"/>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12" name="Line 6"/>
          <p:cNvSpPr>
            <a:spLocks noChangeShapeType="1"/>
          </p:cNvSpPr>
          <p:nvPr/>
        </p:nvSpPr>
        <p:spPr bwMode="auto">
          <a:xfrm flipV="1">
            <a:off x="1950375" y="3297238"/>
            <a:ext cx="4668838"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Freeform 9"/>
          <p:cNvSpPr>
            <a:spLocks/>
          </p:cNvSpPr>
          <p:nvPr/>
        </p:nvSpPr>
        <p:spPr bwMode="auto">
          <a:xfrm>
            <a:off x="3001300" y="5461000"/>
            <a:ext cx="331788" cy="523875"/>
          </a:xfrm>
          <a:custGeom>
            <a:avLst/>
            <a:gdLst>
              <a:gd name="T0" fmla="*/ 0 w 157"/>
              <a:gd name="T1" fmla="*/ 0 h 330"/>
              <a:gd name="T2" fmla="*/ 308542 w 157"/>
              <a:gd name="T3" fmla="*/ 182563 h 330"/>
              <a:gd name="T4" fmla="*/ 145818 w 157"/>
              <a:gd name="T5" fmla="*/ 523875 h 330"/>
              <a:gd name="T6" fmla="*/ 0 60000 65536"/>
              <a:gd name="T7" fmla="*/ 0 60000 65536"/>
              <a:gd name="T8" fmla="*/ 0 60000 65536"/>
            </a:gdLst>
            <a:ahLst/>
            <a:cxnLst>
              <a:cxn ang="T6">
                <a:pos x="T0" y="T1"/>
              </a:cxn>
              <a:cxn ang="T7">
                <a:pos x="T2" y="T3"/>
              </a:cxn>
              <a:cxn ang="T8">
                <a:pos x="T4" y="T5"/>
              </a:cxn>
            </a:cxnLst>
            <a:rect l="0" t="0" r="r" b="b"/>
            <a:pathLst>
              <a:path w="157" h="330">
                <a:moveTo>
                  <a:pt x="0" y="0"/>
                </a:moveTo>
                <a:cubicBezTo>
                  <a:pt x="67" y="30"/>
                  <a:pt x="135" y="60"/>
                  <a:pt x="146" y="115"/>
                </a:cubicBezTo>
                <a:cubicBezTo>
                  <a:pt x="157" y="170"/>
                  <a:pt x="113" y="250"/>
                  <a:pt x="69" y="330"/>
                </a:cubicBezTo>
              </a:path>
            </a:pathLst>
          </a:custGeom>
          <a:noFill/>
          <a:ln w="12700" cap="flat" cmpd="sng">
            <a:solidFill>
              <a:srgbClr val="0000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25002999"/>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- 4</a:t>
            </a:r>
            <a:endParaRPr lang="en-US" dirty="0"/>
          </a:p>
        </p:txBody>
      </p:sp>
      <p:sp>
        <p:nvSpPr>
          <p:cNvPr id="4" name="Text Placeholder 3"/>
          <p:cNvSpPr>
            <a:spLocks noGrp="1"/>
          </p:cNvSpPr>
          <p:nvPr>
            <p:ph type="body" sz="quarter" idx="11"/>
          </p:nvPr>
        </p:nvSpPr>
        <p:spPr/>
        <p:txBody>
          <a:bodyPr/>
          <a:lstStyle/>
          <a:p>
            <a:pPr marL="344488" indent="-344488">
              <a:buFont typeface="Arial" pitchFamily="34" charset="0"/>
              <a:buChar char="•"/>
            </a:pPr>
            <a:r>
              <a:rPr lang="en-US" dirty="0" smtClean="0"/>
              <a:t>Properly staffed and planned projects yield shallow S</a:t>
            </a:r>
            <a:endParaRPr lang="en-US" dirty="0"/>
          </a:p>
        </p:txBody>
      </p:sp>
      <p:sp>
        <p:nvSpPr>
          <p:cNvPr id="5" name="Line 4"/>
          <p:cNvSpPr>
            <a:spLocks noChangeShapeType="1"/>
          </p:cNvSpPr>
          <p:nvPr/>
        </p:nvSpPr>
        <p:spPr bwMode="auto">
          <a:xfrm flipV="1">
            <a:off x="1867250" y="30591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Line 5"/>
          <p:cNvSpPr>
            <a:spLocks noChangeShapeType="1"/>
          </p:cNvSpPr>
          <p:nvPr/>
        </p:nvSpPr>
        <p:spPr bwMode="auto">
          <a:xfrm>
            <a:off x="1462438" y="6007100"/>
            <a:ext cx="5443537"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6"/>
          <p:cNvSpPr txBox="1">
            <a:spLocks noChangeArrowheads="1"/>
          </p:cNvSpPr>
          <p:nvPr/>
        </p:nvSpPr>
        <p:spPr bwMode="auto">
          <a:xfrm>
            <a:off x="7120288" y="5800725"/>
            <a:ext cx="884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8" name="Text Box 7"/>
          <p:cNvSpPr txBox="1">
            <a:spLocks noChangeArrowheads="1"/>
          </p:cNvSpPr>
          <p:nvPr/>
        </p:nvSpPr>
        <p:spPr bwMode="auto">
          <a:xfrm>
            <a:off x="784575" y="3086100"/>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9" name="Line 9"/>
          <p:cNvSpPr>
            <a:spLocks noChangeShapeType="1"/>
          </p:cNvSpPr>
          <p:nvPr/>
        </p:nvSpPr>
        <p:spPr bwMode="auto">
          <a:xfrm>
            <a:off x="2597500" y="5086350"/>
            <a:ext cx="244475"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Text Box 10"/>
          <p:cNvSpPr txBox="1">
            <a:spLocks noChangeArrowheads="1"/>
          </p:cNvSpPr>
          <p:nvPr/>
        </p:nvSpPr>
        <p:spPr bwMode="auto">
          <a:xfrm>
            <a:off x="2259363" y="4618038"/>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Planning Done</a:t>
            </a:r>
          </a:p>
          <a:p>
            <a:pPr eaLnBrk="1" hangingPunct="1"/>
            <a:r>
              <a:rPr lang="en-US" sz="1200" dirty="0">
                <a:solidFill>
                  <a:schemeClr val="bg2"/>
                </a:solidFill>
                <a:latin typeface="Times New Roman" pitchFamily="18" charset="0"/>
              </a:rPr>
              <a:t>Dev staffing</a:t>
            </a:r>
          </a:p>
        </p:txBody>
      </p:sp>
      <p:sp>
        <p:nvSpPr>
          <p:cNvPr id="11" name="Text Box 11"/>
          <p:cNvSpPr txBox="1">
            <a:spLocks noChangeArrowheads="1"/>
          </p:cNvSpPr>
          <p:nvPr/>
        </p:nvSpPr>
        <p:spPr bwMode="auto">
          <a:xfrm>
            <a:off x="2100613" y="6350000"/>
            <a:ext cx="15636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Core team only</a:t>
            </a:r>
          </a:p>
        </p:txBody>
      </p:sp>
      <p:sp>
        <p:nvSpPr>
          <p:cNvPr id="12" name="Line 12"/>
          <p:cNvSpPr>
            <a:spLocks noChangeShapeType="1"/>
          </p:cNvSpPr>
          <p:nvPr/>
        </p:nvSpPr>
        <p:spPr bwMode="auto">
          <a:xfrm flipH="1" flipV="1">
            <a:off x="1962500" y="6083300"/>
            <a:ext cx="538163" cy="29527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3"/>
          <p:cNvSpPr>
            <a:spLocks noChangeShapeType="1"/>
          </p:cNvSpPr>
          <p:nvPr/>
        </p:nvSpPr>
        <p:spPr bwMode="auto">
          <a:xfrm>
            <a:off x="4793013" y="2903538"/>
            <a:ext cx="242887"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Text Box 14"/>
          <p:cNvSpPr txBox="1">
            <a:spLocks noChangeArrowheads="1"/>
          </p:cNvSpPr>
          <p:nvPr/>
        </p:nvSpPr>
        <p:spPr bwMode="auto">
          <a:xfrm>
            <a:off x="4453288" y="2435225"/>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Construction done</a:t>
            </a:r>
          </a:p>
        </p:txBody>
      </p:sp>
      <p:sp>
        <p:nvSpPr>
          <p:cNvPr id="15" name="Line 15"/>
          <p:cNvSpPr>
            <a:spLocks noChangeShapeType="1"/>
          </p:cNvSpPr>
          <p:nvPr/>
        </p:nvSpPr>
        <p:spPr bwMode="auto">
          <a:xfrm>
            <a:off x="6255100" y="2720975"/>
            <a:ext cx="242888"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Text Box 16"/>
          <p:cNvSpPr txBox="1">
            <a:spLocks noChangeArrowheads="1"/>
          </p:cNvSpPr>
          <p:nvPr/>
        </p:nvSpPr>
        <p:spPr bwMode="auto">
          <a:xfrm>
            <a:off x="6004275" y="2470150"/>
            <a:ext cx="2293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End of system testing</a:t>
            </a:r>
          </a:p>
        </p:txBody>
      </p:sp>
      <p:sp>
        <p:nvSpPr>
          <p:cNvPr id="18" name="Freeform 8"/>
          <p:cNvSpPr>
            <a:spLocks/>
          </p:cNvSpPr>
          <p:nvPr/>
        </p:nvSpPr>
        <p:spPr bwMode="auto">
          <a:xfrm>
            <a:off x="1860900" y="3327400"/>
            <a:ext cx="4649788" cy="2671763"/>
          </a:xfrm>
          <a:custGeom>
            <a:avLst/>
            <a:gdLst>
              <a:gd name="T0" fmla="*/ 0 w 1705"/>
              <a:gd name="T1" fmla="*/ 2671763 h 1114"/>
              <a:gd name="T2" fmla="*/ 1464479 w 1705"/>
              <a:gd name="T3" fmla="*/ 2283230 h 1114"/>
              <a:gd name="T4" fmla="*/ 3013499 w 1705"/>
              <a:gd name="T5" fmla="*/ 424508 h 1114"/>
              <a:gd name="T6" fmla="*/ 4649788 w 1705"/>
              <a:gd name="T7" fmla="*/ 0 h 1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5" h="1114">
                <a:moveTo>
                  <a:pt x="0" y="1114"/>
                </a:moveTo>
                <a:cubicBezTo>
                  <a:pt x="176" y="1111"/>
                  <a:pt x="353" y="1108"/>
                  <a:pt x="537" y="952"/>
                </a:cubicBezTo>
                <a:cubicBezTo>
                  <a:pt x="721" y="796"/>
                  <a:pt x="910" y="336"/>
                  <a:pt x="1105" y="177"/>
                </a:cubicBezTo>
                <a:cubicBezTo>
                  <a:pt x="1300" y="18"/>
                  <a:pt x="1502" y="9"/>
                  <a:pt x="1705" y="0"/>
                </a:cubicBezTo>
              </a:path>
            </a:pathLst>
          </a:custGeom>
          <a:noFill/>
          <a:ln w="571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26024847"/>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- 5</a:t>
            </a:r>
            <a:endParaRPr lang="en-US" dirty="0"/>
          </a:p>
        </p:txBody>
      </p:sp>
      <p:sp>
        <p:nvSpPr>
          <p:cNvPr id="4" name="Text Placeholder 3"/>
          <p:cNvSpPr>
            <a:spLocks noGrp="1"/>
          </p:cNvSpPr>
          <p:nvPr>
            <p:ph type="body" sz="quarter" idx="11"/>
          </p:nvPr>
        </p:nvSpPr>
        <p:spPr/>
        <p:txBody>
          <a:bodyPr/>
          <a:lstStyle/>
          <a:p>
            <a:pPr marL="344488" indent="-344488">
              <a:buFont typeface="Arial" pitchFamily="34" charset="0"/>
              <a:buChar char="•"/>
            </a:pPr>
            <a:r>
              <a:rPr lang="en-US" dirty="0" smtClean="0"/>
              <a:t>Plan is both for progress and effort</a:t>
            </a:r>
            <a:endParaRPr lang="en-US" dirty="0"/>
          </a:p>
        </p:txBody>
      </p:sp>
      <p:sp>
        <p:nvSpPr>
          <p:cNvPr id="5" name="Line 4"/>
          <p:cNvSpPr>
            <a:spLocks noChangeShapeType="1"/>
          </p:cNvSpPr>
          <p:nvPr/>
        </p:nvSpPr>
        <p:spPr bwMode="auto">
          <a:xfrm flipV="1">
            <a:off x="1867250" y="3059113"/>
            <a:ext cx="0" cy="3405187"/>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Line 5"/>
          <p:cNvSpPr>
            <a:spLocks noChangeShapeType="1"/>
          </p:cNvSpPr>
          <p:nvPr/>
        </p:nvSpPr>
        <p:spPr bwMode="auto">
          <a:xfrm>
            <a:off x="1462438" y="6007100"/>
            <a:ext cx="5443537"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6"/>
          <p:cNvSpPr txBox="1">
            <a:spLocks noChangeArrowheads="1"/>
          </p:cNvSpPr>
          <p:nvPr/>
        </p:nvSpPr>
        <p:spPr bwMode="auto">
          <a:xfrm>
            <a:off x="7120288" y="5800725"/>
            <a:ext cx="884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8" name="Text Box 7"/>
          <p:cNvSpPr txBox="1">
            <a:spLocks noChangeArrowheads="1"/>
          </p:cNvSpPr>
          <p:nvPr/>
        </p:nvSpPr>
        <p:spPr bwMode="auto">
          <a:xfrm>
            <a:off x="784575" y="3086100"/>
            <a:ext cx="145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9" name="Line 9"/>
          <p:cNvSpPr>
            <a:spLocks noChangeShapeType="1"/>
          </p:cNvSpPr>
          <p:nvPr/>
        </p:nvSpPr>
        <p:spPr bwMode="auto">
          <a:xfrm>
            <a:off x="2597500" y="5086350"/>
            <a:ext cx="244475"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Text Box 10"/>
          <p:cNvSpPr txBox="1">
            <a:spLocks noChangeArrowheads="1"/>
          </p:cNvSpPr>
          <p:nvPr/>
        </p:nvSpPr>
        <p:spPr bwMode="auto">
          <a:xfrm>
            <a:off x="2259363" y="4618038"/>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Planning Done</a:t>
            </a:r>
          </a:p>
          <a:p>
            <a:pPr eaLnBrk="1" hangingPunct="1"/>
            <a:r>
              <a:rPr lang="en-US" sz="1200" dirty="0">
                <a:solidFill>
                  <a:schemeClr val="bg2"/>
                </a:solidFill>
                <a:latin typeface="Times New Roman" pitchFamily="18" charset="0"/>
              </a:rPr>
              <a:t>Dev staffing</a:t>
            </a:r>
          </a:p>
        </p:txBody>
      </p:sp>
      <p:sp>
        <p:nvSpPr>
          <p:cNvPr id="11" name="Text Box 11"/>
          <p:cNvSpPr txBox="1">
            <a:spLocks noChangeArrowheads="1"/>
          </p:cNvSpPr>
          <p:nvPr/>
        </p:nvSpPr>
        <p:spPr bwMode="auto">
          <a:xfrm>
            <a:off x="2100613" y="6350000"/>
            <a:ext cx="15636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Core team only</a:t>
            </a:r>
          </a:p>
        </p:txBody>
      </p:sp>
      <p:sp>
        <p:nvSpPr>
          <p:cNvPr id="12" name="Line 12"/>
          <p:cNvSpPr>
            <a:spLocks noChangeShapeType="1"/>
          </p:cNvSpPr>
          <p:nvPr/>
        </p:nvSpPr>
        <p:spPr bwMode="auto">
          <a:xfrm flipH="1" flipV="1">
            <a:off x="1962500" y="6083300"/>
            <a:ext cx="538163" cy="29527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3"/>
          <p:cNvSpPr>
            <a:spLocks noChangeShapeType="1"/>
          </p:cNvSpPr>
          <p:nvPr/>
        </p:nvSpPr>
        <p:spPr bwMode="auto">
          <a:xfrm>
            <a:off x="4793013" y="2903538"/>
            <a:ext cx="242887"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Text Box 14"/>
          <p:cNvSpPr txBox="1">
            <a:spLocks noChangeArrowheads="1"/>
          </p:cNvSpPr>
          <p:nvPr/>
        </p:nvSpPr>
        <p:spPr bwMode="auto">
          <a:xfrm>
            <a:off x="4453288" y="2435225"/>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Construction done</a:t>
            </a:r>
          </a:p>
        </p:txBody>
      </p:sp>
      <p:sp>
        <p:nvSpPr>
          <p:cNvPr id="15" name="Line 15"/>
          <p:cNvSpPr>
            <a:spLocks noChangeShapeType="1"/>
          </p:cNvSpPr>
          <p:nvPr/>
        </p:nvSpPr>
        <p:spPr bwMode="auto">
          <a:xfrm>
            <a:off x="6255100" y="2720975"/>
            <a:ext cx="242888" cy="606425"/>
          </a:xfrm>
          <a:prstGeom prst="line">
            <a:avLst/>
          </a:prstGeom>
          <a:noFill/>
          <a:ln w="190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Text Box 16"/>
          <p:cNvSpPr txBox="1">
            <a:spLocks noChangeArrowheads="1"/>
          </p:cNvSpPr>
          <p:nvPr/>
        </p:nvSpPr>
        <p:spPr bwMode="auto">
          <a:xfrm>
            <a:off x="6004275" y="2470150"/>
            <a:ext cx="2293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End of system testing</a:t>
            </a:r>
          </a:p>
        </p:txBody>
      </p:sp>
      <p:sp>
        <p:nvSpPr>
          <p:cNvPr id="18" name="Freeform 8"/>
          <p:cNvSpPr>
            <a:spLocks/>
          </p:cNvSpPr>
          <p:nvPr/>
        </p:nvSpPr>
        <p:spPr bwMode="auto">
          <a:xfrm>
            <a:off x="1860900" y="3327400"/>
            <a:ext cx="4649788" cy="2671763"/>
          </a:xfrm>
          <a:custGeom>
            <a:avLst/>
            <a:gdLst>
              <a:gd name="T0" fmla="*/ 0 w 1705"/>
              <a:gd name="T1" fmla="*/ 2671763 h 1114"/>
              <a:gd name="T2" fmla="*/ 1464479 w 1705"/>
              <a:gd name="T3" fmla="*/ 2283230 h 1114"/>
              <a:gd name="T4" fmla="*/ 3013499 w 1705"/>
              <a:gd name="T5" fmla="*/ 424508 h 1114"/>
              <a:gd name="T6" fmla="*/ 4649788 w 1705"/>
              <a:gd name="T7" fmla="*/ 0 h 1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5" h="1114">
                <a:moveTo>
                  <a:pt x="0" y="1114"/>
                </a:moveTo>
                <a:cubicBezTo>
                  <a:pt x="176" y="1111"/>
                  <a:pt x="353" y="1108"/>
                  <a:pt x="537" y="952"/>
                </a:cubicBezTo>
                <a:cubicBezTo>
                  <a:pt x="721" y="796"/>
                  <a:pt x="910" y="336"/>
                  <a:pt x="1105" y="177"/>
                </a:cubicBezTo>
                <a:cubicBezTo>
                  <a:pt x="1300" y="18"/>
                  <a:pt x="1502" y="9"/>
                  <a:pt x="1705" y="0"/>
                </a:cubicBezTo>
              </a:path>
            </a:pathLst>
          </a:custGeom>
          <a:noFill/>
          <a:ln w="571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Text Box 7"/>
          <p:cNvSpPr txBox="1">
            <a:spLocks noChangeArrowheads="1"/>
          </p:cNvSpPr>
          <p:nvPr/>
        </p:nvSpPr>
        <p:spPr bwMode="auto">
          <a:xfrm>
            <a:off x="890625" y="2524125"/>
            <a:ext cx="2597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Progress, Effort</a:t>
            </a:r>
          </a:p>
          <a:p>
            <a:pPr eaLnBrk="1" hangingPunct="1"/>
            <a:r>
              <a:rPr lang="en-US" sz="2000" dirty="0">
                <a:solidFill>
                  <a:schemeClr val="bg2"/>
                </a:solidFill>
                <a:latin typeface="Times New Roman" pitchFamily="18" charset="0"/>
              </a:rPr>
              <a:t>      </a:t>
            </a:r>
          </a:p>
          <a:p>
            <a:pPr eaLnBrk="1" hangingPunct="1"/>
            <a:endParaRPr lang="en-US" sz="2000" dirty="0">
              <a:solidFill>
                <a:schemeClr val="bg2"/>
              </a:solidFill>
              <a:latin typeface="Times New Roman" pitchFamily="18" charset="0"/>
            </a:endParaRPr>
          </a:p>
        </p:txBody>
      </p:sp>
    </p:spTree>
    <p:extLst>
      <p:ext uri="{BB962C8B-B14F-4D97-AF65-F5344CB8AC3E}">
        <p14:creationId xmlns:p14="http://schemas.microsoft.com/office/powerpoint/2010/main" val="1861942450"/>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Planning - 6</a:t>
            </a:r>
            <a:endParaRPr lang="en-US" dirty="0"/>
          </a:p>
        </p:txBody>
      </p:sp>
      <p:sp>
        <p:nvSpPr>
          <p:cNvPr id="4" name="Text Placeholder 3"/>
          <p:cNvSpPr>
            <a:spLocks noGrp="1"/>
          </p:cNvSpPr>
          <p:nvPr>
            <p:ph type="body" sz="quarter" idx="11"/>
          </p:nvPr>
        </p:nvSpPr>
        <p:spPr/>
        <p:txBody>
          <a:bodyPr/>
          <a:lstStyle/>
          <a:p>
            <a:pPr marL="344488" indent="-344488">
              <a:buFont typeface="Arial" pitchFamily="34" charset="0"/>
              <a:buChar char="•"/>
            </a:pPr>
            <a:r>
              <a:rPr lang="en-US" dirty="0" smtClean="0"/>
              <a:t>When requirements, DD and test plan completed, the service is 45% done</a:t>
            </a:r>
            <a:endParaRPr lang="en-US" dirty="0"/>
          </a:p>
        </p:txBody>
      </p:sp>
      <p:graphicFrame>
        <p:nvGraphicFramePr>
          <p:cNvPr id="2050" name="Object 2"/>
          <p:cNvGraphicFramePr>
            <a:graphicFrameLocks/>
          </p:cNvGraphicFramePr>
          <p:nvPr/>
        </p:nvGraphicFramePr>
        <p:xfrm>
          <a:off x="889000" y="2832100"/>
          <a:ext cx="9906000" cy="4305300"/>
        </p:xfrm>
        <a:graphic>
          <a:graphicData uri="http://schemas.openxmlformats.org/presentationml/2006/ole">
            <mc:AlternateContent xmlns:mc="http://schemas.openxmlformats.org/markup-compatibility/2006">
              <mc:Choice xmlns:v="urn:schemas-microsoft-com:vml" Requires="v">
                <p:oleObj spid="_x0000_s8206" name="Document" r:id="rId3" imgW="7444740" imgH="4315460" progId="Word.Document.8">
                  <p:embed/>
                </p:oleObj>
              </mc:Choice>
              <mc:Fallback>
                <p:oleObj name="Document" r:id="rId3" imgW="7444740" imgH="431546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2832100"/>
                        <a:ext cx="99060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3200830"/>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Example</a:t>
            </a:r>
            <a:endParaRPr lang="en-US" dirty="0"/>
          </a:p>
        </p:txBody>
      </p:sp>
      <p:sp>
        <p:nvSpPr>
          <p:cNvPr id="4" name="Text Placeholder 3"/>
          <p:cNvSpPr>
            <a:spLocks noGrp="1"/>
          </p:cNvSpPr>
          <p:nvPr>
            <p:ph type="body" sz="quarter" idx="11"/>
          </p:nvPr>
        </p:nvSpPr>
        <p:spPr/>
        <p:txBody>
          <a:bodyPr/>
          <a:lstStyle/>
          <a:p>
            <a:pPr marL="344488" indent="-344488">
              <a:buFont typeface="Arial" pitchFamily="34" charset="0"/>
              <a:buChar char="•"/>
            </a:pPr>
            <a:r>
              <a:rPr lang="en-US" dirty="0" smtClean="0"/>
              <a:t>Finding accumulated earned value:</a:t>
            </a:r>
            <a:endParaRPr lang="en-US" dirty="0"/>
          </a:p>
        </p:txBody>
      </p:sp>
      <p:graphicFrame>
        <p:nvGraphicFramePr>
          <p:cNvPr id="3075" name="Object 3"/>
          <p:cNvGraphicFramePr>
            <a:graphicFrameLocks/>
          </p:cNvGraphicFramePr>
          <p:nvPr/>
        </p:nvGraphicFramePr>
        <p:xfrm>
          <a:off x="723900" y="2451100"/>
          <a:ext cx="11303000" cy="4572000"/>
        </p:xfrm>
        <a:graphic>
          <a:graphicData uri="http://schemas.openxmlformats.org/presentationml/2006/ole">
            <mc:AlternateContent xmlns:mc="http://schemas.openxmlformats.org/markup-compatibility/2006">
              <mc:Choice xmlns:v="urn:schemas-microsoft-com:vml" Requires="v">
                <p:oleObj spid="_x0000_s9230" name="Document" r:id="rId3" imgW="8904842" imgH="4721318" progId="Word.Document.8">
                  <p:embed/>
                </p:oleObj>
              </mc:Choice>
              <mc:Fallback>
                <p:oleObj name="Document" r:id="rId3" imgW="8904842" imgH="472131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2451100"/>
                        <a:ext cx="1130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76813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a:t>
            </a:r>
            <a:r>
              <a:rPr lang="en-US" dirty="0"/>
              <a:t>instruments</a:t>
            </a: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111831348"/>
              </p:ext>
            </p:extLst>
          </p:nvPr>
        </p:nvGraphicFramePr>
        <p:xfrm>
          <a:off x="828795" y="1459849"/>
          <a:ext cx="12828837" cy="5918307"/>
        </p:xfrm>
        <a:graphic>
          <a:graphicData uri="http://schemas.openxmlformats.org/drawingml/2006/table">
            <a:tbl>
              <a:tblPr firstRow="1" bandRow="1">
                <a:tableStyleId>{5C22544A-7EE6-4342-B048-85BDC9FD1C3A}</a:tableStyleId>
              </a:tblPr>
              <a:tblGrid>
                <a:gridCol w="5474727"/>
                <a:gridCol w="7354110"/>
              </a:tblGrid>
              <a:tr h="472894">
                <a:tc>
                  <a:txBody>
                    <a:bodyPr/>
                    <a:lstStyle/>
                    <a:p>
                      <a:r>
                        <a:rPr lang="en-US" sz="2800" dirty="0" smtClean="0"/>
                        <a:t>Governance</a:t>
                      </a:r>
                      <a:r>
                        <a:rPr lang="en-US" sz="2800" baseline="0" dirty="0" smtClean="0"/>
                        <a:t> Domain</a:t>
                      </a:r>
                      <a:endParaRPr lang="en-US" sz="2800" dirty="0"/>
                    </a:p>
                  </a:txBody>
                  <a:tcPr marL="146304" marR="146304" marT="54864" marB="54864"/>
                </a:tc>
                <a:tc>
                  <a:txBody>
                    <a:bodyPr/>
                    <a:lstStyle/>
                    <a:p>
                      <a:r>
                        <a:rPr lang="en-US" sz="2800" dirty="0" smtClean="0"/>
                        <a:t>Governance Instrument</a:t>
                      </a:r>
                      <a:endParaRPr lang="en-US" sz="2800" dirty="0"/>
                    </a:p>
                  </a:txBody>
                  <a:tcPr marL="146304" marR="146304" marT="54864" marB="54864"/>
                </a:tc>
              </a:tr>
              <a:tr h="472894">
                <a:tc>
                  <a:txBody>
                    <a:bodyPr/>
                    <a:lstStyle/>
                    <a:p>
                      <a:r>
                        <a:rPr lang="en-US" sz="2800" dirty="0" smtClean="0"/>
                        <a:t>Strategic management</a:t>
                      </a:r>
                      <a:endParaRPr lang="en-US" sz="2800" dirty="0"/>
                    </a:p>
                  </a:txBody>
                  <a:tcPr marL="146304" marR="146304" marT="54864" marB="54864"/>
                </a:tc>
                <a:tc>
                  <a:txBody>
                    <a:bodyPr/>
                    <a:lstStyle/>
                    <a:p>
                      <a:r>
                        <a:rPr lang="en-US" sz="2800" dirty="0" smtClean="0"/>
                        <a:t>Balanced Score</a:t>
                      </a:r>
                      <a:r>
                        <a:rPr lang="en-US" sz="2800" baseline="0" dirty="0" smtClean="0"/>
                        <a:t> Card (BSSC)</a:t>
                      </a:r>
                      <a:endParaRPr lang="en-US" sz="2800" dirty="0"/>
                    </a:p>
                  </a:txBody>
                  <a:tcPr marL="146304" marR="146304" marT="54864" marB="54864"/>
                </a:tc>
              </a:tr>
              <a:tr h="822744">
                <a:tc>
                  <a:txBody>
                    <a:bodyPr/>
                    <a:lstStyle/>
                    <a:p>
                      <a:r>
                        <a:rPr lang="en-US" sz="2800" dirty="0" smtClean="0"/>
                        <a:t>Strategy</a:t>
                      </a:r>
                      <a:r>
                        <a:rPr lang="en-US" sz="2800" baseline="0" dirty="0" smtClean="0"/>
                        <a:t> execution</a:t>
                      </a:r>
                      <a:endParaRPr lang="en-US" sz="2800" dirty="0"/>
                    </a:p>
                  </a:txBody>
                  <a:tcPr marL="146304" marR="146304" marT="54864" marB="54864"/>
                </a:tc>
                <a:tc>
                  <a:txBody>
                    <a:bodyPr/>
                    <a:lstStyle/>
                    <a:p>
                      <a:r>
                        <a:rPr lang="en-US" sz="2800" dirty="0" smtClean="0"/>
                        <a:t>European Foundation for Quality Management (EFQM)</a:t>
                      </a:r>
                      <a:endParaRPr lang="en-US" sz="2800" dirty="0"/>
                    </a:p>
                  </a:txBody>
                  <a:tcPr marL="146304" marR="146304" marT="54864" marB="54864"/>
                </a:tc>
              </a:tr>
              <a:tr h="472894">
                <a:tc>
                  <a:txBody>
                    <a:bodyPr/>
                    <a:lstStyle/>
                    <a:p>
                      <a:r>
                        <a:rPr lang="en-US" sz="2800" dirty="0" smtClean="0"/>
                        <a:t>Quality management</a:t>
                      </a:r>
                      <a:endParaRPr lang="en-US" sz="2800" dirty="0"/>
                    </a:p>
                  </a:txBody>
                  <a:tcPr marL="146304" marR="146304" marT="54864" marB="54864"/>
                </a:tc>
                <a:tc>
                  <a:txBody>
                    <a:bodyPr/>
                    <a:lstStyle/>
                    <a:p>
                      <a:r>
                        <a:rPr lang="en-US" sz="2800" dirty="0" smtClean="0"/>
                        <a:t>ISO</a:t>
                      </a:r>
                      <a:r>
                        <a:rPr lang="en-US" sz="2800" baseline="0" dirty="0" smtClean="0"/>
                        <a:t> 9001</a:t>
                      </a:r>
                      <a:endParaRPr lang="en-US" sz="2800" dirty="0"/>
                    </a:p>
                  </a:txBody>
                  <a:tcPr marL="146304" marR="146304" marT="54864" marB="54864"/>
                </a:tc>
              </a:tr>
              <a:tr h="822744">
                <a:tc>
                  <a:txBody>
                    <a:bodyPr/>
                    <a:lstStyle/>
                    <a:p>
                      <a:r>
                        <a:rPr lang="en-US" sz="2800" dirty="0" smtClean="0"/>
                        <a:t>Information</a:t>
                      </a:r>
                      <a:r>
                        <a:rPr lang="en-US" sz="2800" baseline="0" dirty="0" smtClean="0"/>
                        <a:t> technology</a:t>
                      </a:r>
                      <a:endParaRPr lang="en-US" sz="2800" dirty="0"/>
                    </a:p>
                  </a:txBody>
                  <a:tcPr marL="146304" marR="146304" marT="54864" marB="54864"/>
                </a:tc>
                <a:tc>
                  <a:txBody>
                    <a:bodyPr/>
                    <a:lstStyle/>
                    <a:p>
                      <a:r>
                        <a:rPr lang="en-US" sz="2800" dirty="0" smtClean="0"/>
                        <a:t>Control Objectives for Information and Related Technology (COBIT)</a:t>
                      </a:r>
                      <a:endParaRPr lang="en-US" sz="2800" dirty="0"/>
                    </a:p>
                  </a:txBody>
                  <a:tcPr marL="146304" marR="146304" marT="54864" marB="54864"/>
                </a:tc>
              </a:tr>
              <a:tr h="1191314">
                <a:tc>
                  <a:txBody>
                    <a:bodyPr/>
                    <a:lstStyle/>
                    <a:p>
                      <a:r>
                        <a:rPr lang="en-US" sz="2800" dirty="0" smtClean="0"/>
                        <a:t>Information</a:t>
                      </a:r>
                      <a:r>
                        <a:rPr lang="en-US" sz="2800" baseline="0" dirty="0" smtClean="0"/>
                        <a:t> technology delivery and support</a:t>
                      </a:r>
                      <a:endParaRPr lang="en-US" sz="2800" dirty="0"/>
                    </a:p>
                  </a:txBody>
                  <a:tcPr marL="146304" marR="146304" marT="54864" marB="54864"/>
                </a:tc>
                <a:tc>
                  <a:txBody>
                    <a:bodyPr/>
                    <a:lstStyle/>
                    <a:p>
                      <a:r>
                        <a:rPr lang="en-US" sz="2800" dirty="0" smtClean="0"/>
                        <a:t>Information Technology Infrastructure Library (ITIL)</a:t>
                      </a:r>
                      <a:endParaRPr lang="en-US" sz="2800" dirty="0"/>
                    </a:p>
                  </a:txBody>
                  <a:tcPr marL="146304" marR="146304" marT="54864" marB="54864"/>
                </a:tc>
              </a:tr>
              <a:tr h="1191314">
                <a:tc>
                  <a:txBody>
                    <a:bodyPr/>
                    <a:lstStyle/>
                    <a:p>
                      <a:r>
                        <a:rPr lang="en-US" sz="2800" dirty="0" smtClean="0"/>
                        <a:t>Information</a:t>
                      </a:r>
                      <a:r>
                        <a:rPr lang="en-US" sz="2800" baseline="0" dirty="0" smtClean="0"/>
                        <a:t> technology implementation</a:t>
                      </a:r>
                      <a:endParaRPr lang="en-US" sz="2800" dirty="0"/>
                    </a:p>
                  </a:txBody>
                  <a:tcPr marL="146304" marR="146304" marT="54864" marB="54864"/>
                </a:tc>
                <a:tc>
                  <a:txBody>
                    <a:bodyPr/>
                    <a:lstStyle/>
                    <a:p>
                      <a:r>
                        <a:rPr lang="en-US" sz="2800" dirty="0" smtClean="0"/>
                        <a:t>Capability</a:t>
                      </a:r>
                      <a:r>
                        <a:rPr lang="en-US" sz="2800" baseline="0" dirty="0" smtClean="0"/>
                        <a:t> Maturity Model (CMM)</a:t>
                      </a:r>
                      <a:endParaRPr lang="en-US" sz="2800" dirty="0"/>
                    </a:p>
                  </a:txBody>
                  <a:tcPr marL="146304" marR="146304" marT="54864" marB="54864"/>
                </a:tc>
              </a:tr>
            </a:tbl>
          </a:graphicData>
        </a:graphic>
      </p:graphicFrame>
    </p:spTree>
    <p:extLst>
      <p:ext uri="{BB962C8B-B14F-4D97-AF65-F5344CB8AC3E}">
        <p14:creationId xmlns:p14="http://schemas.microsoft.com/office/powerpoint/2010/main" val="3603244004"/>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Example</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797125" y="1549400"/>
            <a:ext cx="10490200" cy="5283200"/>
          </a:xfrm>
          <a:prstGeom prst="rect">
            <a:avLst/>
          </a:prstGeom>
          <a:noFill/>
        </p:spPr>
      </p:pic>
    </p:spTree>
    <p:extLst>
      <p:ext uri="{BB962C8B-B14F-4D97-AF65-F5344CB8AC3E}">
        <p14:creationId xmlns:p14="http://schemas.microsoft.com/office/powerpoint/2010/main" val="1809842158"/>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Projections</a:t>
            </a:r>
            <a:endParaRPr lang="en-US" dirty="0"/>
          </a:p>
        </p:txBody>
      </p:sp>
      <p:sp>
        <p:nvSpPr>
          <p:cNvPr id="3" name="Content Placeholder 2"/>
          <p:cNvSpPr>
            <a:spLocks noGrp="1"/>
          </p:cNvSpPr>
          <p:nvPr>
            <p:ph sz="quarter" idx="10"/>
          </p:nvPr>
        </p:nvSpPr>
        <p:spPr>
          <a:xfrm>
            <a:off x="723198" y="1708419"/>
            <a:ext cx="12978115" cy="5309125"/>
          </a:xfrm>
        </p:spPr>
        <p:txBody>
          <a:bodyPr/>
          <a:lstStyle/>
          <a:p>
            <a:pPr marL="457200" indent="-457200">
              <a:buFont typeface="Arial" panose="020B0604020202020204" pitchFamily="34" charset="0"/>
              <a:buChar char="•"/>
            </a:pPr>
            <a:r>
              <a:rPr lang="en-US" sz="3000" dirty="0">
                <a:latin typeface="Calibri" pitchFamily="34" charset="0"/>
              </a:rPr>
              <a:t>Can extrapolate actual progress line </a:t>
            </a:r>
          </a:p>
          <a:p>
            <a:pPr lvl="1"/>
            <a:r>
              <a:rPr lang="en-US" sz="2800" dirty="0">
                <a:solidFill>
                  <a:schemeClr val="tx1"/>
                </a:solidFill>
                <a:latin typeface="Calibri" pitchFamily="34" charset="0"/>
              </a:rPr>
              <a:t>Project actual completion date early on</a:t>
            </a:r>
          </a:p>
          <a:p>
            <a:pPr marL="457200" indent="-457200">
              <a:buFont typeface="Arial" panose="020B0604020202020204" pitchFamily="34" charset="0"/>
              <a:buChar char="•"/>
            </a:pPr>
            <a:r>
              <a:rPr lang="en-US" sz="3000" dirty="0">
                <a:latin typeface="Calibri" pitchFamily="34" charset="0"/>
              </a:rPr>
              <a:t>Can extrapolate actual effort line </a:t>
            </a:r>
          </a:p>
          <a:p>
            <a:pPr lvl="1"/>
            <a:r>
              <a:rPr lang="en-US" sz="2800" dirty="0">
                <a:solidFill>
                  <a:schemeClr val="tx1"/>
                </a:solidFill>
                <a:latin typeface="Calibri" pitchFamily="34" charset="0"/>
              </a:rPr>
              <a:t>Project actual cost early on </a:t>
            </a:r>
          </a:p>
          <a:p>
            <a:pPr marL="457200" indent="-457200">
              <a:buFont typeface="Arial" panose="020B0604020202020204" pitchFamily="34" charset="0"/>
              <a:buChar char="•"/>
            </a:pPr>
            <a:r>
              <a:rPr lang="en-US" sz="3000" dirty="0">
                <a:latin typeface="Calibri" pitchFamily="34" charset="0"/>
              </a:rPr>
              <a:t>Take corrective actions when still have effect </a:t>
            </a:r>
          </a:p>
        </p:txBody>
      </p:sp>
    </p:spTree>
    <p:extLst>
      <p:ext uri="{BB962C8B-B14F-4D97-AF65-F5344CB8AC3E}">
        <p14:creationId xmlns:p14="http://schemas.microsoft.com/office/powerpoint/2010/main" val="2553315829"/>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- 1</a:t>
            </a:r>
            <a:endParaRPr lang="en-US" dirty="0"/>
          </a:p>
        </p:txBody>
      </p:sp>
      <p:sp>
        <p:nvSpPr>
          <p:cNvPr id="21" name="Line 2"/>
          <p:cNvSpPr>
            <a:spLocks noChangeShapeType="1"/>
          </p:cNvSpPr>
          <p:nvPr/>
        </p:nvSpPr>
        <p:spPr bwMode="auto">
          <a:xfrm rot="5400000">
            <a:off x="3549650" y="199455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3"/>
          <p:cNvSpPr txBox="1">
            <a:spLocks noChangeArrowheads="1"/>
          </p:cNvSpPr>
          <p:nvPr/>
        </p:nvSpPr>
        <p:spPr bwMode="auto">
          <a:xfrm>
            <a:off x="4592638" y="633953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23" name="Line 4"/>
          <p:cNvSpPr>
            <a:spLocks noChangeShapeType="1"/>
          </p:cNvSpPr>
          <p:nvPr/>
        </p:nvSpPr>
        <p:spPr bwMode="auto">
          <a:xfrm>
            <a:off x="5873750" y="430912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5"/>
          <p:cNvSpPr>
            <a:spLocks noChangeShapeType="1"/>
          </p:cNvSpPr>
          <p:nvPr/>
        </p:nvSpPr>
        <p:spPr bwMode="auto">
          <a:xfrm flipV="1">
            <a:off x="1219199" y="1648474"/>
            <a:ext cx="15875" cy="583247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6"/>
          <p:cNvSpPr>
            <a:spLocks noChangeShapeType="1"/>
          </p:cNvSpPr>
          <p:nvPr/>
        </p:nvSpPr>
        <p:spPr bwMode="auto">
          <a:xfrm>
            <a:off x="812800" y="702375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8"/>
          <p:cNvSpPr>
            <a:spLocks noChangeShapeType="1"/>
          </p:cNvSpPr>
          <p:nvPr/>
        </p:nvSpPr>
        <p:spPr bwMode="auto">
          <a:xfrm flipV="1">
            <a:off x="1250950" y="6330013"/>
            <a:ext cx="1839913" cy="71755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9"/>
          <p:cNvSpPr>
            <a:spLocks noChangeShapeType="1"/>
          </p:cNvSpPr>
          <p:nvPr/>
        </p:nvSpPr>
        <p:spPr bwMode="auto">
          <a:xfrm flipV="1">
            <a:off x="1219200" y="5487050"/>
            <a:ext cx="1901825" cy="15367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Rectangle 10"/>
          <p:cNvSpPr>
            <a:spLocks noChangeArrowheads="1"/>
          </p:cNvSpPr>
          <p:nvPr/>
        </p:nvSpPr>
        <p:spPr bwMode="auto">
          <a:xfrm>
            <a:off x="9239250" y="1648475"/>
            <a:ext cx="2763838" cy="1071563"/>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bg2"/>
                </a:solidFill>
                <a:latin typeface="Times New Roman" pitchFamily="18" charset="0"/>
              </a:rPr>
              <a:t>	         Plan</a:t>
            </a:r>
          </a:p>
          <a:p>
            <a:r>
              <a:rPr lang="en-US" sz="1600" dirty="0">
                <a:solidFill>
                  <a:schemeClr val="bg2"/>
                </a:solidFill>
                <a:latin typeface="Times New Roman" pitchFamily="18" charset="0"/>
              </a:rPr>
              <a:t>	         Progress</a:t>
            </a:r>
          </a:p>
          <a:p>
            <a:r>
              <a:rPr lang="en-US" sz="1600" dirty="0">
                <a:solidFill>
                  <a:schemeClr val="bg2"/>
                </a:solidFill>
                <a:latin typeface="Times New Roman" pitchFamily="18" charset="0"/>
              </a:rPr>
              <a:t>	         Effort</a:t>
            </a:r>
          </a:p>
        </p:txBody>
      </p:sp>
      <p:sp>
        <p:nvSpPr>
          <p:cNvPr id="30" name="Line 11"/>
          <p:cNvSpPr>
            <a:spLocks noChangeShapeType="1"/>
          </p:cNvSpPr>
          <p:nvPr/>
        </p:nvSpPr>
        <p:spPr bwMode="auto">
          <a:xfrm flipV="1">
            <a:off x="9304338" y="220251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Line 13"/>
          <p:cNvSpPr>
            <a:spLocks noChangeShapeType="1"/>
          </p:cNvSpPr>
          <p:nvPr/>
        </p:nvSpPr>
        <p:spPr bwMode="auto">
          <a:xfrm flipV="1">
            <a:off x="9304338" y="2434288"/>
            <a:ext cx="11938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Line 14"/>
          <p:cNvSpPr>
            <a:spLocks noChangeShapeType="1"/>
          </p:cNvSpPr>
          <p:nvPr/>
        </p:nvSpPr>
        <p:spPr bwMode="auto">
          <a:xfrm>
            <a:off x="5873750" y="430912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Line 15"/>
          <p:cNvSpPr>
            <a:spLocks noChangeShapeType="1"/>
          </p:cNvSpPr>
          <p:nvPr/>
        </p:nvSpPr>
        <p:spPr bwMode="auto">
          <a:xfrm>
            <a:off x="5876925" y="669672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Text Box 16"/>
          <p:cNvSpPr txBox="1">
            <a:spLocks noChangeArrowheads="1"/>
          </p:cNvSpPr>
          <p:nvPr/>
        </p:nvSpPr>
        <p:spPr bwMode="auto">
          <a:xfrm>
            <a:off x="10242550" y="677927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36" name="Text Box 17"/>
          <p:cNvSpPr txBox="1">
            <a:spLocks noChangeArrowheads="1"/>
          </p:cNvSpPr>
          <p:nvPr/>
        </p:nvSpPr>
        <p:spPr bwMode="auto">
          <a:xfrm>
            <a:off x="544513" y="160425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a:t>
            </a:r>
          </a:p>
        </p:txBody>
      </p:sp>
      <p:sp>
        <p:nvSpPr>
          <p:cNvPr id="37" name="Line 18"/>
          <p:cNvSpPr>
            <a:spLocks noChangeShapeType="1"/>
          </p:cNvSpPr>
          <p:nvPr/>
        </p:nvSpPr>
        <p:spPr bwMode="auto">
          <a:xfrm rot="5400000">
            <a:off x="3029744" y="251445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19"/>
          <p:cNvSpPr>
            <a:spLocks noChangeShapeType="1"/>
          </p:cNvSpPr>
          <p:nvPr/>
        </p:nvSpPr>
        <p:spPr bwMode="auto">
          <a:xfrm rot="5400000">
            <a:off x="1449388" y="410433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Text Box 20"/>
          <p:cNvSpPr txBox="1">
            <a:spLocks noChangeArrowheads="1"/>
          </p:cNvSpPr>
          <p:nvPr/>
        </p:nvSpPr>
        <p:spPr bwMode="auto">
          <a:xfrm>
            <a:off x="134938" y="410275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40" name="Text Box 21"/>
          <p:cNvSpPr txBox="1">
            <a:spLocks noChangeArrowheads="1"/>
          </p:cNvSpPr>
          <p:nvPr/>
        </p:nvSpPr>
        <p:spPr bwMode="auto">
          <a:xfrm>
            <a:off x="122238" y="4450413"/>
            <a:ext cx="156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p>
        </p:txBody>
      </p:sp>
      <p:sp>
        <p:nvSpPr>
          <p:cNvPr id="43" name="Line 7"/>
          <p:cNvSpPr>
            <a:spLocks noChangeShapeType="1"/>
          </p:cNvSpPr>
          <p:nvPr/>
        </p:nvSpPr>
        <p:spPr bwMode="auto">
          <a:xfrm flipV="1">
            <a:off x="1219200" y="431388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12"/>
          <p:cNvSpPr>
            <a:spLocks noChangeShapeType="1"/>
          </p:cNvSpPr>
          <p:nvPr/>
        </p:nvSpPr>
        <p:spPr bwMode="auto">
          <a:xfrm flipV="1">
            <a:off x="9304338" y="194692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72557729"/>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- 2</a:t>
            </a:r>
            <a:endParaRPr lang="en-US" dirty="0"/>
          </a:p>
        </p:txBody>
      </p:sp>
      <p:sp>
        <p:nvSpPr>
          <p:cNvPr id="21" name="Line 2"/>
          <p:cNvSpPr>
            <a:spLocks noChangeShapeType="1"/>
          </p:cNvSpPr>
          <p:nvPr/>
        </p:nvSpPr>
        <p:spPr bwMode="auto">
          <a:xfrm rot="5400000">
            <a:off x="3549650" y="199455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3"/>
          <p:cNvSpPr txBox="1">
            <a:spLocks noChangeArrowheads="1"/>
          </p:cNvSpPr>
          <p:nvPr/>
        </p:nvSpPr>
        <p:spPr bwMode="auto">
          <a:xfrm>
            <a:off x="4592638" y="633953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23" name="Line 4"/>
          <p:cNvSpPr>
            <a:spLocks noChangeShapeType="1"/>
          </p:cNvSpPr>
          <p:nvPr/>
        </p:nvSpPr>
        <p:spPr bwMode="auto">
          <a:xfrm>
            <a:off x="5873750" y="430912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5"/>
          <p:cNvSpPr>
            <a:spLocks noChangeShapeType="1"/>
          </p:cNvSpPr>
          <p:nvPr/>
        </p:nvSpPr>
        <p:spPr bwMode="auto">
          <a:xfrm flipV="1">
            <a:off x="1219199" y="1648474"/>
            <a:ext cx="15875" cy="583247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6"/>
          <p:cNvSpPr>
            <a:spLocks noChangeShapeType="1"/>
          </p:cNvSpPr>
          <p:nvPr/>
        </p:nvSpPr>
        <p:spPr bwMode="auto">
          <a:xfrm>
            <a:off x="812800" y="702375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8"/>
          <p:cNvSpPr>
            <a:spLocks noChangeShapeType="1"/>
          </p:cNvSpPr>
          <p:nvPr/>
        </p:nvSpPr>
        <p:spPr bwMode="auto">
          <a:xfrm flipV="1">
            <a:off x="1250950" y="6330013"/>
            <a:ext cx="1839913" cy="71755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9"/>
          <p:cNvSpPr>
            <a:spLocks noChangeShapeType="1"/>
          </p:cNvSpPr>
          <p:nvPr/>
        </p:nvSpPr>
        <p:spPr bwMode="auto">
          <a:xfrm flipV="1">
            <a:off x="1219200" y="5487050"/>
            <a:ext cx="1901825" cy="15367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Rectangle 10"/>
          <p:cNvSpPr>
            <a:spLocks noChangeArrowheads="1"/>
          </p:cNvSpPr>
          <p:nvPr/>
        </p:nvSpPr>
        <p:spPr bwMode="auto">
          <a:xfrm>
            <a:off x="9239250" y="1648475"/>
            <a:ext cx="2763838" cy="1071563"/>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bg2"/>
                </a:solidFill>
                <a:latin typeface="Times New Roman" pitchFamily="18" charset="0"/>
              </a:rPr>
              <a:t>	         Plan</a:t>
            </a:r>
          </a:p>
          <a:p>
            <a:r>
              <a:rPr lang="en-US" sz="1600" dirty="0">
                <a:solidFill>
                  <a:schemeClr val="bg2"/>
                </a:solidFill>
                <a:latin typeface="Times New Roman" pitchFamily="18" charset="0"/>
              </a:rPr>
              <a:t>	         Progress</a:t>
            </a:r>
          </a:p>
          <a:p>
            <a:r>
              <a:rPr lang="en-US" sz="1600" dirty="0">
                <a:solidFill>
                  <a:schemeClr val="bg2"/>
                </a:solidFill>
                <a:latin typeface="Times New Roman" pitchFamily="18" charset="0"/>
              </a:rPr>
              <a:t>	         Effort</a:t>
            </a:r>
          </a:p>
        </p:txBody>
      </p:sp>
      <p:sp>
        <p:nvSpPr>
          <p:cNvPr id="30" name="Line 11"/>
          <p:cNvSpPr>
            <a:spLocks noChangeShapeType="1"/>
          </p:cNvSpPr>
          <p:nvPr/>
        </p:nvSpPr>
        <p:spPr bwMode="auto">
          <a:xfrm flipV="1">
            <a:off x="9304338" y="220251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Line 13"/>
          <p:cNvSpPr>
            <a:spLocks noChangeShapeType="1"/>
          </p:cNvSpPr>
          <p:nvPr/>
        </p:nvSpPr>
        <p:spPr bwMode="auto">
          <a:xfrm flipV="1">
            <a:off x="9304338" y="2434288"/>
            <a:ext cx="11938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Line 14"/>
          <p:cNvSpPr>
            <a:spLocks noChangeShapeType="1"/>
          </p:cNvSpPr>
          <p:nvPr/>
        </p:nvSpPr>
        <p:spPr bwMode="auto">
          <a:xfrm>
            <a:off x="5873750" y="430912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Line 15"/>
          <p:cNvSpPr>
            <a:spLocks noChangeShapeType="1"/>
          </p:cNvSpPr>
          <p:nvPr/>
        </p:nvSpPr>
        <p:spPr bwMode="auto">
          <a:xfrm>
            <a:off x="5876925" y="669672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Text Box 16"/>
          <p:cNvSpPr txBox="1">
            <a:spLocks noChangeArrowheads="1"/>
          </p:cNvSpPr>
          <p:nvPr/>
        </p:nvSpPr>
        <p:spPr bwMode="auto">
          <a:xfrm>
            <a:off x="10242550" y="677927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36" name="Text Box 17"/>
          <p:cNvSpPr txBox="1">
            <a:spLocks noChangeArrowheads="1"/>
          </p:cNvSpPr>
          <p:nvPr/>
        </p:nvSpPr>
        <p:spPr bwMode="auto">
          <a:xfrm>
            <a:off x="544513" y="160425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a:t>
            </a:r>
          </a:p>
        </p:txBody>
      </p:sp>
      <p:sp>
        <p:nvSpPr>
          <p:cNvPr id="37" name="Line 18"/>
          <p:cNvSpPr>
            <a:spLocks noChangeShapeType="1"/>
          </p:cNvSpPr>
          <p:nvPr/>
        </p:nvSpPr>
        <p:spPr bwMode="auto">
          <a:xfrm rot="5400000">
            <a:off x="3029744" y="251445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19"/>
          <p:cNvSpPr>
            <a:spLocks noChangeShapeType="1"/>
          </p:cNvSpPr>
          <p:nvPr/>
        </p:nvSpPr>
        <p:spPr bwMode="auto">
          <a:xfrm rot="5400000">
            <a:off x="1449388" y="410433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Text Box 20"/>
          <p:cNvSpPr txBox="1">
            <a:spLocks noChangeArrowheads="1"/>
          </p:cNvSpPr>
          <p:nvPr/>
        </p:nvSpPr>
        <p:spPr bwMode="auto">
          <a:xfrm>
            <a:off x="134938" y="410275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40" name="Text Box 21"/>
          <p:cNvSpPr txBox="1">
            <a:spLocks noChangeArrowheads="1"/>
          </p:cNvSpPr>
          <p:nvPr/>
        </p:nvSpPr>
        <p:spPr bwMode="auto">
          <a:xfrm>
            <a:off x="122238" y="4450413"/>
            <a:ext cx="156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p>
        </p:txBody>
      </p:sp>
      <p:sp>
        <p:nvSpPr>
          <p:cNvPr id="43" name="Line 7"/>
          <p:cNvSpPr>
            <a:spLocks noChangeShapeType="1"/>
          </p:cNvSpPr>
          <p:nvPr/>
        </p:nvSpPr>
        <p:spPr bwMode="auto">
          <a:xfrm flipV="1">
            <a:off x="1219200" y="431388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12"/>
          <p:cNvSpPr>
            <a:spLocks noChangeShapeType="1"/>
          </p:cNvSpPr>
          <p:nvPr/>
        </p:nvSpPr>
        <p:spPr bwMode="auto">
          <a:xfrm flipV="1">
            <a:off x="9304338" y="194692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Line 10"/>
          <p:cNvSpPr>
            <a:spLocks noChangeShapeType="1"/>
          </p:cNvSpPr>
          <p:nvPr/>
        </p:nvSpPr>
        <p:spPr bwMode="auto">
          <a:xfrm flipV="1">
            <a:off x="2517775" y="3131200"/>
            <a:ext cx="8780463" cy="342265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660136906"/>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- 3</a:t>
            </a:r>
            <a:endParaRPr lang="en-US" dirty="0"/>
          </a:p>
        </p:txBody>
      </p:sp>
      <p:sp>
        <p:nvSpPr>
          <p:cNvPr id="21" name="Line 2"/>
          <p:cNvSpPr>
            <a:spLocks noChangeShapeType="1"/>
          </p:cNvSpPr>
          <p:nvPr/>
        </p:nvSpPr>
        <p:spPr bwMode="auto">
          <a:xfrm rot="5400000">
            <a:off x="3549650" y="199455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3"/>
          <p:cNvSpPr txBox="1">
            <a:spLocks noChangeArrowheads="1"/>
          </p:cNvSpPr>
          <p:nvPr/>
        </p:nvSpPr>
        <p:spPr bwMode="auto">
          <a:xfrm>
            <a:off x="4592638" y="633953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23" name="Line 4"/>
          <p:cNvSpPr>
            <a:spLocks noChangeShapeType="1"/>
          </p:cNvSpPr>
          <p:nvPr/>
        </p:nvSpPr>
        <p:spPr bwMode="auto">
          <a:xfrm>
            <a:off x="5873750" y="430912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5"/>
          <p:cNvSpPr>
            <a:spLocks noChangeShapeType="1"/>
          </p:cNvSpPr>
          <p:nvPr/>
        </p:nvSpPr>
        <p:spPr bwMode="auto">
          <a:xfrm flipV="1">
            <a:off x="1219199" y="1648474"/>
            <a:ext cx="15875" cy="583247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6"/>
          <p:cNvSpPr>
            <a:spLocks noChangeShapeType="1"/>
          </p:cNvSpPr>
          <p:nvPr/>
        </p:nvSpPr>
        <p:spPr bwMode="auto">
          <a:xfrm>
            <a:off x="812800" y="702375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8"/>
          <p:cNvSpPr>
            <a:spLocks noChangeShapeType="1"/>
          </p:cNvSpPr>
          <p:nvPr/>
        </p:nvSpPr>
        <p:spPr bwMode="auto">
          <a:xfrm flipV="1">
            <a:off x="1250950" y="6330013"/>
            <a:ext cx="1839913" cy="71755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9"/>
          <p:cNvSpPr>
            <a:spLocks noChangeShapeType="1"/>
          </p:cNvSpPr>
          <p:nvPr/>
        </p:nvSpPr>
        <p:spPr bwMode="auto">
          <a:xfrm flipV="1">
            <a:off x="1219200" y="5487050"/>
            <a:ext cx="1901825" cy="15367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Rectangle 10"/>
          <p:cNvSpPr>
            <a:spLocks noChangeArrowheads="1"/>
          </p:cNvSpPr>
          <p:nvPr/>
        </p:nvSpPr>
        <p:spPr bwMode="auto">
          <a:xfrm>
            <a:off x="9239250" y="1648475"/>
            <a:ext cx="2763838" cy="1071563"/>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bg2"/>
                </a:solidFill>
                <a:latin typeface="Times New Roman" pitchFamily="18" charset="0"/>
              </a:rPr>
              <a:t>	         Plan</a:t>
            </a:r>
          </a:p>
          <a:p>
            <a:r>
              <a:rPr lang="en-US" sz="1600" dirty="0">
                <a:solidFill>
                  <a:schemeClr val="bg2"/>
                </a:solidFill>
                <a:latin typeface="Times New Roman" pitchFamily="18" charset="0"/>
              </a:rPr>
              <a:t>	         Progress</a:t>
            </a:r>
          </a:p>
          <a:p>
            <a:r>
              <a:rPr lang="en-US" sz="1600" dirty="0">
                <a:solidFill>
                  <a:schemeClr val="bg2"/>
                </a:solidFill>
                <a:latin typeface="Times New Roman" pitchFamily="18" charset="0"/>
              </a:rPr>
              <a:t>	         Effort</a:t>
            </a:r>
          </a:p>
        </p:txBody>
      </p:sp>
      <p:sp>
        <p:nvSpPr>
          <p:cNvPr id="30" name="Line 11"/>
          <p:cNvSpPr>
            <a:spLocks noChangeShapeType="1"/>
          </p:cNvSpPr>
          <p:nvPr/>
        </p:nvSpPr>
        <p:spPr bwMode="auto">
          <a:xfrm flipV="1">
            <a:off x="9304338" y="220251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Line 13"/>
          <p:cNvSpPr>
            <a:spLocks noChangeShapeType="1"/>
          </p:cNvSpPr>
          <p:nvPr/>
        </p:nvSpPr>
        <p:spPr bwMode="auto">
          <a:xfrm flipV="1">
            <a:off x="9304338" y="2434288"/>
            <a:ext cx="11938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Line 14"/>
          <p:cNvSpPr>
            <a:spLocks noChangeShapeType="1"/>
          </p:cNvSpPr>
          <p:nvPr/>
        </p:nvSpPr>
        <p:spPr bwMode="auto">
          <a:xfrm>
            <a:off x="5873750" y="430912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Line 15"/>
          <p:cNvSpPr>
            <a:spLocks noChangeShapeType="1"/>
          </p:cNvSpPr>
          <p:nvPr/>
        </p:nvSpPr>
        <p:spPr bwMode="auto">
          <a:xfrm>
            <a:off x="5876925" y="669672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Text Box 16"/>
          <p:cNvSpPr txBox="1">
            <a:spLocks noChangeArrowheads="1"/>
          </p:cNvSpPr>
          <p:nvPr/>
        </p:nvSpPr>
        <p:spPr bwMode="auto">
          <a:xfrm>
            <a:off x="10242550" y="677927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36" name="Text Box 17"/>
          <p:cNvSpPr txBox="1">
            <a:spLocks noChangeArrowheads="1"/>
          </p:cNvSpPr>
          <p:nvPr/>
        </p:nvSpPr>
        <p:spPr bwMode="auto">
          <a:xfrm>
            <a:off x="544513" y="160425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a:t>
            </a:r>
          </a:p>
        </p:txBody>
      </p:sp>
      <p:sp>
        <p:nvSpPr>
          <p:cNvPr id="37" name="Line 18"/>
          <p:cNvSpPr>
            <a:spLocks noChangeShapeType="1"/>
          </p:cNvSpPr>
          <p:nvPr/>
        </p:nvSpPr>
        <p:spPr bwMode="auto">
          <a:xfrm rot="5400000">
            <a:off x="3029744" y="251445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19"/>
          <p:cNvSpPr>
            <a:spLocks noChangeShapeType="1"/>
          </p:cNvSpPr>
          <p:nvPr/>
        </p:nvSpPr>
        <p:spPr bwMode="auto">
          <a:xfrm rot="5400000">
            <a:off x="1449388" y="410433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Text Box 20"/>
          <p:cNvSpPr txBox="1">
            <a:spLocks noChangeArrowheads="1"/>
          </p:cNvSpPr>
          <p:nvPr/>
        </p:nvSpPr>
        <p:spPr bwMode="auto">
          <a:xfrm>
            <a:off x="134938" y="410275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40" name="Text Box 21"/>
          <p:cNvSpPr txBox="1">
            <a:spLocks noChangeArrowheads="1"/>
          </p:cNvSpPr>
          <p:nvPr/>
        </p:nvSpPr>
        <p:spPr bwMode="auto">
          <a:xfrm>
            <a:off x="122238" y="4450413"/>
            <a:ext cx="156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p>
        </p:txBody>
      </p:sp>
      <p:sp>
        <p:nvSpPr>
          <p:cNvPr id="43" name="Line 7"/>
          <p:cNvSpPr>
            <a:spLocks noChangeShapeType="1"/>
          </p:cNvSpPr>
          <p:nvPr/>
        </p:nvSpPr>
        <p:spPr bwMode="auto">
          <a:xfrm flipV="1">
            <a:off x="1219200" y="431388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12"/>
          <p:cNvSpPr>
            <a:spLocks noChangeShapeType="1"/>
          </p:cNvSpPr>
          <p:nvPr/>
        </p:nvSpPr>
        <p:spPr bwMode="auto">
          <a:xfrm flipV="1">
            <a:off x="9304338" y="194692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Line 3"/>
          <p:cNvSpPr>
            <a:spLocks noChangeShapeType="1"/>
          </p:cNvSpPr>
          <p:nvPr/>
        </p:nvSpPr>
        <p:spPr bwMode="auto">
          <a:xfrm>
            <a:off x="5883275" y="4339988"/>
            <a:ext cx="235743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Line 20"/>
          <p:cNvSpPr>
            <a:spLocks noChangeShapeType="1"/>
          </p:cNvSpPr>
          <p:nvPr/>
        </p:nvSpPr>
        <p:spPr bwMode="auto">
          <a:xfrm rot="5400000">
            <a:off x="6827044" y="5698094"/>
            <a:ext cx="270668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Line 24"/>
          <p:cNvSpPr>
            <a:spLocks noChangeShapeType="1"/>
          </p:cNvSpPr>
          <p:nvPr/>
        </p:nvSpPr>
        <p:spPr bwMode="auto">
          <a:xfrm rot="-5400000" flipH="1" flipV="1">
            <a:off x="7004050" y="5708413"/>
            <a:ext cx="9525" cy="2238375"/>
          </a:xfrm>
          <a:prstGeom prst="line">
            <a:avLst/>
          </a:prstGeom>
          <a:noFill/>
          <a:ln w="28575">
            <a:solidFill>
              <a:srgbClr val="0099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 name="Text Box 25"/>
          <p:cNvSpPr txBox="1">
            <a:spLocks noChangeArrowheads="1"/>
          </p:cNvSpPr>
          <p:nvPr/>
        </p:nvSpPr>
        <p:spPr bwMode="auto">
          <a:xfrm>
            <a:off x="6219825" y="6379925"/>
            <a:ext cx="260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rgbClr val="009900"/>
                </a:solidFill>
                <a:latin typeface="Times New Roman" pitchFamily="18" charset="0"/>
              </a:rPr>
              <a:t>Projected Schedule </a:t>
            </a:r>
            <a:br>
              <a:rPr lang="en-US" sz="1200" dirty="0">
                <a:solidFill>
                  <a:srgbClr val="009900"/>
                </a:solidFill>
                <a:latin typeface="Times New Roman" pitchFamily="18" charset="0"/>
              </a:rPr>
            </a:br>
            <a:r>
              <a:rPr lang="en-US" sz="1200" dirty="0">
                <a:solidFill>
                  <a:srgbClr val="009900"/>
                </a:solidFill>
                <a:latin typeface="Times New Roman" pitchFamily="18" charset="0"/>
              </a:rPr>
              <a:t>Overrun</a:t>
            </a:r>
          </a:p>
        </p:txBody>
      </p:sp>
      <p:sp>
        <p:nvSpPr>
          <p:cNvPr id="45" name="Text Box 22"/>
          <p:cNvSpPr txBox="1">
            <a:spLocks noChangeArrowheads="1"/>
          </p:cNvSpPr>
          <p:nvPr/>
        </p:nvSpPr>
        <p:spPr bwMode="auto">
          <a:xfrm>
            <a:off x="8281988" y="6375163"/>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Projected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46" name="Line 10"/>
          <p:cNvSpPr>
            <a:spLocks noChangeShapeType="1"/>
          </p:cNvSpPr>
          <p:nvPr/>
        </p:nvSpPr>
        <p:spPr bwMode="auto">
          <a:xfrm flipV="1">
            <a:off x="2517775" y="3131200"/>
            <a:ext cx="8780463" cy="342265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358354236"/>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- 4</a:t>
            </a:r>
            <a:endParaRPr lang="en-US" dirty="0"/>
          </a:p>
        </p:txBody>
      </p:sp>
      <p:sp>
        <p:nvSpPr>
          <p:cNvPr id="21" name="Line 2"/>
          <p:cNvSpPr>
            <a:spLocks noChangeShapeType="1"/>
          </p:cNvSpPr>
          <p:nvPr/>
        </p:nvSpPr>
        <p:spPr bwMode="auto">
          <a:xfrm rot="5400000">
            <a:off x="3549650" y="199455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3"/>
          <p:cNvSpPr txBox="1">
            <a:spLocks noChangeArrowheads="1"/>
          </p:cNvSpPr>
          <p:nvPr/>
        </p:nvSpPr>
        <p:spPr bwMode="auto">
          <a:xfrm>
            <a:off x="4592638" y="633953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23" name="Line 4"/>
          <p:cNvSpPr>
            <a:spLocks noChangeShapeType="1"/>
          </p:cNvSpPr>
          <p:nvPr/>
        </p:nvSpPr>
        <p:spPr bwMode="auto">
          <a:xfrm>
            <a:off x="5873750" y="430912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5"/>
          <p:cNvSpPr>
            <a:spLocks noChangeShapeType="1"/>
          </p:cNvSpPr>
          <p:nvPr/>
        </p:nvSpPr>
        <p:spPr bwMode="auto">
          <a:xfrm flipV="1">
            <a:off x="1219199" y="1648474"/>
            <a:ext cx="15875" cy="583247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6"/>
          <p:cNvSpPr>
            <a:spLocks noChangeShapeType="1"/>
          </p:cNvSpPr>
          <p:nvPr/>
        </p:nvSpPr>
        <p:spPr bwMode="auto">
          <a:xfrm>
            <a:off x="812800" y="702375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8"/>
          <p:cNvSpPr>
            <a:spLocks noChangeShapeType="1"/>
          </p:cNvSpPr>
          <p:nvPr/>
        </p:nvSpPr>
        <p:spPr bwMode="auto">
          <a:xfrm flipV="1">
            <a:off x="1250950" y="6330013"/>
            <a:ext cx="1839913" cy="71755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9"/>
          <p:cNvSpPr>
            <a:spLocks noChangeShapeType="1"/>
          </p:cNvSpPr>
          <p:nvPr/>
        </p:nvSpPr>
        <p:spPr bwMode="auto">
          <a:xfrm flipV="1">
            <a:off x="1219200" y="5487050"/>
            <a:ext cx="1901825" cy="15367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Rectangle 10"/>
          <p:cNvSpPr>
            <a:spLocks noChangeArrowheads="1"/>
          </p:cNvSpPr>
          <p:nvPr/>
        </p:nvSpPr>
        <p:spPr bwMode="auto">
          <a:xfrm>
            <a:off x="9239250" y="1648475"/>
            <a:ext cx="2763838" cy="1071563"/>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bg2"/>
                </a:solidFill>
                <a:latin typeface="Times New Roman" pitchFamily="18" charset="0"/>
              </a:rPr>
              <a:t>	         Plan</a:t>
            </a:r>
          </a:p>
          <a:p>
            <a:r>
              <a:rPr lang="en-US" sz="1600" dirty="0">
                <a:solidFill>
                  <a:schemeClr val="bg2"/>
                </a:solidFill>
                <a:latin typeface="Times New Roman" pitchFamily="18" charset="0"/>
              </a:rPr>
              <a:t>	         Progress</a:t>
            </a:r>
          </a:p>
          <a:p>
            <a:r>
              <a:rPr lang="en-US" sz="1600" dirty="0">
                <a:solidFill>
                  <a:schemeClr val="bg2"/>
                </a:solidFill>
                <a:latin typeface="Times New Roman" pitchFamily="18" charset="0"/>
              </a:rPr>
              <a:t>	         Effort</a:t>
            </a:r>
          </a:p>
        </p:txBody>
      </p:sp>
      <p:sp>
        <p:nvSpPr>
          <p:cNvPr id="30" name="Line 11"/>
          <p:cNvSpPr>
            <a:spLocks noChangeShapeType="1"/>
          </p:cNvSpPr>
          <p:nvPr/>
        </p:nvSpPr>
        <p:spPr bwMode="auto">
          <a:xfrm flipV="1">
            <a:off x="9304338" y="220251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Line 13"/>
          <p:cNvSpPr>
            <a:spLocks noChangeShapeType="1"/>
          </p:cNvSpPr>
          <p:nvPr/>
        </p:nvSpPr>
        <p:spPr bwMode="auto">
          <a:xfrm flipV="1">
            <a:off x="9304338" y="2434288"/>
            <a:ext cx="11938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Line 14"/>
          <p:cNvSpPr>
            <a:spLocks noChangeShapeType="1"/>
          </p:cNvSpPr>
          <p:nvPr/>
        </p:nvSpPr>
        <p:spPr bwMode="auto">
          <a:xfrm>
            <a:off x="5873750" y="430912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Line 15"/>
          <p:cNvSpPr>
            <a:spLocks noChangeShapeType="1"/>
          </p:cNvSpPr>
          <p:nvPr/>
        </p:nvSpPr>
        <p:spPr bwMode="auto">
          <a:xfrm>
            <a:off x="5876925" y="669672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Text Box 16"/>
          <p:cNvSpPr txBox="1">
            <a:spLocks noChangeArrowheads="1"/>
          </p:cNvSpPr>
          <p:nvPr/>
        </p:nvSpPr>
        <p:spPr bwMode="auto">
          <a:xfrm>
            <a:off x="10242550" y="677927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36" name="Text Box 17"/>
          <p:cNvSpPr txBox="1">
            <a:spLocks noChangeArrowheads="1"/>
          </p:cNvSpPr>
          <p:nvPr/>
        </p:nvSpPr>
        <p:spPr bwMode="auto">
          <a:xfrm>
            <a:off x="544513" y="160425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a:t>
            </a:r>
          </a:p>
        </p:txBody>
      </p:sp>
      <p:sp>
        <p:nvSpPr>
          <p:cNvPr id="37" name="Line 18"/>
          <p:cNvSpPr>
            <a:spLocks noChangeShapeType="1"/>
          </p:cNvSpPr>
          <p:nvPr/>
        </p:nvSpPr>
        <p:spPr bwMode="auto">
          <a:xfrm rot="5400000">
            <a:off x="3029744" y="251445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19"/>
          <p:cNvSpPr>
            <a:spLocks noChangeShapeType="1"/>
          </p:cNvSpPr>
          <p:nvPr/>
        </p:nvSpPr>
        <p:spPr bwMode="auto">
          <a:xfrm rot="5400000">
            <a:off x="1449388" y="410433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Text Box 20"/>
          <p:cNvSpPr txBox="1">
            <a:spLocks noChangeArrowheads="1"/>
          </p:cNvSpPr>
          <p:nvPr/>
        </p:nvSpPr>
        <p:spPr bwMode="auto">
          <a:xfrm>
            <a:off x="134938" y="410275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40" name="Text Box 21"/>
          <p:cNvSpPr txBox="1">
            <a:spLocks noChangeArrowheads="1"/>
          </p:cNvSpPr>
          <p:nvPr/>
        </p:nvSpPr>
        <p:spPr bwMode="auto">
          <a:xfrm>
            <a:off x="122238" y="4450413"/>
            <a:ext cx="156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p>
        </p:txBody>
      </p:sp>
      <p:sp>
        <p:nvSpPr>
          <p:cNvPr id="43" name="Line 7"/>
          <p:cNvSpPr>
            <a:spLocks noChangeShapeType="1"/>
          </p:cNvSpPr>
          <p:nvPr/>
        </p:nvSpPr>
        <p:spPr bwMode="auto">
          <a:xfrm flipV="1">
            <a:off x="1219200" y="431388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12"/>
          <p:cNvSpPr>
            <a:spLocks noChangeShapeType="1"/>
          </p:cNvSpPr>
          <p:nvPr/>
        </p:nvSpPr>
        <p:spPr bwMode="auto">
          <a:xfrm flipV="1">
            <a:off x="9304338" y="194692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Line 3"/>
          <p:cNvSpPr>
            <a:spLocks noChangeShapeType="1"/>
          </p:cNvSpPr>
          <p:nvPr/>
        </p:nvSpPr>
        <p:spPr bwMode="auto">
          <a:xfrm>
            <a:off x="5883275" y="4339988"/>
            <a:ext cx="235743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Line 20"/>
          <p:cNvSpPr>
            <a:spLocks noChangeShapeType="1"/>
          </p:cNvSpPr>
          <p:nvPr/>
        </p:nvSpPr>
        <p:spPr bwMode="auto">
          <a:xfrm rot="5400000">
            <a:off x="6827044" y="5698094"/>
            <a:ext cx="270668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Line 24"/>
          <p:cNvSpPr>
            <a:spLocks noChangeShapeType="1"/>
          </p:cNvSpPr>
          <p:nvPr/>
        </p:nvSpPr>
        <p:spPr bwMode="auto">
          <a:xfrm rot="-5400000" flipH="1" flipV="1">
            <a:off x="7004050" y="5708413"/>
            <a:ext cx="9525" cy="2238375"/>
          </a:xfrm>
          <a:prstGeom prst="line">
            <a:avLst/>
          </a:prstGeom>
          <a:noFill/>
          <a:ln w="28575">
            <a:solidFill>
              <a:srgbClr val="0099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 name="Text Box 25"/>
          <p:cNvSpPr txBox="1">
            <a:spLocks noChangeArrowheads="1"/>
          </p:cNvSpPr>
          <p:nvPr/>
        </p:nvSpPr>
        <p:spPr bwMode="auto">
          <a:xfrm>
            <a:off x="6219825" y="6379925"/>
            <a:ext cx="260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rgbClr val="009900"/>
                </a:solidFill>
                <a:latin typeface="Times New Roman" pitchFamily="18" charset="0"/>
              </a:rPr>
              <a:t>Projected Schedule </a:t>
            </a:r>
            <a:br>
              <a:rPr lang="en-US" sz="1200" dirty="0">
                <a:solidFill>
                  <a:srgbClr val="009900"/>
                </a:solidFill>
                <a:latin typeface="Times New Roman" pitchFamily="18" charset="0"/>
              </a:rPr>
            </a:br>
            <a:r>
              <a:rPr lang="en-US" sz="1200" dirty="0">
                <a:solidFill>
                  <a:srgbClr val="009900"/>
                </a:solidFill>
                <a:latin typeface="Times New Roman" pitchFamily="18" charset="0"/>
              </a:rPr>
              <a:t>Overrun</a:t>
            </a:r>
          </a:p>
        </p:txBody>
      </p:sp>
      <p:sp>
        <p:nvSpPr>
          <p:cNvPr id="45" name="Text Box 22"/>
          <p:cNvSpPr txBox="1">
            <a:spLocks noChangeArrowheads="1"/>
          </p:cNvSpPr>
          <p:nvPr/>
        </p:nvSpPr>
        <p:spPr bwMode="auto">
          <a:xfrm>
            <a:off x="8281988" y="6375163"/>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Projected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46" name="Line 10"/>
          <p:cNvSpPr>
            <a:spLocks noChangeShapeType="1"/>
          </p:cNvSpPr>
          <p:nvPr/>
        </p:nvSpPr>
        <p:spPr bwMode="auto">
          <a:xfrm flipV="1">
            <a:off x="2517775" y="3131200"/>
            <a:ext cx="8780463" cy="342265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Line 16"/>
          <p:cNvSpPr>
            <a:spLocks noChangeShapeType="1"/>
          </p:cNvSpPr>
          <p:nvPr/>
        </p:nvSpPr>
        <p:spPr bwMode="auto">
          <a:xfrm flipV="1">
            <a:off x="2765600" y="1368263"/>
            <a:ext cx="5548313" cy="44069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840824210"/>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- 5</a:t>
            </a:r>
            <a:endParaRPr lang="en-US" dirty="0"/>
          </a:p>
        </p:txBody>
      </p:sp>
      <p:sp>
        <p:nvSpPr>
          <p:cNvPr id="21" name="Line 2"/>
          <p:cNvSpPr>
            <a:spLocks noChangeShapeType="1"/>
          </p:cNvSpPr>
          <p:nvPr/>
        </p:nvSpPr>
        <p:spPr bwMode="auto">
          <a:xfrm rot="5400000">
            <a:off x="3549650" y="2279550"/>
            <a:ext cx="0" cy="462915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 Box 3"/>
          <p:cNvSpPr txBox="1">
            <a:spLocks noChangeArrowheads="1"/>
          </p:cNvSpPr>
          <p:nvPr/>
        </p:nvSpPr>
        <p:spPr bwMode="auto">
          <a:xfrm>
            <a:off x="4592638" y="6624538"/>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23" name="Line 4"/>
          <p:cNvSpPr>
            <a:spLocks noChangeShapeType="1"/>
          </p:cNvSpPr>
          <p:nvPr/>
        </p:nvSpPr>
        <p:spPr bwMode="auto">
          <a:xfrm>
            <a:off x="5873750" y="4594125"/>
            <a:ext cx="0" cy="2692400"/>
          </a:xfrm>
          <a:prstGeom prst="line">
            <a:avLst/>
          </a:prstGeom>
          <a:noFill/>
          <a:ln w="28575">
            <a:solidFill>
              <a:schemeClr val="bg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 name="Line 5"/>
          <p:cNvSpPr>
            <a:spLocks noChangeShapeType="1"/>
          </p:cNvSpPr>
          <p:nvPr/>
        </p:nvSpPr>
        <p:spPr bwMode="auto">
          <a:xfrm flipH="1" flipV="1">
            <a:off x="1219200" y="1401287"/>
            <a:ext cx="0" cy="6059861"/>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6"/>
          <p:cNvSpPr>
            <a:spLocks noChangeShapeType="1"/>
          </p:cNvSpPr>
          <p:nvPr/>
        </p:nvSpPr>
        <p:spPr bwMode="auto">
          <a:xfrm>
            <a:off x="812800" y="730875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Line 8"/>
          <p:cNvSpPr>
            <a:spLocks noChangeShapeType="1"/>
          </p:cNvSpPr>
          <p:nvPr/>
        </p:nvSpPr>
        <p:spPr bwMode="auto">
          <a:xfrm flipV="1">
            <a:off x="1250950" y="6615013"/>
            <a:ext cx="1839913" cy="71755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 name="Line 9"/>
          <p:cNvSpPr>
            <a:spLocks noChangeShapeType="1"/>
          </p:cNvSpPr>
          <p:nvPr/>
        </p:nvSpPr>
        <p:spPr bwMode="auto">
          <a:xfrm flipV="1">
            <a:off x="1219200" y="5772050"/>
            <a:ext cx="1901825" cy="15367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Rectangle 10"/>
          <p:cNvSpPr>
            <a:spLocks noChangeArrowheads="1"/>
          </p:cNvSpPr>
          <p:nvPr/>
        </p:nvSpPr>
        <p:spPr bwMode="auto">
          <a:xfrm>
            <a:off x="9239250" y="1933475"/>
            <a:ext cx="2763838" cy="1071563"/>
          </a:xfrm>
          <a:prstGeom prst="rect">
            <a:avLst/>
          </a:prstGeom>
          <a:noFill/>
          <a:ln w="127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solidFill>
                  <a:schemeClr val="bg2"/>
                </a:solidFill>
                <a:latin typeface="Times New Roman" pitchFamily="18" charset="0"/>
              </a:rPr>
              <a:t>	         Plan</a:t>
            </a:r>
          </a:p>
          <a:p>
            <a:r>
              <a:rPr lang="en-US" sz="1600" dirty="0">
                <a:solidFill>
                  <a:schemeClr val="bg2"/>
                </a:solidFill>
                <a:latin typeface="Times New Roman" pitchFamily="18" charset="0"/>
              </a:rPr>
              <a:t>	         Progress</a:t>
            </a:r>
          </a:p>
          <a:p>
            <a:r>
              <a:rPr lang="en-US" sz="1600" dirty="0">
                <a:solidFill>
                  <a:schemeClr val="bg2"/>
                </a:solidFill>
                <a:latin typeface="Times New Roman" pitchFamily="18" charset="0"/>
              </a:rPr>
              <a:t>	         Effort</a:t>
            </a:r>
          </a:p>
        </p:txBody>
      </p:sp>
      <p:sp>
        <p:nvSpPr>
          <p:cNvPr id="30" name="Line 11"/>
          <p:cNvSpPr>
            <a:spLocks noChangeShapeType="1"/>
          </p:cNvSpPr>
          <p:nvPr/>
        </p:nvSpPr>
        <p:spPr bwMode="auto">
          <a:xfrm flipV="1">
            <a:off x="9304338" y="248751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Line 13"/>
          <p:cNvSpPr>
            <a:spLocks noChangeShapeType="1"/>
          </p:cNvSpPr>
          <p:nvPr/>
        </p:nvSpPr>
        <p:spPr bwMode="auto">
          <a:xfrm flipV="1">
            <a:off x="9304338" y="2719288"/>
            <a:ext cx="1193800"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Line 14"/>
          <p:cNvSpPr>
            <a:spLocks noChangeShapeType="1"/>
          </p:cNvSpPr>
          <p:nvPr/>
        </p:nvSpPr>
        <p:spPr bwMode="auto">
          <a:xfrm>
            <a:off x="5873750" y="4594125"/>
            <a:ext cx="0" cy="2692400"/>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Line 15"/>
          <p:cNvSpPr>
            <a:spLocks noChangeShapeType="1"/>
          </p:cNvSpPr>
          <p:nvPr/>
        </p:nvSpPr>
        <p:spPr bwMode="auto">
          <a:xfrm>
            <a:off x="5876925" y="6981725"/>
            <a:ext cx="0" cy="314325"/>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Text Box 16"/>
          <p:cNvSpPr txBox="1">
            <a:spLocks noChangeArrowheads="1"/>
          </p:cNvSpPr>
          <p:nvPr/>
        </p:nvSpPr>
        <p:spPr bwMode="auto">
          <a:xfrm>
            <a:off x="10242550" y="7064275"/>
            <a:ext cx="88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Date</a:t>
            </a:r>
          </a:p>
        </p:txBody>
      </p:sp>
      <p:sp>
        <p:nvSpPr>
          <p:cNvPr id="36" name="Text Box 17"/>
          <p:cNvSpPr txBox="1">
            <a:spLocks noChangeArrowheads="1"/>
          </p:cNvSpPr>
          <p:nvPr/>
        </p:nvSpPr>
        <p:spPr bwMode="auto">
          <a:xfrm>
            <a:off x="544513" y="120050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a:t>
            </a:r>
          </a:p>
        </p:txBody>
      </p:sp>
      <p:sp>
        <p:nvSpPr>
          <p:cNvPr id="37" name="Line 18"/>
          <p:cNvSpPr>
            <a:spLocks noChangeShapeType="1"/>
          </p:cNvSpPr>
          <p:nvPr/>
        </p:nvSpPr>
        <p:spPr bwMode="auto">
          <a:xfrm rot="5400000">
            <a:off x="3029744" y="2799456"/>
            <a:ext cx="0" cy="3589338"/>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Line 19"/>
          <p:cNvSpPr>
            <a:spLocks noChangeShapeType="1"/>
          </p:cNvSpPr>
          <p:nvPr/>
        </p:nvSpPr>
        <p:spPr bwMode="auto">
          <a:xfrm rot="5400000">
            <a:off x="1449388" y="4389338"/>
            <a:ext cx="0" cy="419100"/>
          </a:xfrm>
          <a:prstGeom prst="line">
            <a:avLst/>
          </a:prstGeom>
          <a:noFill/>
          <a:ln w="2857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Text Box 20"/>
          <p:cNvSpPr txBox="1">
            <a:spLocks noChangeArrowheads="1"/>
          </p:cNvSpPr>
          <p:nvPr/>
        </p:nvSpPr>
        <p:spPr bwMode="auto">
          <a:xfrm>
            <a:off x="134938" y="4387750"/>
            <a:ext cx="1458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bg2"/>
                </a:solidFill>
                <a:latin typeface="Times New Roman" pitchFamily="18" charset="0"/>
              </a:rPr>
              <a:t>100%</a:t>
            </a:r>
          </a:p>
        </p:txBody>
      </p:sp>
      <p:sp>
        <p:nvSpPr>
          <p:cNvPr id="40" name="Text Box 21"/>
          <p:cNvSpPr txBox="1">
            <a:spLocks noChangeArrowheads="1"/>
          </p:cNvSpPr>
          <p:nvPr/>
        </p:nvSpPr>
        <p:spPr bwMode="auto">
          <a:xfrm>
            <a:off x="122238" y="4735413"/>
            <a:ext cx="156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Planned   </a:t>
            </a:r>
          </a:p>
        </p:txBody>
      </p:sp>
      <p:sp>
        <p:nvSpPr>
          <p:cNvPr id="43" name="Line 7"/>
          <p:cNvSpPr>
            <a:spLocks noChangeShapeType="1"/>
          </p:cNvSpPr>
          <p:nvPr/>
        </p:nvSpPr>
        <p:spPr bwMode="auto">
          <a:xfrm flipV="1">
            <a:off x="1219200" y="4598888"/>
            <a:ext cx="4667250" cy="270986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12"/>
          <p:cNvSpPr>
            <a:spLocks noChangeShapeType="1"/>
          </p:cNvSpPr>
          <p:nvPr/>
        </p:nvSpPr>
        <p:spPr bwMode="auto">
          <a:xfrm flipV="1">
            <a:off x="9304338" y="223192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Line 3"/>
          <p:cNvSpPr>
            <a:spLocks noChangeShapeType="1"/>
          </p:cNvSpPr>
          <p:nvPr/>
        </p:nvSpPr>
        <p:spPr bwMode="auto">
          <a:xfrm>
            <a:off x="5883275" y="4624988"/>
            <a:ext cx="235743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Line 20"/>
          <p:cNvSpPr>
            <a:spLocks noChangeShapeType="1"/>
          </p:cNvSpPr>
          <p:nvPr/>
        </p:nvSpPr>
        <p:spPr bwMode="auto">
          <a:xfrm rot="5400000">
            <a:off x="6827044" y="5983094"/>
            <a:ext cx="2706688"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Line 24"/>
          <p:cNvSpPr>
            <a:spLocks noChangeShapeType="1"/>
          </p:cNvSpPr>
          <p:nvPr/>
        </p:nvSpPr>
        <p:spPr bwMode="auto">
          <a:xfrm rot="-5400000" flipH="1" flipV="1">
            <a:off x="7004050" y="5993413"/>
            <a:ext cx="9525" cy="2238375"/>
          </a:xfrm>
          <a:prstGeom prst="line">
            <a:avLst/>
          </a:prstGeom>
          <a:noFill/>
          <a:ln w="28575">
            <a:solidFill>
              <a:srgbClr val="0099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 name="Text Box 25"/>
          <p:cNvSpPr txBox="1">
            <a:spLocks noChangeArrowheads="1"/>
          </p:cNvSpPr>
          <p:nvPr/>
        </p:nvSpPr>
        <p:spPr bwMode="auto">
          <a:xfrm>
            <a:off x="6219825" y="6664925"/>
            <a:ext cx="260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rgbClr val="009900"/>
                </a:solidFill>
                <a:latin typeface="Times New Roman" pitchFamily="18" charset="0"/>
              </a:rPr>
              <a:t>Projected Schedule </a:t>
            </a:r>
            <a:br>
              <a:rPr lang="en-US" sz="1200" dirty="0">
                <a:solidFill>
                  <a:srgbClr val="009900"/>
                </a:solidFill>
                <a:latin typeface="Times New Roman" pitchFamily="18" charset="0"/>
              </a:rPr>
            </a:br>
            <a:r>
              <a:rPr lang="en-US" sz="1200" dirty="0">
                <a:solidFill>
                  <a:srgbClr val="009900"/>
                </a:solidFill>
                <a:latin typeface="Times New Roman" pitchFamily="18" charset="0"/>
              </a:rPr>
              <a:t>Overrun</a:t>
            </a:r>
          </a:p>
        </p:txBody>
      </p:sp>
      <p:sp>
        <p:nvSpPr>
          <p:cNvPr id="45" name="Text Box 22"/>
          <p:cNvSpPr txBox="1">
            <a:spLocks noChangeArrowheads="1"/>
          </p:cNvSpPr>
          <p:nvPr/>
        </p:nvSpPr>
        <p:spPr bwMode="auto">
          <a:xfrm>
            <a:off x="8281988" y="6660163"/>
            <a:ext cx="1563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Projected   </a:t>
            </a:r>
            <a:br>
              <a:rPr lang="en-US" sz="1200" dirty="0">
                <a:solidFill>
                  <a:schemeClr val="bg2"/>
                </a:solidFill>
                <a:latin typeface="Times New Roman" pitchFamily="18" charset="0"/>
              </a:rPr>
            </a:br>
            <a:r>
              <a:rPr lang="en-US" sz="1200" dirty="0">
                <a:solidFill>
                  <a:schemeClr val="bg2"/>
                </a:solidFill>
                <a:latin typeface="Times New Roman" pitchFamily="18" charset="0"/>
              </a:rPr>
              <a:t>Completion </a:t>
            </a:r>
            <a:br>
              <a:rPr lang="en-US" sz="1200" dirty="0">
                <a:solidFill>
                  <a:schemeClr val="bg2"/>
                </a:solidFill>
                <a:latin typeface="Times New Roman" pitchFamily="18" charset="0"/>
              </a:rPr>
            </a:br>
            <a:r>
              <a:rPr lang="en-US" sz="1200" dirty="0">
                <a:solidFill>
                  <a:schemeClr val="bg2"/>
                </a:solidFill>
                <a:latin typeface="Times New Roman" pitchFamily="18" charset="0"/>
              </a:rPr>
              <a:t>Date</a:t>
            </a:r>
          </a:p>
        </p:txBody>
      </p:sp>
      <p:sp>
        <p:nvSpPr>
          <p:cNvPr id="46" name="Line 10"/>
          <p:cNvSpPr>
            <a:spLocks noChangeShapeType="1"/>
          </p:cNvSpPr>
          <p:nvPr/>
        </p:nvSpPr>
        <p:spPr bwMode="auto">
          <a:xfrm flipV="1">
            <a:off x="2517775" y="3416200"/>
            <a:ext cx="8780463" cy="342265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Line 16"/>
          <p:cNvSpPr>
            <a:spLocks noChangeShapeType="1"/>
          </p:cNvSpPr>
          <p:nvPr/>
        </p:nvSpPr>
        <p:spPr bwMode="auto">
          <a:xfrm flipV="1">
            <a:off x="2765600" y="1653263"/>
            <a:ext cx="5548313" cy="44069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Line 25"/>
          <p:cNvSpPr>
            <a:spLocks noChangeShapeType="1"/>
          </p:cNvSpPr>
          <p:nvPr/>
        </p:nvSpPr>
        <p:spPr bwMode="auto">
          <a:xfrm rot="-5400000">
            <a:off x="6765925" y="3204176"/>
            <a:ext cx="2828925" cy="0"/>
          </a:xfrm>
          <a:prstGeom prst="line">
            <a:avLst/>
          </a:prstGeom>
          <a:noFill/>
          <a:ln w="2857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9" name="Line 27"/>
          <p:cNvSpPr>
            <a:spLocks noChangeShapeType="1"/>
          </p:cNvSpPr>
          <p:nvPr/>
        </p:nvSpPr>
        <p:spPr bwMode="auto">
          <a:xfrm rot="5400000">
            <a:off x="4710907" y="-1659132"/>
            <a:ext cx="0" cy="6919913"/>
          </a:xfrm>
          <a:prstGeom prst="line">
            <a:avLst/>
          </a:prstGeom>
          <a:noFill/>
          <a:ln w="28575">
            <a:solidFill>
              <a:schemeClr val="bg2"/>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Line 30"/>
          <p:cNvSpPr>
            <a:spLocks noChangeShapeType="1"/>
          </p:cNvSpPr>
          <p:nvPr/>
        </p:nvSpPr>
        <p:spPr bwMode="auto">
          <a:xfrm flipH="1" flipV="1">
            <a:off x="1570038" y="1819875"/>
            <a:ext cx="20637" cy="2776538"/>
          </a:xfrm>
          <a:prstGeom prst="line">
            <a:avLst/>
          </a:prstGeom>
          <a:noFill/>
          <a:ln w="28575">
            <a:solidFill>
              <a:srgbClr val="CC33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Text Box 31"/>
          <p:cNvSpPr txBox="1">
            <a:spLocks noChangeArrowheads="1"/>
          </p:cNvSpPr>
          <p:nvPr/>
        </p:nvSpPr>
        <p:spPr bwMode="auto">
          <a:xfrm>
            <a:off x="1666875" y="2843813"/>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hlink"/>
                </a:solidFill>
                <a:latin typeface="Times New Roman" pitchFamily="18" charset="0"/>
              </a:rPr>
              <a:t>Projected Cost </a:t>
            </a:r>
            <a:br>
              <a:rPr lang="en-US" sz="1200" dirty="0">
                <a:solidFill>
                  <a:schemeClr val="hlink"/>
                </a:solidFill>
                <a:latin typeface="Times New Roman" pitchFamily="18" charset="0"/>
              </a:rPr>
            </a:br>
            <a:r>
              <a:rPr lang="en-US" sz="1200" dirty="0">
                <a:solidFill>
                  <a:schemeClr val="hlink"/>
                </a:solidFill>
                <a:latin typeface="Times New Roman" pitchFamily="18" charset="0"/>
              </a:rPr>
              <a:t>Overrun</a:t>
            </a:r>
          </a:p>
        </p:txBody>
      </p:sp>
      <p:sp>
        <p:nvSpPr>
          <p:cNvPr id="52" name="Text Box 29"/>
          <p:cNvSpPr txBox="1">
            <a:spLocks noChangeArrowheads="1"/>
          </p:cNvSpPr>
          <p:nvPr/>
        </p:nvSpPr>
        <p:spPr bwMode="auto">
          <a:xfrm>
            <a:off x="240988" y="1672050"/>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solidFill>
                  <a:schemeClr val="bg2"/>
                </a:solidFill>
                <a:latin typeface="Times New Roman" pitchFamily="18" charset="0"/>
              </a:rPr>
              <a:t>Projected   </a:t>
            </a:r>
            <a:br>
              <a:rPr lang="en-US" sz="1200" dirty="0">
                <a:solidFill>
                  <a:schemeClr val="bg2"/>
                </a:solidFill>
                <a:latin typeface="Times New Roman" pitchFamily="18" charset="0"/>
              </a:rPr>
            </a:br>
            <a:r>
              <a:rPr lang="en-US" sz="1200" dirty="0">
                <a:solidFill>
                  <a:schemeClr val="bg2"/>
                </a:solidFill>
                <a:latin typeface="Times New Roman" pitchFamily="18" charset="0"/>
              </a:rPr>
              <a:t>Cost</a:t>
            </a:r>
          </a:p>
        </p:txBody>
      </p:sp>
    </p:spTree>
    <p:extLst>
      <p:ext uri="{BB962C8B-B14F-4D97-AF65-F5344CB8AC3E}">
        <p14:creationId xmlns:p14="http://schemas.microsoft.com/office/powerpoint/2010/main" val="3791528700"/>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&amp; Projection - Example</a:t>
            </a:r>
            <a:endParaRPr lang="en-US" dirty="0"/>
          </a:p>
        </p:txBody>
      </p:sp>
      <p:graphicFrame>
        <p:nvGraphicFramePr>
          <p:cNvPr id="5122" name="Object 2"/>
          <p:cNvGraphicFramePr>
            <a:graphicFrameLocks noChangeAspect="1"/>
          </p:cNvGraphicFramePr>
          <p:nvPr/>
        </p:nvGraphicFramePr>
        <p:xfrm>
          <a:off x="495300" y="1803400"/>
          <a:ext cx="10236200" cy="4851400"/>
        </p:xfrm>
        <a:graphic>
          <a:graphicData uri="http://schemas.openxmlformats.org/presentationml/2006/ole">
            <mc:AlternateContent xmlns:mc="http://schemas.openxmlformats.org/markup-compatibility/2006">
              <mc:Choice xmlns:v="urn:schemas-microsoft-com:vml" Requires="v">
                <p:oleObj spid="_x0000_s10264" name="Bitmap Image" r:id="rId3" imgW="6657143" imgH="4458322" progId="PBrush">
                  <p:embed/>
                </p:oleObj>
              </mc:Choice>
              <mc:Fallback>
                <p:oleObj name="Bitmap Image" r:id="rId3" imgW="6657143" imgH="445832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5463"/>
                      <a:stretch>
                        <a:fillRect/>
                      </a:stretch>
                    </p:blipFill>
                    <p:spPr bwMode="auto">
                      <a:xfrm>
                        <a:off x="495300" y="1803400"/>
                        <a:ext cx="102362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rId5" action="ppaction://hlinkfile"/>
          </p:cNvPr>
          <p:cNvGraphicFramePr>
            <a:graphicFrameLocks noChangeAspect="1"/>
          </p:cNvGraphicFramePr>
          <p:nvPr>
            <p:extLst>
              <p:ext uri="{D42A27DB-BD31-4B8C-83A1-F6EECF244321}">
                <p14:modId xmlns:p14="http://schemas.microsoft.com/office/powerpoint/2010/main" val="2347252942"/>
              </p:ext>
            </p:extLst>
          </p:nvPr>
        </p:nvGraphicFramePr>
        <p:xfrm>
          <a:off x="11275620" y="4548249"/>
          <a:ext cx="2048493" cy="1728416"/>
        </p:xfrm>
        <a:graphic>
          <a:graphicData uri="http://schemas.openxmlformats.org/presentationml/2006/ole">
            <mc:AlternateContent xmlns:mc="http://schemas.openxmlformats.org/markup-compatibility/2006">
              <mc:Choice xmlns:v="urn:schemas-microsoft-com:vml" Requires="v">
                <p:oleObj spid="_x0000_s10265" name="Worksheet" showAsIcon="1" r:id="rId6" imgW="914400" imgH="771480" progId="Excel.Sheet.8">
                  <p:link updateAutomatic="1"/>
                </p:oleObj>
              </mc:Choice>
              <mc:Fallback>
                <p:oleObj name="Worksheet" showAsIcon="1" r:id="rId6" imgW="914400" imgH="771480" progId="Excel.Sheet.8">
                  <p:link updateAutomatic="1"/>
                  <p:pic>
                    <p:nvPicPr>
                      <p:cNvPr id="0" name=""/>
                      <p:cNvPicPr>
                        <a:picLocks noChangeAspect="1" noChangeArrowheads="1"/>
                      </p:cNvPicPr>
                      <p:nvPr/>
                    </p:nvPicPr>
                    <p:blipFill>
                      <a:blip r:embed="rId7"/>
                      <a:srcRect/>
                      <a:stretch>
                        <a:fillRect/>
                      </a:stretch>
                    </p:blipFill>
                    <p:spPr bwMode="auto">
                      <a:xfrm>
                        <a:off x="11275620" y="4548249"/>
                        <a:ext cx="2048493" cy="1728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4103547"/>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Symptoms</a:t>
            </a:r>
            <a:endParaRPr lang="en-US" dirty="0"/>
          </a:p>
        </p:txBody>
      </p:sp>
      <p:grpSp>
        <p:nvGrpSpPr>
          <p:cNvPr id="67" name="Group 66"/>
          <p:cNvGrpSpPr/>
          <p:nvPr/>
        </p:nvGrpSpPr>
        <p:grpSpPr>
          <a:xfrm>
            <a:off x="812800" y="1666875"/>
            <a:ext cx="11109325" cy="4733925"/>
            <a:chOff x="812800" y="1666875"/>
            <a:chExt cx="11109325" cy="4733925"/>
          </a:xfrm>
        </p:grpSpPr>
        <p:sp>
          <p:nvSpPr>
            <p:cNvPr id="68" name="Line 2"/>
            <p:cNvSpPr>
              <a:spLocks noChangeShapeType="1"/>
            </p:cNvSpPr>
            <p:nvPr/>
          </p:nvSpPr>
          <p:spPr bwMode="auto">
            <a:xfrm flipV="1">
              <a:off x="1219200" y="1666875"/>
              <a:ext cx="0" cy="473392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Line 3"/>
            <p:cNvSpPr>
              <a:spLocks noChangeShapeType="1"/>
            </p:cNvSpPr>
            <p:nvPr/>
          </p:nvSpPr>
          <p:spPr bwMode="auto">
            <a:xfrm>
              <a:off x="812800" y="594360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Line 4"/>
            <p:cNvSpPr>
              <a:spLocks noChangeShapeType="1"/>
            </p:cNvSpPr>
            <p:nvPr/>
          </p:nvSpPr>
          <p:spPr bwMode="auto">
            <a:xfrm flipV="1">
              <a:off x="1219200" y="2224088"/>
              <a:ext cx="6375400" cy="371951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Line 5"/>
            <p:cNvSpPr>
              <a:spLocks noChangeShapeType="1"/>
            </p:cNvSpPr>
            <p:nvPr/>
          </p:nvSpPr>
          <p:spPr bwMode="auto">
            <a:xfrm flipV="1">
              <a:off x="1250950" y="2262188"/>
              <a:ext cx="6376988" cy="3705225"/>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Line 6"/>
            <p:cNvSpPr>
              <a:spLocks noChangeShapeType="1"/>
            </p:cNvSpPr>
            <p:nvPr/>
          </p:nvSpPr>
          <p:spPr bwMode="auto">
            <a:xfrm flipV="1">
              <a:off x="1219200" y="2187575"/>
              <a:ext cx="6305550" cy="3756025"/>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Text Box 7"/>
            <p:cNvSpPr txBox="1">
              <a:spLocks noChangeArrowheads="1"/>
            </p:cNvSpPr>
            <p:nvPr/>
          </p:nvSpPr>
          <p:spPr bwMode="auto">
            <a:xfrm>
              <a:off x="1747838" y="2249488"/>
              <a:ext cx="180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cs typeface="Arial" charset="0"/>
                </a:rPr>
                <a:t>Life is good</a:t>
              </a:r>
            </a:p>
          </p:txBody>
        </p:sp>
        <p:sp>
          <p:nvSpPr>
            <p:cNvPr id="74" name="Rectangle 18"/>
            <p:cNvSpPr>
              <a:spLocks noChangeArrowheads="1"/>
            </p:cNvSpPr>
            <p:nvPr/>
          </p:nvSpPr>
          <p:spPr bwMode="auto">
            <a:xfrm>
              <a:off x="9158288" y="2030413"/>
              <a:ext cx="2763837" cy="107156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Progress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Effort</a:t>
              </a:r>
            </a:p>
          </p:txBody>
        </p:sp>
        <p:sp>
          <p:nvSpPr>
            <p:cNvPr id="75" name="Line 19"/>
            <p:cNvSpPr>
              <a:spLocks noChangeShapeType="1"/>
            </p:cNvSpPr>
            <p:nvPr/>
          </p:nvSpPr>
          <p:spPr bwMode="auto">
            <a:xfrm flipV="1">
              <a:off x="9223375" y="2584450"/>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Line 20"/>
            <p:cNvSpPr>
              <a:spLocks noChangeShapeType="1"/>
            </p:cNvSpPr>
            <p:nvPr/>
          </p:nvSpPr>
          <p:spPr bwMode="auto">
            <a:xfrm flipV="1">
              <a:off x="9223375" y="2328863"/>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Line 21"/>
            <p:cNvSpPr>
              <a:spLocks noChangeShapeType="1"/>
            </p:cNvSpPr>
            <p:nvPr/>
          </p:nvSpPr>
          <p:spPr bwMode="auto">
            <a:xfrm flipV="1">
              <a:off x="9223375" y="2816225"/>
              <a:ext cx="1193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719098554"/>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Symptoms</a:t>
            </a:r>
            <a:endParaRPr lang="en-US" dirty="0"/>
          </a:p>
        </p:txBody>
      </p:sp>
      <p:sp>
        <p:nvSpPr>
          <p:cNvPr id="23" name="Line 2"/>
          <p:cNvSpPr>
            <a:spLocks noChangeShapeType="1"/>
          </p:cNvSpPr>
          <p:nvPr/>
        </p:nvSpPr>
        <p:spPr bwMode="auto">
          <a:xfrm flipV="1">
            <a:off x="1219200" y="2246313"/>
            <a:ext cx="6335713" cy="369728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3"/>
          <p:cNvSpPr>
            <a:spLocks noChangeShapeType="1"/>
          </p:cNvSpPr>
          <p:nvPr/>
        </p:nvSpPr>
        <p:spPr bwMode="auto">
          <a:xfrm flipV="1">
            <a:off x="1219200" y="2232025"/>
            <a:ext cx="9032875" cy="3711575"/>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4"/>
          <p:cNvSpPr>
            <a:spLocks noChangeShapeType="1"/>
          </p:cNvSpPr>
          <p:nvPr/>
        </p:nvSpPr>
        <p:spPr bwMode="auto">
          <a:xfrm flipV="1">
            <a:off x="1219200" y="2260600"/>
            <a:ext cx="4219575" cy="368300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
          <p:cNvSpPr>
            <a:spLocks noChangeShapeType="1"/>
          </p:cNvSpPr>
          <p:nvPr/>
        </p:nvSpPr>
        <p:spPr bwMode="auto">
          <a:xfrm flipV="1">
            <a:off x="1219200" y="1666875"/>
            <a:ext cx="0" cy="473392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6"/>
          <p:cNvSpPr>
            <a:spLocks noChangeShapeType="1"/>
          </p:cNvSpPr>
          <p:nvPr/>
        </p:nvSpPr>
        <p:spPr bwMode="auto">
          <a:xfrm>
            <a:off x="812800" y="594360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Text Box 8"/>
          <p:cNvSpPr txBox="1">
            <a:spLocks noChangeArrowheads="1"/>
          </p:cNvSpPr>
          <p:nvPr/>
        </p:nvSpPr>
        <p:spPr bwMode="auto">
          <a:xfrm>
            <a:off x="1747838" y="2249488"/>
            <a:ext cx="2581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cs typeface="Arial" charset="0"/>
              </a:rPr>
              <a:t>Under Estimating</a:t>
            </a:r>
          </a:p>
        </p:txBody>
      </p:sp>
      <p:sp>
        <p:nvSpPr>
          <p:cNvPr id="29" name="Rectangle 14"/>
          <p:cNvSpPr>
            <a:spLocks noChangeArrowheads="1"/>
          </p:cNvSpPr>
          <p:nvPr/>
        </p:nvSpPr>
        <p:spPr bwMode="auto">
          <a:xfrm>
            <a:off x="9144000" y="3527425"/>
            <a:ext cx="2763838" cy="1071563"/>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Progress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Effort</a:t>
            </a:r>
          </a:p>
        </p:txBody>
      </p:sp>
      <p:sp>
        <p:nvSpPr>
          <p:cNvPr id="30" name="Line 15"/>
          <p:cNvSpPr>
            <a:spLocks noChangeShapeType="1"/>
          </p:cNvSpPr>
          <p:nvPr/>
        </p:nvSpPr>
        <p:spPr bwMode="auto">
          <a:xfrm flipV="1">
            <a:off x="9209088" y="408146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Line 16"/>
          <p:cNvSpPr>
            <a:spLocks noChangeShapeType="1"/>
          </p:cNvSpPr>
          <p:nvPr/>
        </p:nvSpPr>
        <p:spPr bwMode="auto">
          <a:xfrm flipV="1">
            <a:off x="9209088" y="382587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Line 17"/>
          <p:cNvSpPr>
            <a:spLocks noChangeShapeType="1"/>
          </p:cNvSpPr>
          <p:nvPr/>
        </p:nvSpPr>
        <p:spPr bwMode="auto">
          <a:xfrm flipV="1">
            <a:off x="9209088" y="4313238"/>
            <a:ext cx="1193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26392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frameworks</a:t>
            </a:r>
          </a:p>
        </p:txBody>
      </p:sp>
      <p:sp>
        <p:nvSpPr>
          <p:cNvPr id="3" name="Text Placeholder 2"/>
          <p:cNvSpPr>
            <a:spLocks noGrp="1"/>
          </p:cNvSpPr>
          <p:nvPr>
            <p:ph type="body" sz="quarter" idx="18"/>
          </p:nvPr>
        </p:nvSpPr>
        <p:spPr/>
        <p:txBody>
          <a:bodyPr/>
          <a:lstStyle/>
          <a:p>
            <a:r>
              <a:rPr lang="en-US" dirty="0" smtClean="0"/>
              <a:t>Architecture framework</a:t>
            </a:r>
          </a:p>
          <a:p>
            <a:pPr lvl="1"/>
            <a:endParaRPr lang="en-US" dirty="0" smtClean="0"/>
          </a:p>
          <a:p>
            <a:pPr lvl="1"/>
            <a:endParaRPr lang="en-US" dirty="0" smtClean="0"/>
          </a:p>
          <a:p>
            <a:pPr lvl="1"/>
            <a:endParaRPr lang="en-US" dirty="0" smtClean="0"/>
          </a:p>
          <a:p>
            <a:pPr lvl="1"/>
            <a:endParaRPr lang="en-US" dirty="0" smtClean="0"/>
          </a:p>
          <a:p>
            <a:r>
              <a:rPr lang="en-US" dirty="0" smtClean="0"/>
              <a:t>Architecture method</a:t>
            </a:r>
          </a:p>
          <a:p>
            <a:pPr lvl="1"/>
            <a:endParaRPr lang="en-US" dirty="0"/>
          </a:p>
        </p:txBody>
      </p:sp>
      <p:sp>
        <p:nvSpPr>
          <p:cNvPr id="4" name="Rectangle 3"/>
          <p:cNvSpPr/>
          <p:nvPr/>
        </p:nvSpPr>
        <p:spPr>
          <a:xfrm>
            <a:off x="1947258" y="2316687"/>
            <a:ext cx="11812288" cy="1732336"/>
          </a:xfrm>
          <a:prstGeom prst="rect">
            <a:avLst/>
          </a:prstGeom>
        </p:spPr>
        <p:txBody>
          <a:bodyPr wrap="square" lIns="130622" tIns="65311" rIns="130622" bIns="65311">
            <a:spAutoFit/>
          </a:bodyPr>
          <a:lstStyle/>
          <a:p>
            <a:pPr algn="ctr"/>
            <a:r>
              <a:rPr lang="en-US" i="1" dirty="0" smtClean="0"/>
              <a:t>…is a structured collection of architecture description techniques and their accompanying documentation that identifies and relates different architectural viewpoints and the associated modeling techniques</a:t>
            </a:r>
            <a:endParaRPr lang="en-US" i="1" dirty="0"/>
          </a:p>
        </p:txBody>
      </p:sp>
      <p:sp>
        <p:nvSpPr>
          <p:cNvPr id="8" name="Rectangle 7"/>
          <p:cNvSpPr/>
          <p:nvPr/>
        </p:nvSpPr>
        <p:spPr>
          <a:xfrm>
            <a:off x="1947258" y="4980501"/>
            <a:ext cx="11812288" cy="932117"/>
          </a:xfrm>
          <a:prstGeom prst="rect">
            <a:avLst/>
          </a:prstGeom>
        </p:spPr>
        <p:txBody>
          <a:bodyPr wrap="square" lIns="130622" tIns="65311" rIns="130622" bIns="65311">
            <a:spAutoFit/>
          </a:bodyPr>
          <a:lstStyle/>
          <a:p>
            <a:pPr algn="ctr"/>
            <a:r>
              <a:rPr lang="en-US" i="1" dirty="0"/>
              <a:t>…is a structured collection of techniques and </a:t>
            </a:r>
            <a:r>
              <a:rPr lang="en-US" i="1" dirty="0" smtClean="0"/>
              <a:t>process steps </a:t>
            </a:r>
            <a:r>
              <a:rPr lang="en-US" i="1" dirty="0"/>
              <a:t>for creating and maintaining an enterprise </a:t>
            </a:r>
            <a:r>
              <a:rPr lang="en-US" i="1" dirty="0" smtClean="0"/>
              <a:t>architecture</a:t>
            </a:r>
            <a:endParaRPr lang="en-US" i="1" dirty="0"/>
          </a:p>
        </p:txBody>
      </p:sp>
    </p:spTree>
    <p:extLst>
      <p:ext uri="{BB962C8B-B14F-4D97-AF65-F5344CB8AC3E}">
        <p14:creationId xmlns:p14="http://schemas.microsoft.com/office/powerpoint/2010/main" val="1662911399"/>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Symptoms</a:t>
            </a:r>
            <a:endParaRPr lang="en-US" dirty="0"/>
          </a:p>
        </p:txBody>
      </p:sp>
      <p:sp>
        <p:nvSpPr>
          <p:cNvPr id="23" name="Line 2"/>
          <p:cNvSpPr>
            <a:spLocks noChangeShapeType="1"/>
          </p:cNvSpPr>
          <p:nvPr/>
        </p:nvSpPr>
        <p:spPr bwMode="auto">
          <a:xfrm flipV="1">
            <a:off x="1219200" y="2239963"/>
            <a:ext cx="6348413" cy="370363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3"/>
          <p:cNvSpPr>
            <a:spLocks noChangeShapeType="1"/>
          </p:cNvSpPr>
          <p:nvPr/>
        </p:nvSpPr>
        <p:spPr bwMode="auto">
          <a:xfrm flipV="1">
            <a:off x="1320800" y="2193925"/>
            <a:ext cx="10537825" cy="3749675"/>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4"/>
          <p:cNvSpPr>
            <a:spLocks noChangeShapeType="1"/>
          </p:cNvSpPr>
          <p:nvPr/>
        </p:nvSpPr>
        <p:spPr bwMode="auto">
          <a:xfrm flipV="1">
            <a:off x="1219200" y="2216150"/>
            <a:ext cx="8350250" cy="372745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
          <p:cNvSpPr>
            <a:spLocks noChangeShapeType="1"/>
          </p:cNvSpPr>
          <p:nvPr/>
        </p:nvSpPr>
        <p:spPr bwMode="auto">
          <a:xfrm flipV="1">
            <a:off x="1219200" y="1666875"/>
            <a:ext cx="0" cy="473392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6"/>
          <p:cNvSpPr>
            <a:spLocks noChangeShapeType="1"/>
          </p:cNvSpPr>
          <p:nvPr/>
        </p:nvSpPr>
        <p:spPr bwMode="auto">
          <a:xfrm>
            <a:off x="812800" y="594360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Text Box 8"/>
          <p:cNvSpPr txBox="1">
            <a:spLocks noChangeArrowheads="1"/>
          </p:cNvSpPr>
          <p:nvPr/>
        </p:nvSpPr>
        <p:spPr bwMode="auto">
          <a:xfrm>
            <a:off x="1747838" y="2249488"/>
            <a:ext cx="2446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cs typeface="Arial" charset="0"/>
              </a:rPr>
              <a:t>Resource Leaks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cs typeface="Arial" charset="0"/>
            </a:endParaRPr>
          </a:p>
        </p:txBody>
      </p:sp>
      <p:sp>
        <p:nvSpPr>
          <p:cNvPr id="29" name="Rectangle 14"/>
          <p:cNvSpPr>
            <a:spLocks noChangeArrowheads="1"/>
          </p:cNvSpPr>
          <p:nvPr/>
        </p:nvSpPr>
        <p:spPr bwMode="auto">
          <a:xfrm>
            <a:off x="9144000" y="3527425"/>
            <a:ext cx="2763838" cy="1071563"/>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Progress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Effort</a:t>
            </a:r>
          </a:p>
        </p:txBody>
      </p:sp>
      <p:sp>
        <p:nvSpPr>
          <p:cNvPr id="30" name="Line 15"/>
          <p:cNvSpPr>
            <a:spLocks noChangeShapeType="1"/>
          </p:cNvSpPr>
          <p:nvPr/>
        </p:nvSpPr>
        <p:spPr bwMode="auto">
          <a:xfrm flipV="1">
            <a:off x="9209088" y="4081463"/>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Line 16"/>
          <p:cNvSpPr>
            <a:spLocks noChangeShapeType="1"/>
          </p:cNvSpPr>
          <p:nvPr/>
        </p:nvSpPr>
        <p:spPr bwMode="auto">
          <a:xfrm flipV="1">
            <a:off x="9209088" y="3825875"/>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Line 17"/>
          <p:cNvSpPr>
            <a:spLocks noChangeShapeType="1"/>
          </p:cNvSpPr>
          <p:nvPr/>
        </p:nvSpPr>
        <p:spPr bwMode="auto">
          <a:xfrm flipV="1">
            <a:off x="9209088" y="4313238"/>
            <a:ext cx="1193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88761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 Symptoms</a:t>
            </a:r>
            <a:endParaRPr lang="en-US" dirty="0"/>
          </a:p>
        </p:txBody>
      </p:sp>
      <p:sp>
        <p:nvSpPr>
          <p:cNvPr id="23" name="Line 2"/>
          <p:cNvSpPr>
            <a:spLocks noChangeShapeType="1"/>
          </p:cNvSpPr>
          <p:nvPr/>
        </p:nvSpPr>
        <p:spPr bwMode="auto">
          <a:xfrm flipV="1">
            <a:off x="1219200" y="2227263"/>
            <a:ext cx="6065838" cy="371633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3"/>
          <p:cNvSpPr>
            <a:spLocks noChangeShapeType="1"/>
          </p:cNvSpPr>
          <p:nvPr/>
        </p:nvSpPr>
        <p:spPr bwMode="auto">
          <a:xfrm flipV="1">
            <a:off x="1219200" y="2239963"/>
            <a:ext cx="5097463" cy="3703637"/>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4"/>
          <p:cNvSpPr>
            <a:spLocks noChangeShapeType="1"/>
          </p:cNvSpPr>
          <p:nvPr/>
        </p:nvSpPr>
        <p:spPr bwMode="auto">
          <a:xfrm flipV="1">
            <a:off x="1219200" y="2238375"/>
            <a:ext cx="4241800" cy="3705225"/>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
          <p:cNvSpPr>
            <a:spLocks noChangeShapeType="1"/>
          </p:cNvSpPr>
          <p:nvPr/>
        </p:nvSpPr>
        <p:spPr bwMode="auto">
          <a:xfrm flipV="1">
            <a:off x="1219200" y="1666875"/>
            <a:ext cx="0" cy="4733925"/>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6"/>
          <p:cNvSpPr>
            <a:spLocks noChangeShapeType="1"/>
          </p:cNvSpPr>
          <p:nvPr/>
        </p:nvSpPr>
        <p:spPr bwMode="auto">
          <a:xfrm>
            <a:off x="812800" y="5943600"/>
            <a:ext cx="9344025"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Text Box 8"/>
          <p:cNvSpPr txBox="1">
            <a:spLocks noChangeArrowheads="1"/>
          </p:cNvSpPr>
          <p:nvPr/>
        </p:nvSpPr>
        <p:spPr bwMode="auto">
          <a:xfrm>
            <a:off x="1747838" y="2249488"/>
            <a:ext cx="241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cs typeface="Arial" charset="0"/>
              </a:rPr>
              <a:t>Over Estimating</a:t>
            </a:r>
          </a:p>
        </p:txBody>
      </p:sp>
      <p:sp>
        <p:nvSpPr>
          <p:cNvPr id="29" name="Rectangle 14"/>
          <p:cNvSpPr>
            <a:spLocks noChangeArrowheads="1"/>
          </p:cNvSpPr>
          <p:nvPr/>
        </p:nvSpPr>
        <p:spPr bwMode="auto">
          <a:xfrm>
            <a:off x="9144000" y="2081213"/>
            <a:ext cx="2763838" cy="107156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Progress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pitchFamily="18" charset="0"/>
              </a:rPr>
              <a:t>	         Effort</a:t>
            </a:r>
          </a:p>
        </p:txBody>
      </p:sp>
      <p:sp>
        <p:nvSpPr>
          <p:cNvPr id="30" name="Line 15"/>
          <p:cNvSpPr>
            <a:spLocks noChangeShapeType="1"/>
          </p:cNvSpPr>
          <p:nvPr/>
        </p:nvSpPr>
        <p:spPr bwMode="auto">
          <a:xfrm flipV="1">
            <a:off x="9209088" y="2635250"/>
            <a:ext cx="119380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Line 16"/>
          <p:cNvSpPr>
            <a:spLocks noChangeShapeType="1"/>
          </p:cNvSpPr>
          <p:nvPr/>
        </p:nvSpPr>
        <p:spPr bwMode="auto">
          <a:xfrm flipV="1">
            <a:off x="9209088" y="2379663"/>
            <a:ext cx="11938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Line 17"/>
          <p:cNvSpPr>
            <a:spLocks noChangeShapeType="1"/>
          </p:cNvSpPr>
          <p:nvPr/>
        </p:nvSpPr>
        <p:spPr bwMode="auto">
          <a:xfrm flipV="1">
            <a:off x="9209088" y="2867025"/>
            <a:ext cx="1193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3042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Rectangle 3"/>
          <p:cNvSpPr>
            <a:spLocks noGrp="1"/>
          </p:cNvSpPr>
          <p:nvPr>
            <p:ph type="body" idx="4294967295"/>
          </p:nvPr>
        </p:nvSpPr>
        <p:spPr bwMode="auto">
          <a:xfrm>
            <a:off x="753664" y="1671413"/>
            <a:ext cx="11172825" cy="25730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pPr eaLnBrk="1" hangingPunct="1">
              <a:buFont typeface="Arial" pitchFamily="34" charset="0"/>
              <a:buChar char="•"/>
            </a:pPr>
            <a:r>
              <a:rPr sz="3000" dirty="0" smtClean="0">
                <a:latin typeface="Calibri" pitchFamily="34" charset="0"/>
              </a:rPr>
              <a:t>Architect plans</a:t>
            </a:r>
          </a:p>
          <a:p>
            <a:pPr lvl="1" eaLnBrk="1" hangingPunct="1"/>
            <a:r>
              <a:rPr sz="2800" dirty="0" smtClean="0">
                <a:solidFill>
                  <a:schemeClr val="tx1"/>
                </a:solidFill>
                <a:latin typeface="Calibri" pitchFamily="34" charset="0"/>
              </a:rPr>
              <a:t>Designs the project </a:t>
            </a:r>
          </a:p>
          <a:p>
            <a:pPr eaLnBrk="1" hangingPunct="1">
              <a:buFont typeface="Arial" pitchFamily="34" charset="0"/>
              <a:buChar char="•"/>
            </a:pPr>
            <a:r>
              <a:rPr sz="3000" dirty="0" smtClean="0">
                <a:latin typeface="Calibri" pitchFamily="34" charset="0"/>
              </a:rPr>
              <a:t>Project manager tracks</a:t>
            </a:r>
          </a:p>
          <a:p>
            <a:pPr eaLnBrk="1" hangingPunct="1">
              <a:buFont typeface="Arial" pitchFamily="34" charset="0"/>
              <a:buChar char="•"/>
            </a:pPr>
            <a:r>
              <a:rPr sz="3000" dirty="0" smtClean="0">
                <a:latin typeface="Calibri" pitchFamily="34" charset="0"/>
              </a:rPr>
              <a:t>Both close the loop </a:t>
            </a:r>
          </a:p>
        </p:txBody>
      </p:sp>
    </p:spTree>
    <p:extLst>
      <p:ext uri="{BB962C8B-B14F-4D97-AF65-F5344CB8AC3E}">
        <p14:creationId xmlns:p14="http://schemas.microsoft.com/office/powerpoint/2010/main" val="1008004967"/>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3600" dirty="0" smtClean="0"/>
              <a:t>Thank You</a:t>
            </a:r>
            <a:endParaRPr lang="en-US" sz="3600" dirty="0"/>
          </a:p>
        </p:txBody>
      </p:sp>
    </p:spTree>
    <p:extLst>
      <p:ext uri="{BB962C8B-B14F-4D97-AF65-F5344CB8AC3E}">
        <p14:creationId xmlns:p14="http://schemas.microsoft.com/office/powerpoint/2010/main" val="11165433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methods</a:t>
            </a:r>
            <a:endParaRPr lang="en-US" dirty="0"/>
          </a:p>
        </p:txBody>
      </p:sp>
      <p:sp>
        <p:nvSpPr>
          <p:cNvPr id="3" name="Text Placeholder 2"/>
          <p:cNvSpPr>
            <a:spLocks noGrp="1"/>
          </p:cNvSpPr>
          <p:nvPr>
            <p:ph type="body" sz="quarter" idx="18"/>
          </p:nvPr>
        </p:nvSpPr>
        <p:spPr>
          <a:xfrm>
            <a:off x="731522" y="1515451"/>
            <a:ext cx="13028022" cy="5760838"/>
          </a:xfrm>
        </p:spPr>
        <p:txBody>
          <a:bodyPr/>
          <a:lstStyle/>
          <a:p>
            <a:r>
              <a:rPr lang="en-US" dirty="0" smtClean="0">
                <a:solidFill>
                  <a:srgbClr val="FF0000"/>
                </a:solidFill>
              </a:rPr>
              <a:t>Rational Unified Process (RUP)</a:t>
            </a:r>
          </a:p>
          <a:p>
            <a:pPr lvl="1"/>
            <a:r>
              <a:rPr lang="en-US" dirty="0" smtClean="0"/>
              <a:t>Defines an iterative process, as opposed to the classical waterfall process, that realizes software by adding functionality to the architecture at each increment</a:t>
            </a:r>
          </a:p>
          <a:p>
            <a:r>
              <a:rPr lang="en-US" dirty="0" smtClean="0">
                <a:solidFill>
                  <a:srgbClr val="FF0000"/>
                </a:solidFill>
              </a:rPr>
              <a:t>UN/CEFACT Modeling Methodology (UMM)</a:t>
            </a:r>
          </a:p>
          <a:p>
            <a:pPr lvl="1"/>
            <a:r>
              <a:rPr lang="en-US" dirty="0" smtClean="0"/>
              <a:t>Defines an incremental business process and information model construction methodology that is independent of technology</a:t>
            </a:r>
          </a:p>
          <a:p>
            <a:r>
              <a:rPr lang="en-US" dirty="0" smtClean="0">
                <a:solidFill>
                  <a:srgbClr val="FF0000"/>
                </a:solidFill>
              </a:rPr>
              <a:t>TOGAF Architecture Development Method (ADM)</a:t>
            </a:r>
          </a:p>
          <a:p>
            <a:pPr lvl="1"/>
            <a:r>
              <a:rPr lang="en-US" dirty="0" smtClean="0"/>
              <a:t>Defines a detailed and well-described phased approach for developing an information technology architecture</a:t>
            </a:r>
          </a:p>
          <a:p>
            <a:pPr lvl="1"/>
            <a:r>
              <a:rPr lang="en-US" dirty="0" smtClean="0"/>
              <a:t>Provides a framework and development method for developing enterprise architectures</a:t>
            </a:r>
          </a:p>
          <a:p>
            <a:pPr lvl="1"/>
            <a:endParaRPr lang="en-US" dirty="0" smtClean="0"/>
          </a:p>
        </p:txBody>
      </p:sp>
    </p:spTree>
    <p:extLst>
      <p:ext uri="{BB962C8B-B14F-4D97-AF65-F5344CB8AC3E}">
        <p14:creationId xmlns:p14="http://schemas.microsoft.com/office/powerpoint/2010/main" val="1764250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methods</a:t>
            </a:r>
            <a:endParaRPr lang="en-US" dirty="0"/>
          </a:p>
        </p:txBody>
      </p:sp>
      <p:sp>
        <p:nvSpPr>
          <p:cNvPr id="3" name="Text Placeholder 2"/>
          <p:cNvSpPr>
            <a:spLocks noGrp="1"/>
          </p:cNvSpPr>
          <p:nvPr>
            <p:ph type="body" sz="quarter" idx="18"/>
          </p:nvPr>
        </p:nvSpPr>
        <p:spPr/>
        <p:txBody>
          <a:bodyPr/>
          <a:lstStyle/>
          <a:p>
            <a:r>
              <a:rPr lang="en-US" dirty="0" smtClean="0">
                <a:solidFill>
                  <a:srgbClr val="FF0000"/>
                </a:solidFill>
              </a:rPr>
              <a:t>Federal Enterprise </a:t>
            </a:r>
            <a:r>
              <a:rPr lang="en-US" dirty="0">
                <a:solidFill>
                  <a:srgbClr val="FF0000"/>
                </a:solidFill>
              </a:rPr>
              <a:t>Architecture Framework (FEAF</a:t>
            </a:r>
            <a:r>
              <a:rPr lang="en-US" dirty="0" smtClean="0">
                <a:solidFill>
                  <a:srgbClr val="FF0000"/>
                </a:solidFill>
              </a:rPr>
              <a:t>)</a:t>
            </a:r>
          </a:p>
          <a:p>
            <a:pPr lvl="1"/>
            <a:r>
              <a:rPr lang="en-US" dirty="0"/>
              <a:t>Defines </a:t>
            </a:r>
            <a:r>
              <a:rPr lang="en-US" dirty="0" smtClean="0"/>
              <a:t>a common </a:t>
            </a:r>
            <a:r>
              <a:rPr lang="en-US" dirty="0"/>
              <a:t>approach for the integration of strategic, business and technology management as part of organization design and performance </a:t>
            </a:r>
            <a:r>
              <a:rPr lang="en-US" dirty="0" smtClean="0"/>
              <a:t>improvement in the domain of the US federal government</a:t>
            </a:r>
          </a:p>
        </p:txBody>
      </p:sp>
      <p:sp>
        <p:nvSpPr>
          <p:cNvPr id="4" name="TextBox 3"/>
          <p:cNvSpPr txBox="1"/>
          <p:nvPr/>
        </p:nvSpPr>
        <p:spPr>
          <a:xfrm>
            <a:off x="1587962" y="5810530"/>
            <a:ext cx="11185474" cy="584776"/>
          </a:xfrm>
          <a:prstGeom prst="rect">
            <a:avLst/>
          </a:prstGeom>
          <a:noFill/>
        </p:spPr>
        <p:txBody>
          <a:bodyPr wrap="none" rtlCol="0">
            <a:spAutoFit/>
          </a:bodyPr>
          <a:lstStyle/>
          <a:p>
            <a:pPr algn="ctr"/>
            <a:r>
              <a:rPr lang="en-US" sz="3200" dirty="0" smtClean="0">
                <a:solidFill>
                  <a:srgbClr val="0000FF"/>
                </a:solidFill>
              </a:rPr>
              <a:t>TOGAF is the most widely used one and most flexible</a:t>
            </a:r>
            <a:endParaRPr lang="en-US" sz="3200" dirty="0" smtClean="0">
              <a:solidFill>
                <a:srgbClr val="0000FF"/>
              </a:solidFill>
            </a:endParaRPr>
          </a:p>
        </p:txBody>
      </p:sp>
    </p:spTree>
    <p:extLst>
      <p:ext uri="{BB962C8B-B14F-4D97-AF65-F5344CB8AC3E}">
        <p14:creationId xmlns:p14="http://schemas.microsoft.com/office/powerpoint/2010/main" val="39725601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frameworks</a:t>
            </a:r>
            <a:endParaRPr lang="en-US" dirty="0"/>
          </a:p>
        </p:txBody>
      </p:sp>
      <p:sp>
        <p:nvSpPr>
          <p:cNvPr id="4" name="Text Placeholder 3"/>
          <p:cNvSpPr>
            <a:spLocks noGrp="1"/>
          </p:cNvSpPr>
          <p:nvPr>
            <p:ph type="body" sz="quarter" idx="18"/>
          </p:nvPr>
        </p:nvSpPr>
        <p:spPr/>
        <p:txBody>
          <a:bodyPr/>
          <a:lstStyle/>
          <a:p>
            <a:r>
              <a:rPr lang="en-US" dirty="0" err="1" smtClean="0">
                <a:solidFill>
                  <a:srgbClr val="FF0000"/>
                </a:solidFill>
              </a:rPr>
              <a:t>Zachman</a:t>
            </a:r>
            <a:endParaRPr lang="en-US" dirty="0" smtClean="0">
              <a:solidFill>
                <a:srgbClr val="FF0000"/>
              </a:solidFill>
            </a:endParaRPr>
          </a:p>
          <a:p>
            <a:pPr lvl="1"/>
            <a:r>
              <a:rPr lang="en-US" dirty="0" smtClean="0"/>
              <a:t>Is a logical structure for classifying and organizing the descriptive representations of an enterprise that are significant to the management of the enterprise as well as to the development of the enterprise’s systems</a:t>
            </a:r>
          </a:p>
          <a:p>
            <a:pPr lvl="1"/>
            <a:endParaRPr lang="en-US" dirty="0" smtClean="0"/>
          </a:p>
          <a:p>
            <a:pPr lvl="1"/>
            <a:endParaRPr lang="en-US" dirty="0" smtClean="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2143" y="3783072"/>
            <a:ext cx="8606117" cy="3339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070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Architecture - 1</a:t>
            </a:r>
            <a:endParaRPr lang="en-US" dirty="0"/>
          </a:p>
        </p:txBody>
      </p:sp>
      <p:sp>
        <p:nvSpPr>
          <p:cNvPr id="5" name="Content Placeholder 4"/>
          <p:cNvSpPr>
            <a:spLocks noGrp="1"/>
          </p:cNvSpPr>
          <p:nvPr>
            <p:ph sz="quarter" idx="10"/>
          </p:nvPr>
        </p:nvSpPr>
        <p:spPr>
          <a:xfrm>
            <a:off x="731520" y="1697321"/>
            <a:ext cx="12978115" cy="3575323"/>
          </a:xfrm>
        </p:spPr>
        <p:txBody>
          <a:bodyPr/>
          <a:lstStyle/>
          <a:p>
            <a:r>
              <a:rPr lang="en-US" i="1" dirty="0" smtClean="0"/>
              <a:t>“The fundamental organization of a system, embodied in its components, their relationships to each other and the environment, and the principles governing its design and evolution.”</a:t>
            </a:r>
            <a:endParaRPr lang="en-US" dirty="0"/>
          </a:p>
          <a:p>
            <a:pPr lvl="1">
              <a:buNone/>
            </a:pPr>
            <a:r>
              <a:rPr lang="en-US" dirty="0" smtClean="0"/>
              <a:t>- </a:t>
            </a:r>
            <a:r>
              <a:rPr lang="en-US" sz="2000" dirty="0" smtClean="0"/>
              <a:t>ISO/IEC 42010:2007, Systems and Software Engineering – Recommended Practice for Architectural Description of Software-Intensive Systems, Edition 1 (technically identical to ANSI/IEEE Std 1471-2000).</a:t>
            </a:r>
            <a:endParaRPr lang="en-US" sz="2000" dirty="0"/>
          </a:p>
        </p:txBody>
      </p:sp>
      <p:sp>
        <p:nvSpPr>
          <p:cNvPr id="12" name="Rounded Rectangle 11"/>
          <p:cNvSpPr/>
          <p:nvPr/>
        </p:nvSpPr>
        <p:spPr>
          <a:xfrm>
            <a:off x="3383868" y="4963886"/>
            <a:ext cx="6152018" cy="2244436"/>
          </a:xfrm>
          <a:prstGeom prst="roundRect">
            <a:avLst/>
          </a:prstGeom>
          <a:solidFill>
            <a:srgbClr val="464646"/>
          </a:solidFill>
          <a:ln w="25400" cap="flat" cmpd="sng" algn="ctr">
            <a:solidFill>
              <a:srgbClr val="464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FFFF"/>
                </a:solidFill>
                <a:effectLst/>
                <a:uLnTx/>
                <a:uFillTx/>
                <a:latin typeface="Arial"/>
                <a:ea typeface="+mn-ea"/>
                <a:cs typeface="+mn-cs"/>
              </a:rPr>
              <a:t>Enterprise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2400" b="1" i="0" u="none" strike="noStrike" kern="0" cap="none" spc="0" normalizeH="0" baseline="0" noProof="0" dirty="0">
              <a:ln>
                <a:noFill/>
              </a:ln>
              <a:solidFill>
                <a:srgbClr val="FFFFFF"/>
              </a:solidFill>
              <a:effectLst/>
              <a:uLnTx/>
              <a:uFillTx/>
              <a:latin typeface="Arial"/>
              <a:ea typeface="+mn-ea"/>
              <a:cs typeface="+mn-cs"/>
            </a:endParaRPr>
          </a:p>
        </p:txBody>
      </p:sp>
      <p:sp>
        <p:nvSpPr>
          <p:cNvPr id="13" name="Rounded Rectangle 12"/>
          <p:cNvSpPr/>
          <p:nvPr/>
        </p:nvSpPr>
        <p:spPr>
          <a:xfrm>
            <a:off x="5512510" y="5107902"/>
            <a:ext cx="3845246" cy="1934166"/>
          </a:xfrm>
          <a:prstGeom prst="roundRect">
            <a:avLst/>
          </a:prstGeom>
          <a:solidFill>
            <a:srgbClr val="443D67"/>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a:ea typeface="+mn-ea"/>
                <a:cs typeface="+mn-cs"/>
              </a:rPr>
              <a:t>System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2000" b="1" i="0" u="none" strike="noStrike" kern="0" cap="none" spc="0" normalizeH="0" baseline="0" noProof="0" dirty="0">
              <a:ln>
                <a:noFill/>
              </a:ln>
              <a:solidFill>
                <a:srgbClr val="FFFFFF"/>
              </a:solidFill>
              <a:effectLst/>
              <a:uLnTx/>
              <a:uFillTx/>
              <a:latin typeface="Arial"/>
              <a:ea typeface="+mn-ea"/>
              <a:cs typeface="+mn-cs"/>
            </a:endParaRPr>
          </a:p>
        </p:txBody>
      </p:sp>
      <p:sp>
        <p:nvSpPr>
          <p:cNvPr id="14" name="Rounded Rectangle 13"/>
          <p:cNvSpPr/>
          <p:nvPr/>
        </p:nvSpPr>
        <p:spPr>
          <a:xfrm>
            <a:off x="7298945" y="5272644"/>
            <a:ext cx="1833180" cy="1579418"/>
          </a:xfrm>
          <a:prstGeom prst="roundRect">
            <a:avLst/>
          </a:prstGeom>
          <a:solidFill>
            <a:srgbClr val="CC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Arial"/>
                <a:ea typeface="+mn-ea"/>
                <a:cs typeface="+mn-cs"/>
              </a:rPr>
              <a:t>Software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1800" b="1" i="0" u="none" strike="noStrike" kern="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198794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Enterprise Architecture framework</a:t>
            </a:r>
            <a:endParaRPr lang="en-US" dirty="0"/>
          </a:p>
        </p:txBody>
      </p:sp>
      <p:sp>
        <p:nvSpPr>
          <p:cNvPr id="4" name="Text Placeholder 3"/>
          <p:cNvSpPr>
            <a:spLocks noGrp="1"/>
          </p:cNvSpPr>
          <p:nvPr>
            <p:ph type="body" sz="quarter" idx="18"/>
          </p:nvPr>
        </p:nvSpPr>
        <p:spPr>
          <a:xfrm>
            <a:off x="141515" y="1569408"/>
            <a:ext cx="14358256" cy="5064344"/>
          </a:xfrm>
        </p:spPr>
        <p:txBody>
          <a:bodyPr/>
          <a:lstStyle/>
          <a:p>
            <a:r>
              <a:rPr lang="en-US" dirty="0" smtClean="0">
                <a:solidFill>
                  <a:srgbClr val="FF0000"/>
                </a:solidFill>
              </a:rPr>
              <a:t>The Open Group Architecture Framework (TOGAF)</a:t>
            </a:r>
          </a:p>
          <a:p>
            <a:pPr lvl="1"/>
            <a:r>
              <a:rPr lang="en-US" sz="2000" dirty="0" smtClean="0"/>
              <a:t>Is an enterprise architecture framework </a:t>
            </a:r>
            <a:r>
              <a:rPr lang="en-US" sz="2000" b="1" dirty="0" smtClean="0"/>
              <a:t>and</a:t>
            </a:r>
            <a:r>
              <a:rPr lang="en-US" sz="2000" dirty="0" smtClean="0"/>
              <a:t> an accompanying architecture development method</a:t>
            </a:r>
          </a:p>
          <a:p>
            <a:pPr lvl="1"/>
            <a:endParaRPr lang="en-US" dirty="0" smtClean="0"/>
          </a:p>
          <a:p>
            <a:pPr lvl="1"/>
            <a:endParaRPr lang="en-US" dirty="0" smtClean="0"/>
          </a:p>
          <a:p>
            <a:pPr lvl="1"/>
            <a:endParaRPr lang="en-US" dirty="0" smtClean="0"/>
          </a:p>
          <a:p>
            <a:endParaRPr lang="en-US" dirty="0"/>
          </a:p>
        </p:txBody>
      </p:sp>
      <p:grpSp>
        <p:nvGrpSpPr>
          <p:cNvPr id="6" name="Group 5"/>
          <p:cNvGrpSpPr/>
          <p:nvPr/>
        </p:nvGrpSpPr>
        <p:grpSpPr>
          <a:xfrm>
            <a:off x="1023258" y="2549273"/>
            <a:ext cx="10755085" cy="4940097"/>
            <a:chOff x="1302006" y="2580042"/>
            <a:chExt cx="6634747" cy="332590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2006" y="2580042"/>
              <a:ext cx="3453405" cy="332590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6543" y="2580043"/>
              <a:ext cx="2590210" cy="3325906"/>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0652345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Architecture domains</a:t>
            </a:r>
            <a:endParaRPr lang="en-US" noProof="0" dirty="0"/>
          </a:p>
        </p:txBody>
      </p:sp>
      <p:sp>
        <p:nvSpPr>
          <p:cNvPr id="3" name="Text Placeholder 2"/>
          <p:cNvSpPr>
            <a:spLocks noGrp="1"/>
          </p:cNvSpPr>
          <p:nvPr>
            <p:ph type="body" sz="quarter" idx="18"/>
          </p:nvPr>
        </p:nvSpPr>
        <p:spPr/>
        <p:txBody>
          <a:bodyPr/>
          <a:lstStyle/>
          <a:p>
            <a:r>
              <a:rPr lang="en-US" dirty="0">
                <a:solidFill>
                  <a:srgbClr val="FF0000"/>
                </a:solidFill>
              </a:rPr>
              <a:t>Business </a:t>
            </a:r>
            <a:r>
              <a:rPr lang="en-US" dirty="0" smtClean="0">
                <a:solidFill>
                  <a:srgbClr val="FF0000"/>
                </a:solidFill>
              </a:rPr>
              <a:t>architecture</a:t>
            </a:r>
          </a:p>
          <a:p>
            <a:pPr lvl="1"/>
            <a:r>
              <a:rPr lang="en-US" dirty="0" smtClean="0"/>
              <a:t>Defines </a:t>
            </a:r>
            <a:r>
              <a:rPr lang="en-US" dirty="0"/>
              <a:t>the business strategy, governance, organization, and key business </a:t>
            </a:r>
            <a:r>
              <a:rPr lang="en-US" dirty="0" smtClean="0"/>
              <a:t>processes</a:t>
            </a:r>
            <a:endParaRPr lang="en-US" dirty="0"/>
          </a:p>
          <a:p>
            <a:r>
              <a:rPr lang="en-US" dirty="0" smtClean="0">
                <a:solidFill>
                  <a:srgbClr val="FF0000"/>
                </a:solidFill>
              </a:rPr>
              <a:t>Data architecture</a:t>
            </a:r>
          </a:p>
          <a:p>
            <a:pPr lvl="1"/>
            <a:r>
              <a:rPr lang="en-US" dirty="0" smtClean="0"/>
              <a:t>Describes </a:t>
            </a:r>
            <a:r>
              <a:rPr lang="en-US" dirty="0"/>
              <a:t>the structure of an organization's logical and physical data assets and data management </a:t>
            </a:r>
            <a:r>
              <a:rPr lang="en-US" dirty="0" smtClean="0"/>
              <a:t>resources</a:t>
            </a:r>
            <a:endParaRPr lang="en-US" dirty="0"/>
          </a:p>
          <a:p>
            <a:r>
              <a:rPr lang="en-US" dirty="0" smtClean="0">
                <a:solidFill>
                  <a:srgbClr val="FF0000"/>
                </a:solidFill>
              </a:rPr>
              <a:t>Application architecture</a:t>
            </a:r>
          </a:p>
          <a:p>
            <a:pPr lvl="1"/>
            <a:r>
              <a:rPr lang="en-US" dirty="0" smtClean="0"/>
              <a:t>Provides </a:t>
            </a:r>
            <a:r>
              <a:rPr lang="en-US" dirty="0"/>
              <a:t>a blueprint for the individual applications to be deployed, their interactions, and their relationships to the core business processes of the </a:t>
            </a:r>
            <a:r>
              <a:rPr lang="en-US" dirty="0" smtClean="0"/>
              <a:t>organization</a:t>
            </a:r>
            <a:endParaRPr lang="en-US" dirty="0"/>
          </a:p>
        </p:txBody>
      </p:sp>
    </p:spTree>
    <p:extLst>
      <p:ext uri="{BB962C8B-B14F-4D97-AF65-F5344CB8AC3E}">
        <p14:creationId xmlns:p14="http://schemas.microsoft.com/office/powerpoint/2010/main" val="8355295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Architecture domains</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Technology architecture</a:t>
            </a:r>
          </a:p>
          <a:p>
            <a:pPr lvl="1"/>
            <a:r>
              <a:rPr lang="en-US" dirty="0" smtClean="0"/>
              <a:t>Describes </a:t>
            </a:r>
            <a:r>
              <a:rPr lang="en-US" dirty="0"/>
              <a:t>the logical software and hardware capabilities that are required to support the deployment of business, data, and application services. </a:t>
            </a:r>
            <a:endParaRPr lang="en-US" dirty="0" smtClean="0"/>
          </a:p>
          <a:p>
            <a:pPr lvl="1"/>
            <a:r>
              <a:rPr lang="en-US" dirty="0" smtClean="0"/>
              <a:t>Includes </a:t>
            </a:r>
            <a:r>
              <a:rPr lang="en-US" dirty="0"/>
              <a:t>IT </a:t>
            </a:r>
            <a:r>
              <a:rPr lang="en-US" dirty="0" smtClean="0"/>
              <a:t>infrastructure elements</a:t>
            </a:r>
          </a:p>
          <a:p>
            <a:pPr lvl="2"/>
            <a:r>
              <a:rPr lang="en-US" dirty="0" smtClean="0"/>
              <a:t>Middleware</a:t>
            </a:r>
          </a:p>
          <a:p>
            <a:pPr lvl="2"/>
            <a:r>
              <a:rPr lang="en-US" dirty="0" smtClean="0"/>
              <a:t>Networks</a:t>
            </a:r>
          </a:p>
          <a:p>
            <a:pPr lvl="2"/>
            <a:r>
              <a:rPr lang="en-US" dirty="0" smtClean="0"/>
              <a:t>Communications</a:t>
            </a:r>
          </a:p>
          <a:p>
            <a:pPr lvl="2"/>
            <a:r>
              <a:rPr lang="en-US" dirty="0" smtClean="0"/>
              <a:t>Processing</a:t>
            </a:r>
          </a:p>
          <a:p>
            <a:pPr lvl="2"/>
            <a:r>
              <a:rPr lang="en-US" dirty="0" smtClean="0"/>
              <a:t>Standards</a:t>
            </a:r>
          </a:p>
          <a:p>
            <a:pPr lvl="2"/>
            <a:r>
              <a:rPr lang="en-US" noProof="0" dirty="0" smtClean="0"/>
              <a:t>…</a:t>
            </a:r>
          </a:p>
        </p:txBody>
      </p:sp>
    </p:spTree>
    <p:extLst>
      <p:ext uri="{BB962C8B-B14F-4D97-AF65-F5344CB8AC3E}">
        <p14:creationId xmlns:p14="http://schemas.microsoft.com/office/powerpoint/2010/main" val="38609874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development techniques</a:t>
            </a:r>
            <a:endParaRPr lang="en-US" noProof="0" dirty="0"/>
          </a:p>
        </p:txBody>
      </p:sp>
      <p:sp>
        <p:nvSpPr>
          <p:cNvPr id="3" name="Text Placeholder 2"/>
          <p:cNvSpPr>
            <a:spLocks noGrp="1"/>
          </p:cNvSpPr>
          <p:nvPr>
            <p:ph type="body" sz="quarter" idx="18"/>
          </p:nvPr>
        </p:nvSpPr>
        <p:spPr>
          <a:xfrm>
            <a:off x="731522" y="1359811"/>
            <a:ext cx="13028022" cy="6344504"/>
          </a:xfrm>
        </p:spPr>
        <p:txBody>
          <a:bodyPr/>
          <a:lstStyle/>
          <a:p>
            <a:r>
              <a:rPr lang="en-US" dirty="0">
                <a:solidFill>
                  <a:srgbClr val="FF0000"/>
                </a:solidFill>
              </a:rPr>
              <a:t>Architecture </a:t>
            </a:r>
            <a:r>
              <a:rPr lang="en-US" dirty="0" smtClean="0">
                <a:solidFill>
                  <a:srgbClr val="FF0000"/>
                </a:solidFill>
              </a:rPr>
              <a:t>principles</a:t>
            </a:r>
          </a:p>
          <a:p>
            <a:pPr lvl="1"/>
            <a:r>
              <a:rPr lang="en-US" dirty="0" smtClean="0"/>
              <a:t>Principles </a:t>
            </a:r>
            <a:r>
              <a:rPr lang="en-US" dirty="0"/>
              <a:t>for the use and deployment of IT resources across the </a:t>
            </a:r>
            <a:r>
              <a:rPr lang="en-US" dirty="0" smtClean="0"/>
              <a:t>enterprise</a:t>
            </a:r>
          </a:p>
          <a:p>
            <a:r>
              <a:rPr lang="en-US" dirty="0" smtClean="0">
                <a:solidFill>
                  <a:srgbClr val="FF0000"/>
                </a:solidFill>
              </a:rPr>
              <a:t>Stakeholder management </a:t>
            </a:r>
          </a:p>
          <a:p>
            <a:pPr lvl="1"/>
            <a:r>
              <a:rPr lang="en-US" dirty="0" smtClean="0"/>
              <a:t>A discipline </a:t>
            </a:r>
            <a:r>
              <a:rPr lang="en-US" dirty="0"/>
              <a:t>that successful architecture practitioners can use to win support for their </a:t>
            </a:r>
            <a:r>
              <a:rPr lang="en-US" dirty="0" smtClean="0"/>
              <a:t>projects</a:t>
            </a:r>
            <a:endParaRPr lang="en-US" dirty="0"/>
          </a:p>
          <a:p>
            <a:r>
              <a:rPr lang="en-US" dirty="0">
                <a:solidFill>
                  <a:srgbClr val="FF0000"/>
                </a:solidFill>
              </a:rPr>
              <a:t>Architecture </a:t>
            </a:r>
            <a:r>
              <a:rPr lang="en-US" dirty="0" smtClean="0">
                <a:solidFill>
                  <a:srgbClr val="FF0000"/>
                </a:solidFill>
              </a:rPr>
              <a:t>patterns</a:t>
            </a:r>
          </a:p>
          <a:p>
            <a:pPr lvl="1"/>
            <a:r>
              <a:rPr lang="en-US" dirty="0" smtClean="0"/>
              <a:t>Provides </a:t>
            </a:r>
            <a:r>
              <a:rPr lang="en-US" dirty="0"/>
              <a:t>guidance on using architectural </a:t>
            </a:r>
            <a:r>
              <a:rPr lang="en-US" dirty="0" smtClean="0"/>
              <a:t>patterns</a:t>
            </a:r>
            <a:endParaRPr lang="en-US" dirty="0"/>
          </a:p>
          <a:p>
            <a:r>
              <a:rPr lang="en-US" dirty="0">
                <a:solidFill>
                  <a:srgbClr val="FF0000"/>
                </a:solidFill>
              </a:rPr>
              <a:t>Business </a:t>
            </a:r>
            <a:r>
              <a:rPr lang="en-US" dirty="0" smtClean="0">
                <a:solidFill>
                  <a:srgbClr val="FF0000"/>
                </a:solidFill>
              </a:rPr>
              <a:t>scenarios</a:t>
            </a:r>
          </a:p>
          <a:p>
            <a:pPr lvl="1"/>
            <a:r>
              <a:rPr lang="en-US" dirty="0"/>
              <a:t>A</a:t>
            </a:r>
            <a:r>
              <a:rPr lang="en-US" dirty="0" smtClean="0"/>
              <a:t> </a:t>
            </a:r>
            <a:r>
              <a:rPr lang="en-US" dirty="0"/>
              <a:t>method for deriving business requirements for architecture and the implied technical </a:t>
            </a:r>
            <a:r>
              <a:rPr lang="en-US" dirty="0" smtClean="0"/>
              <a:t>requirements</a:t>
            </a:r>
          </a:p>
          <a:p>
            <a:r>
              <a:rPr lang="en-US" dirty="0" smtClean="0">
                <a:solidFill>
                  <a:srgbClr val="FF0000"/>
                </a:solidFill>
              </a:rPr>
              <a:t>Gap analysis</a:t>
            </a:r>
            <a:endParaRPr lang="en-US" dirty="0">
              <a:solidFill>
                <a:srgbClr val="FF0000"/>
              </a:solidFill>
            </a:endParaRPr>
          </a:p>
        </p:txBody>
      </p:sp>
    </p:spTree>
    <p:extLst>
      <p:ext uri="{BB962C8B-B14F-4D97-AF65-F5344CB8AC3E}">
        <p14:creationId xmlns:p14="http://schemas.microsoft.com/office/powerpoint/2010/main" val="422664535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development </a:t>
            </a:r>
            <a:r>
              <a:rPr lang="en-US" dirty="0" smtClean="0"/>
              <a:t>techniques </a:t>
            </a:r>
            <a:r>
              <a:rPr lang="en-US" sz="2000" dirty="0" smtClean="0"/>
              <a:t>continues …</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Migration planning techniques</a:t>
            </a:r>
          </a:p>
          <a:p>
            <a:r>
              <a:rPr lang="en-US" dirty="0" smtClean="0">
                <a:solidFill>
                  <a:srgbClr val="FF0000"/>
                </a:solidFill>
              </a:rPr>
              <a:t>Interoperability requirements</a:t>
            </a:r>
          </a:p>
          <a:p>
            <a:r>
              <a:rPr lang="en-US" dirty="0" smtClean="0">
                <a:solidFill>
                  <a:srgbClr val="FF0000"/>
                </a:solidFill>
              </a:rPr>
              <a:t>Business transformation readiness assessment</a:t>
            </a:r>
          </a:p>
          <a:p>
            <a:pPr lvl="1"/>
            <a:r>
              <a:rPr lang="en-US" dirty="0" smtClean="0"/>
              <a:t>A </a:t>
            </a:r>
            <a:r>
              <a:rPr lang="en-US" dirty="0"/>
              <a:t>technique for identifying business transformation </a:t>
            </a:r>
            <a:r>
              <a:rPr lang="en-US" dirty="0" smtClean="0"/>
              <a:t>issues</a:t>
            </a:r>
            <a:endParaRPr lang="en-US" dirty="0"/>
          </a:p>
          <a:p>
            <a:r>
              <a:rPr lang="en-US" dirty="0">
                <a:solidFill>
                  <a:srgbClr val="FF0000"/>
                </a:solidFill>
              </a:rPr>
              <a:t>Risk </a:t>
            </a:r>
            <a:r>
              <a:rPr lang="en-US" dirty="0" smtClean="0">
                <a:solidFill>
                  <a:srgbClr val="FF0000"/>
                </a:solidFill>
              </a:rPr>
              <a:t>management</a:t>
            </a:r>
          </a:p>
          <a:p>
            <a:pPr lvl="1"/>
            <a:r>
              <a:rPr lang="en-US" dirty="0" smtClean="0"/>
              <a:t>A </a:t>
            </a:r>
            <a:r>
              <a:rPr lang="en-US" dirty="0"/>
              <a:t>technique for managing risk during an </a:t>
            </a:r>
            <a:r>
              <a:rPr lang="en-US" dirty="0" smtClean="0"/>
              <a:t>architecture and/or business </a:t>
            </a:r>
            <a:r>
              <a:rPr lang="en-US" dirty="0"/>
              <a:t>transformation </a:t>
            </a:r>
            <a:r>
              <a:rPr lang="en-US" dirty="0" smtClean="0"/>
              <a:t>project</a:t>
            </a:r>
            <a:endParaRPr lang="en-US" dirty="0"/>
          </a:p>
          <a:p>
            <a:r>
              <a:rPr lang="en-US" dirty="0" smtClean="0">
                <a:solidFill>
                  <a:srgbClr val="FF0000"/>
                </a:solidFill>
              </a:rPr>
              <a:t>Capability-based planning</a:t>
            </a:r>
            <a:endParaRPr lang="en-US" noProof="0" dirty="0" smtClean="0">
              <a:solidFill>
                <a:srgbClr val="FF0000"/>
              </a:solidFill>
            </a:endParaRPr>
          </a:p>
        </p:txBody>
      </p:sp>
    </p:spTree>
    <p:extLst>
      <p:ext uri="{BB962C8B-B14F-4D97-AF65-F5344CB8AC3E}">
        <p14:creationId xmlns:p14="http://schemas.microsoft.com/office/powerpoint/2010/main" val="181430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governance</a:t>
            </a:r>
            <a:endParaRPr lang="en-US" noProof="0" dirty="0"/>
          </a:p>
        </p:txBody>
      </p:sp>
      <p:sp>
        <p:nvSpPr>
          <p:cNvPr id="3" name="Text Placeholder 2"/>
          <p:cNvSpPr>
            <a:spLocks noGrp="1"/>
          </p:cNvSpPr>
          <p:nvPr>
            <p:ph type="body" sz="quarter" idx="18"/>
          </p:nvPr>
        </p:nvSpPr>
        <p:spPr/>
        <p:txBody>
          <a:bodyPr/>
          <a:lstStyle/>
          <a:p>
            <a:r>
              <a:rPr lang="en-US" dirty="0">
                <a:solidFill>
                  <a:srgbClr val="FF0000"/>
                </a:solidFill>
              </a:rPr>
              <a:t>Architecture </a:t>
            </a:r>
            <a:r>
              <a:rPr lang="en-US" dirty="0" smtClean="0">
                <a:solidFill>
                  <a:srgbClr val="FF0000"/>
                </a:solidFill>
              </a:rPr>
              <a:t>governance</a:t>
            </a:r>
          </a:p>
          <a:p>
            <a:pPr lvl="1"/>
            <a:r>
              <a:rPr lang="en-US" dirty="0" smtClean="0"/>
              <a:t>The </a:t>
            </a:r>
            <a:r>
              <a:rPr lang="en-US" dirty="0"/>
              <a:t>practice and orientation by which </a:t>
            </a:r>
            <a:r>
              <a:rPr lang="en-US" dirty="0" smtClean="0"/>
              <a:t>enterprise architectures and other architectures are </a:t>
            </a:r>
            <a:r>
              <a:rPr lang="en-US" dirty="0"/>
              <a:t>managed and controlled at an enterprise-wide </a:t>
            </a:r>
            <a:r>
              <a:rPr lang="en-US" dirty="0" smtClean="0"/>
              <a:t>level</a:t>
            </a:r>
            <a:endParaRPr lang="en-US" dirty="0"/>
          </a:p>
          <a:p>
            <a:r>
              <a:rPr lang="en-US" dirty="0" smtClean="0">
                <a:solidFill>
                  <a:srgbClr val="FF0000"/>
                </a:solidFill>
              </a:rPr>
              <a:t>Operational context for architecture governance</a:t>
            </a:r>
          </a:p>
          <a:p>
            <a:pPr lvl="1"/>
            <a:r>
              <a:rPr lang="en-US" dirty="0" smtClean="0"/>
              <a:t>Architecture governance takes place within </a:t>
            </a:r>
            <a:r>
              <a:rPr lang="en-US" dirty="0"/>
              <a:t>a hierarchy of governance </a:t>
            </a:r>
            <a:r>
              <a:rPr lang="en-US" dirty="0" smtClean="0"/>
              <a:t>structures which can </a:t>
            </a:r>
            <a:r>
              <a:rPr lang="en-US" dirty="0"/>
              <a:t>include all of the following </a:t>
            </a:r>
            <a:r>
              <a:rPr lang="en-US" dirty="0" smtClean="0"/>
              <a:t>domains</a:t>
            </a:r>
            <a:endParaRPr lang="en-US" dirty="0"/>
          </a:p>
          <a:p>
            <a:pPr lvl="2"/>
            <a:r>
              <a:rPr lang="en-US" dirty="0" smtClean="0"/>
              <a:t>Corporate </a:t>
            </a:r>
            <a:r>
              <a:rPr lang="en-US" dirty="0"/>
              <a:t>governance</a:t>
            </a:r>
          </a:p>
          <a:p>
            <a:pPr lvl="2"/>
            <a:r>
              <a:rPr lang="en-US" dirty="0"/>
              <a:t>Technology governance</a:t>
            </a:r>
          </a:p>
          <a:p>
            <a:pPr lvl="2"/>
            <a:r>
              <a:rPr lang="en-US" dirty="0"/>
              <a:t>IT governance</a:t>
            </a:r>
          </a:p>
          <a:p>
            <a:pPr lvl="2"/>
            <a:r>
              <a:rPr lang="en-US" dirty="0"/>
              <a:t>Architecture governance</a:t>
            </a:r>
            <a:endParaRPr lang="en-US" noProof="0" dirty="0" smtClean="0"/>
          </a:p>
        </p:txBody>
      </p:sp>
    </p:spTree>
    <p:extLst>
      <p:ext uri="{BB962C8B-B14F-4D97-AF65-F5344CB8AC3E}">
        <p14:creationId xmlns:p14="http://schemas.microsoft.com/office/powerpoint/2010/main" val="4462882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architecture governance</a:t>
            </a:r>
          </a:p>
        </p:txBody>
      </p:sp>
      <p:sp>
        <p:nvSpPr>
          <p:cNvPr id="3" name="Text Placeholder 2"/>
          <p:cNvSpPr>
            <a:spLocks noGrp="1"/>
          </p:cNvSpPr>
          <p:nvPr>
            <p:ph type="body" sz="quarter" idx="18"/>
          </p:nvPr>
        </p:nvSpPr>
        <p:spPr/>
        <p:txBody>
          <a:bodyPr/>
          <a:lstStyle/>
          <a:p>
            <a:r>
              <a:rPr lang="en-US" dirty="0" smtClean="0">
                <a:solidFill>
                  <a:srgbClr val="FF0000"/>
                </a:solidFill>
              </a:rPr>
              <a:t>Quality</a:t>
            </a:r>
          </a:p>
          <a:p>
            <a:pPr lvl="1"/>
            <a:r>
              <a:rPr lang="en-US" dirty="0" smtClean="0"/>
              <a:t>Ensures that architecture work is </a:t>
            </a:r>
            <a:r>
              <a:rPr lang="en-US" dirty="0"/>
              <a:t>conducted </a:t>
            </a:r>
            <a:r>
              <a:rPr lang="en-US" dirty="0" smtClean="0"/>
              <a:t>properly</a:t>
            </a:r>
          </a:p>
          <a:p>
            <a:endParaRPr lang="en-US" dirty="0" smtClean="0"/>
          </a:p>
          <a:p>
            <a:r>
              <a:rPr lang="en-US" dirty="0" smtClean="0">
                <a:solidFill>
                  <a:srgbClr val="FF0000"/>
                </a:solidFill>
              </a:rPr>
              <a:t>Efficiency</a:t>
            </a:r>
          </a:p>
          <a:p>
            <a:pPr lvl="1"/>
            <a:r>
              <a:rPr lang="en-US" dirty="0" smtClean="0"/>
              <a:t>Provides guidance on architecture work practice</a:t>
            </a:r>
          </a:p>
          <a:p>
            <a:endParaRPr lang="en-US" dirty="0" smtClean="0"/>
          </a:p>
          <a:p>
            <a:r>
              <a:rPr lang="en-US" dirty="0" smtClean="0">
                <a:solidFill>
                  <a:srgbClr val="FF0000"/>
                </a:solidFill>
              </a:rPr>
              <a:t>Effectiveness</a:t>
            </a:r>
          </a:p>
          <a:p>
            <a:pPr lvl="1"/>
            <a:r>
              <a:rPr lang="en-US" dirty="0" smtClean="0"/>
              <a:t>Facilitates effective </a:t>
            </a:r>
            <a:r>
              <a:rPr lang="en-US" dirty="0"/>
              <a:t>and equitable usage of resources to ensure sustainability of an organization's strategic </a:t>
            </a:r>
            <a:r>
              <a:rPr lang="en-US" dirty="0" smtClean="0"/>
              <a:t>objectives</a:t>
            </a:r>
          </a:p>
        </p:txBody>
      </p:sp>
    </p:spTree>
    <p:extLst>
      <p:ext uri="{BB962C8B-B14F-4D97-AF65-F5344CB8AC3E}">
        <p14:creationId xmlns:p14="http://schemas.microsoft.com/office/powerpoint/2010/main" val="34226004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architecture governance</a:t>
            </a:r>
          </a:p>
        </p:txBody>
      </p:sp>
      <p:sp>
        <p:nvSpPr>
          <p:cNvPr id="3" name="Text Placeholder 2"/>
          <p:cNvSpPr>
            <a:spLocks noGrp="1"/>
          </p:cNvSpPr>
          <p:nvPr>
            <p:ph type="body" sz="quarter" idx="18"/>
          </p:nvPr>
        </p:nvSpPr>
        <p:spPr/>
        <p:txBody>
          <a:bodyPr/>
          <a:lstStyle/>
          <a:p>
            <a:r>
              <a:rPr lang="en-US" dirty="0" smtClean="0">
                <a:solidFill>
                  <a:srgbClr val="FF0000"/>
                </a:solidFill>
              </a:rPr>
              <a:t>Systems</a:t>
            </a:r>
          </a:p>
          <a:p>
            <a:pPr lvl="1"/>
            <a:r>
              <a:rPr lang="en-US" dirty="0" smtClean="0"/>
              <a:t>A </a:t>
            </a:r>
            <a:r>
              <a:rPr lang="en-US" dirty="0"/>
              <a:t>system of controls over the creation and monitoring of all architectural components and </a:t>
            </a:r>
            <a:r>
              <a:rPr lang="en-US" dirty="0" smtClean="0"/>
              <a:t>activities</a:t>
            </a:r>
          </a:p>
          <a:p>
            <a:pPr lvl="1"/>
            <a:r>
              <a:rPr lang="en-US" dirty="0" smtClean="0"/>
              <a:t>A </a:t>
            </a:r>
            <a:r>
              <a:rPr lang="en-US" dirty="0"/>
              <a:t>system to ensure compliance with internal and external standards and regulatory obligations</a:t>
            </a:r>
          </a:p>
          <a:p>
            <a:r>
              <a:rPr lang="en-US" dirty="0" smtClean="0">
                <a:solidFill>
                  <a:srgbClr val="FF0000"/>
                </a:solidFill>
              </a:rPr>
              <a:t>Processes</a:t>
            </a:r>
          </a:p>
          <a:p>
            <a:pPr lvl="1"/>
            <a:r>
              <a:rPr lang="en-US" dirty="0" smtClean="0"/>
              <a:t>Establishing </a:t>
            </a:r>
            <a:r>
              <a:rPr lang="en-US" dirty="0"/>
              <a:t>processes that support effective management of the above </a:t>
            </a:r>
            <a:r>
              <a:rPr lang="en-US" dirty="0" smtClean="0"/>
              <a:t>systems within </a:t>
            </a:r>
            <a:r>
              <a:rPr lang="en-US" dirty="0"/>
              <a:t>agreed parameters</a:t>
            </a:r>
          </a:p>
          <a:p>
            <a:r>
              <a:rPr lang="en-US" dirty="0" smtClean="0">
                <a:solidFill>
                  <a:srgbClr val="FF0000"/>
                </a:solidFill>
              </a:rPr>
              <a:t>Practices</a:t>
            </a:r>
          </a:p>
          <a:p>
            <a:pPr lvl="1"/>
            <a:r>
              <a:rPr lang="en-US" dirty="0" smtClean="0"/>
              <a:t>Introducing practices that </a:t>
            </a:r>
            <a:r>
              <a:rPr lang="en-US" dirty="0"/>
              <a:t>ensure accountability to a clearly identified stakeholder community, both inside and outside the organization</a:t>
            </a:r>
            <a:endParaRPr lang="en-US" dirty="0" smtClean="0"/>
          </a:p>
        </p:txBody>
      </p:sp>
    </p:spTree>
    <p:extLst>
      <p:ext uri="{BB962C8B-B14F-4D97-AF65-F5344CB8AC3E}">
        <p14:creationId xmlns:p14="http://schemas.microsoft.com/office/powerpoint/2010/main" val="39229446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architecture governance</a:t>
            </a:r>
            <a:endParaRPr lang="en-US" noProof="0" dirty="0"/>
          </a:p>
        </p:txBody>
      </p:sp>
      <p:sp>
        <p:nvSpPr>
          <p:cNvPr id="3" name="Text Placeholder 2"/>
          <p:cNvSpPr>
            <a:spLocks noGrp="1"/>
          </p:cNvSpPr>
          <p:nvPr>
            <p:ph type="body" sz="quarter" idx="18"/>
          </p:nvPr>
        </p:nvSpPr>
        <p:spPr/>
        <p:txBody>
          <a:bodyPr/>
          <a:lstStyle/>
          <a:p>
            <a:r>
              <a:rPr lang="en-US" dirty="0">
                <a:solidFill>
                  <a:srgbClr val="FF0000"/>
                </a:solidFill>
              </a:rPr>
              <a:t>Discipline</a:t>
            </a:r>
          </a:p>
          <a:p>
            <a:pPr lvl="1"/>
            <a:r>
              <a:rPr lang="en-US" dirty="0"/>
              <a:t>All involved parties will have a commitment to adhere to procedures, processes, and authority structures established by the </a:t>
            </a:r>
            <a:r>
              <a:rPr lang="en-US" dirty="0" smtClean="0"/>
              <a:t>organization</a:t>
            </a:r>
            <a:endParaRPr lang="en-US" dirty="0"/>
          </a:p>
          <a:p>
            <a:r>
              <a:rPr lang="en-US" dirty="0">
                <a:solidFill>
                  <a:srgbClr val="FF0000"/>
                </a:solidFill>
              </a:rPr>
              <a:t>Transparency</a:t>
            </a:r>
          </a:p>
          <a:p>
            <a:pPr lvl="1"/>
            <a:r>
              <a:rPr lang="en-US" dirty="0"/>
              <a:t>All actions implemented and their decision support will be available for inspection by authorized organization and provider </a:t>
            </a:r>
            <a:r>
              <a:rPr lang="en-US" dirty="0" smtClean="0"/>
              <a:t>parties</a:t>
            </a:r>
            <a:endParaRPr lang="en-US" dirty="0"/>
          </a:p>
          <a:p>
            <a:r>
              <a:rPr lang="en-US" dirty="0">
                <a:solidFill>
                  <a:srgbClr val="FF0000"/>
                </a:solidFill>
              </a:rPr>
              <a:t>Independence</a:t>
            </a:r>
          </a:p>
          <a:p>
            <a:pPr lvl="1"/>
            <a:r>
              <a:rPr lang="en-US" dirty="0"/>
              <a:t>All processes, decision-making, and mechanisms used will be established so as to minimize or avoid potential conflicts of </a:t>
            </a:r>
            <a:r>
              <a:rPr lang="en-US" dirty="0" smtClean="0"/>
              <a:t>interest</a:t>
            </a:r>
          </a:p>
        </p:txBody>
      </p:sp>
    </p:spTree>
    <p:extLst>
      <p:ext uri="{BB962C8B-B14F-4D97-AF65-F5344CB8AC3E}">
        <p14:creationId xmlns:p14="http://schemas.microsoft.com/office/powerpoint/2010/main" val="34489082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architecture governance</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Accountability</a:t>
            </a:r>
            <a:endParaRPr lang="en-US" dirty="0">
              <a:solidFill>
                <a:srgbClr val="FF0000"/>
              </a:solidFill>
            </a:endParaRPr>
          </a:p>
          <a:p>
            <a:pPr lvl="1"/>
            <a:r>
              <a:rPr lang="en-US" dirty="0"/>
              <a:t>Identifiable groups within the organization </a:t>
            </a:r>
            <a:r>
              <a:rPr lang="en-US" dirty="0" smtClean="0"/>
              <a:t>are </a:t>
            </a:r>
            <a:r>
              <a:rPr lang="en-US" dirty="0"/>
              <a:t>authorized and accountable for their </a:t>
            </a:r>
            <a:r>
              <a:rPr lang="en-US" dirty="0" smtClean="0"/>
              <a:t>actions</a:t>
            </a:r>
            <a:endParaRPr lang="en-US" dirty="0"/>
          </a:p>
          <a:p>
            <a:r>
              <a:rPr lang="en-US" dirty="0" smtClean="0">
                <a:solidFill>
                  <a:srgbClr val="FF0000"/>
                </a:solidFill>
              </a:rPr>
              <a:t>Responsibility</a:t>
            </a:r>
            <a:endParaRPr lang="en-US" dirty="0">
              <a:solidFill>
                <a:srgbClr val="FF0000"/>
              </a:solidFill>
            </a:endParaRPr>
          </a:p>
          <a:p>
            <a:pPr lvl="1"/>
            <a:r>
              <a:rPr lang="en-US" dirty="0"/>
              <a:t>Each contracted party is required to act responsibly to the organization and its </a:t>
            </a:r>
            <a:r>
              <a:rPr lang="en-US" dirty="0" smtClean="0"/>
              <a:t>stakeholders</a:t>
            </a:r>
            <a:endParaRPr lang="en-US" dirty="0"/>
          </a:p>
          <a:p>
            <a:r>
              <a:rPr lang="en-US" dirty="0" smtClean="0">
                <a:solidFill>
                  <a:srgbClr val="FF0000"/>
                </a:solidFill>
              </a:rPr>
              <a:t>Fairness</a:t>
            </a:r>
            <a:endParaRPr lang="en-US" dirty="0">
              <a:solidFill>
                <a:srgbClr val="FF0000"/>
              </a:solidFill>
            </a:endParaRPr>
          </a:p>
          <a:p>
            <a:pPr lvl="1"/>
            <a:r>
              <a:rPr lang="en-US" dirty="0"/>
              <a:t>All decisions taken, processes used, and their implementation will not be allowed to create unfair advantage to any one particular </a:t>
            </a:r>
            <a:r>
              <a:rPr lang="en-US" dirty="0" smtClean="0"/>
              <a:t>party</a:t>
            </a:r>
          </a:p>
        </p:txBody>
      </p:sp>
    </p:spTree>
    <p:extLst>
      <p:ext uri="{BB962C8B-B14F-4D97-AF65-F5344CB8AC3E}">
        <p14:creationId xmlns:p14="http://schemas.microsoft.com/office/powerpoint/2010/main" val="11144199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6573" y="1723043"/>
            <a:ext cx="12788621" cy="548640"/>
          </a:xfrm>
          <a:prstGeom prst="rect">
            <a:avLst/>
          </a:prstGeom>
          <a:noFill/>
        </p:spPr>
        <p:txBody>
          <a:bodyPr wrap="none" lIns="0" tIns="0" rIns="0" bIns="0" rtlCol="0">
            <a:noAutofit/>
          </a:bodyPr>
          <a:lstStyle/>
          <a:p>
            <a:r>
              <a:rPr lang="en-US" sz="2900" i="1" dirty="0" smtClean="0">
                <a:solidFill>
                  <a:schemeClr val="accent1"/>
                </a:solidFill>
              </a:rPr>
              <a:t>“</a:t>
            </a:r>
            <a:r>
              <a:rPr lang="en-US" sz="2900" b="1" i="1" dirty="0" smtClean="0">
                <a:solidFill>
                  <a:schemeClr val="accent1"/>
                </a:solidFill>
              </a:rPr>
              <a:t>Architecture</a:t>
            </a:r>
            <a:r>
              <a:rPr lang="en-US" sz="2900" i="1" dirty="0" smtClean="0">
                <a:solidFill>
                  <a:schemeClr val="accent1"/>
                </a:solidFill>
              </a:rPr>
              <a:t> </a:t>
            </a:r>
            <a:r>
              <a:rPr lang="en-US" sz="2900" i="1" dirty="0">
                <a:solidFill>
                  <a:schemeClr val="accent1"/>
                </a:solidFill>
              </a:rPr>
              <a:t>provides a vehicle for communication among </a:t>
            </a:r>
            <a:r>
              <a:rPr lang="en-US" sz="2900" i="1" dirty="0" smtClean="0">
                <a:solidFill>
                  <a:schemeClr val="accent1"/>
                </a:solidFill>
              </a:rPr>
              <a:t>stakeholders”</a:t>
            </a:r>
            <a:endParaRPr lang="en-US" sz="2900" i="1" dirty="0">
              <a:solidFill>
                <a:schemeClr val="accent1"/>
              </a:solidFill>
            </a:endParaRPr>
          </a:p>
        </p:txBody>
      </p:sp>
      <p:sp>
        <p:nvSpPr>
          <p:cNvPr id="9" name="TextBox 8"/>
          <p:cNvSpPr txBox="1"/>
          <p:nvPr/>
        </p:nvSpPr>
        <p:spPr>
          <a:xfrm>
            <a:off x="326573" y="2546279"/>
            <a:ext cx="13479898" cy="777686"/>
          </a:xfrm>
          <a:prstGeom prst="rect">
            <a:avLst/>
          </a:prstGeom>
          <a:noFill/>
        </p:spPr>
        <p:txBody>
          <a:bodyPr wrap="none" lIns="0" tIns="0" rIns="0" bIns="0" rtlCol="0">
            <a:noAutofit/>
          </a:bodyPr>
          <a:lstStyle/>
          <a:p>
            <a:r>
              <a:rPr lang="en-US" sz="2900" i="1" dirty="0" smtClean="0">
                <a:solidFill>
                  <a:schemeClr val="accent1"/>
                </a:solidFill>
              </a:rPr>
              <a:t>“Every </a:t>
            </a:r>
            <a:r>
              <a:rPr lang="en-US" sz="2900" i="1" dirty="0">
                <a:solidFill>
                  <a:schemeClr val="accent1"/>
                </a:solidFill>
              </a:rPr>
              <a:t>system has an </a:t>
            </a:r>
            <a:r>
              <a:rPr lang="en-US" sz="2900" b="1" i="1" dirty="0" smtClean="0">
                <a:solidFill>
                  <a:schemeClr val="accent1"/>
                </a:solidFill>
              </a:rPr>
              <a:t>architecture</a:t>
            </a:r>
            <a:r>
              <a:rPr lang="en-US" sz="2900" i="1" dirty="0" smtClean="0">
                <a:solidFill>
                  <a:schemeClr val="accent1"/>
                </a:solidFill>
              </a:rPr>
              <a:t>. </a:t>
            </a:r>
            <a:r>
              <a:rPr lang="en-US" sz="2900" i="1" dirty="0">
                <a:solidFill>
                  <a:schemeClr val="accent1"/>
                </a:solidFill>
              </a:rPr>
              <a:t>Every system is composed of elements, </a:t>
            </a:r>
            <a:endParaRPr lang="en-US" sz="2900" i="1" dirty="0" smtClean="0">
              <a:solidFill>
                <a:schemeClr val="accent1"/>
              </a:solidFill>
            </a:endParaRPr>
          </a:p>
          <a:p>
            <a:r>
              <a:rPr lang="en-US" sz="2900" i="1" dirty="0" smtClean="0">
                <a:solidFill>
                  <a:schemeClr val="accent1"/>
                </a:solidFill>
              </a:rPr>
              <a:t>and </a:t>
            </a:r>
            <a:r>
              <a:rPr lang="en-US" sz="2900" i="1" dirty="0">
                <a:solidFill>
                  <a:schemeClr val="accent1"/>
                </a:solidFill>
              </a:rPr>
              <a:t>there are relationships </a:t>
            </a:r>
            <a:r>
              <a:rPr lang="en-US" sz="2900" i="1" dirty="0" smtClean="0">
                <a:solidFill>
                  <a:schemeClr val="accent1"/>
                </a:solidFill>
              </a:rPr>
              <a:t>among them.”</a:t>
            </a:r>
          </a:p>
        </p:txBody>
      </p:sp>
      <p:sp>
        <p:nvSpPr>
          <p:cNvPr id="10" name="TextBox 9"/>
          <p:cNvSpPr txBox="1"/>
          <p:nvPr/>
        </p:nvSpPr>
        <p:spPr>
          <a:xfrm>
            <a:off x="326573" y="3742448"/>
            <a:ext cx="13479898" cy="777686"/>
          </a:xfrm>
          <a:prstGeom prst="rect">
            <a:avLst/>
          </a:prstGeom>
          <a:noFill/>
        </p:spPr>
        <p:txBody>
          <a:bodyPr wrap="none" lIns="0" tIns="0" rIns="0" bIns="0" rtlCol="0">
            <a:noAutofit/>
          </a:bodyPr>
          <a:lstStyle/>
          <a:p>
            <a:r>
              <a:rPr lang="en-US" sz="2900" i="1" dirty="0" smtClean="0">
                <a:solidFill>
                  <a:schemeClr val="accent1"/>
                </a:solidFill>
              </a:rPr>
              <a:t>“Just </a:t>
            </a:r>
            <a:r>
              <a:rPr lang="en-US" sz="2900" i="1" dirty="0">
                <a:solidFill>
                  <a:schemeClr val="accent1"/>
                </a:solidFill>
              </a:rPr>
              <a:t>having an </a:t>
            </a:r>
            <a:r>
              <a:rPr lang="en-US" sz="2900" b="1" i="1" dirty="0">
                <a:solidFill>
                  <a:schemeClr val="accent1"/>
                </a:solidFill>
              </a:rPr>
              <a:t>architecture</a:t>
            </a:r>
            <a:r>
              <a:rPr lang="en-US" sz="2900" i="1" dirty="0">
                <a:solidFill>
                  <a:schemeClr val="accent1"/>
                </a:solidFill>
              </a:rPr>
              <a:t> is different from having an </a:t>
            </a:r>
            <a:r>
              <a:rPr lang="en-US" sz="2900" b="1" i="1" dirty="0">
                <a:solidFill>
                  <a:schemeClr val="accent1"/>
                </a:solidFill>
              </a:rPr>
              <a:t>architecture</a:t>
            </a:r>
            <a:r>
              <a:rPr lang="en-US" sz="2900" i="1" dirty="0">
                <a:solidFill>
                  <a:schemeClr val="accent1"/>
                </a:solidFill>
              </a:rPr>
              <a:t> that</a:t>
            </a:r>
          </a:p>
          <a:p>
            <a:r>
              <a:rPr lang="en-US" sz="2900" i="1" dirty="0">
                <a:solidFill>
                  <a:schemeClr val="accent1"/>
                </a:solidFill>
              </a:rPr>
              <a:t>is known to </a:t>
            </a:r>
            <a:r>
              <a:rPr lang="en-US" sz="2900" i="1" dirty="0" smtClean="0">
                <a:solidFill>
                  <a:schemeClr val="accent1"/>
                </a:solidFill>
              </a:rPr>
              <a:t>everyone.”</a:t>
            </a:r>
          </a:p>
        </p:txBody>
      </p:sp>
      <p:sp>
        <p:nvSpPr>
          <p:cNvPr id="11" name="TextBox 10"/>
          <p:cNvSpPr txBox="1"/>
          <p:nvPr/>
        </p:nvSpPr>
        <p:spPr>
          <a:xfrm>
            <a:off x="7629099" y="5595582"/>
            <a:ext cx="6394153" cy="751642"/>
          </a:xfrm>
          <a:prstGeom prst="rect">
            <a:avLst/>
          </a:prstGeom>
          <a:noFill/>
        </p:spPr>
        <p:txBody>
          <a:bodyPr wrap="none" lIns="0" tIns="0" rIns="0" bIns="0" rtlCol="0">
            <a:noAutofit/>
          </a:bodyPr>
          <a:lstStyle/>
          <a:p>
            <a:pPr algn="ctr"/>
            <a:r>
              <a:rPr lang="en-US" sz="2400" b="1" dirty="0" smtClean="0"/>
              <a:t>Communication/Interaction is KING</a:t>
            </a:r>
          </a:p>
        </p:txBody>
      </p:sp>
      <p:grpSp>
        <p:nvGrpSpPr>
          <p:cNvPr id="20" name="Group 19"/>
          <p:cNvGrpSpPr/>
          <p:nvPr/>
        </p:nvGrpSpPr>
        <p:grpSpPr>
          <a:xfrm>
            <a:off x="514600" y="4939656"/>
            <a:ext cx="6896134" cy="2020702"/>
            <a:chOff x="514600" y="4939656"/>
            <a:chExt cx="4752528" cy="1656184"/>
          </a:xfrm>
        </p:grpSpPr>
        <p:sp>
          <p:nvSpPr>
            <p:cNvPr id="17" name="Rounded Rectangle 16"/>
            <p:cNvSpPr/>
            <p:nvPr/>
          </p:nvSpPr>
          <p:spPr>
            <a:xfrm>
              <a:off x="514600" y="4939656"/>
              <a:ext cx="4752528" cy="1656184"/>
            </a:xfrm>
            <a:prstGeom prst="roundRect">
              <a:avLst/>
            </a:prstGeom>
            <a:solidFill>
              <a:srgbClr val="464646"/>
            </a:solidFill>
            <a:ln w="25400" cap="flat" cmpd="sng" algn="ctr">
              <a:solidFill>
                <a:srgbClr val="464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Enterprise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Rounded Rectangle 17"/>
            <p:cNvSpPr/>
            <p:nvPr/>
          </p:nvSpPr>
          <p:spPr>
            <a:xfrm>
              <a:off x="2026768" y="5011664"/>
              <a:ext cx="3168352" cy="1512168"/>
            </a:xfrm>
            <a:prstGeom prst="roundRect">
              <a:avLst/>
            </a:prstGeom>
            <a:solidFill>
              <a:srgbClr val="443D67"/>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System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9" name="Rounded Rectangle 18"/>
            <p:cNvSpPr/>
            <p:nvPr/>
          </p:nvSpPr>
          <p:spPr>
            <a:xfrm>
              <a:off x="3574940" y="5083672"/>
              <a:ext cx="1548172" cy="1368152"/>
            </a:xfrm>
            <a:prstGeom prst="roundRect">
              <a:avLst/>
            </a:prstGeom>
            <a:solidFill>
              <a:srgbClr val="F7932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Software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Architecture</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21" name="Title 3"/>
          <p:cNvSpPr>
            <a:spLocks noGrp="1"/>
          </p:cNvSpPr>
          <p:nvPr>
            <p:ph type="title"/>
          </p:nvPr>
        </p:nvSpPr>
        <p:spPr>
          <a:xfrm>
            <a:off x="731520" y="421006"/>
            <a:ext cx="12997181" cy="676274"/>
          </a:xfrm>
        </p:spPr>
        <p:txBody>
          <a:bodyPr/>
          <a:lstStyle/>
          <a:p>
            <a:r>
              <a:rPr lang="en-US" dirty="0" smtClean="0"/>
              <a:t>Architecture - </a:t>
            </a:r>
            <a:r>
              <a:rPr lang="en-US" dirty="0" smtClean="0"/>
              <a:t>1</a:t>
            </a:r>
            <a:endParaRPr lang="en-US" dirty="0"/>
          </a:p>
        </p:txBody>
      </p:sp>
    </p:spTree>
    <p:extLst>
      <p:ext uri="{BB962C8B-B14F-4D97-AF65-F5344CB8AC3E}">
        <p14:creationId xmlns:p14="http://schemas.microsoft.com/office/powerpoint/2010/main" val="32482766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Instruments of architecture governance</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Architecture board</a:t>
            </a:r>
            <a:endParaRPr lang="en-US" dirty="0">
              <a:solidFill>
                <a:srgbClr val="FF0000"/>
              </a:solidFill>
            </a:endParaRPr>
          </a:p>
          <a:p>
            <a:pPr lvl="1"/>
            <a:r>
              <a:rPr lang="en-US" dirty="0" smtClean="0"/>
              <a:t>Oversees the implementation of the governance strategy</a:t>
            </a:r>
          </a:p>
          <a:p>
            <a:pPr lvl="1"/>
            <a:r>
              <a:rPr lang="en-US" dirty="0" smtClean="0"/>
              <a:t>Is representative </a:t>
            </a:r>
            <a:r>
              <a:rPr lang="en-US" dirty="0"/>
              <a:t>of all the key stakeholders in the </a:t>
            </a:r>
            <a:r>
              <a:rPr lang="en-US" dirty="0" smtClean="0"/>
              <a:t>architecture </a:t>
            </a:r>
          </a:p>
          <a:p>
            <a:pPr lvl="1"/>
            <a:r>
              <a:rPr lang="en-US" dirty="0" smtClean="0"/>
              <a:t>Will </a:t>
            </a:r>
            <a:r>
              <a:rPr lang="en-US" dirty="0"/>
              <a:t>typically comprise a group of executives responsible for the review and maintenance of the overall architecture</a:t>
            </a:r>
            <a:endParaRPr lang="en-US" dirty="0" smtClean="0"/>
          </a:p>
          <a:p>
            <a:r>
              <a:rPr lang="en-US" dirty="0" smtClean="0">
                <a:solidFill>
                  <a:srgbClr val="FF0000"/>
                </a:solidFill>
              </a:rPr>
              <a:t>Architecture governance framework</a:t>
            </a:r>
          </a:p>
          <a:p>
            <a:pPr lvl="1"/>
            <a:r>
              <a:rPr lang="en-US" dirty="0"/>
              <a:t>Provides assistance assist in identifying effective processes and organizational </a:t>
            </a:r>
            <a:r>
              <a:rPr lang="en-US" dirty="0" smtClean="0"/>
              <a:t>structures</a:t>
            </a:r>
          </a:p>
          <a:p>
            <a:pPr lvl="1"/>
            <a:r>
              <a:rPr lang="en-US" dirty="0" smtClean="0"/>
              <a:t>Enables that business </a:t>
            </a:r>
            <a:r>
              <a:rPr lang="en-US" dirty="0"/>
              <a:t>responsibilities associated with architecture governance can be elucidated, communicated, and managed </a:t>
            </a:r>
            <a:r>
              <a:rPr lang="en-US" dirty="0" smtClean="0"/>
              <a:t>effectively</a:t>
            </a:r>
            <a:endParaRPr lang="en-US" dirty="0"/>
          </a:p>
        </p:txBody>
      </p:sp>
    </p:spTree>
    <p:extLst>
      <p:ext uri="{BB962C8B-B14F-4D97-AF65-F5344CB8AC3E}">
        <p14:creationId xmlns:p14="http://schemas.microsoft.com/office/powerpoint/2010/main" val="17228743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board</a:t>
            </a:r>
            <a:endParaRPr lang="en-US" noProof="0" dirty="0"/>
          </a:p>
        </p:txBody>
      </p:sp>
      <p:sp>
        <p:nvSpPr>
          <p:cNvPr id="3" name="Text Placeholder 2"/>
          <p:cNvSpPr>
            <a:spLocks noGrp="1"/>
          </p:cNvSpPr>
          <p:nvPr>
            <p:ph type="body" sz="quarter" idx="18"/>
          </p:nvPr>
        </p:nvSpPr>
        <p:spPr/>
        <p:txBody>
          <a:bodyPr/>
          <a:lstStyle/>
          <a:p>
            <a:r>
              <a:rPr lang="en-US" sz="2400" dirty="0" smtClean="0">
                <a:solidFill>
                  <a:srgbClr val="FF0000"/>
                </a:solidFill>
              </a:rPr>
              <a:t>Areas of responsibility</a:t>
            </a:r>
          </a:p>
          <a:p>
            <a:pPr lvl="1"/>
            <a:r>
              <a:rPr lang="en-US" sz="2400" dirty="0" smtClean="0"/>
              <a:t>Providing the </a:t>
            </a:r>
            <a:r>
              <a:rPr lang="en-US" sz="2400" dirty="0"/>
              <a:t>basis for all decision-making with regard to the architectures</a:t>
            </a:r>
          </a:p>
          <a:p>
            <a:pPr lvl="1"/>
            <a:r>
              <a:rPr lang="en-US" sz="2400" dirty="0"/>
              <a:t>Consistency between </a:t>
            </a:r>
            <a:r>
              <a:rPr lang="en-US" sz="2400" dirty="0" smtClean="0"/>
              <a:t>architectures</a:t>
            </a:r>
            <a:endParaRPr lang="en-US" sz="2400" dirty="0"/>
          </a:p>
          <a:p>
            <a:pPr lvl="1"/>
            <a:r>
              <a:rPr lang="en-US" sz="2400" dirty="0"/>
              <a:t>Establishing targets for </a:t>
            </a:r>
            <a:r>
              <a:rPr lang="en-US" sz="2400" dirty="0" smtClean="0"/>
              <a:t>reuse </a:t>
            </a:r>
            <a:r>
              <a:rPr lang="en-US" sz="2400" dirty="0"/>
              <a:t>of components</a:t>
            </a:r>
          </a:p>
          <a:p>
            <a:pPr lvl="1"/>
            <a:r>
              <a:rPr lang="en-US" sz="2400" dirty="0"/>
              <a:t>Flexibility of enterprise </a:t>
            </a:r>
            <a:r>
              <a:rPr lang="en-US" sz="2400" dirty="0" smtClean="0"/>
              <a:t>architecture</a:t>
            </a:r>
            <a:endParaRPr lang="en-US" sz="2400" dirty="0"/>
          </a:p>
          <a:p>
            <a:pPr lvl="2"/>
            <a:r>
              <a:rPr lang="en-US" dirty="0"/>
              <a:t>To meet changing business needs</a:t>
            </a:r>
          </a:p>
          <a:p>
            <a:pPr lvl="2"/>
            <a:r>
              <a:rPr lang="en-US" dirty="0"/>
              <a:t>To leverage new technologies</a:t>
            </a:r>
          </a:p>
          <a:p>
            <a:pPr lvl="1"/>
            <a:r>
              <a:rPr lang="en-US" sz="2400" dirty="0"/>
              <a:t>Enforcement of </a:t>
            </a:r>
            <a:r>
              <a:rPr lang="en-US" sz="2400" dirty="0" smtClean="0"/>
              <a:t>architecture </a:t>
            </a:r>
            <a:r>
              <a:rPr lang="en-US" sz="2400" dirty="0" smtClean="0"/>
              <a:t>compliance</a:t>
            </a:r>
          </a:p>
          <a:p>
            <a:pPr lvl="1"/>
            <a:r>
              <a:rPr lang="en-US" sz="2400" dirty="0"/>
              <a:t>Improving the maturity level of architecture discipline within the organization</a:t>
            </a:r>
          </a:p>
          <a:p>
            <a:pPr lvl="1"/>
            <a:r>
              <a:rPr lang="en-US" sz="2400" dirty="0"/>
              <a:t>Ensuring that the discipline of architecture-based development is adopted</a:t>
            </a:r>
          </a:p>
          <a:p>
            <a:pPr lvl="1"/>
            <a:r>
              <a:rPr lang="en-US" sz="2400" dirty="0"/>
              <a:t>Supporting a visible escalation capability for out-of-bounds </a:t>
            </a:r>
            <a:r>
              <a:rPr lang="en-US" sz="2400" dirty="0" smtClean="0"/>
              <a:t>decisions</a:t>
            </a:r>
            <a:endParaRPr lang="en-US" sz="2400" dirty="0"/>
          </a:p>
        </p:txBody>
      </p:sp>
    </p:spTree>
    <p:extLst>
      <p:ext uri="{BB962C8B-B14F-4D97-AF65-F5344CB8AC3E}">
        <p14:creationId xmlns:p14="http://schemas.microsoft.com/office/powerpoint/2010/main" val="1919997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aspects of the architecture board</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Areas of responsibility</a:t>
            </a:r>
          </a:p>
          <a:p>
            <a:pPr lvl="1"/>
            <a:r>
              <a:rPr lang="en-US" dirty="0"/>
              <a:t>The production of usable governance material and activities</a:t>
            </a:r>
          </a:p>
          <a:p>
            <a:pPr lvl="1"/>
            <a:r>
              <a:rPr lang="en-US" dirty="0"/>
              <a:t>Providing a mechanism for the formal acceptance and approval of architecture through consensus and authorized publication</a:t>
            </a:r>
          </a:p>
          <a:p>
            <a:pPr lvl="1"/>
            <a:r>
              <a:rPr lang="en-US" dirty="0"/>
              <a:t>Providing a fundamental control mechanism for ensuring the effective implementation of the architecture</a:t>
            </a:r>
          </a:p>
          <a:p>
            <a:pPr lvl="1"/>
            <a:r>
              <a:rPr lang="en-US" dirty="0"/>
              <a:t>Establishing and maintaining the link between the implementation of the architecture, the architectural strategy and objectives embodied in the enterprise architecture, and the strategic objectives of the business</a:t>
            </a:r>
          </a:p>
          <a:p>
            <a:pPr lvl="1"/>
            <a:r>
              <a:rPr lang="en-US" dirty="0"/>
              <a:t>Identifying divergence from the architecture and planning activities for realignment through dispensations or policy updates</a:t>
            </a:r>
          </a:p>
        </p:txBody>
      </p:sp>
    </p:spTree>
    <p:extLst>
      <p:ext uri="{BB962C8B-B14F-4D97-AF65-F5344CB8AC3E}">
        <p14:creationId xmlns:p14="http://schemas.microsoft.com/office/powerpoint/2010/main" val="1850248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aspects of architecture governance</a:t>
            </a:r>
            <a:endParaRPr lang="en-US" noProof="0" dirty="0"/>
          </a:p>
        </p:txBody>
      </p:sp>
      <p:sp>
        <p:nvSpPr>
          <p:cNvPr id="3" name="Text Placeholder 2"/>
          <p:cNvSpPr>
            <a:spLocks noGrp="1"/>
          </p:cNvSpPr>
          <p:nvPr>
            <p:ph type="body" sz="quarter" idx="18"/>
          </p:nvPr>
        </p:nvSpPr>
        <p:spPr/>
        <p:txBody>
          <a:bodyPr/>
          <a:lstStyle/>
          <a:p>
            <a:r>
              <a:rPr lang="en-US" dirty="0">
                <a:solidFill>
                  <a:srgbClr val="FF0000"/>
                </a:solidFill>
              </a:rPr>
              <a:t>Policy </a:t>
            </a:r>
            <a:r>
              <a:rPr lang="en-US" dirty="0" smtClean="0">
                <a:solidFill>
                  <a:srgbClr val="FF0000"/>
                </a:solidFill>
              </a:rPr>
              <a:t>management </a:t>
            </a:r>
            <a:r>
              <a:rPr lang="en-US" dirty="0">
                <a:solidFill>
                  <a:srgbClr val="FF0000"/>
                </a:solidFill>
              </a:rPr>
              <a:t>and </a:t>
            </a:r>
            <a:r>
              <a:rPr lang="en-US" dirty="0" smtClean="0">
                <a:solidFill>
                  <a:srgbClr val="FF0000"/>
                </a:solidFill>
              </a:rPr>
              <a:t>take-on</a:t>
            </a:r>
          </a:p>
          <a:p>
            <a:pPr lvl="1"/>
            <a:r>
              <a:rPr lang="en-US" dirty="0" smtClean="0"/>
              <a:t>Ensures the </a:t>
            </a:r>
            <a:r>
              <a:rPr lang="en-US" dirty="0"/>
              <a:t>orderly integration with existing governance content such that all relevant parties, documents, contracts, and supporting information are managed and </a:t>
            </a:r>
            <a:r>
              <a:rPr lang="en-US" dirty="0" smtClean="0"/>
              <a:t>audited</a:t>
            </a:r>
          </a:p>
          <a:p>
            <a:r>
              <a:rPr lang="en-US" dirty="0" smtClean="0">
                <a:solidFill>
                  <a:srgbClr val="FF0000"/>
                </a:solidFill>
              </a:rPr>
              <a:t>Compliance</a:t>
            </a:r>
          </a:p>
          <a:p>
            <a:pPr lvl="1"/>
            <a:r>
              <a:rPr lang="en-US" dirty="0"/>
              <a:t>Compliance assessments </a:t>
            </a:r>
            <a:r>
              <a:rPr lang="en-US" dirty="0" smtClean="0"/>
              <a:t>against</a:t>
            </a:r>
          </a:p>
          <a:p>
            <a:pPr lvl="2"/>
            <a:r>
              <a:rPr lang="en-US" dirty="0" smtClean="0"/>
              <a:t>Service </a:t>
            </a:r>
            <a:r>
              <a:rPr lang="en-US" dirty="0"/>
              <a:t>Level Agreements (</a:t>
            </a:r>
            <a:r>
              <a:rPr lang="en-US" dirty="0" smtClean="0"/>
              <a:t>SLAs)</a:t>
            </a:r>
          </a:p>
          <a:p>
            <a:pPr lvl="2"/>
            <a:r>
              <a:rPr lang="en-US" dirty="0" smtClean="0"/>
              <a:t>Operational </a:t>
            </a:r>
            <a:r>
              <a:rPr lang="en-US" dirty="0"/>
              <a:t>Level Agreements (</a:t>
            </a:r>
            <a:r>
              <a:rPr lang="en-US" dirty="0" smtClean="0"/>
              <a:t>OLAs)</a:t>
            </a:r>
          </a:p>
          <a:p>
            <a:pPr lvl="2"/>
            <a:r>
              <a:rPr lang="en-US" dirty="0" smtClean="0"/>
              <a:t>Standards</a:t>
            </a:r>
          </a:p>
          <a:p>
            <a:pPr lvl="2"/>
            <a:r>
              <a:rPr lang="en-US" dirty="0"/>
              <a:t>R</a:t>
            </a:r>
            <a:r>
              <a:rPr lang="en-US" dirty="0" smtClean="0"/>
              <a:t>egulatory requirements</a:t>
            </a:r>
          </a:p>
          <a:p>
            <a:pPr lvl="1"/>
            <a:endParaRPr lang="en-US" dirty="0" smtClean="0"/>
          </a:p>
        </p:txBody>
      </p:sp>
    </p:spTree>
    <p:extLst>
      <p:ext uri="{BB962C8B-B14F-4D97-AF65-F5344CB8AC3E}">
        <p14:creationId xmlns:p14="http://schemas.microsoft.com/office/powerpoint/2010/main" val="3034443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aspects of architecture governance</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Dispensation</a:t>
            </a:r>
          </a:p>
          <a:p>
            <a:pPr lvl="1"/>
            <a:r>
              <a:rPr lang="en-US" dirty="0"/>
              <a:t>A </a:t>
            </a:r>
            <a:r>
              <a:rPr lang="en-US" dirty="0" smtClean="0"/>
              <a:t>compliance assessment </a:t>
            </a:r>
            <a:r>
              <a:rPr lang="en-US" dirty="0"/>
              <a:t>can be rejected where the subject area (design, operational, service level, or technology) are not </a:t>
            </a:r>
            <a:r>
              <a:rPr lang="en-US" dirty="0" smtClean="0"/>
              <a:t>compliant, leading to the following options for the subject area:</a:t>
            </a:r>
            <a:endParaRPr lang="en-US" dirty="0"/>
          </a:p>
          <a:p>
            <a:pPr lvl="2"/>
            <a:r>
              <a:rPr lang="en-US" dirty="0" smtClean="0"/>
              <a:t>Be </a:t>
            </a:r>
            <a:r>
              <a:rPr lang="en-US" dirty="0"/>
              <a:t>adjusted or realigned in order to meet the compliance requirements</a:t>
            </a:r>
          </a:p>
          <a:p>
            <a:pPr lvl="2"/>
            <a:r>
              <a:rPr lang="en-US" dirty="0"/>
              <a:t>Request a </a:t>
            </a:r>
            <a:r>
              <a:rPr lang="en-US" dirty="0" smtClean="0"/>
              <a:t>dispensation</a:t>
            </a:r>
          </a:p>
          <a:p>
            <a:pPr lvl="1"/>
            <a:r>
              <a:rPr lang="en-US" dirty="0"/>
              <a:t>Dispensations </a:t>
            </a:r>
            <a:r>
              <a:rPr lang="en-US" dirty="0" smtClean="0"/>
              <a:t>are not granted indefinitely</a:t>
            </a:r>
          </a:p>
          <a:p>
            <a:pPr lvl="1"/>
            <a:r>
              <a:rPr lang="en-US" dirty="0" smtClean="0"/>
              <a:t>They are </a:t>
            </a:r>
            <a:r>
              <a:rPr lang="en-US" dirty="0"/>
              <a:t>used as a mechanism to ensure that service levels and operational levels are met while providing a level of flexibility in their implementation and timing</a:t>
            </a:r>
            <a:endParaRPr lang="en-US" dirty="0" smtClean="0"/>
          </a:p>
          <a:p>
            <a:pPr lvl="1"/>
            <a:endParaRPr lang="en-US" dirty="0" smtClean="0"/>
          </a:p>
        </p:txBody>
      </p:sp>
    </p:spTree>
    <p:extLst>
      <p:ext uri="{BB962C8B-B14F-4D97-AF65-F5344CB8AC3E}">
        <p14:creationId xmlns:p14="http://schemas.microsoft.com/office/powerpoint/2010/main" val="3118662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architecture governance</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Monitoring and reporting</a:t>
            </a:r>
          </a:p>
          <a:p>
            <a:pPr lvl="1"/>
            <a:r>
              <a:rPr lang="en-US" dirty="0" smtClean="0"/>
              <a:t>Monitoring </a:t>
            </a:r>
            <a:r>
              <a:rPr lang="en-US" dirty="0"/>
              <a:t>against Service Level Agreements (SLAs</a:t>
            </a:r>
            <a:r>
              <a:rPr lang="en-US" dirty="0" smtClean="0"/>
              <a:t>) and Operational </a:t>
            </a:r>
            <a:r>
              <a:rPr lang="en-US" dirty="0"/>
              <a:t>Level Agreements (OLAs)</a:t>
            </a:r>
          </a:p>
          <a:p>
            <a:pPr lvl="1"/>
            <a:r>
              <a:rPr lang="en-US" dirty="0" smtClean="0"/>
              <a:t>Feedback </a:t>
            </a:r>
            <a:r>
              <a:rPr lang="en-US" dirty="0"/>
              <a:t>for </a:t>
            </a:r>
            <a:r>
              <a:rPr lang="en-US" dirty="0" smtClean="0"/>
              <a:t>adjustment </a:t>
            </a:r>
            <a:r>
              <a:rPr lang="en-US" dirty="0"/>
              <a:t>and </a:t>
            </a:r>
            <a:r>
              <a:rPr lang="en-US" dirty="0" smtClean="0"/>
              <a:t>reporting</a:t>
            </a:r>
          </a:p>
          <a:p>
            <a:r>
              <a:rPr lang="en-US" dirty="0" smtClean="0">
                <a:solidFill>
                  <a:srgbClr val="FF0000"/>
                </a:solidFill>
              </a:rPr>
              <a:t>Business control</a:t>
            </a:r>
          </a:p>
          <a:p>
            <a:pPr lvl="1"/>
            <a:r>
              <a:rPr lang="en-US" dirty="0" smtClean="0"/>
              <a:t>Includes processes </a:t>
            </a:r>
            <a:r>
              <a:rPr lang="en-US" dirty="0"/>
              <a:t>invoked to ensure compliance with the organization's business </a:t>
            </a:r>
            <a:r>
              <a:rPr lang="en-US" dirty="0" smtClean="0"/>
              <a:t>policies</a:t>
            </a:r>
          </a:p>
          <a:p>
            <a:r>
              <a:rPr lang="en-US" dirty="0" smtClean="0">
                <a:solidFill>
                  <a:srgbClr val="FF0000"/>
                </a:solidFill>
              </a:rPr>
              <a:t>Environment management</a:t>
            </a:r>
          </a:p>
          <a:p>
            <a:pPr lvl="1"/>
            <a:r>
              <a:rPr lang="en-US" dirty="0" smtClean="0"/>
              <a:t>Identifies </a:t>
            </a:r>
            <a:r>
              <a:rPr lang="en-US" dirty="0"/>
              <a:t>all the services required to ensure that the repository-based environment underpinning the governance framework is effective and efficient</a:t>
            </a:r>
          </a:p>
        </p:txBody>
      </p:sp>
    </p:spTree>
    <p:extLst>
      <p:ext uri="{BB962C8B-B14F-4D97-AF65-F5344CB8AC3E}">
        <p14:creationId xmlns:p14="http://schemas.microsoft.com/office/powerpoint/2010/main" val="375409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aspects of architecture governance</a:t>
            </a:r>
            <a:endParaRPr lang="en-US" noProof="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183" y="1351007"/>
            <a:ext cx="10012037" cy="6069797"/>
          </a:xfrm>
          <a:prstGeom prst="rect">
            <a:avLst/>
          </a:prstGeom>
        </p:spPr>
      </p:pic>
    </p:spTree>
    <p:extLst>
      <p:ext uri="{BB962C8B-B14F-4D97-AF65-F5344CB8AC3E}">
        <p14:creationId xmlns:p14="http://schemas.microsoft.com/office/powerpoint/2010/main" val="36119589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impacts of architecture governance</a:t>
            </a:r>
            <a:endParaRPr lang="en-US" noProof="0" dirty="0"/>
          </a:p>
        </p:txBody>
      </p:sp>
      <p:sp>
        <p:nvSpPr>
          <p:cNvPr id="3" name="Text Placeholder 2"/>
          <p:cNvSpPr>
            <a:spLocks noGrp="1"/>
          </p:cNvSpPr>
          <p:nvPr>
            <p:ph type="body" sz="quarter" idx="18"/>
          </p:nvPr>
        </p:nvSpPr>
        <p:spPr>
          <a:xfrm>
            <a:off x="731522" y="1437631"/>
            <a:ext cx="13028022" cy="5935942"/>
          </a:xfrm>
        </p:spPr>
        <p:txBody>
          <a:bodyPr/>
          <a:lstStyle/>
          <a:p>
            <a:r>
              <a:rPr lang="en-US" dirty="0" smtClean="0">
                <a:solidFill>
                  <a:srgbClr val="FF0000"/>
                </a:solidFill>
              </a:rPr>
              <a:t>Consistency</a:t>
            </a:r>
          </a:p>
          <a:p>
            <a:pPr lvl="1"/>
            <a:r>
              <a:rPr lang="en-US" dirty="0" smtClean="0"/>
              <a:t>Links </a:t>
            </a:r>
            <a:r>
              <a:rPr lang="en-US" dirty="0"/>
              <a:t>IT processes, resources, and information to organizational strategies and objectives</a:t>
            </a:r>
          </a:p>
          <a:p>
            <a:r>
              <a:rPr lang="en-US" dirty="0" smtClean="0">
                <a:solidFill>
                  <a:srgbClr val="FF0000"/>
                </a:solidFill>
              </a:rPr>
              <a:t>Efficiency</a:t>
            </a:r>
          </a:p>
          <a:p>
            <a:pPr lvl="1"/>
            <a:r>
              <a:rPr lang="en-US" dirty="0" smtClean="0"/>
              <a:t>Integrates </a:t>
            </a:r>
            <a:r>
              <a:rPr lang="en-US" dirty="0"/>
              <a:t>and institutionalizes IT best practices</a:t>
            </a:r>
          </a:p>
          <a:p>
            <a:r>
              <a:rPr lang="en-US" dirty="0" smtClean="0">
                <a:solidFill>
                  <a:srgbClr val="FF0000"/>
                </a:solidFill>
              </a:rPr>
              <a:t>Interoperability</a:t>
            </a:r>
          </a:p>
          <a:p>
            <a:pPr lvl="1"/>
            <a:r>
              <a:rPr lang="en-US" dirty="0" smtClean="0"/>
              <a:t>Aligns </a:t>
            </a:r>
            <a:r>
              <a:rPr lang="en-US" dirty="0"/>
              <a:t>with industry frameworks such as COBIT (planning and organizing, acquiring and implementing, delivering and supporting, and monitoring IT performance)</a:t>
            </a:r>
          </a:p>
          <a:p>
            <a:r>
              <a:rPr lang="en-US" dirty="0" smtClean="0">
                <a:solidFill>
                  <a:srgbClr val="FF0000"/>
                </a:solidFill>
              </a:rPr>
              <a:t>Effectiveness</a:t>
            </a:r>
          </a:p>
          <a:p>
            <a:pPr lvl="1"/>
            <a:r>
              <a:rPr lang="en-US" dirty="0" smtClean="0"/>
              <a:t>Enables </a:t>
            </a:r>
            <a:r>
              <a:rPr lang="en-US" dirty="0"/>
              <a:t>the organization to take full advantage of its information, infrastructure, and hardware and software </a:t>
            </a:r>
            <a:r>
              <a:rPr lang="en-US" dirty="0" smtClean="0"/>
              <a:t>assets</a:t>
            </a:r>
            <a:endParaRPr lang="en-US" dirty="0"/>
          </a:p>
        </p:txBody>
      </p:sp>
    </p:spTree>
    <p:extLst>
      <p:ext uri="{BB962C8B-B14F-4D97-AF65-F5344CB8AC3E}">
        <p14:creationId xmlns:p14="http://schemas.microsoft.com/office/powerpoint/2010/main" val="340705589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impacts of architecture </a:t>
            </a:r>
            <a:r>
              <a:rPr lang="en-US" dirty="0" smtClean="0"/>
              <a:t>governance </a:t>
            </a:r>
            <a:r>
              <a:rPr lang="en-US" sz="2000" dirty="0" smtClean="0"/>
              <a:t>continue …</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Integrity</a:t>
            </a:r>
          </a:p>
          <a:p>
            <a:pPr lvl="1"/>
            <a:r>
              <a:rPr lang="en-US" dirty="0" smtClean="0"/>
              <a:t>Protects </a:t>
            </a:r>
            <a:r>
              <a:rPr lang="en-US" dirty="0"/>
              <a:t>the underlying digital assets of the organization</a:t>
            </a:r>
          </a:p>
          <a:p>
            <a:endParaRPr lang="en-US" dirty="0" smtClean="0"/>
          </a:p>
          <a:p>
            <a:r>
              <a:rPr lang="en-US" dirty="0" smtClean="0">
                <a:solidFill>
                  <a:srgbClr val="FF0000"/>
                </a:solidFill>
              </a:rPr>
              <a:t>Standardization</a:t>
            </a:r>
          </a:p>
          <a:p>
            <a:pPr lvl="1"/>
            <a:r>
              <a:rPr lang="en-US" dirty="0" smtClean="0"/>
              <a:t>Supports </a:t>
            </a:r>
            <a:r>
              <a:rPr lang="en-US" dirty="0"/>
              <a:t>regulatory and best practice requirements such as auditability, security, responsibility, and accountability</a:t>
            </a:r>
          </a:p>
          <a:p>
            <a:endParaRPr lang="en-US" dirty="0" smtClean="0"/>
          </a:p>
          <a:p>
            <a:r>
              <a:rPr lang="en-US" dirty="0" smtClean="0">
                <a:solidFill>
                  <a:srgbClr val="FF0000"/>
                </a:solidFill>
              </a:rPr>
              <a:t>Stability</a:t>
            </a:r>
          </a:p>
          <a:p>
            <a:pPr lvl="1"/>
            <a:r>
              <a:rPr lang="en-US" dirty="0" smtClean="0"/>
              <a:t>Promotes </a:t>
            </a:r>
            <a:r>
              <a:rPr lang="en-US" dirty="0"/>
              <a:t>visible risk management</a:t>
            </a:r>
          </a:p>
        </p:txBody>
      </p:sp>
    </p:spTree>
    <p:extLst>
      <p:ext uri="{BB962C8B-B14F-4D97-AF65-F5344CB8AC3E}">
        <p14:creationId xmlns:p14="http://schemas.microsoft.com/office/powerpoint/2010/main" val="57300464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factors of architecture governance</a:t>
            </a:r>
            <a:endParaRPr lang="en-US" noProof="0" dirty="0"/>
          </a:p>
        </p:txBody>
      </p:sp>
      <p:sp>
        <p:nvSpPr>
          <p:cNvPr id="3" name="Text Placeholder 2"/>
          <p:cNvSpPr>
            <a:spLocks noGrp="1"/>
          </p:cNvSpPr>
          <p:nvPr>
            <p:ph type="body" sz="quarter" idx="18"/>
          </p:nvPr>
        </p:nvSpPr>
        <p:spPr/>
        <p:txBody>
          <a:bodyPr/>
          <a:lstStyle/>
          <a:p>
            <a:r>
              <a:rPr lang="en-US" dirty="0">
                <a:solidFill>
                  <a:srgbClr val="FF0000"/>
                </a:solidFill>
              </a:rPr>
              <a:t>Best </a:t>
            </a:r>
            <a:r>
              <a:rPr lang="en-US" dirty="0" smtClean="0">
                <a:solidFill>
                  <a:srgbClr val="FF0000"/>
                </a:solidFill>
              </a:rPr>
              <a:t>practices</a:t>
            </a:r>
          </a:p>
          <a:p>
            <a:pPr lvl="1"/>
            <a:r>
              <a:rPr lang="en-US" dirty="0" smtClean="0"/>
              <a:t>For </a:t>
            </a:r>
            <a:r>
              <a:rPr lang="en-US" dirty="0"/>
              <a:t>the submission, adoption, re-use, reporting, and retirement of architecture policies, procedures, roles, skills, organizational structures, and support services</a:t>
            </a:r>
          </a:p>
          <a:p>
            <a:r>
              <a:rPr lang="en-US" dirty="0" smtClean="0">
                <a:solidFill>
                  <a:srgbClr val="FF0000"/>
                </a:solidFill>
              </a:rPr>
              <a:t>Organization structures</a:t>
            </a:r>
          </a:p>
          <a:p>
            <a:pPr lvl="1"/>
            <a:r>
              <a:rPr lang="en-US" dirty="0" smtClean="0"/>
              <a:t>Organizational </a:t>
            </a:r>
            <a:r>
              <a:rPr lang="en-US" dirty="0"/>
              <a:t>responsibilities and structures to support the architecture governance processes and reporting requirements</a:t>
            </a:r>
          </a:p>
          <a:p>
            <a:r>
              <a:rPr lang="en-US" dirty="0" smtClean="0">
                <a:solidFill>
                  <a:srgbClr val="FF0000"/>
                </a:solidFill>
              </a:rPr>
              <a:t>Supporting instruments</a:t>
            </a:r>
          </a:p>
          <a:p>
            <a:pPr lvl="1"/>
            <a:r>
              <a:rPr lang="en-US" dirty="0" smtClean="0"/>
              <a:t>Integration </a:t>
            </a:r>
            <a:r>
              <a:rPr lang="en-US" dirty="0"/>
              <a:t>of tools and processes to facilitate the take-up of the processes, both procedurally and </a:t>
            </a:r>
            <a:r>
              <a:rPr lang="en-US" dirty="0" smtClean="0"/>
              <a:t>culturally</a:t>
            </a:r>
            <a:endParaRPr lang="en-US" dirty="0"/>
          </a:p>
        </p:txBody>
      </p:sp>
    </p:spTree>
    <p:extLst>
      <p:ext uri="{BB962C8B-B14F-4D97-AF65-F5344CB8AC3E}">
        <p14:creationId xmlns:p14="http://schemas.microsoft.com/office/powerpoint/2010/main" val="20248851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8"/>
          </p:nvPr>
        </p:nvSpPr>
        <p:spPr>
          <a:xfrm>
            <a:off x="657500" y="1612418"/>
            <a:ext cx="9771017" cy="5336544"/>
          </a:xfrm>
        </p:spPr>
        <p:txBody>
          <a:bodyPr/>
          <a:lstStyle/>
          <a:p>
            <a:r>
              <a:rPr lang="en-US" sz="2400" dirty="0" smtClean="0">
                <a:latin typeface="+mj-lt"/>
              </a:rPr>
              <a:t>Enterprise Architecture</a:t>
            </a:r>
            <a:endParaRPr lang="en-US" sz="2400" dirty="0">
              <a:latin typeface="+mj-lt"/>
            </a:endParaRPr>
          </a:p>
          <a:p>
            <a:r>
              <a:rPr lang="en-US" sz="2400" dirty="0" smtClean="0">
                <a:latin typeface="+mj-lt"/>
              </a:rPr>
              <a:t>Software System Architecture </a:t>
            </a:r>
            <a:endParaRPr lang="en-US" sz="2400" dirty="0">
              <a:latin typeface="+mj-lt"/>
            </a:endParaRPr>
          </a:p>
          <a:p>
            <a:pPr lvl="1"/>
            <a:r>
              <a:rPr lang="en-US" sz="2400" dirty="0" smtClean="0">
                <a:latin typeface="+mj-lt"/>
              </a:rPr>
              <a:t>Technical</a:t>
            </a:r>
            <a:endParaRPr lang="en-US" sz="2400" dirty="0">
              <a:latin typeface="+mj-lt"/>
            </a:endParaRPr>
          </a:p>
          <a:p>
            <a:pPr lvl="1"/>
            <a:r>
              <a:rPr lang="en-US" sz="2400" dirty="0" smtClean="0">
                <a:latin typeface="+mj-lt"/>
              </a:rPr>
              <a:t>Process</a:t>
            </a:r>
            <a:endParaRPr lang="en-US" sz="2400" dirty="0">
              <a:latin typeface="+mj-lt"/>
            </a:endParaRPr>
          </a:p>
          <a:p>
            <a:r>
              <a:rPr lang="en-US" sz="2400" dirty="0" smtClean="0">
                <a:latin typeface="+mj-lt"/>
              </a:rPr>
              <a:t>Technical Design</a:t>
            </a:r>
          </a:p>
          <a:p>
            <a:r>
              <a:rPr lang="en-US" sz="2400" dirty="0" smtClean="0">
                <a:latin typeface="+mj-lt"/>
              </a:rPr>
              <a:t>Project and Process </a:t>
            </a:r>
            <a:r>
              <a:rPr lang="en-US" sz="2400" dirty="0" smtClean="0">
                <a:latin typeface="+mj-lt"/>
              </a:rPr>
              <a:t>Design</a:t>
            </a:r>
          </a:p>
          <a:p>
            <a:r>
              <a:rPr lang="en-US" sz="2400" dirty="0" smtClean="0">
                <a:latin typeface="+mj-lt"/>
              </a:rPr>
              <a:t>Case Study</a:t>
            </a:r>
            <a:endParaRPr lang="en-US" sz="2400" dirty="0">
              <a:latin typeface="+mj-lt"/>
            </a:endParaRPr>
          </a:p>
          <a:p>
            <a:endParaRPr lang="en-US" sz="1680" dirty="0"/>
          </a:p>
          <a:p>
            <a:pPr lvl="1"/>
            <a:endParaRPr lang="en-US" sz="1680" dirty="0"/>
          </a:p>
          <a:p>
            <a:endParaRPr lang="en-US" sz="1680" dirty="0"/>
          </a:p>
          <a:p>
            <a:endParaRPr lang="en-US" sz="1680" dirty="0"/>
          </a:p>
        </p:txBody>
      </p:sp>
    </p:spTree>
    <p:extLst>
      <p:ext uri="{BB962C8B-B14F-4D97-AF65-F5344CB8AC3E}">
        <p14:creationId xmlns:p14="http://schemas.microsoft.com/office/powerpoint/2010/main" val="399603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factors of architecture </a:t>
            </a:r>
            <a:r>
              <a:rPr lang="en-US" dirty="0" smtClean="0"/>
              <a:t>governance </a:t>
            </a:r>
            <a:r>
              <a:rPr lang="en-US" sz="2000" dirty="0" smtClean="0"/>
              <a:t>continue …</a:t>
            </a:r>
            <a:endParaRPr lang="en-US" noProof="0" dirty="0"/>
          </a:p>
        </p:txBody>
      </p:sp>
      <p:sp>
        <p:nvSpPr>
          <p:cNvPr id="3" name="Text Placeholder 2"/>
          <p:cNvSpPr>
            <a:spLocks noGrp="1"/>
          </p:cNvSpPr>
          <p:nvPr>
            <p:ph type="body" sz="quarter" idx="18"/>
          </p:nvPr>
        </p:nvSpPr>
        <p:spPr/>
        <p:txBody>
          <a:bodyPr/>
          <a:lstStyle/>
          <a:p>
            <a:r>
              <a:rPr lang="en-US" dirty="0" smtClean="0">
                <a:solidFill>
                  <a:srgbClr val="FF0000"/>
                </a:solidFill>
              </a:rPr>
              <a:t>Transparency</a:t>
            </a:r>
            <a:endParaRPr lang="en-US" dirty="0">
              <a:solidFill>
                <a:srgbClr val="FF0000"/>
              </a:solidFill>
            </a:endParaRPr>
          </a:p>
          <a:p>
            <a:pPr lvl="1"/>
            <a:r>
              <a:rPr lang="en-US" dirty="0"/>
              <a:t>Criteria for the control of the architecture governance processes, dispensations, compliance assessments, SLAs, and OLAs</a:t>
            </a:r>
          </a:p>
          <a:p>
            <a:endParaRPr lang="en-US" dirty="0" smtClean="0"/>
          </a:p>
          <a:p>
            <a:r>
              <a:rPr lang="en-US" dirty="0" smtClean="0">
                <a:solidFill>
                  <a:srgbClr val="FF0000"/>
                </a:solidFill>
              </a:rPr>
              <a:t>Cohesiveness</a:t>
            </a:r>
          </a:p>
          <a:p>
            <a:pPr lvl="1"/>
            <a:r>
              <a:rPr lang="en-US" dirty="0" smtClean="0"/>
              <a:t>Internal </a:t>
            </a:r>
            <a:r>
              <a:rPr lang="en-US" dirty="0"/>
              <a:t>and external requirements for the effectiveness, efficiency, confidentiality, integrity, availability, compliance, and reliability of all architecture governance-related information, services, and processes</a:t>
            </a:r>
          </a:p>
        </p:txBody>
      </p:sp>
    </p:spTree>
    <p:extLst>
      <p:ext uri="{BB962C8B-B14F-4D97-AF65-F5344CB8AC3E}">
        <p14:creationId xmlns:p14="http://schemas.microsoft.com/office/powerpoint/2010/main" val="20742184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3"/>
          </p:nvPr>
        </p:nvSpPr>
        <p:spPr>
          <a:xfrm>
            <a:off x="6650185" y="2714643"/>
            <a:ext cx="7077690" cy="767714"/>
          </a:xfrm>
        </p:spPr>
        <p:txBody>
          <a:bodyPr/>
          <a:lstStyle/>
          <a:p>
            <a:r>
              <a:rPr lang="en-US" dirty="0" smtClean="0"/>
              <a:t>Software System Architecture</a:t>
            </a:r>
            <a:endParaRPr lang="en-US" dirty="0"/>
          </a:p>
        </p:txBody>
      </p:sp>
      <p:sp>
        <p:nvSpPr>
          <p:cNvPr id="12" name="Content Placeholder 11"/>
          <p:cNvSpPr>
            <a:spLocks noGrp="1"/>
          </p:cNvSpPr>
          <p:nvPr>
            <p:ph sz="half" idx="14"/>
          </p:nvPr>
        </p:nvSpPr>
        <p:spPr>
          <a:xfrm>
            <a:off x="6662060" y="3518236"/>
            <a:ext cx="6516726" cy="1504950"/>
          </a:xfrm>
        </p:spPr>
        <p:txBody>
          <a:bodyPr/>
          <a:lstStyle/>
          <a:p>
            <a:r>
              <a:rPr lang="en-US" dirty="0" smtClean="0"/>
              <a:t>What, Why &amp; How?</a:t>
            </a:r>
            <a:endParaRPr lang="en-US" dirty="0"/>
          </a:p>
        </p:txBody>
      </p:sp>
    </p:spTree>
    <p:extLst>
      <p:ext uri="{BB962C8B-B14F-4D97-AF65-F5344CB8AC3E}">
        <p14:creationId xmlns:p14="http://schemas.microsoft.com/office/powerpoint/2010/main" val="216507472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System Architecture – What?</a:t>
            </a:r>
            <a:endParaRPr lang="en-US" dirty="0"/>
          </a:p>
        </p:txBody>
      </p:sp>
      <p:sp>
        <p:nvSpPr>
          <p:cNvPr id="3" name="Content Placeholder 2"/>
          <p:cNvSpPr>
            <a:spLocks noGrp="1"/>
          </p:cNvSpPr>
          <p:nvPr>
            <p:ph sz="quarter" idx="10"/>
          </p:nvPr>
        </p:nvSpPr>
        <p:spPr>
          <a:xfrm>
            <a:off x="731520" y="1400447"/>
            <a:ext cx="13696999" cy="2209652"/>
          </a:xfrm>
        </p:spPr>
        <p:txBody>
          <a:bodyPr/>
          <a:lstStyle/>
          <a:p>
            <a:r>
              <a:rPr lang="en-US" i="1" dirty="0" smtClean="0"/>
              <a:t>“The software system architecture of a program or computing system is the structure or structures of the system, which comprise the software elements, the externally visible properties of those elements, and the relationships among them.”</a:t>
            </a:r>
          </a:p>
          <a:p>
            <a:pPr lvl="1">
              <a:buNone/>
            </a:pPr>
            <a:r>
              <a:rPr lang="en-US" dirty="0" smtClean="0"/>
              <a:t>- 	</a:t>
            </a:r>
            <a:r>
              <a:rPr lang="en-US" sz="1600" dirty="0" smtClean="0"/>
              <a:t>Bass, L.; Clements, P. &amp; Kazman, R. Software Architecture in Practice, Second Edition. Boston, MA: Addison-Wesley, 2003).</a:t>
            </a:r>
          </a:p>
          <a:p>
            <a:endParaRPr lang="en-US" dirty="0"/>
          </a:p>
        </p:txBody>
      </p:sp>
      <p:sp>
        <p:nvSpPr>
          <p:cNvPr id="5" name="TextBox 4"/>
          <p:cNvSpPr txBox="1"/>
          <p:nvPr/>
        </p:nvSpPr>
        <p:spPr>
          <a:xfrm>
            <a:off x="731520" y="4334494"/>
            <a:ext cx="13305113" cy="2698175"/>
          </a:xfrm>
          <a:prstGeom prst="rect">
            <a:avLst/>
          </a:prstGeom>
          <a:noFill/>
        </p:spPr>
        <p:txBody>
          <a:bodyPr wrap="square" rtlCol="0">
            <a:spAutoFit/>
          </a:bodyPr>
          <a:lstStyle/>
          <a:p>
            <a:pPr marL="463550" lvl="0" indent="-463550">
              <a:spcBef>
                <a:spcPts val="1429"/>
              </a:spcBef>
              <a:buClr>
                <a:srgbClr val="0070C0"/>
              </a:buClr>
              <a:buFont typeface="Arial" pitchFamily="34" charset="0"/>
              <a:buChar char="•"/>
              <a:defRPr/>
            </a:pPr>
            <a:r>
              <a:rPr lang="en-US" sz="2400" b="1" dirty="0" smtClean="0">
                <a:solidFill>
                  <a:srgbClr val="0070C0"/>
                </a:solidFill>
              </a:rPr>
              <a:t>Architecture provides a vehicle for communication among stakeholders </a:t>
            </a:r>
          </a:p>
          <a:p>
            <a:pPr marL="463550" lvl="0" indent="-463550">
              <a:spcBef>
                <a:spcPts val="1429"/>
              </a:spcBef>
              <a:buClr>
                <a:srgbClr val="0070C0"/>
              </a:buClr>
              <a:buFont typeface="Arial" pitchFamily="34" charset="0"/>
              <a:buChar char="•"/>
              <a:defRPr/>
            </a:pPr>
            <a:r>
              <a:rPr lang="en-US" sz="2400" b="1" dirty="0" smtClean="0">
                <a:solidFill>
                  <a:srgbClr val="0070C0"/>
                </a:solidFill>
              </a:rPr>
              <a:t>Every system has an architecture. Every system is composed of elements, and there are relationships among them.</a:t>
            </a:r>
          </a:p>
          <a:p>
            <a:pPr marL="463550" lvl="0" indent="-463550">
              <a:spcBef>
                <a:spcPts val="1429"/>
              </a:spcBef>
              <a:buClr>
                <a:srgbClr val="0070C0"/>
              </a:buClr>
              <a:buFont typeface="Arial" pitchFamily="34" charset="0"/>
              <a:buChar char="•"/>
              <a:defRPr/>
            </a:pPr>
            <a:r>
              <a:rPr lang="en-US" sz="2400" b="1" dirty="0" smtClean="0">
                <a:solidFill>
                  <a:srgbClr val="0070C0"/>
                </a:solidFill>
              </a:rPr>
              <a:t>Just having an architecture is different from having an architecture that is known to everyone</a:t>
            </a:r>
          </a:p>
          <a:p>
            <a:endParaRPr lang="en-US" dirty="0" smtClean="0">
              <a:solidFill>
                <a:schemeClr val="bg2"/>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Why?</a:t>
            </a:r>
            <a:endParaRPr lang="en-US" dirty="0"/>
          </a:p>
        </p:txBody>
      </p:sp>
      <p:sp>
        <p:nvSpPr>
          <p:cNvPr id="4" name="Text Placeholder 3"/>
          <p:cNvSpPr>
            <a:spLocks noGrp="1"/>
          </p:cNvSpPr>
          <p:nvPr>
            <p:ph type="body" sz="quarter" idx="11"/>
          </p:nvPr>
        </p:nvSpPr>
        <p:spPr>
          <a:xfrm>
            <a:off x="723199" y="1458953"/>
            <a:ext cx="12957176" cy="526596"/>
          </a:xfrm>
        </p:spPr>
        <p:txBody>
          <a:bodyPr/>
          <a:lstStyle/>
          <a:p>
            <a:r>
              <a:rPr lang="en-US" dirty="0" smtClean="0">
                <a:solidFill>
                  <a:srgbClr val="0070C0"/>
                </a:solidFill>
              </a:rPr>
              <a:t>Is this a good design?</a:t>
            </a:r>
            <a:endParaRPr lang="en-US" dirty="0">
              <a:solidFill>
                <a:srgbClr val="0070C0"/>
              </a:solidFill>
            </a:endParaRPr>
          </a:p>
        </p:txBody>
      </p:sp>
      <p:sp>
        <p:nvSpPr>
          <p:cNvPr id="5" name="Oval 4"/>
          <p:cNvSpPr>
            <a:spLocks noChangeArrowheads="1"/>
          </p:cNvSpPr>
          <p:nvPr/>
        </p:nvSpPr>
        <p:spPr bwMode="auto">
          <a:xfrm>
            <a:off x="1168400" y="2524125"/>
            <a:ext cx="4581525" cy="34369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Why?</a:t>
            </a:r>
            <a:endParaRPr lang="en-US" dirty="0"/>
          </a:p>
        </p:txBody>
      </p:sp>
      <p:sp>
        <p:nvSpPr>
          <p:cNvPr id="8" name="Oval 4"/>
          <p:cNvSpPr>
            <a:spLocks noChangeArrowheads="1"/>
          </p:cNvSpPr>
          <p:nvPr/>
        </p:nvSpPr>
        <p:spPr bwMode="auto">
          <a:xfrm>
            <a:off x="1835943" y="3459956"/>
            <a:ext cx="192088"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Oval 5"/>
          <p:cNvSpPr>
            <a:spLocks noChangeArrowheads="1"/>
          </p:cNvSpPr>
          <p:nvPr/>
        </p:nvSpPr>
        <p:spPr bwMode="auto">
          <a:xfrm>
            <a:off x="2632868" y="3350418"/>
            <a:ext cx="193675"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Oval 6"/>
          <p:cNvSpPr>
            <a:spLocks noChangeArrowheads="1"/>
          </p:cNvSpPr>
          <p:nvPr/>
        </p:nvSpPr>
        <p:spPr bwMode="auto">
          <a:xfrm>
            <a:off x="2421731" y="358219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7"/>
          <p:cNvSpPr>
            <a:spLocks noChangeArrowheads="1"/>
          </p:cNvSpPr>
          <p:nvPr/>
        </p:nvSpPr>
        <p:spPr bwMode="auto">
          <a:xfrm>
            <a:off x="1778793" y="3696493"/>
            <a:ext cx="192088"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8"/>
          <p:cNvSpPr>
            <a:spLocks noChangeArrowheads="1"/>
          </p:cNvSpPr>
          <p:nvPr/>
        </p:nvSpPr>
        <p:spPr bwMode="auto">
          <a:xfrm>
            <a:off x="2218531" y="3344068"/>
            <a:ext cx="192087"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9"/>
          <p:cNvSpPr>
            <a:spLocks noChangeArrowheads="1"/>
          </p:cNvSpPr>
          <p:nvPr/>
        </p:nvSpPr>
        <p:spPr bwMode="auto">
          <a:xfrm>
            <a:off x="2624931" y="3734593"/>
            <a:ext cx="192087" cy="144463"/>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0"/>
          <p:cNvSpPr>
            <a:spLocks noChangeArrowheads="1"/>
          </p:cNvSpPr>
          <p:nvPr/>
        </p:nvSpPr>
        <p:spPr bwMode="auto">
          <a:xfrm>
            <a:off x="2242343" y="3936206"/>
            <a:ext cx="192088"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11"/>
          <p:cNvSpPr>
            <a:spLocks noChangeArrowheads="1"/>
          </p:cNvSpPr>
          <p:nvPr/>
        </p:nvSpPr>
        <p:spPr bwMode="auto">
          <a:xfrm>
            <a:off x="3056731" y="3166268"/>
            <a:ext cx="192087"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Oval 12"/>
          <p:cNvSpPr>
            <a:spLocks noChangeArrowheads="1"/>
          </p:cNvSpPr>
          <p:nvPr/>
        </p:nvSpPr>
        <p:spPr bwMode="auto">
          <a:xfrm>
            <a:off x="2924968" y="3558381"/>
            <a:ext cx="192088"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3"/>
          <p:cNvSpPr>
            <a:spLocks noChangeArrowheads="1"/>
          </p:cNvSpPr>
          <p:nvPr/>
        </p:nvSpPr>
        <p:spPr bwMode="auto">
          <a:xfrm>
            <a:off x="1858168" y="4013993"/>
            <a:ext cx="193675"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Oval 14"/>
          <p:cNvSpPr>
            <a:spLocks noChangeArrowheads="1"/>
          </p:cNvSpPr>
          <p:nvPr/>
        </p:nvSpPr>
        <p:spPr bwMode="auto">
          <a:xfrm>
            <a:off x="3210718" y="3648868"/>
            <a:ext cx="192088"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Oval 15"/>
          <p:cNvSpPr>
            <a:spLocks noChangeArrowheads="1"/>
          </p:cNvSpPr>
          <p:nvPr/>
        </p:nvSpPr>
        <p:spPr bwMode="auto">
          <a:xfrm>
            <a:off x="4104481" y="413781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Oval 16"/>
          <p:cNvSpPr>
            <a:spLocks noChangeArrowheads="1"/>
          </p:cNvSpPr>
          <p:nvPr/>
        </p:nvSpPr>
        <p:spPr bwMode="auto">
          <a:xfrm>
            <a:off x="2453481" y="431244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Oval 17"/>
          <p:cNvSpPr>
            <a:spLocks noChangeArrowheads="1"/>
          </p:cNvSpPr>
          <p:nvPr/>
        </p:nvSpPr>
        <p:spPr bwMode="auto">
          <a:xfrm>
            <a:off x="3672681" y="3839368"/>
            <a:ext cx="192087"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Oval 18"/>
          <p:cNvSpPr>
            <a:spLocks noChangeArrowheads="1"/>
          </p:cNvSpPr>
          <p:nvPr/>
        </p:nvSpPr>
        <p:spPr bwMode="auto">
          <a:xfrm>
            <a:off x="3234531" y="419179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Oval 19"/>
          <p:cNvSpPr>
            <a:spLocks noChangeArrowheads="1"/>
          </p:cNvSpPr>
          <p:nvPr/>
        </p:nvSpPr>
        <p:spPr bwMode="auto">
          <a:xfrm>
            <a:off x="2851943" y="4221956"/>
            <a:ext cx="192088"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Oval 20"/>
          <p:cNvSpPr>
            <a:spLocks noChangeArrowheads="1"/>
          </p:cNvSpPr>
          <p:nvPr/>
        </p:nvSpPr>
        <p:spPr bwMode="auto">
          <a:xfrm>
            <a:off x="3031331" y="394096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Oval 21"/>
          <p:cNvSpPr>
            <a:spLocks noChangeArrowheads="1"/>
          </p:cNvSpPr>
          <p:nvPr/>
        </p:nvSpPr>
        <p:spPr bwMode="auto">
          <a:xfrm>
            <a:off x="3437731" y="4344193"/>
            <a:ext cx="192087"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6" name="Oval 22"/>
          <p:cNvSpPr>
            <a:spLocks noChangeArrowheads="1"/>
          </p:cNvSpPr>
          <p:nvPr/>
        </p:nvSpPr>
        <p:spPr bwMode="auto">
          <a:xfrm>
            <a:off x="2696368" y="4472781"/>
            <a:ext cx="193675"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Oval 23"/>
          <p:cNvSpPr>
            <a:spLocks noChangeArrowheads="1"/>
          </p:cNvSpPr>
          <p:nvPr/>
        </p:nvSpPr>
        <p:spPr bwMode="auto">
          <a:xfrm>
            <a:off x="3755231" y="4215606"/>
            <a:ext cx="192087"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8" name="Oval 24"/>
          <p:cNvSpPr>
            <a:spLocks noChangeArrowheads="1"/>
          </p:cNvSpPr>
          <p:nvPr/>
        </p:nvSpPr>
        <p:spPr bwMode="auto">
          <a:xfrm>
            <a:off x="3363118" y="4812506"/>
            <a:ext cx="192088"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 name="Oval 25"/>
          <p:cNvSpPr>
            <a:spLocks noChangeArrowheads="1"/>
          </p:cNvSpPr>
          <p:nvPr/>
        </p:nvSpPr>
        <p:spPr bwMode="auto">
          <a:xfrm>
            <a:off x="3256756" y="452675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Oval 26"/>
          <p:cNvSpPr>
            <a:spLocks noChangeArrowheads="1"/>
          </p:cNvSpPr>
          <p:nvPr/>
        </p:nvSpPr>
        <p:spPr bwMode="auto">
          <a:xfrm>
            <a:off x="4410868" y="4525168"/>
            <a:ext cx="192088"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Oval 27"/>
          <p:cNvSpPr>
            <a:spLocks noChangeArrowheads="1"/>
          </p:cNvSpPr>
          <p:nvPr/>
        </p:nvSpPr>
        <p:spPr bwMode="auto">
          <a:xfrm>
            <a:off x="3698081" y="4880768"/>
            <a:ext cx="192087" cy="144463"/>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 name="Oval 28"/>
          <p:cNvSpPr>
            <a:spLocks noChangeArrowheads="1"/>
          </p:cNvSpPr>
          <p:nvPr/>
        </p:nvSpPr>
        <p:spPr bwMode="auto">
          <a:xfrm>
            <a:off x="3901281" y="4606131"/>
            <a:ext cx="192087"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3" name="Oval 29"/>
          <p:cNvSpPr>
            <a:spLocks noChangeArrowheads="1"/>
          </p:cNvSpPr>
          <p:nvPr/>
        </p:nvSpPr>
        <p:spPr bwMode="auto">
          <a:xfrm>
            <a:off x="4047331" y="480139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4" name="Oval 30"/>
          <p:cNvSpPr>
            <a:spLocks noChangeArrowheads="1"/>
          </p:cNvSpPr>
          <p:nvPr/>
        </p:nvSpPr>
        <p:spPr bwMode="auto">
          <a:xfrm>
            <a:off x="3348831" y="3228181"/>
            <a:ext cx="192087"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 name="Oval 31"/>
          <p:cNvSpPr>
            <a:spLocks noChangeArrowheads="1"/>
          </p:cNvSpPr>
          <p:nvPr/>
        </p:nvSpPr>
        <p:spPr bwMode="auto">
          <a:xfrm>
            <a:off x="3640931" y="3436143"/>
            <a:ext cx="192087"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Oval 32"/>
          <p:cNvSpPr>
            <a:spLocks noChangeArrowheads="1"/>
          </p:cNvSpPr>
          <p:nvPr/>
        </p:nvSpPr>
        <p:spPr bwMode="auto">
          <a:xfrm>
            <a:off x="3926681" y="3526631"/>
            <a:ext cx="192087"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 name="Oval 33"/>
          <p:cNvSpPr>
            <a:spLocks noChangeArrowheads="1"/>
          </p:cNvSpPr>
          <p:nvPr/>
        </p:nvSpPr>
        <p:spPr bwMode="auto">
          <a:xfrm>
            <a:off x="4161631" y="3863181"/>
            <a:ext cx="192087"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8" name="Oval 34"/>
          <p:cNvSpPr>
            <a:spLocks noChangeArrowheads="1"/>
          </p:cNvSpPr>
          <p:nvPr/>
        </p:nvSpPr>
        <p:spPr bwMode="auto">
          <a:xfrm>
            <a:off x="4453731" y="4071143"/>
            <a:ext cx="192087"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9" name="Oval 35"/>
          <p:cNvSpPr>
            <a:spLocks noChangeArrowheads="1"/>
          </p:cNvSpPr>
          <p:nvPr/>
        </p:nvSpPr>
        <p:spPr bwMode="auto">
          <a:xfrm>
            <a:off x="4739481" y="4161631"/>
            <a:ext cx="192087"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0" name="Oval 36"/>
          <p:cNvSpPr>
            <a:spLocks noChangeArrowheads="1"/>
          </p:cNvSpPr>
          <p:nvPr/>
        </p:nvSpPr>
        <p:spPr bwMode="auto">
          <a:xfrm>
            <a:off x="4291806" y="3594893"/>
            <a:ext cx="193675"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1" name="Oval 37"/>
          <p:cNvSpPr>
            <a:spLocks noChangeArrowheads="1"/>
          </p:cNvSpPr>
          <p:nvPr/>
        </p:nvSpPr>
        <p:spPr bwMode="auto">
          <a:xfrm>
            <a:off x="4583906" y="380285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2" name="Oval 38"/>
          <p:cNvSpPr>
            <a:spLocks noChangeArrowheads="1"/>
          </p:cNvSpPr>
          <p:nvPr/>
        </p:nvSpPr>
        <p:spPr bwMode="auto">
          <a:xfrm>
            <a:off x="4869656" y="3893343"/>
            <a:ext cx="192087"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3" name="Oval 39"/>
          <p:cNvSpPr>
            <a:spLocks noChangeArrowheads="1"/>
          </p:cNvSpPr>
          <p:nvPr/>
        </p:nvSpPr>
        <p:spPr bwMode="auto">
          <a:xfrm>
            <a:off x="3707606" y="3058318"/>
            <a:ext cx="193675"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4" name="Oval 40"/>
          <p:cNvSpPr>
            <a:spLocks noChangeArrowheads="1"/>
          </p:cNvSpPr>
          <p:nvPr/>
        </p:nvSpPr>
        <p:spPr bwMode="auto">
          <a:xfrm>
            <a:off x="3999706" y="3266281"/>
            <a:ext cx="193675"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5" name="Oval 41"/>
          <p:cNvSpPr>
            <a:spLocks noChangeArrowheads="1"/>
          </p:cNvSpPr>
          <p:nvPr/>
        </p:nvSpPr>
        <p:spPr bwMode="auto">
          <a:xfrm>
            <a:off x="4285456" y="3356768"/>
            <a:ext cx="193675"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 name="Oval 42"/>
          <p:cNvSpPr>
            <a:spLocks noChangeArrowheads="1"/>
          </p:cNvSpPr>
          <p:nvPr/>
        </p:nvSpPr>
        <p:spPr bwMode="auto">
          <a:xfrm>
            <a:off x="1373981" y="4550568"/>
            <a:ext cx="192087"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 name="Oval 43"/>
          <p:cNvSpPr>
            <a:spLocks noChangeArrowheads="1"/>
          </p:cNvSpPr>
          <p:nvPr/>
        </p:nvSpPr>
        <p:spPr bwMode="auto">
          <a:xfrm>
            <a:off x="2267743" y="5039518"/>
            <a:ext cx="192088"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8" name="Oval 44"/>
          <p:cNvSpPr>
            <a:spLocks noChangeArrowheads="1"/>
          </p:cNvSpPr>
          <p:nvPr/>
        </p:nvSpPr>
        <p:spPr bwMode="auto">
          <a:xfrm>
            <a:off x="1835943" y="4741068"/>
            <a:ext cx="192088"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9" name="Oval 45"/>
          <p:cNvSpPr>
            <a:spLocks noChangeArrowheads="1"/>
          </p:cNvSpPr>
          <p:nvPr/>
        </p:nvSpPr>
        <p:spPr bwMode="auto">
          <a:xfrm>
            <a:off x="1397793" y="5093493"/>
            <a:ext cx="192088"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0" name="Oval 46"/>
          <p:cNvSpPr>
            <a:spLocks noChangeArrowheads="1"/>
          </p:cNvSpPr>
          <p:nvPr/>
        </p:nvSpPr>
        <p:spPr bwMode="auto">
          <a:xfrm>
            <a:off x="1013618" y="5123656"/>
            <a:ext cx="193675"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1" name="Oval 47"/>
          <p:cNvSpPr>
            <a:spLocks noChangeArrowheads="1"/>
          </p:cNvSpPr>
          <p:nvPr/>
        </p:nvSpPr>
        <p:spPr bwMode="auto">
          <a:xfrm>
            <a:off x="1194593" y="4842668"/>
            <a:ext cx="192088"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2" name="Oval 48"/>
          <p:cNvSpPr>
            <a:spLocks noChangeArrowheads="1"/>
          </p:cNvSpPr>
          <p:nvPr/>
        </p:nvSpPr>
        <p:spPr bwMode="auto">
          <a:xfrm>
            <a:off x="1600993" y="5245893"/>
            <a:ext cx="192088"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3" name="Oval 49"/>
          <p:cNvSpPr>
            <a:spLocks noChangeArrowheads="1"/>
          </p:cNvSpPr>
          <p:nvPr/>
        </p:nvSpPr>
        <p:spPr bwMode="auto">
          <a:xfrm>
            <a:off x="859631" y="5374481"/>
            <a:ext cx="192087"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4" name="Oval 50"/>
          <p:cNvSpPr>
            <a:spLocks noChangeArrowheads="1"/>
          </p:cNvSpPr>
          <p:nvPr/>
        </p:nvSpPr>
        <p:spPr bwMode="auto">
          <a:xfrm>
            <a:off x="1918493" y="5117306"/>
            <a:ext cx="192088"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5" name="Oval 51"/>
          <p:cNvSpPr>
            <a:spLocks noChangeArrowheads="1"/>
          </p:cNvSpPr>
          <p:nvPr/>
        </p:nvSpPr>
        <p:spPr bwMode="auto">
          <a:xfrm>
            <a:off x="1526381" y="5714206"/>
            <a:ext cx="192087"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 name="Oval 52"/>
          <p:cNvSpPr>
            <a:spLocks noChangeArrowheads="1"/>
          </p:cNvSpPr>
          <p:nvPr/>
        </p:nvSpPr>
        <p:spPr bwMode="auto">
          <a:xfrm>
            <a:off x="1420018" y="542845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7" name="Oval 53"/>
          <p:cNvSpPr>
            <a:spLocks noChangeArrowheads="1"/>
          </p:cNvSpPr>
          <p:nvPr/>
        </p:nvSpPr>
        <p:spPr bwMode="auto">
          <a:xfrm>
            <a:off x="2574131" y="5426868"/>
            <a:ext cx="192087"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8" name="Oval 54"/>
          <p:cNvSpPr>
            <a:spLocks noChangeArrowheads="1"/>
          </p:cNvSpPr>
          <p:nvPr/>
        </p:nvSpPr>
        <p:spPr bwMode="auto">
          <a:xfrm>
            <a:off x="1861343" y="5782468"/>
            <a:ext cx="192088" cy="144463"/>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 name="Oval 55"/>
          <p:cNvSpPr>
            <a:spLocks noChangeArrowheads="1"/>
          </p:cNvSpPr>
          <p:nvPr/>
        </p:nvSpPr>
        <p:spPr bwMode="auto">
          <a:xfrm>
            <a:off x="2064543" y="5507831"/>
            <a:ext cx="192088"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0" name="Oval 56"/>
          <p:cNvSpPr>
            <a:spLocks noChangeArrowheads="1"/>
          </p:cNvSpPr>
          <p:nvPr/>
        </p:nvSpPr>
        <p:spPr bwMode="auto">
          <a:xfrm>
            <a:off x="2210593" y="5703093"/>
            <a:ext cx="192088"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 name="Oval 57"/>
          <p:cNvSpPr>
            <a:spLocks noChangeArrowheads="1"/>
          </p:cNvSpPr>
          <p:nvPr/>
        </p:nvSpPr>
        <p:spPr bwMode="auto">
          <a:xfrm>
            <a:off x="2324893" y="4764881"/>
            <a:ext cx="192088"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2" name="Oval 58"/>
          <p:cNvSpPr>
            <a:spLocks noChangeArrowheads="1"/>
          </p:cNvSpPr>
          <p:nvPr/>
        </p:nvSpPr>
        <p:spPr bwMode="auto">
          <a:xfrm>
            <a:off x="2616993" y="4972843"/>
            <a:ext cx="192088"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3" name="Oval 59"/>
          <p:cNvSpPr>
            <a:spLocks noChangeArrowheads="1"/>
          </p:cNvSpPr>
          <p:nvPr/>
        </p:nvSpPr>
        <p:spPr bwMode="auto">
          <a:xfrm>
            <a:off x="2902743" y="5063331"/>
            <a:ext cx="192088"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4" name="Oval 60"/>
          <p:cNvSpPr>
            <a:spLocks noChangeArrowheads="1"/>
          </p:cNvSpPr>
          <p:nvPr/>
        </p:nvSpPr>
        <p:spPr bwMode="auto">
          <a:xfrm>
            <a:off x="2747168" y="470455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5" name="Oval 61"/>
          <p:cNvSpPr>
            <a:spLocks noChangeArrowheads="1"/>
          </p:cNvSpPr>
          <p:nvPr/>
        </p:nvSpPr>
        <p:spPr bwMode="auto">
          <a:xfrm>
            <a:off x="3032918" y="4795043"/>
            <a:ext cx="192088"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Oval 62"/>
          <p:cNvSpPr>
            <a:spLocks noChangeArrowheads="1"/>
          </p:cNvSpPr>
          <p:nvPr/>
        </p:nvSpPr>
        <p:spPr bwMode="auto">
          <a:xfrm>
            <a:off x="1577181" y="421719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7" name="Oval 63"/>
          <p:cNvSpPr>
            <a:spLocks noChangeArrowheads="1"/>
          </p:cNvSpPr>
          <p:nvPr/>
        </p:nvSpPr>
        <p:spPr bwMode="auto">
          <a:xfrm>
            <a:off x="1194593" y="4247356"/>
            <a:ext cx="192088"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8" name="Oval 64"/>
          <p:cNvSpPr>
            <a:spLocks noChangeArrowheads="1"/>
          </p:cNvSpPr>
          <p:nvPr/>
        </p:nvSpPr>
        <p:spPr bwMode="auto">
          <a:xfrm>
            <a:off x="1373981" y="396636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9" name="Oval 65"/>
          <p:cNvSpPr>
            <a:spLocks noChangeArrowheads="1"/>
          </p:cNvSpPr>
          <p:nvPr/>
        </p:nvSpPr>
        <p:spPr bwMode="auto">
          <a:xfrm>
            <a:off x="1780381" y="4369593"/>
            <a:ext cx="192087"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0" name="Oval 66"/>
          <p:cNvSpPr>
            <a:spLocks noChangeArrowheads="1"/>
          </p:cNvSpPr>
          <p:nvPr/>
        </p:nvSpPr>
        <p:spPr bwMode="auto">
          <a:xfrm>
            <a:off x="2143918" y="450770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1" name="Oval 67"/>
          <p:cNvSpPr>
            <a:spLocks noChangeArrowheads="1"/>
          </p:cNvSpPr>
          <p:nvPr/>
        </p:nvSpPr>
        <p:spPr bwMode="auto">
          <a:xfrm>
            <a:off x="3225006" y="5233193"/>
            <a:ext cx="193675"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2" name="Oval 68"/>
          <p:cNvSpPr>
            <a:spLocks noChangeArrowheads="1"/>
          </p:cNvSpPr>
          <p:nvPr/>
        </p:nvSpPr>
        <p:spPr bwMode="auto">
          <a:xfrm>
            <a:off x="3028156" y="5414168"/>
            <a:ext cx="193675"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3" name="Oval 69"/>
          <p:cNvSpPr>
            <a:spLocks noChangeArrowheads="1"/>
          </p:cNvSpPr>
          <p:nvPr/>
        </p:nvSpPr>
        <p:spPr bwMode="auto">
          <a:xfrm>
            <a:off x="3574256" y="5166518"/>
            <a:ext cx="193675"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4" name="Oval 70"/>
          <p:cNvSpPr>
            <a:spLocks noChangeArrowheads="1"/>
          </p:cNvSpPr>
          <p:nvPr/>
        </p:nvSpPr>
        <p:spPr bwMode="auto">
          <a:xfrm>
            <a:off x="3860006" y="5257006"/>
            <a:ext cx="193675"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Oval 71"/>
          <p:cNvSpPr>
            <a:spLocks noChangeArrowheads="1"/>
          </p:cNvSpPr>
          <p:nvPr/>
        </p:nvSpPr>
        <p:spPr bwMode="auto">
          <a:xfrm>
            <a:off x="3615531" y="5588793"/>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6" name="Oval 72"/>
          <p:cNvSpPr>
            <a:spLocks noChangeArrowheads="1"/>
          </p:cNvSpPr>
          <p:nvPr/>
        </p:nvSpPr>
        <p:spPr bwMode="auto">
          <a:xfrm>
            <a:off x="2745581" y="564276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7" name="Oval 73"/>
          <p:cNvSpPr>
            <a:spLocks noChangeArrowheads="1"/>
          </p:cNvSpPr>
          <p:nvPr/>
        </p:nvSpPr>
        <p:spPr bwMode="auto">
          <a:xfrm>
            <a:off x="2948781" y="5795168"/>
            <a:ext cx="192087"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8" name="Oval 74"/>
          <p:cNvSpPr>
            <a:spLocks noChangeArrowheads="1"/>
          </p:cNvSpPr>
          <p:nvPr/>
        </p:nvSpPr>
        <p:spPr bwMode="auto">
          <a:xfrm>
            <a:off x="3266281" y="5666581"/>
            <a:ext cx="192087"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9" name="Oval 75"/>
          <p:cNvSpPr>
            <a:spLocks noChangeArrowheads="1"/>
          </p:cNvSpPr>
          <p:nvPr/>
        </p:nvSpPr>
        <p:spPr bwMode="auto">
          <a:xfrm>
            <a:off x="2769393" y="5977731"/>
            <a:ext cx="192088"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0" name="Oval 76"/>
          <p:cNvSpPr>
            <a:spLocks noChangeArrowheads="1"/>
          </p:cNvSpPr>
          <p:nvPr/>
        </p:nvSpPr>
        <p:spPr bwMode="auto">
          <a:xfrm>
            <a:off x="4029868" y="5020468"/>
            <a:ext cx="192088"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 name="Oval 77"/>
          <p:cNvSpPr>
            <a:spLocks noChangeArrowheads="1"/>
          </p:cNvSpPr>
          <p:nvPr/>
        </p:nvSpPr>
        <p:spPr bwMode="auto">
          <a:xfrm>
            <a:off x="4290218" y="5045868"/>
            <a:ext cx="192088"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2" name="Oval 78"/>
          <p:cNvSpPr>
            <a:spLocks noChangeArrowheads="1"/>
          </p:cNvSpPr>
          <p:nvPr/>
        </p:nvSpPr>
        <p:spPr bwMode="auto">
          <a:xfrm>
            <a:off x="4575968" y="5136356"/>
            <a:ext cx="192088"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 name="Oval 79"/>
          <p:cNvSpPr>
            <a:spLocks noChangeArrowheads="1"/>
          </p:cNvSpPr>
          <p:nvPr/>
        </p:nvSpPr>
        <p:spPr bwMode="auto">
          <a:xfrm>
            <a:off x="4421981" y="4777581"/>
            <a:ext cx="192087"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4" name="Oval 80"/>
          <p:cNvSpPr>
            <a:spLocks noChangeArrowheads="1"/>
          </p:cNvSpPr>
          <p:nvPr/>
        </p:nvSpPr>
        <p:spPr bwMode="auto">
          <a:xfrm>
            <a:off x="4707731" y="4868068"/>
            <a:ext cx="192087"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5" name="Oval 81"/>
          <p:cNvSpPr>
            <a:spLocks noChangeArrowheads="1"/>
          </p:cNvSpPr>
          <p:nvPr/>
        </p:nvSpPr>
        <p:spPr bwMode="auto">
          <a:xfrm>
            <a:off x="4120356" y="4380706"/>
            <a:ext cx="193675" cy="144462"/>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6" name="Oval 82"/>
          <p:cNvSpPr>
            <a:spLocks noChangeArrowheads="1"/>
          </p:cNvSpPr>
          <p:nvPr/>
        </p:nvSpPr>
        <p:spPr bwMode="auto">
          <a:xfrm>
            <a:off x="3755231" y="4215606"/>
            <a:ext cx="192087" cy="144462"/>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7" name="Oval 83"/>
          <p:cNvSpPr>
            <a:spLocks noChangeArrowheads="1"/>
          </p:cNvSpPr>
          <p:nvPr/>
        </p:nvSpPr>
        <p:spPr bwMode="auto">
          <a:xfrm>
            <a:off x="4891881" y="4412456"/>
            <a:ext cx="192087" cy="144462"/>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 name="Oval 84"/>
          <p:cNvSpPr>
            <a:spLocks noChangeArrowheads="1"/>
          </p:cNvSpPr>
          <p:nvPr/>
        </p:nvSpPr>
        <p:spPr bwMode="auto">
          <a:xfrm>
            <a:off x="5176043" y="4502943"/>
            <a:ext cx="193675" cy="144463"/>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 name="Oval 85"/>
          <p:cNvSpPr>
            <a:spLocks noChangeArrowheads="1"/>
          </p:cNvSpPr>
          <p:nvPr/>
        </p:nvSpPr>
        <p:spPr bwMode="auto">
          <a:xfrm>
            <a:off x="5022056" y="414416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0" name="Oval 86"/>
          <p:cNvSpPr>
            <a:spLocks noChangeArrowheads="1"/>
          </p:cNvSpPr>
          <p:nvPr/>
        </p:nvSpPr>
        <p:spPr bwMode="auto">
          <a:xfrm>
            <a:off x="5307806" y="4234656"/>
            <a:ext cx="192087" cy="144462"/>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1" name="Oval 87"/>
          <p:cNvSpPr>
            <a:spLocks noChangeArrowheads="1"/>
          </p:cNvSpPr>
          <p:nvPr/>
        </p:nvSpPr>
        <p:spPr bwMode="auto">
          <a:xfrm>
            <a:off x="4501356" y="4279106"/>
            <a:ext cx="193675" cy="144462"/>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 name="Oval 88"/>
          <p:cNvSpPr>
            <a:spLocks noChangeArrowheads="1"/>
          </p:cNvSpPr>
          <p:nvPr/>
        </p:nvSpPr>
        <p:spPr bwMode="auto">
          <a:xfrm>
            <a:off x="4818856" y="4601368"/>
            <a:ext cx="192087" cy="144463"/>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3" name="Oval 89"/>
          <p:cNvSpPr>
            <a:spLocks noChangeArrowheads="1"/>
          </p:cNvSpPr>
          <p:nvPr/>
        </p:nvSpPr>
        <p:spPr bwMode="auto">
          <a:xfrm>
            <a:off x="4161631" y="5312568"/>
            <a:ext cx="192087"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4" name="Oval 90"/>
          <p:cNvSpPr>
            <a:spLocks noChangeArrowheads="1"/>
          </p:cNvSpPr>
          <p:nvPr/>
        </p:nvSpPr>
        <p:spPr bwMode="auto">
          <a:xfrm>
            <a:off x="3980656" y="5506243"/>
            <a:ext cx="193675" cy="144463"/>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5" name="Oval 91"/>
          <p:cNvSpPr>
            <a:spLocks noChangeArrowheads="1"/>
          </p:cNvSpPr>
          <p:nvPr/>
        </p:nvSpPr>
        <p:spPr bwMode="auto">
          <a:xfrm>
            <a:off x="3934618" y="5801518"/>
            <a:ext cx="192088" cy="144463"/>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6" name="Oval 92"/>
          <p:cNvSpPr>
            <a:spLocks noChangeArrowheads="1"/>
          </p:cNvSpPr>
          <p:nvPr/>
        </p:nvSpPr>
        <p:spPr bwMode="auto">
          <a:xfrm>
            <a:off x="4412456" y="5647531"/>
            <a:ext cx="193675" cy="144462"/>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7" name="Oval 93"/>
          <p:cNvSpPr>
            <a:spLocks noChangeArrowheads="1"/>
          </p:cNvSpPr>
          <p:nvPr/>
        </p:nvSpPr>
        <p:spPr bwMode="auto">
          <a:xfrm>
            <a:off x="3236118" y="5887243"/>
            <a:ext cx="192088" cy="144463"/>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8" name="Oval 94"/>
          <p:cNvSpPr>
            <a:spLocks noChangeArrowheads="1"/>
          </p:cNvSpPr>
          <p:nvPr/>
        </p:nvSpPr>
        <p:spPr bwMode="auto">
          <a:xfrm>
            <a:off x="4577556" y="5391943"/>
            <a:ext cx="193675" cy="144463"/>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9" name="Text Placeholder 3"/>
          <p:cNvSpPr>
            <a:spLocks noGrp="1"/>
          </p:cNvSpPr>
          <p:nvPr>
            <p:ph type="body" sz="quarter" idx="11"/>
          </p:nvPr>
        </p:nvSpPr>
        <p:spPr>
          <a:xfrm>
            <a:off x="723199" y="1458953"/>
            <a:ext cx="12957176" cy="526596"/>
          </a:xfrm>
        </p:spPr>
        <p:txBody>
          <a:bodyPr/>
          <a:lstStyle/>
          <a:p>
            <a:r>
              <a:rPr lang="en-US" dirty="0" smtClean="0">
                <a:solidFill>
                  <a:srgbClr val="0070C0"/>
                </a:solidFill>
              </a:rPr>
              <a:t>Is this a good design?</a:t>
            </a: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Why?</a:t>
            </a:r>
            <a:endParaRPr lang="en-US" dirty="0"/>
          </a:p>
        </p:txBody>
      </p:sp>
      <p:sp>
        <p:nvSpPr>
          <p:cNvPr id="99" name="Text Placeholder 3"/>
          <p:cNvSpPr>
            <a:spLocks noGrp="1"/>
          </p:cNvSpPr>
          <p:nvPr>
            <p:ph type="body" sz="quarter" idx="11"/>
          </p:nvPr>
        </p:nvSpPr>
        <p:spPr>
          <a:xfrm>
            <a:off x="723199" y="1458953"/>
            <a:ext cx="12957176" cy="526596"/>
          </a:xfrm>
        </p:spPr>
        <p:txBody>
          <a:bodyPr/>
          <a:lstStyle/>
          <a:p>
            <a:r>
              <a:rPr lang="en-US" dirty="0" smtClean="0">
                <a:solidFill>
                  <a:srgbClr val="0070C0"/>
                </a:solidFill>
              </a:rPr>
              <a:t>Is this a good design?</a:t>
            </a:r>
            <a:endParaRPr lang="en-US" dirty="0">
              <a:solidFill>
                <a:srgbClr val="0070C0"/>
              </a:solidFill>
            </a:endParaRPr>
          </a:p>
        </p:txBody>
      </p:sp>
      <p:sp>
        <p:nvSpPr>
          <p:cNvPr id="100" name="Oval 4"/>
          <p:cNvSpPr>
            <a:spLocks noChangeArrowheads="1"/>
          </p:cNvSpPr>
          <p:nvPr/>
        </p:nvSpPr>
        <p:spPr bwMode="auto">
          <a:xfrm>
            <a:off x="1091925" y="3949700"/>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1" name="Oval 5"/>
          <p:cNvSpPr>
            <a:spLocks noChangeArrowheads="1"/>
          </p:cNvSpPr>
          <p:nvPr/>
        </p:nvSpPr>
        <p:spPr bwMode="auto">
          <a:xfrm>
            <a:off x="1091925" y="5378450"/>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 name="Oval 6"/>
          <p:cNvSpPr>
            <a:spLocks noChangeArrowheads="1"/>
          </p:cNvSpPr>
          <p:nvPr/>
        </p:nvSpPr>
        <p:spPr bwMode="auto">
          <a:xfrm>
            <a:off x="3290613" y="3949700"/>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3" name="Oval 7"/>
          <p:cNvSpPr>
            <a:spLocks noChangeArrowheads="1"/>
          </p:cNvSpPr>
          <p:nvPr/>
        </p:nvSpPr>
        <p:spPr bwMode="auto">
          <a:xfrm>
            <a:off x="3290613" y="5378450"/>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4" name="Oval 8"/>
          <p:cNvSpPr>
            <a:spLocks noChangeArrowheads="1"/>
          </p:cNvSpPr>
          <p:nvPr/>
        </p:nvSpPr>
        <p:spPr bwMode="auto">
          <a:xfrm>
            <a:off x="2273025" y="2759075"/>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5" name="Line 9"/>
          <p:cNvSpPr>
            <a:spLocks noChangeShapeType="1"/>
          </p:cNvSpPr>
          <p:nvPr/>
        </p:nvSpPr>
        <p:spPr bwMode="auto">
          <a:xfrm flipV="1">
            <a:off x="1819000" y="335438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6" name="Line 10"/>
          <p:cNvSpPr>
            <a:spLocks noChangeShapeType="1"/>
          </p:cNvSpPr>
          <p:nvPr/>
        </p:nvSpPr>
        <p:spPr bwMode="auto">
          <a:xfrm flipV="1">
            <a:off x="1571350" y="461327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7" name="Line 11"/>
          <p:cNvSpPr>
            <a:spLocks noChangeShapeType="1"/>
          </p:cNvSpPr>
          <p:nvPr/>
        </p:nvSpPr>
        <p:spPr bwMode="auto">
          <a:xfrm flipV="1">
            <a:off x="3770038" y="461327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8" name="Line 12"/>
          <p:cNvSpPr>
            <a:spLocks noChangeShapeType="1"/>
          </p:cNvSpPr>
          <p:nvPr/>
        </p:nvSpPr>
        <p:spPr bwMode="auto">
          <a:xfrm rot="16200000" flipV="1">
            <a:off x="2658788" y="3632200"/>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9" name="Right Arrow 108"/>
          <p:cNvSpPr/>
          <p:nvPr/>
        </p:nvSpPr>
        <p:spPr>
          <a:xfrm>
            <a:off x="4453294" y="4613275"/>
            <a:ext cx="1520041" cy="76517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10" name="TextBox 109"/>
          <p:cNvSpPr txBox="1"/>
          <p:nvPr/>
        </p:nvSpPr>
        <p:spPr>
          <a:xfrm>
            <a:off x="5961470" y="4690113"/>
            <a:ext cx="3725700" cy="646331"/>
          </a:xfrm>
          <a:prstGeom prst="rect">
            <a:avLst/>
          </a:prstGeom>
          <a:noFill/>
        </p:spPr>
        <p:txBody>
          <a:bodyPr wrap="none" rtlCol="0">
            <a:spAutoFit/>
          </a:bodyPr>
          <a:lstStyle/>
          <a:p>
            <a:r>
              <a:rPr lang="en-US" sz="3600" b="1" dirty="0" smtClean="0">
                <a:solidFill>
                  <a:schemeClr val="bg2"/>
                </a:solidFill>
              </a:rPr>
              <a:t>Better Design</a:t>
            </a:r>
          </a:p>
        </p:txBody>
      </p:sp>
      <p:sp>
        <p:nvSpPr>
          <p:cNvPr id="112" name="Vertical Scroll 111"/>
          <p:cNvSpPr/>
          <p:nvPr/>
        </p:nvSpPr>
        <p:spPr>
          <a:xfrm>
            <a:off x="9452758" y="2600696"/>
            <a:ext cx="4845133" cy="4833546"/>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463550" indent="-463550">
              <a:buFont typeface="Wingdings" pitchFamily="2" charset="2"/>
              <a:buChar char="ü"/>
            </a:pPr>
            <a:r>
              <a:rPr lang="en-US" sz="2800" dirty="0" smtClean="0">
                <a:solidFill>
                  <a:schemeClr val="bg1"/>
                </a:solidFill>
              </a:rPr>
              <a:t>Maintainability</a:t>
            </a:r>
          </a:p>
          <a:p>
            <a:pPr marL="463550" indent="-463550">
              <a:buFont typeface="Wingdings" pitchFamily="2" charset="2"/>
              <a:buChar char="ü"/>
            </a:pPr>
            <a:r>
              <a:rPr lang="en-US" sz="2800" dirty="0" smtClean="0">
                <a:solidFill>
                  <a:schemeClr val="bg1"/>
                </a:solidFill>
              </a:rPr>
              <a:t>Reusability</a:t>
            </a:r>
          </a:p>
          <a:p>
            <a:pPr marL="463550" indent="-463550">
              <a:buFont typeface="Wingdings" pitchFamily="2" charset="2"/>
              <a:buChar char="ü"/>
            </a:pPr>
            <a:r>
              <a:rPr lang="en-US" sz="2800" dirty="0" smtClean="0">
                <a:solidFill>
                  <a:schemeClr val="bg1"/>
                </a:solidFill>
              </a:rPr>
              <a:t>Availability</a:t>
            </a:r>
          </a:p>
          <a:p>
            <a:pPr marL="463550" indent="-463550">
              <a:buFont typeface="Wingdings" pitchFamily="2" charset="2"/>
              <a:buChar char="ü"/>
            </a:pPr>
            <a:r>
              <a:rPr lang="en-US" sz="2800" dirty="0" smtClean="0">
                <a:solidFill>
                  <a:schemeClr val="bg1"/>
                </a:solidFill>
              </a:rPr>
              <a:t>Security</a:t>
            </a:r>
          </a:p>
          <a:p>
            <a:pPr marL="463550" indent="-463550">
              <a:buFont typeface="Wingdings" pitchFamily="2" charset="2"/>
              <a:buChar char="ü"/>
            </a:pPr>
            <a:r>
              <a:rPr lang="en-US" sz="2800" dirty="0" smtClean="0">
                <a:solidFill>
                  <a:schemeClr val="bg1"/>
                </a:solidFill>
              </a:rPr>
              <a:t>Testability</a:t>
            </a:r>
          </a:p>
          <a:p>
            <a:pPr marL="463550" indent="-463550">
              <a:buFont typeface="Wingdings" pitchFamily="2" charset="2"/>
              <a:buChar char="ü"/>
            </a:pPr>
            <a:r>
              <a:rPr lang="en-US" sz="2800" dirty="0" smtClean="0">
                <a:solidFill>
                  <a:schemeClr val="bg1"/>
                </a:solidFill>
              </a:rPr>
              <a:t>Modifiability</a:t>
            </a:r>
          </a:p>
          <a:p>
            <a:pPr marL="463550" indent="-463550">
              <a:buFont typeface="Wingdings" pitchFamily="2" charset="2"/>
              <a:buChar char="ü"/>
            </a:pPr>
            <a:r>
              <a:rPr lang="en-US" sz="2800" dirty="0" smtClean="0">
                <a:solidFill>
                  <a:schemeClr val="bg1"/>
                </a:solidFill>
              </a:rPr>
              <a:t>Usability</a:t>
            </a:r>
          </a:p>
          <a:p>
            <a:pPr marL="463550" indent="-463550">
              <a:buFont typeface="Wingdings" pitchFamily="2" charset="2"/>
              <a:buChar char="ü"/>
            </a:pPr>
            <a:r>
              <a:rPr lang="en-US" sz="2800" dirty="0" smtClean="0">
                <a:solidFill>
                  <a:schemeClr val="bg1"/>
                </a:solidFill>
              </a:rPr>
              <a:t>   …….</a:t>
            </a:r>
          </a:p>
          <a:p>
            <a:pPr algn="ctr"/>
            <a:endParaRPr lang="en-US"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strVal val="#ppt_w*0.70"/>
                                          </p:val>
                                        </p:tav>
                                        <p:tav tm="100000">
                                          <p:val>
                                            <p:strVal val="#ppt_w"/>
                                          </p:val>
                                        </p:tav>
                                      </p:tavLst>
                                    </p:anim>
                                    <p:anim calcmode="lin" valueType="num">
                                      <p:cBhvr>
                                        <p:cTn id="8" dur="1000" fill="hold"/>
                                        <p:tgtEl>
                                          <p:spTgt spid="109"/>
                                        </p:tgtEl>
                                        <p:attrNameLst>
                                          <p:attrName>ppt_h</p:attrName>
                                        </p:attrNameLst>
                                      </p:cBhvr>
                                      <p:tavLst>
                                        <p:tav tm="0">
                                          <p:val>
                                            <p:strVal val="#ppt_h"/>
                                          </p:val>
                                        </p:tav>
                                        <p:tav tm="100000">
                                          <p:val>
                                            <p:strVal val="#ppt_h"/>
                                          </p:val>
                                        </p:tav>
                                      </p:tavLst>
                                    </p:anim>
                                    <p:animEffect transition="in" filter="fade">
                                      <p:cBhvr>
                                        <p:cTn id="9" dur="1000"/>
                                        <p:tgtEl>
                                          <p:spTgt spid="109"/>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500" fill="hold"/>
                                        <p:tgtEl>
                                          <p:spTgt spid="110"/>
                                        </p:tgtEl>
                                        <p:attrNameLst>
                                          <p:attrName>ppt_w</p:attrName>
                                        </p:attrNameLst>
                                      </p:cBhvr>
                                      <p:tavLst>
                                        <p:tav tm="0">
                                          <p:val>
                                            <p:fltVal val="0"/>
                                          </p:val>
                                        </p:tav>
                                        <p:tav tm="100000">
                                          <p:val>
                                            <p:strVal val="#ppt_w"/>
                                          </p:val>
                                        </p:tav>
                                      </p:tavLst>
                                    </p:anim>
                                    <p:anim calcmode="lin" valueType="num">
                                      <p:cBhvr>
                                        <p:cTn id="14" dur="500" fill="hold"/>
                                        <p:tgtEl>
                                          <p:spTgt spid="110"/>
                                        </p:tgtEl>
                                        <p:attrNameLst>
                                          <p:attrName>ppt_h</p:attrName>
                                        </p:attrNameLst>
                                      </p:cBhvr>
                                      <p:tavLst>
                                        <p:tav tm="0">
                                          <p:val>
                                            <p:fltVal val="0"/>
                                          </p:val>
                                        </p:tav>
                                        <p:tav tm="100000">
                                          <p:val>
                                            <p:strVal val="#ppt_h"/>
                                          </p:val>
                                        </p:tav>
                                      </p:tavLst>
                                    </p:anim>
                                    <p:animEffect transition="in" filter="fade">
                                      <p:cBhvr>
                                        <p:cTn id="15" dur="500"/>
                                        <p:tgtEl>
                                          <p:spTgt spid="11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12"/>
                                        </p:tgtEl>
                                        <p:attrNameLst>
                                          <p:attrName>style.visibility</p:attrName>
                                        </p:attrNameLst>
                                      </p:cBhvr>
                                      <p:to>
                                        <p:strVal val="visible"/>
                                      </p:to>
                                    </p:set>
                                    <p:anim calcmode="lin" valueType="num">
                                      <p:cBhvr>
                                        <p:cTn id="20" dur="500" fill="hold"/>
                                        <p:tgtEl>
                                          <p:spTgt spid="112"/>
                                        </p:tgtEl>
                                        <p:attrNameLst>
                                          <p:attrName>ppt_w</p:attrName>
                                        </p:attrNameLst>
                                      </p:cBhvr>
                                      <p:tavLst>
                                        <p:tav tm="0">
                                          <p:val>
                                            <p:fltVal val="0"/>
                                          </p:val>
                                        </p:tav>
                                        <p:tav tm="100000">
                                          <p:val>
                                            <p:strVal val="#ppt_w"/>
                                          </p:val>
                                        </p:tav>
                                      </p:tavLst>
                                    </p:anim>
                                    <p:anim calcmode="lin" valueType="num">
                                      <p:cBhvr>
                                        <p:cTn id="21" dur="500" fill="hold"/>
                                        <p:tgtEl>
                                          <p:spTgt spid="1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p:bldP spid="1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693" y="1272408"/>
            <a:ext cx="12558195" cy="6247507"/>
          </a:xfrm>
          <a:prstGeom prst="rect">
            <a:avLst/>
          </a:prstGeom>
          <a:noFill/>
        </p:spPr>
        <p:txBody>
          <a:bodyPr wrap="none" lIns="0" tIns="0" rIns="0" bIns="0" rtlCol="0">
            <a:noAutofit/>
          </a:bodyPr>
          <a:lstStyle/>
          <a:p>
            <a:r>
              <a:rPr lang="en-US" sz="2900" dirty="0">
                <a:solidFill>
                  <a:srgbClr val="FF0000"/>
                </a:solidFill>
              </a:rPr>
              <a:t>Architectures are influenced </a:t>
            </a:r>
            <a:r>
              <a:rPr lang="en-US" sz="2900" dirty="0" smtClean="0">
                <a:solidFill>
                  <a:srgbClr val="FF0000"/>
                </a:solidFill>
              </a:rPr>
              <a:t>by –</a:t>
            </a:r>
          </a:p>
          <a:p>
            <a:pPr marL="489833" indent="-489833">
              <a:buFont typeface="Arial" pitchFamily="34" charset="0"/>
              <a:buChar char="•"/>
            </a:pPr>
            <a:endParaRPr lang="en-US" sz="1000" b="1" dirty="0" smtClean="0"/>
          </a:p>
          <a:p>
            <a:pPr marL="489833" indent="-489833">
              <a:buFont typeface="Arial" pitchFamily="34" charset="0"/>
              <a:buChar char="•"/>
            </a:pPr>
            <a:r>
              <a:rPr lang="en-US" sz="2900" b="1" dirty="0" smtClean="0">
                <a:solidFill>
                  <a:srgbClr val="FF0000"/>
                </a:solidFill>
              </a:rPr>
              <a:t>system stakeholders</a:t>
            </a:r>
          </a:p>
          <a:p>
            <a:pPr marL="1061304" lvl="1" indent="-408194">
              <a:buFont typeface="Wingdings" pitchFamily="2" charset="2"/>
              <a:buChar char="Ø"/>
            </a:pPr>
            <a:r>
              <a:rPr lang="en-US" sz="2000" dirty="0"/>
              <a:t>customers</a:t>
            </a:r>
          </a:p>
          <a:p>
            <a:pPr marL="1061304" lvl="1" indent="-408194">
              <a:buFont typeface="Wingdings" pitchFamily="2" charset="2"/>
              <a:buChar char="Ø"/>
            </a:pPr>
            <a:r>
              <a:rPr lang="en-US" sz="2000" dirty="0" smtClean="0"/>
              <a:t>users</a:t>
            </a:r>
            <a:endParaRPr lang="en-US" sz="2000" dirty="0"/>
          </a:p>
          <a:p>
            <a:pPr marL="1061304" lvl="1" indent="-408194">
              <a:buFont typeface="Wingdings" pitchFamily="2" charset="2"/>
              <a:buChar char="Ø"/>
            </a:pPr>
            <a:r>
              <a:rPr lang="en-US" sz="2000" dirty="0" smtClean="0"/>
              <a:t>developers</a:t>
            </a:r>
            <a:endParaRPr lang="en-US" sz="2000" dirty="0"/>
          </a:p>
          <a:p>
            <a:pPr marL="1061304" lvl="1" indent="-408194">
              <a:buFont typeface="Wingdings" pitchFamily="2" charset="2"/>
              <a:buChar char="Ø"/>
            </a:pPr>
            <a:r>
              <a:rPr lang="en-US" sz="2000" dirty="0" smtClean="0"/>
              <a:t>project </a:t>
            </a:r>
            <a:r>
              <a:rPr lang="en-US" sz="2000" dirty="0"/>
              <a:t>managers</a:t>
            </a:r>
          </a:p>
          <a:p>
            <a:pPr marL="1061304" lvl="1" indent="-408194">
              <a:buFont typeface="Wingdings" pitchFamily="2" charset="2"/>
              <a:buChar char="Ø"/>
            </a:pPr>
            <a:r>
              <a:rPr lang="en-US" sz="2000" dirty="0" smtClean="0"/>
              <a:t>marketers</a:t>
            </a:r>
            <a:endParaRPr lang="en-US" sz="2000" dirty="0"/>
          </a:p>
          <a:p>
            <a:pPr marL="1061304" lvl="1" indent="-408194">
              <a:buFont typeface="Wingdings" pitchFamily="2" charset="2"/>
              <a:buChar char="Ø"/>
            </a:pPr>
            <a:r>
              <a:rPr lang="en-US" sz="2000" dirty="0" smtClean="0"/>
              <a:t>maintainers</a:t>
            </a:r>
            <a:endParaRPr lang="en-US" sz="2000" b="1" dirty="0"/>
          </a:p>
          <a:p>
            <a:pPr marL="489833" indent="-489833">
              <a:buFont typeface="Arial" pitchFamily="34" charset="0"/>
              <a:buChar char="•"/>
            </a:pPr>
            <a:endParaRPr lang="en-US" sz="1000" b="1" dirty="0" smtClean="0"/>
          </a:p>
          <a:p>
            <a:pPr marL="489833" indent="-489833">
              <a:buFont typeface="Arial" pitchFamily="34" charset="0"/>
              <a:buChar char="•"/>
            </a:pPr>
            <a:endParaRPr lang="en-US" sz="1000" b="1" dirty="0" smtClean="0"/>
          </a:p>
          <a:p>
            <a:pPr marL="489833" indent="-489833">
              <a:buFont typeface="Arial" pitchFamily="34" charset="0"/>
              <a:buChar char="•"/>
            </a:pPr>
            <a:endParaRPr lang="en-US" sz="1000" b="1" dirty="0" smtClean="0"/>
          </a:p>
          <a:p>
            <a:pPr marL="489833" indent="-489833">
              <a:buFont typeface="Arial" pitchFamily="34" charset="0"/>
              <a:buChar char="•"/>
            </a:pPr>
            <a:endParaRPr lang="en-US" sz="1000" b="1" dirty="0" smtClean="0"/>
          </a:p>
          <a:p>
            <a:pPr marL="489833" indent="-489833">
              <a:buFont typeface="Arial" pitchFamily="34" charset="0"/>
              <a:buChar char="•"/>
            </a:pPr>
            <a:endParaRPr lang="en-US" sz="1000" b="1" dirty="0" smtClean="0"/>
          </a:p>
          <a:p>
            <a:pPr marL="489833" indent="-489833">
              <a:buFont typeface="Arial" pitchFamily="34" charset="0"/>
              <a:buChar char="•"/>
            </a:pPr>
            <a:r>
              <a:rPr lang="en-US" sz="2900" b="1" dirty="0" smtClean="0">
                <a:solidFill>
                  <a:srgbClr val="FF0000"/>
                </a:solidFill>
              </a:rPr>
              <a:t>the </a:t>
            </a:r>
            <a:r>
              <a:rPr lang="en-US" sz="2900" b="1" dirty="0">
                <a:solidFill>
                  <a:srgbClr val="FF0000"/>
                </a:solidFill>
              </a:rPr>
              <a:t>development </a:t>
            </a:r>
            <a:r>
              <a:rPr lang="en-US" sz="2900" b="1" dirty="0" smtClean="0">
                <a:solidFill>
                  <a:srgbClr val="FF0000"/>
                </a:solidFill>
              </a:rPr>
              <a:t>organization</a:t>
            </a:r>
          </a:p>
          <a:p>
            <a:pPr marL="1061304" lvl="1" indent="-408194">
              <a:buFont typeface="Wingdings" pitchFamily="2" charset="2"/>
              <a:buChar char="Ø"/>
            </a:pPr>
            <a:r>
              <a:rPr lang="en-US" sz="2000" dirty="0"/>
              <a:t>Cost </a:t>
            </a:r>
            <a:r>
              <a:rPr lang="en-US" sz="2000" dirty="0" smtClean="0"/>
              <a:t>, time </a:t>
            </a:r>
            <a:r>
              <a:rPr lang="en-US" sz="2000" dirty="0"/>
              <a:t>to market, targeted </a:t>
            </a:r>
            <a:r>
              <a:rPr lang="en-US" sz="2000" dirty="0" smtClean="0"/>
              <a:t>markets, </a:t>
            </a:r>
            <a:r>
              <a:rPr lang="en-US" sz="2000" dirty="0"/>
              <a:t>available </a:t>
            </a:r>
            <a:r>
              <a:rPr lang="en-US" sz="2000" dirty="0" smtClean="0"/>
              <a:t>expertise, </a:t>
            </a:r>
            <a:r>
              <a:rPr lang="en-US" sz="2000" dirty="0"/>
              <a:t>plans for long-term infrastructure</a:t>
            </a:r>
          </a:p>
          <a:p>
            <a:pPr marL="1061304" lvl="1" indent="-408194">
              <a:buFont typeface="Wingdings" pitchFamily="2" charset="2"/>
              <a:buChar char="Ø"/>
            </a:pPr>
            <a:r>
              <a:rPr lang="en-US" sz="2000" dirty="0"/>
              <a:t>organizational structure, support for existing </a:t>
            </a:r>
            <a:r>
              <a:rPr lang="en-US" sz="2000" dirty="0" smtClean="0"/>
              <a:t>products, projected </a:t>
            </a:r>
            <a:r>
              <a:rPr lang="en-US" sz="2000" dirty="0"/>
              <a:t>lifetime of the </a:t>
            </a:r>
            <a:r>
              <a:rPr lang="en-US" sz="2000" dirty="0" smtClean="0"/>
              <a:t>system </a:t>
            </a:r>
          </a:p>
          <a:p>
            <a:pPr marL="1061304" lvl="1" indent="-408194">
              <a:buFont typeface="Wingdings" pitchFamily="2" charset="2"/>
              <a:buChar char="Ø"/>
            </a:pPr>
            <a:r>
              <a:rPr lang="en-US" sz="2000" dirty="0" smtClean="0"/>
              <a:t>rollout schedule, investment in existing assets, existing architectures, use of legacy systems</a:t>
            </a:r>
          </a:p>
          <a:p>
            <a:pPr marL="489833" indent="-489833">
              <a:buFont typeface="Arial" pitchFamily="34" charset="0"/>
              <a:buChar char="•"/>
            </a:pPr>
            <a:endParaRPr lang="en-US" sz="1000" b="1" dirty="0" smtClean="0"/>
          </a:p>
          <a:p>
            <a:pPr marL="489833" indent="-489833">
              <a:buFont typeface="Arial" pitchFamily="34" charset="0"/>
              <a:buChar char="•"/>
            </a:pPr>
            <a:r>
              <a:rPr lang="en-US" sz="2900" b="1" dirty="0" smtClean="0">
                <a:solidFill>
                  <a:srgbClr val="FF0000"/>
                </a:solidFill>
              </a:rPr>
              <a:t>the </a:t>
            </a:r>
            <a:r>
              <a:rPr lang="en-US" sz="2900" b="1" dirty="0">
                <a:solidFill>
                  <a:srgbClr val="FF0000"/>
                </a:solidFill>
              </a:rPr>
              <a:t>technical environment</a:t>
            </a:r>
          </a:p>
          <a:p>
            <a:pPr marL="489833" indent="-489833">
              <a:buFont typeface="Arial" pitchFamily="34" charset="0"/>
              <a:buChar char="•"/>
            </a:pPr>
            <a:endParaRPr lang="en-US" sz="1000" b="1" dirty="0" smtClean="0"/>
          </a:p>
          <a:p>
            <a:pPr marL="489833" indent="-489833">
              <a:buFont typeface="Arial" pitchFamily="34" charset="0"/>
              <a:buChar char="•"/>
            </a:pPr>
            <a:r>
              <a:rPr lang="en-US" sz="2900" b="1" dirty="0" smtClean="0">
                <a:solidFill>
                  <a:srgbClr val="FF0000"/>
                </a:solidFill>
              </a:rPr>
              <a:t>the </a:t>
            </a:r>
            <a:r>
              <a:rPr lang="en-US" sz="2900" b="1" dirty="0">
                <a:solidFill>
                  <a:srgbClr val="FF0000"/>
                </a:solidFill>
              </a:rPr>
              <a:t>architect’s background and experience</a:t>
            </a:r>
            <a:endParaRPr lang="en-US" sz="2900" dirty="0" smtClean="0">
              <a:solidFill>
                <a:srgbClr val="FF0000"/>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6615" y="1641782"/>
            <a:ext cx="8295322" cy="32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723198" y="421006"/>
            <a:ext cx="12997181" cy="676274"/>
          </a:xfrm>
        </p:spPr>
        <p:txBody>
          <a:bodyPr/>
          <a:lstStyle/>
          <a:p>
            <a:r>
              <a:rPr lang="en-US" dirty="0" smtClean="0"/>
              <a:t>Factor Influencing Architecture</a:t>
            </a:r>
            <a:endParaRPr lang="en-US" dirty="0"/>
          </a:p>
        </p:txBody>
      </p:sp>
    </p:spTree>
    <p:custDataLst>
      <p:tags r:id="rId1"/>
    </p:custDataLst>
    <p:extLst>
      <p:ext uri="{BB962C8B-B14F-4D97-AF65-F5344CB8AC3E}">
        <p14:creationId xmlns:p14="http://schemas.microsoft.com/office/powerpoint/2010/main" val="181082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5924" y="3330054"/>
            <a:ext cx="3437345" cy="1700300"/>
          </a:xfrm>
        </p:spPr>
        <p:txBody>
          <a:bodyPr/>
          <a:lstStyle/>
          <a:p>
            <a:r>
              <a:rPr lang="en-US" dirty="0" smtClean="0">
                <a:solidFill>
                  <a:srgbClr val="FF0000"/>
                </a:solidFill>
              </a:rPr>
              <a:t>Architecture Business Cycle</a:t>
            </a:r>
            <a:endParaRPr lang="en-US" dirty="0">
              <a:solidFill>
                <a:srgbClr val="FF0000"/>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841" y="1686296"/>
            <a:ext cx="9446083" cy="55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bwMode="gray">
          <a:xfrm>
            <a:off x="723198" y="421006"/>
            <a:ext cx="12997181" cy="676274"/>
          </a:xfrm>
          <a:prstGeom prst="rect">
            <a:avLst/>
          </a:prstGeom>
        </p:spPr>
        <p:txBody>
          <a:bodyPr vert="horz" lIns="130622" tIns="65311" rIns="130622" bIns="65311" rtlCol="0" anchor="b">
            <a:noAutofit/>
          </a:bodyPr>
          <a:lstStyle/>
          <a:p>
            <a:pPr>
              <a:lnSpc>
                <a:spcPts val="3300"/>
              </a:lnSpc>
              <a:spcBef>
                <a:spcPct val="0"/>
              </a:spcBef>
            </a:pPr>
            <a:r>
              <a:rPr lang="en-US" sz="3200" b="1" dirty="0" smtClean="0">
                <a:solidFill>
                  <a:schemeClr val="bg1"/>
                </a:solidFill>
                <a:latin typeface="+mj-lt"/>
                <a:ea typeface="+mj-ea"/>
                <a:cs typeface="+mj-cs"/>
              </a:rPr>
              <a:t>Influence on Architecture and it’s Influence back</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4"/>
          </p:nvPr>
        </p:nvSpPr>
        <p:spPr/>
        <p:txBody>
          <a:bodyPr/>
          <a:lstStyle/>
          <a:p>
            <a:r>
              <a:rPr lang="en-US" dirty="0" smtClean="0"/>
              <a:t>System &amp; Software Design</a:t>
            </a:r>
            <a:endParaRPr lang="en-US" dirty="0"/>
          </a:p>
        </p:txBody>
      </p:sp>
      <p:sp>
        <p:nvSpPr>
          <p:cNvPr id="5" name="Text Placeholder 4"/>
          <p:cNvSpPr>
            <a:spLocks noGrp="1"/>
          </p:cNvSpPr>
          <p:nvPr>
            <p:ph type="body" idx="25"/>
          </p:nvPr>
        </p:nvSpPr>
        <p:spPr/>
        <p:txBody>
          <a:bodyPr/>
          <a:lstStyle/>
          <a:p>
            <a:r>
              <a:rPr lang="en-US" dirty="0" smtClean="0"/>
              <a:t>Work assignment, Estimation, Project Tracking</a:t>
            </a:r>
            <a:endParaRPr lang="en-US" dirty="0"/>
          </a:p>
        </p:txBody>
      </p:sp>
      <p:sp>
        <p:nvSpPr>
          <p:cNvPr id="6" name="Text Placeholder 5"/>
          <p:cNvSpPr>
            <a:spLocks noGrp="1"/>
          </p:cNvSpPr>
          <p:nvPr>
            <p:ph type="body" sz="quarter" idx="26"/>
          </p:nvPr>
        </p:nvSpPr>
        <p:spPr>
          <a:xfrm>
            <a:off x="2407920" y="4424797"/>
            <a:ext cx="3031830" cy="457200"/>
          </a:xfrm>
        </p:spPr>
        <p:txBody>
          <a:bodyPr/>
          <a:lstStyle/>
          <a:p>
            <a:r>
              <a:rPr lang="en-US" dirty="0" smtClean="0"/>
              <a:t>Technical</a:t>
            </a:r>
            <a:endParaRPr lang="en-US" dirty="0"/>
          </a:p>
        </p:txBody>
      </p:sp>
      <p:sp>
        <p:nvSpPr>
          <p:cNvPr id="7" name="Text Placeholder 6"/>
          <p:cNvSpPr>
            <a:spLocks noGrp="1"/>
          </p:cNvSpPr>
          <p:nvPr>
            <p:ph type="body" sz="quarter" idx="27"/>
          </p:nvPr>
        </p:nvSpPr>
        <p:spPr>
          <a:xfrm>
            <a:off x="7959092" y="4424797"/>
            <a:ext cx="3031830" cy="457200"/>
          </a:xfrm>
        </p:spPr>
        <p:txBody>
          <a:bodyPr/>
          <a:lstStyle/>
          <a:p>
            <a:r>
              <a:rPr lang="en-US" dirty="0" smtClean="0"/>
              <a:t>Process</a:t>
            </a:r>
            <a:endParaRPr lang="en-US" dirty="0"/>
          </a:p>
        </p:txBody>
      </p:sp>
      <p:sp>
        <p:nvSpPr>
          <p:cNvPr id="8" name="Title 7"/>
          <p:cNvSpPr>
            <a:spLocks noGrp="1"/>
          </p:cNvSpPr>
          <p:nvPr>
            <p:ph type="title"/>
          </p:nvPr>
        </p:nvSpPr>
        <p:spPr/>
        <p:txBody>
          <a:bodyPr/>
          <a:lstStyle/>
          <a:p>
            <a:r>
              <a:rPr lang="en-US" dirty="0" smtClean="0"/>
              <a:t>AGT Architecture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echnical_img.jpg"/>
          <p:cNvPicPr>
            <a:picLocks noGrp="1" noChangeAspect="1"/>
          </p:cNvPicPr>
          <p:nvPr>
            <p:ph type="pic" sz="quarter" idx="15"/>
          </p:nvPr>
        </p:nvPicPr>
        <p:blipFill>
          <a:blip r:embed="rId2" cstate="print"/>
          <a:srcRect t="4015" b="4015"/>
          <a:stretch>
            <a:fillRect/>
          </a:stretch>
        </p:blipFill>
        <p:spPr>
          <a:ln w="15875" cmpd="dbl">
            <a:solidFill>
              <a:schemeClr val="bg2">
                <a:lumMod val="50000"/>
              </a:schemeClr>
            </a:solidFill>
          </a:ln>
        </p:spPr>
      </p:pic>
      <p:sp>
        <p:nvSpPr>
          <p:cNvPr id="3" name="Text Placeholder 2"/>
          <p:cNvSpPr>
            <a:spLocks noGrp="1"/>
          </p:cNvSpPr>
          <p:nvPr>
            <p:ph type="body" idx="13"/>
          </p:nvPr>
        </p:nvSpPr>
        <p:spPr>
          <a:xfrm>
            <a:off x="5726621" y="3580813"/>
            <a:ext cx="7559040" cy="767714"/>
          </a:xfrm>
        </p:spPr>
        <p:txBody>
          <a:bodyPr/>
          <a:lstStyle/>
          <a:p>
            <a:r>
              <a:rPr lang="en-US" sz="6000" dirty="0" smtClean="0"/>
              <a:t>Technical Design</a:t>
            </a:r>
            <a:endParaRPr lang="en-US" sz="60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3"/>
          </p:nvPr>
        </p:nvSpPr>
        <p:spPr>
          <a:xfrm>
            <a:off x="6650185" y="2714643"/>
            <a:ext cx="7077690" cy="767714"/>
          </a:xfrm>
        </p:spPr>
        <p:txBody>
          <a:bodyPr/>
          <a:lstStyle/>
          <a:p>
            <a:r>
              <a:rPr lang="en-US" dirty="0" smtClean="0"/>
              <a:t>Enterprise Architecture</a:t>
            </a:r>
            <a:endParaRPr lang="en-US" dirty="0"/>
          </a:p>
        </p:txBody>
      </p:sp>
      <p:sp>
        <p:nvSpPr>
          <p:cNvPr id="12" name="Content Placeholder 11"/>
          <p:cNvSpPr>
            <a:spLocks noGrp="1"/>
          </p:cNvSpPr>
          <p:nvPr>
            <p:ph sz="half" idx="14"/>
          </p:nvPr>
        </p:nvSpPr>
        <p:spPr>
          <a:xfrm>
            <a:off x="6662060" y="3518236"/>
            <a:ext cx="6516726" cy="1504950"/>
          </a:xfrm>
        </p:spPr>
        <p:txBody>
          <a:bodyPr/>
          <a:lstStyle/>
          <a:p>
            <a:r>
              <a:rPr lang="en-US" dirty="0" smtClean="0"/>
              <a:t>What, Why &amp; How?</a:t>
            </a:r>
            <a:endParaRPr lang="en-US" dirty="0"/>
          </a:p>
        </p:txBody>
      </p:sp>
    </p:spTree>
    <p:extLst>
      <p:ext uri="{BB962C8B-B14F-4D97-AF65-F5344CB8AC3E}">
        <p14:creationId xmlns:p14="http://schemas.microsoft.com/office/powerpoint/2010/main" val="216507472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TextBox 3"/>
          <p:cNvSpPr txBox="1"/>
          <p:nvPr/>
        </p:nvSpPr>
        <p:spPr>
          <a:xfrm>
            <a:off x="683567" y="1340767"/>
            <a:ext cx="13329315" cy="1734941"/>
          </a:xfrm>
          <a:prstGeom prst="rect">
            <a:avLst/>
          </a:prstGeom>
          <a:noFill/>
        </p:spPr>
        <p:txBody>
          <a:bodyPr wrap="none" lIns="0" tIns="0" rIns="0" bIns="0" rtlCol="0">
            <a:noAutofit/>
          </a:bodyPr>
          <a:lstStyle/>
          <a:p>
            <a:r>
              <a:rPr lang="en-US" sz="1800" dirty="0">
                <a:solidFill>
                  <a:schemeClr val="accent1"/>
                </a:solidFill>
              </a:rPr>
              <a:t>An </a:t>
            </a:r>
            <a:r>
              <a:rPr lang="en-US" sz="1800" b="1" dirty="0">
                <a:solidFill>
                  <a:schemeClr val="accent1"/>
                </a:solidFill>
              </a:rPr>
              <a:t>architectural pattern </a:t>
            </a:r>
            <a:r>
              <a:rPr lang="en-US" sz="1800" dirty="0">
                <a:solidFill>
                  <a:schemeClr val="accent1"/>
                </a:solidFill>
              </a:rPr>
              <a:t>is a description of element and </a:t>
            </a:r>
            <a:r>
              <a:rPr lang="en-US" sz="1800" dirty="0" smtClean="0">
                <a:solidFill>
                  <a:schemeClr val="accent1"/>
                </a:solidFill>
              </a:rPr>
              <a:t>relationship types </a:t>
            </a:r>
            <a:r>
              <a:rPr lang="en-US" sz="1800" dirty="0">
                <a:solidFill>
                  <a:schemeClr val="accent1"/>
                </a:solidFill>
              </a:rPr>
              <a:t>and a set of </a:t>
            </a:r>
            <a:r>
              <a:rPr lang="en-US" sz="1800" dirty="0" smtClean="0">
                <a:solidFill>
                  <a:schemeClr val="accent1"/>
                </a:solidFill>
              </a:rPr>
              <a:t>constraints on </a:t>
            </a:r>
            <a:r>
              <a:rPr lang="en-US" sz="1800" dirty="0">
                <a:solidFill>
                  <a:schemeClr val="accent1"/>
                </a:solidFill>
              </a:rPr>
              <a:t>how they </a:t>
            </a:r>
            <a:endParaRPr lang="en-US" sz="1800" dirty="0" smtClean="0">
              <a:solidFill>
                <a:schemeClr val="accent1"/>
              </a:solidFill>
            </a:endParaRPr>
          </a:p>
          <a:p>
            <a:r>
              <a:rPr lang="en-US" sz="1800" dirty="0" smtClean="0">
                <a:solidFill>
                  <a:schemeClr val="accent1"/>
                </a:solidFill>
              </a:rPr>
              <a:t>are </a:t>
            </a:r>
            <a:r>
              <a:rPr lang="en-US" sz="1800" dirty="0">
                <a:solidFill>
                  <a:schemeClr val="accent1"/>
                </a:solidFill>
              </a:rPr>
              <a:t>used</a:t>
            </a:r>
            <a:r>
              <a:rPr lang="en-US" sz="1800" dirty="0" smtClean="0">
                <a:solidFill>
                  <a:schemeClr val="accent1"/>
                </a:solidFill>
              </a:rPr>
              <a:t>.</a:t>
            </a:r>
          </a:p>
          <a:p>
            <a:endParaRPr lang="en-US" sz="500" dirty="0">
              <a:solidFill>
                <a:schemeClr val="accent1"/>
              </a:solidFill>
            </a:endParaRPr>
          </a:p>
          <a:p>
            <a:pPr marL="285750" indent="-285750">
              <a:buFont typeface="Wingdings" pitchFamily="2" charset="2"/>
              <a:buChar char="Ø"/>
            </a:pPr>
            <a:r>
              <a:rPr lang="en-US" sz="1600" dirty="0" smtClean="0">
                <a:solidFill>
                  <a:srgbClr val="0070C0"/>
                </a:solidFill>
              </a:rPr>
              <a:t>Patterns </a:t>
            </a:r>
            <a:r>
              <a:rPr lang="en-US" sz="1600" dirty="0">
                <a:solidFill>
                  <a:srgbClr val="0070C0"/>
                </a:solidFill>
              </a:rPr>
              <a:t>define families of architectures such as client-server, pipe-and-filter</a:t>
            </a:r>
            <a:r>
              <a:rPr lang="en-US" sz="1600" dirty="0" smtClean="0">
                <a:solidFill>
                  <a:srgbClr val="0070C0"/>
                </a:solidFill>
              </a:rPr>
              <a:t>, and </a:t>
            </a:r>
            <a:r>
              <a:rPr lang="en-US" sz="1600" dirty="0">
                <a:solidFill>
                  <a:srgbClr val="0070C0"/>
                </a:solidFill>
              </a:rPr>
              <a:t>so forth.</a:t>
            </a:r>
          </a:p>
          <a:p>
            <a:pPr marL="285750" indent="-285750">
              <a:buFont typeface="Wingdings" pitchFamily="2" charset="2"/>
              <a:buChar char="Ø"/>
            </a:pPr>
            <a:r>
              <a:rPr lang="en-US" sz="1600" dirty="0" smtClean="0">
                <a:solidFill>
                  <a:srgbClr val="0070C0"/>
                </a:solidFill>
              </a:rPr>
              <a:t>Patterns </a:t>
            </a:r>
            <a:r>
              <a:rPr lang="en-US" sz="1600" dirty="0">
                <a:solidFill>
                  <a:srgbClr val="0070C0"/>
                </a:solidFill>
              </a:rPr>
              <a:t>exhibit known quality attribute properties.</a:t>
            </a:r>
          </a:p>
          <a:p>
            <a:pPr marL="285750" indent="-285750">
              <a:buFont typeface="Wingdings" pitchFamily="2" charset="2"/>
              <a:buChar char="Ø"/>
            </a:pPr>
            <a:r>
              <a:rPr lang="en-US" sz="1600" dirty="0" smtClean="0">
                <a:solidFill>
                  <a:srgbClr val="0070C0"/>
                </a:solidFill>
              </a:rPr>
              <a:t>The </a:t>
            </a:r>
            <a:r>
              <a:rPr lang="en-US" sz="1600" dirty="0">
                <a:solidFill>
                  <a:srgbClr val="0070C0"/>
                </a:solidFill>
              </a:rPr>
              <a:t>selection of an architectural pattern is often the architect’s first </a:t>
            </a:r>
            <a:r>
              <a:rPr lang="en-US" sz="1600" dirty="0" smtClean="0">
                <a:solidFill>
                  <a:srgbClr val="0070C0"/>
                </a:solidFill>
              </a:rPr>
              <a:t>major design </a:t>
            </a:r>
            <a:r>
              <a:rPr lang="en-US" sz="1600" dirty="0">
                <a:solidFill>
                  <a:srgbClr val="0070C0"/>
                </a:solidFill>
              </a:rPr>
              <a:t>choice.</a:t>
            </a:r>
          </a:p>
          <a:p>
            <a:pPr marL="285750" indent="-285750">
              <a:buFont typeface="Wingdings" pitchFamily="2" charset="2"/>
              <a:buChar char="Ø"/>
            </a:pPr>
            <a:r>
              <a:rPr lang="en-US" sz="1600" dirty="0" smtClean="0">
                <a:solidFill>
                  <a:srgbClr val="0070C0"/>
                </a:solidFill>
              </a:rPr>
              <a:t>The </a:t>
            </a:r>
            <a:r>
              <a:rPr lang="en-US" sz="1600" dirty="0">
                <a:solidFill>
                  <a:srgbClr val="0070C0"/>
                </a:solidFill>
              </a:rPr>
              <a:t>term </a:t>
            </a:r>
            <a:r>
              <a:rPr lang="en-US" sz="1600" i="1" dirty="0">
                <a:solidFill>
                  <a:srgbClr val="0070C0"/>
                </a:solidFill>
              </a:rPr>
              <a:t>architectural style </a:t>
            </a:r>
            <a:r>
              <a:rPr lang="en-US" sz="1600" dirty="0">
                <a:solidFill>
                  <a:srgbClr val="0070C0"/>
                </a:solidFill>
              </a:rPr>
              <a:t>has also been widely used to </a:t>
            </a:r>
            <a:r>
              <a:rPr lang="en-US" sz="1600" dirty="0" smtClean="0">
                <a:solidFill>
                  <a:srgbClr val="0070C0"/>
                </a:solidFill>
              </a:rPr>
              <a:t>describe architectural </a:t>
            </a:r>
            <a:r>
              <a:rPr lang="en-US" sz="1600" dirty="0">
                <a:solidFill>
                  <a:srgbClr val="0070C0"/>
                </a:solidFill>
              </a:rPr>
              <a:t>patterns.</a:t>
            </a:r>
            <a:endParaRPr lang="en-US" sz="1600" dirty="0" smtClean="0">
              <a:solidFill>
                <a:srgbClr val="0070C0"/>
              </a:solidFill>
            </a:endParaRPr>
          </a:p>
        </p:txBody>
      </p:sp>
      <p:sp>
        <p:nvSpPr>
          <p:cNvPr id="5" name="TextBox 4"/>
          <p:cNvSpPr txBox="1"/>
          <p:nvPr/>
        </p:nvSpPr>
        <p:spPr>
          <a:xfrm>
            <a:off x="632852" y="3075081"/>
            <a:ext cx="12821890" cy="926905"/>
          </a:xfrm>
          <a:prstGeom prst="rect">
            <a:avLst/>
          </a:prstGeom>
          <a:noFill/>
        </p:spPr>
        <p:txBody>
          <a:bodyPr wrap="none" lIns="0" tIns="0" rIns="0" bIns="0" rtlCol="0">
            <a:noAutofit/>
          </a:bodyPr>
          <a:lstStyle/>
          <a:p>
            <a:r>
              <a:rPr lang="en-US" sz="1800" dirty="0">
                <a:solidFill>
                  <a:schemeClr val="accent1"/>
                </a:solidFill>
              </a:rPr>
              <a:t>A </a:t>
            </a:r>
            <a:r>
              <a:rPr lang="en-US" sz="1800" b="1" dirty="0">
                <a:solidFill>
                  <a:schemeClr val="accent1"/>
                </a:solidFill>
              </a:rPr>
              <a:t>reference model </a:t>
            </a:r>
            <a:r>
              <a:rPr lang="en-US" sz="1800" dirty="0">
                <a:solidFill>
                  <a:schemeClr val="accent1"/>
                </a:solidFill>
              </a:rPr>
              <a:t>is a division of functionality into elements and </a:t>
            </a:r>
            <a:r>
              <a:rPr lang="en-US" sz="1800" dirty="0" smtClean="0">
                <a:solidFill>
                  <a:schemeClr val="accent1"/>
                </a:solidFill>
              </a:rPr>
              <a:t>the data </a:t>
            </a:r>
            <a:r>
              <a:rPr lang="en-US" sz="1800" dirty="0">
                <a:solidFill>
                  <a:schemeClr val="accent1"/>
                </a:solidFill>
              </a:rPr>
              <a:t>flow between them</a:t>
            </a:r>
            <a:r>
              <a:rPr lang="en-US" sz="1800" dirty="0" smtClean="0">
                <a:solidFill>
                  <a:schemeClr val="accent1"/>
                </a:solidFill>
              </a:rPr>
              <a:t>.</a:t>
            </a:r>
          </a:p>
          <a:p>
            <a:endParaRPr lang="en-US" sz="500" dirty="0">
              <a:solidFill>
                <a:schemeClr val="accent1"/>
              </a:solidFill>
            </a:endParaRPr>
          </a:p>
          <a:p>
            <a:pPr marL="285750" indent="-285750">
              <a:buFont typeface="Wingdings" pitchFamily="2" charset="2"/>
              <a:buChar char="Ø"/>
            </a:pPr>
            <a:r>
              <a:rPr lang="en-US" sz="1600" dirty="0">
                <a:solidFill>
                  <a:srgbClr val="0070C0"/>
                </a:solidFill>
              </a:rPr>
              <a:t>Reference models include databases and compilers, among other things.</a:t>
            </a:r>
          </a:p>
          <a:p>
            <a:pPr marL="285750" indent="-285750">
              <a:buFont typeface="Wingdings" pitchFamily="2" charset="2"/>
              <a:buChar char="Ø"/>
            </a:pPr>
            <a:r>
              <a:rPr lang="en-US" sz="1600" dirty="0">
                <a:solidFill>
                  <a:srgbClr val="0070C0"/>
                </a:solidFill>
              </a:rPr>
              <a:t>Data flow and connectivity between these pieces are well established.</a:t>
            </a:r>
          </a:p>
        </p:txBody>
      </p:sp>
      <p:sp>
        <p:nvSpPr>
          <p:cNvPr id="6" name="TextBox 5"/>
          <p:cNvSpPr txBox="1"/>
          <p:nvPr/>
        </p:nvSpPr>
        <p:spPr>
          <a:xfrm>
            <a:off x="588287" y="4144531"/>
            <a:ext cx="13424595" cy="1615004"/>
          </a:xfrm>
          <a:prstGeom prst="rect">
            <a:avLst/>
          </a:prstGeom>
          <a:noFill/>
        </p:spPr>
        <p:txBody>
          <a:bodyPr wrap="none" lIns="0" tIns="0" rIns="0" bIns="0" rtlCol="0">
            <a:noAutofit/>
          </a:bodyPr>
          <a:lstStyle/>
          <a:p>
            <a:r>
              <a:rPr lang="en-US" sz="1800" dirty="0">
                <a:solidFill>
                  <a:schemeClr val="accent1"/>
                </a:solidFill>
              </a:rPr>
              <a:t>A </a:t>
            </a:r>
            <a:r>
              <a:rPr lang="en-US" sz="1800" b="1" dirty="0">
                <a:solidFill>
                  <a:schemeClr val="accent1"/>
                </a:solidFill>
              </a:rPr>
              <a:t>reference architecture </a:t>
            </a:r>
            <a:r>
              <a:rPr lang="en-US" sz="1800" dirty="0">
                <a:solidFill>
                  <a:schemeClr val="accent1"/>
                </a:solidFill>
              </a:rPr>
              <a:t>is a reference model that is mapped onto </a:t>
            </a:r>
            <a:r>
              <a:rPr lang="en-US" sz="1800" dirty="0" smtClean="0">
                <a:solidFill>
                  <a:schemeClr val="accent1"/>
                </a:solidFill>
              </a:rPr>
              <a:t>the software </a:t>
            </a:r>
            <a:r>
              <a:rPr lang="en-US" sz="1800" dirty="0">
                <a:solidFill>
                  <a:schemeClr val="accent1"/>
                </a:solidFill>
              </a:rPr>
              <a:t>elements that </a:t>
            </a:r>
            <a:r>
              <a:rPr lang="en-US" sz="1800" dirty="0" smtClean="0">
                <a:solidFill>
                  <a:schemeClr val="accent1"/>
                </a:solidFill>
              </a:rPr>
              <a:t>implement the </a:t>
            </a:r>
          </a:p>
          <a:p>
            <a:r>
              <a:rPr lang="en-US" sz="1800" dirty="0" smtClean="0">
                <a:solidFill>
                  <a:schemeClr val="accent1"/>
                </a:solidFill>
              </a:rPr>
              <a:t>functionality </a:t>
            </a:r>
            <a:r>
              <a:rPr lang="en-US" sz="1800" dirty="0">
                <a:solidFill>
                  <a:schemeClr val="accent1"/>
                </a:solidFill>
              </a:rPr>
              <a:t>defined in the model</a:t>
            </a:r>
            <a:r>
              <a:rPr lang="en-US" sz="1800" dirty="0" smtClean="0">
                <a:solidFill>
                  <a:schemeClr val="accent1"/>
                </a:solidFill>
              </a:rPr>
              <a:t>.</a:t>
            </a:r>
          </a:p>
          <a:p>
            <a:endParaRPr lang="en-US" sz="500" dirty="0">
              <a:solidFill>
                <a:schemeClr val="accent1"/>
              </a:solidFill>
            </a:endParaRPr>
          </a:p>
          <a:p>
            <a:pPr marL="285750" indent="-285750">
              <a:buFont typeface="Wingdings" pitchFamily="2" charset="2"/>
              <a:buChar char="Ø"/>
            </a:pPr>
            <a:r>
              <a:rPr lang="en-US" sz="1600" dirty="0" smtClean="0">
                <a:solidFill>
                  <a:srgbClr val="0070C0"/>
                </a:solidFill>
              </a:rPr>
              <a:t>Mapping </a:t>
            </a:r>
            <a:r>
              <a:rPr lang="en-US" sz="1600" dirty="0">
                <a:solidFill>
                  <a:srgbClr val="0070C0"/>
                </a:solidFill>
              </a:rPr>
              <a:t>does not have to be one to one.</a:t>
            </a:r>
          </a:p>
          <a:p>
            <a:pPr marL="285750" indent="-285750">
              <a:buFont typeface="Wingdings" pitchFamily="2" charset="2"/>
              <a:buChar char="Ø"/>
            </a:pPr>
            <a:r>
              <a:rPr lang="en-US" sz="1600" dirty="0" smtClean="0">
                <a:solidFill>
                  <a:srgbClr val="0070C0"/>
                </a:solidFill>
              </a:rPr>
              <a:t>Software </a:t>
            </a:r>
            <a:r>
              <a:rPr lang="en-US" sz="1600" dirty="0">
                <a:solidFill>
                  <a:srgbClr val="0070C0"/>
                </a:solidFill>
              </a:rPr>
              <a:t>elements might implement one function, parts of a single function</a:t>
            </a:r>
            <a:r>
              <a:rPr lang="en-US" sz="1600" dirty="0" smtClean="0">
                <a:solidFill>
                  <a:srgbClr val="0070C0"/>
                </a:solidFill>
              </a:rPr>
              <a:t>, or </a:t>
            </a:r>
            <a:r>
              <a:rPr lang="en-US" sz="1600" dirty="0">
                <a:solidFill>
                  <a:srgbClr val="0070C0"/>
                </a:solidFill>
              </a:rPr>
              <a:t>many functions.</a:t>
            </a:r>
          </a:p>
          <a:p>
            <a:pPr marL="285750" indent="-285750">
              <a:buFont typeface="Wingdings" pitchFamily="2" charset="2"/>
              <a:buChar char="Ø"/>
            </a:pPr>
            <a:r>
              <a:rPr lang="en-US" sz="1600" dirty="0" smtClean="0">
                <a:solidFill>
                  <a:srgbClr val="0070C0"/>
                </a:solidFill>
              </a:rPr>
              <a:t>Templates</a:t>
            </a:r>
            <a:r>
              <a:rPr lang="en-US" sz="1600" dirty="0">
                <a:solidFill>
                  <a:srgbClr val="0070C0"/>
                </a:solidFill>
              </a:rPr>
              <a:t>, standards, and tools speed up development and help</a:t>
            </a:r>
          </a:p>
          <a:p>
            <a:pPr marL="285750" indent="-285750">
              <a:buFont typeface="Wingdings" pitchFamily="2" charset="2"/>
              <a:buChar char="Ø"/>
            </a:pPr>
            <a:r>
              <a:rPr lang="en-US" sz="1600" dirty="0">
                <a:solidFill>
                  <a:srgbClr val="0070C0"/>
                </a:solidFill>
              </a:rPr>
              <a:t>implementers adhere to the constraints prescribed by the </a:t>
            </a:r>
            <a:r>
              <a:rPr lang="en-US" sz="1600" dirty="0" smtClean="0">
                <a:solidFill>
                  <a:srgbClr val="0070C0"/>
                </a:solidFill>
              </a:rPr>
              <a:t>reference architecture</a:t>
            </a:r>
            <a:r>
              <a:rPr lang="en-US" sz="1600" dirty="0">
                <a:solidFill>
                  <a:srgbClr val="0070C0"/>
                </a:solidFill>
              </a:rPr>
              <a:t>.</a:t>
            </a:r>
          </a:p>
        </p:txBody>
      </p:sp>
      <p:sp>
        <p:nvSpPr>
          <p:cNvPr id="7" name="Oval 6"/>
          <p:cNvSpPr/>
          <p:nvPr/>
        </p:nvSpPr>
        <p:spPr>
          <a:xfrm>
            <a:off x="2663787" y="5842660"/>
            <a:ext cx="1964991" cy="80649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Reference Model</a:t>
            </a:r>
            <a:endParaRPr lang="en-US" sz="1400" dirty="0"/>
          </a:p>
        </p:txBody>
      </p:sp>
      <p:sp>
        <p:nvSpPr>
          <p:cNvPr id="8" name="Oval 7"/>
          <p:cNvSpPr/>
          <p:nvPr/>
        </p:nvSpPr>
        <p:spPr>
          <a:xfrm>
            <a:off x="2658552" y="6669360"/>
            <a:ext cx="1970226" cy="80649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Architectural Pattern</a:t>
            </a:r>
            <a:endParaRPr lang="en-US" sz="1400" dirty="0"/>
          </a:p>
        </p:txBody>
      </p:sp>
      <p:sp>
        <p:nvSpPr>
          <p:cNvPr id="9" name="Rounded Rectangle 8"/>
          <p:cNvSpPr/>
          <p:nvPr/>
        </p:nvSpPr>
        <p:spPr>
          <a:xfrm>
            <a:off x="5400091" y="6245906"/>
            <a:ext cx="1964991" cy="89289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smtClean="0"/>
              <a:t>Reference Architecture</a:t>
            </a:r>
            <a:endParaRPr lang="en-US" sz="1600" dirty="0"/>
          </a:p>
        </p:txBody>
      </p:sp>
      <p:sp>
        <p:nvSpPr>
          <p:cNvPr id="10" name="Rectangle 9"/>
          <p:cNvSpPr/>
          <p:nvPr/>
        </p:nvSpPr>
        <p:spPr>
          <a:xfrm>
            <a:off x="8208403" y="6245906"/>
            <a:ext cx="1968750" cy="9275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smtClean="0"/>
              <a:t>Software System  Architecture</a:t>
            </a:r>
            <a:endParaRPr lang="en-US" sz="1600" dirty="0"/>
          </a:p>
        </p:txBody>
      </p:sp>
      <p:cxnSp>
        <p:nvCxnSpPr>
          <p:cNvPr id="11" name="Straight Arrow Connector 10"/>
          <p:cNvCxnSpPr>
            <a:stCxn id="7" idx="6"/>
          </p:cNvCxnSpPr>
          <p:nvPr/>
        </p:nvCxnSpPr>
        <p:spPr>
          <a:xfrm>
            <a:off x="4628778" y="6245905"/>
            <a:ext cx="771314" cy="40324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6"/>
          </p:cNvCxnSpPr>
          <p:nvPr/>
        </p:nvCxnSpPr>
        <p:spPr>
          <a:xfrm flipV="1">
            <a:off x="4628778" y="6777372"/>
            <a:ext cx="766078" cy="29523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a:off x="7365082" y="6692354"/>
            <a:ext cx="781387"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2290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0931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6649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6611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5252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3893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6546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6546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3527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3335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19491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2372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1012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4178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4667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4620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5080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5171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0931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4038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3893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6773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6773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68637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1518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0417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49735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2407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5450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0559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4668" y="7350785"/>
            <a:ext cx="13384241" cy="338554"/>
          </a:xfrm>
          <a:prstGeom prst="rect">
            <a:avLst/>
          </a:prstGeom>
          <a:noFill/>
        </p:spPr>
        <p:txBody>
          <a:bodyPr wrap="none" rtlCol="0">
            <a:spAutoFit/>
          </a:bodyPr>
          <a:lstStyle/>
          <a:p>
            <a:r>
              <a:rPr lang="en-US" sz="1600" dirty="0" smtClean="0">
                <a:solidFill>
                  <a:schemeClr val="accent1"/>
                </a:solidFill>
              </a:rPr>
              <a:t>*** AGT Software System Architecture Life-Cycle is customized based on </a:t>
            </a:r>
            <a:r>
              <a:rPr lang="en-US" sz="1600" dirty="0" err="1" smtClean="0">
                <a:solidFill>
                  <a:schemeClr val="accent1"/>
                </a:solidFill>
              </a:rPr>
              <a:t>Zachman</a:t>
            </a:r>
            <a:r>
              <a:rPr lang="en-US" sz="1600" dirty="0" smtClean="0">
                <a:solidFill>
                  <a:schemeClr val="accent1"/>
                </a:solidFill>
              </a:rPr>
              <a:t>, TOGAF and Other architectural Frameworks</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Software System Architecture Life-Cycle</a:t>
            </a:r>
            <a:endParaRPr lang="en-US" dirty="0"/>
          </a:p>
        </p:txBody>
      </p:sp>
      <p:sp>
        <p:nvSpPr>
          <p:cNvPr id="3" name="Oval 2"/>
          <p:cNvSpPr/>
          <p:nvPr/>
        </p:nvSpPr>
        <p:spPr>
          <a:xfrm>
            <a:off x="1056904" y="1419588"/>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Functional Requirement</a:t>
            </a:r>
            <a:endParaRPr lang="en-US" sz="1200" dirty="0"/>
          </a:p>
        </p:txBody>
      </p:sp>
      <p:sp>
        <p:nvSpPr>
          <p:cNvPr id="4" name="Oval 3"/>
          <p:cNvSpPr/>
          <p:nvPr/>
        </p:nvSpPr>
        <p:spPr>
          <a:xfrm>
            <a:off x="1056904" y="2283684"/>
            <a:ext cx="1704064"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Business Drivers</a:t>
            </a:r>
            <a:endParaRPr lang="en-US" sz="1200" dirty="0"/>
          </a:p>
        </p:txBody>
      </p:sp>
      <p:sp>
        <p:nvSpPr>
          <p:cNvPr id="5" name="Rounded Rectangle 4"/>
          <p:cNvSpPr/>
          <p:nvPr/>
        </p:nvSpPr>
        <p:spPr>
          <a:xfrm>
            <a:off x="3409040" y="1855416"/>
            <a:ext cx="1368152"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Preparing Use Cases</a:t>
            </a:r>
            <a:endParaRPr lang="en-US" sz="1200" dirty="0"/>
          </a:p>
        </p:txBody>
      </p:sp>
      <p:sp>
        <p:nvSpPr>
          <p:cNvPr id="6" name="Rounded Rectangle 5"/>
          <p:cNvSpPr/>
          <p:nvPr/>
        </p:nvSpPr>
        <p:spPr>
          <a:xfrm>
            <a:off x="5580112" y="1851636"/>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Finding Quality Attributes</a:t>
            </a:r>
            <a:endParaRPr lang="en-US" sz="1200" dirty="0"/>
          </a:p>
        </p:txBody>
      </p:sp>
      <p:sp>
        <p:nvSpPr>
          <p:cNvPr id="7" name="Rounded Rectangle 6"/>
          <p:cNvSpPr/>
          <p:nvPr/>
        </p:nvSpPr>
        <p:spPr>
          <a:xfrm>
            <a:off x="5580112" y="2715732"/>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 Quality </a:t>
            </a:r>
            <a:endParaRPr lang="en-US" sz="1200" dirty="0" smtClean="0"/>
          </a:p>
          <a:p>
            <a:pPr algn="ctr"/>
            <a:r>
              <a:rPr lang="en-US" sz="1200" dirty="0" smtClean="0"/>
              <a:t>Attribute </a:t>
            </a:r>
            <a:r>
              <a:rPr lang="en-US" sz="1200" dirty="0"/>
              <a:t>Scenarios</a:t>
            </a:r>
          </a:p>
        </p:txBody>
      </p:sp>
      <p:sp>
        <p:nvSpPr>
          <p:cNvPr id="8" name="Rounded Rectangle 7"/>
          <p:cNvSpPr/>
          <p:nvPr/>
        </p:nvSpPr>
        <p:spPr>
          <a:xfrm>
            <a:off x="5580112" y="3579828"/>
            <a:ext cx="1789368" cy="57606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Architectural </a:t>
            </a:r>
            <a:endParaRPr lang="en-US" sz="1200" dirty="0" smtClean="0"/>
          </a:p>
          <a:p>
            <a:pPr algn="ctr"/>
            <a:r>
              <a:rPr lang="en-US" sz="1200" dirty="0" smtClean="0"/>
              <a:t>Analysis </a:t>
            </a:r>
            <a:r>
              <a:rPr lang="en-US" sz="1200" dirty="0"/>
              <a:t>&amp; Design</a:t>
            </a:r>
          </a:p>
        </p:txBody>
      </p:sp>
      <p:sp>
        <p:nvSpPr>
          <p:cNvPr id="9" name="Rounded Rectangle 8"/>
          <p:cNvSpPr/>
          <p:nvPr/>
        </p:nvSpPr>
        <p:spPr>
          <a:xfrm>
            <a:off x="3553056" y="4845125"/>
            <a:ext cx="2274912"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Prototyping</a:t>
            </a:r>
            <a:endParaRPr lang="en-US" sz="1200" dirty="0"/>
          </a:p>
        </p:txBody>
      </p:sp>
      <p:sp>
        <p:nvSpPr>
          <p:cNvPr id="10" name="Rounded Rectangle 9"/>
          <p:cNvSpPr/>
          <p:nvPr/>
        </p:nvSpPr>
        <p:spPr>
          <a:xfrm>
            <a:off x="6865012" y="4845125"/>
            <a:ext cx="2592700" cy="50584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Creating</a:t>
            </a:r>
            <a:r>
              <a:rPr lang="en-US" sz="1600" dirty="0" smtClean="0"/>
              <a:t> </a:t>
            </a:r>
            <a:r>
              <a:rPr lang="en-US" sz="1200" dirty="0" smtClean="0"/>
              <a:t>Architecture</a:t>
            </a:r>
            <a:r>
              <a:rPr lang="en-US" sz="1600" dirty="0" smtClean="0"/>
              <a:t> </a:t>
            </a:r>
            <a:r>
              <a:rPr lang="en-US" sz="1200" dirty="0"/>
              <a:t>Document</a:t>
            </a:r>
          </a:p>
        </p:txBody>
      </p:sp>
      <p:sp>
        <p:nvSpPr>
          <p:cNvPr id="11" name="Rounded Rectangle 10"/>
          <p:cNvSpPr/>
          <p:nvPr/>
        </p:nvSpPr>
        <p:spPr>
          <a:xfrm>
            <a:off x="4926625" y="6543294"/>
            <a:ext cx="3096344" cy="510983"/>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Enterprise/System/Software Architecture</a:t>
            </a:r>
          </a:p>
        </p:txBody>
      </p:sp>
      <p:cxnSp>
        <p:nvCxnSpPr>
          <p:cNvPr id="12" name="Straight Arrow Connector 11"/>
          <p:cNvCxnSpPr/>
          <p:nvPr/>
        </p:nvCxnSpPr>
        <p:spPr>
          <a:xfrm>
            <a:off x="1464824" y="5524044"/>
            <a:ext cx="401460"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flipV="1">
            <a:off x="4777192" y="2139668"/>
            <a:ext cx="80292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6474796" y="2427700"/>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6474796" y="3291796"/>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238038" y="3608366"/>
            <a:ext cx="689233" cy="17842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0" idx="0"/>
          </p:cNvCxnSpPr>
          <p:nvPr/>
        </p:nvCxnSpPr>
        <p:spPr>
          <a:xfrm rot="16200000" flipH="1">
            <a:off x="6973463" y="3657225"/>
            <a:ext cx="689233" cy="1686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34" idx="0"/>
          </p:cNvCxnSpPr>
          <p:nvPr/>
        </p:nvCxnSpPr>
        <p:spPr>
          <a:xfrm rot="16200000" flipH="1">
            <a:off x="5388966" y="4652518"/>
            <a:ext cx="384547" cy="1781454"/>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34" idx="0"/>
          </p:cNvCxnSpPr>
          <p:nvPr/>
        </p:nvCxnSpPr>
        <p:spPr>
          <a:xfrm rot="5400000">
            <a:off x="7124391" y="4698547"/>
            <a:ext cx="384547" cy="1689396"/>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2760968" y="1707620"/>
            <a:ext cx="648072"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flipV="1">
            <a:off x="2760968" y="2283684"/>
            <a:ext cx="682088" cy="288032"/>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87512" y="3594304"/>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Patterns</a:t>
            </a:r>
            <a:endParaRPr lang="en-US" sz="1200" dirty="0"/>
          </a:p>
        </p:txBody>
      </p:sp>
      <p:sp>
        <p:nvSpPr>
          <p:cNvPr id="23" name="Oval 22"/>
          <p:cNvSpPr/>
          <p:nvPr/>
        </p:nvSpPr>
        <p:spPr>
          <a:xfrm>
            <a:off x="8256964" y="3579828"/>
            <a:ext cx="1512168" cy="57606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Design Tactics</a:t>
            </a:r>
            <a:endParaRPr lang="en-US" sz="1200" dirty="0"/>
          </a:p>
        </p:txBody>
      </p:sp>
      <p:cxnSp>
        <p:nvCxnSpPr>
          <p:cNvPr id="24" name="Straight Arrow Connector 23"/>
          <p:cNvCxnSpPr>
            <a:stCxn id="22" idx="6"/>
            <a:endCxn id="8" idx="1"/>
          </p:cNvCxnSpPr>
          <p:nvPr/>
        </p:nvCxnSpPr>
        <p:spPr>
          <a:xfrm flipV="1">
            <a:off x="4799680" y="3867860"/>
            <a:ext cx="780432" cy="14476"/>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2"/>
            <a:endCxn id="8" idx="3"/>
          </p:cNvCxnSpPr>
          <p:nvPr/>
        </p:nvCxnSpPr>
        <p:spPr>
          <a:xfrm flipH="1">
            <a:off x="7369480" y="3867860"/>
            <a:ext cx="887484" cy="0"/>
          </a:xfrm>
          <a:prstGeom prst="straightConnector1">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29" idx="0"/>
          </p:cNvCxnSpPr>
          <p:nvPr/>
        </p:nvCxnSpPr>
        <p:spPr>
          <a:xfrm>
            <a:off x="6474797" y="7054277"/>
            <a:ext cx="0" cy="28803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94777" y="7342309"/>
            <a:ext cx="360040" cy="72008"/>
            <a:chOff x="395536" y="3429000"/>
            <a:chExt cx="360040" cy="72008"/>
          </a:xfrm>
        </p:grpSpPr>
        <p:sp>
          <p:nvSpPr>
            <p:cNvPr id="28" name="Rectangle 27"/>
            <p:cNvSpPr/>
            <p:nvPr/>
          </p:nvSpPr>
          <p:spPr>
            <a:xfrm>
              <a:off x="395536" y="3436238"/>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9552"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83568" y="3429000"/>
              <a:ext cx="72008" cy="64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p:nvPr/>
        </p:nvCxnSpPr>
        <p:spPr>
          <a:xfrm flipV="1">
            <a:off x="1464824" y="5232231"/>
            <a:ext cx="401460" cy="37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96872" y="5164004"/>
            <a:ext cx="1296144" cy="216024"/>
          </a:xfrm>
          <a:prstGeom prst="rect">
            <a:avLst/>
          </a:prstGeom>
          <a:noFill/>
        </p:spPr>
        <p:txBody>
          <a:bodyPr wrap="none" lIns="0" tIns="0" rIns="0" bIns="0" rtlCol="0">
            <a:noAutofit/>
          </a:bodyPr>
          <a:lstStyle/>
          <a:p>
            <a:r>
              <a:rPr lang="en-US" sz="1200" dirty="0" smtClean="0">
                <a:solidFill>
                  <a:srgbClr val="464646"/>
                </a:solidFill>
              </a:rPr>
              <a:t>Information Flow</a:t>
            </a:r>
          </a:p>
        </p:txBody>
      </p:sp>
      <p:sp>
        <p:nvSpPr>
          <p:cNvPr id="33" name="TextBox 32"/>
          <p:cNvSpPr txBox="1"/>
          <p:nvPr/>
        </p:nvSpPr>
        <p:spPr>
          <a:xfrm>
            <a:off x="2004884" y="5431251"/>
            <a:ext cx="1296144" cy="216024"/>
          </a:xfrm>
          <a:prstGeom prst="rect">
            <a:avLst/>
          </a:prstGeom>
          <a:noFill/>
        </p:spPr>
        <p:txBody>
          <a:bodyPr wrap="none" lIns="0" tIns="0" rIns="0" bIns="0" rtlCol="0">
            <a:noAutofit/>
          </a:bodyPr>
          <a:lstStyle/>
          <a:p>
            <a:r>
              <a:rPr lang="en-US" sz="1200" dirty="0" smtClean="0">
                <a:solidFill>
                  <a:srgbClr val="464646"/>
                </a:solidFill>
              </a:rPr>
              <a:t>Inputs</a:t>
            </a:r>
          </a:p>
        </p:txBody>
      </p:sp>
      <p:sp>
        <p:nvSpPr>
          <p:cNvPr id="34" name="Rounded Rectangle 33"/>
          <p:cNvSpPr/>
          <p:nvPr/>
        </p:nvSpPr>
        <p:spPr>
          <a:xfrm>
            <a:off x="5502444" y="5735519"/>
            <a:ext cx="1939044" cy="51089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t>Architectural Evaluation</a:t>
            </a:r>
            <a:endParaRPr lang="en-US" sz="1200" dirty="0"/>
          </a:p>
        </p:txBody>
      </p:sp>
      <p:cxnSp>
        <p:nvCxnSpPr>
          <p:cNvPr id="35" name="Straight Arrow Connector 34"/>
          <p:cNvCxnSpPr>
            <a:stCxn id="34" idx="2"/>
            <a:endCxn id="11" idx="0"/>
          </p:cNvCxnSpPr>
          <p:nvPr/>
        </p:nvCxnSpPr>
        <p:spPr>
          <a:xfrm>
            <a:off x="6471966" y="6246414"/>
            <a:ext cx="2831" cy="296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76593" y="3437328"/>
            <a:ext cx="6834306" cy="825917"/>
          </a:xfrm>
          <a:prstGeom prst="rect">
            <a:avLst/>
          </a:prstGeom>
          <a:solidFill>
            <a:srgbClr val="FFFF00">
              <a:alpha val="31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10165931" y="3579828"/>
            <a:ext cx="4007828" cy="492443"/>
          </a:xfrm>
          <a:prstGeom prst="rect">
            <a:avLst/>
          </a:prstGeom>
          <a:noFill/>
        </p:spPr>
        <p:txBody>
          <a:bodyPr wrap="none" rtlCol="0">
            <a:spAutoFit/>
          </a:bodyPr>
          <a:lstStyle/>
          <a:p>
            <a:r>
              <a:rPr lang="en-US" b="1" dirty="0" smtClean="0">
                <a:solidFill>
                  <a:schemeClr val="accent1"/>
                </a:solidFill>
              </a:rPr>
              <a:t>Architectural Design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strips(downRight)">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0"/>
          </p:nvPr>
        </p:nvSpPr>
        <p:spPr/>
        <p:txBody>
          <a:bodyPr/>
          <a:lstStyle/>
          <a:p>
            <a:r>
              <a:rPr lang="en-US" sz="4000" i="1" dirty="0" smtClean="0"/>
              <a:t>“For Beginners there are many options but for Master there are few”</a:t>
            </a:r>
          </a:p>
          <a:p>
            <a:endParaRPr lang="en-US" sz="4000" i="1" dirty="0"/>
          </a:p>
          <a:p>
            <a:r>
              <a:rPr lang="en-US" sz="4000" i="1" dirty="0" smtClean="0"/>
              <a:t>“All happy families look similar but the unhappy families are unique”</a:t>
            </a:r>
            <a:endParaRPr lang="en-US" sz="4000" i="1" dirty="0"/>
          </a:p>
        </p:txBody>
      </p:sp>
    </p:spTree>
    <p:extLst>
      <p:ext uri="{BB962C8B-B14F-4D97-AF65-F5344CB8AC3E}">
        <p14:creationId xmlns:p14="http://schemas.microsoft.com/office/powerpoint/2010/main" val="8751390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- 1</a:t>
            </a:r>
            <a:endParaRPr lang="en-US" dirty="0"/>
          </a:p>
        </p:txBody>
      </p:sp>
      <p:sp>
        <p:nvSpPr>
          <p:cNvPr id="3" name="Content Placeholder 2"/>
          <p:cNvSpPr>
            <a:spLocks noGrp="1"/>
          </p:cNvSpPr>
          <p:nvPr>
            <p:ph sz="quarter" idx="10"/>
          </p:nvPr>
        </p:nvSpPr>
        <p:spPr>
          <a:xfrm>
            <a:off x="731520" y="1419491"/>
            <a:ext cx="13728759" cy="6002035"/>
          </a:xfrm>
        </p:spPr>
        <p:txBody>
          <a:bodyPr>
            <a:normAutofit fontScale="92500" lnSpcReduction="10000"/>
          </a:bodyPr>
          <a:lstStyle/>
          <a:p>
            <a:pPr marL="457200" indent="-457200">
              <a:buFont typeface="Arial" panose="020B0604020202020204" pitchFamily="34" charset="0"/>
              <a:buChar char="•"/>
            </a:pPr>
            <a:r>
              <a:rPr lang="en-US" dirty="0" smtClean="0"/>
              <a:t>Simple and effective analysis and design technique</a:t>
            </a:r>
          </a:p>
          <a:p>
            <a:pPr marL="1187413" lvl="1" indent="-457200"/>
            <a:r>
              <a:rPr lang="en-US" dirty="0" smtClean="0"/>
              <a:t>Mechanizes design decisions</a:t>
            </a:r>
          </a:p>
          <a:p>
            <a:pPr marL="1187413" lvl="1" indent="-457200"/>
            <a:r>
              <a:rPr lang="en-US" dirty="0" smtClean="0"/>
              <a:t>Focuses on the required run-time behavior</a:t>
            </a:r>
          </a:p>
          <a:p>
            <a:pPr marL="457200" indent="-457200">
              <a:buFont typeface="Arial" panose="020B0604020202020204" pitchFamily="34" charset="0"/>
              <a:buChar char="•"/>
            </a:pPr>
            <a:r>
              <a:rPr lang="en-US" dirty="0" smtClean="0"/>
              <a:t>Reducing the design time</a:t>
            </a:r>
          </a:p>
          <a:p>
            <a:pPr marL="1187413" lvl="1" indent="-457200"/>
            <a:r>
              <a:rPr lang="en-US" dirty="0" smtClean="0"/>
              <a:t>The architecture comprising 40-60 diagrams</a:t>
            </a:r>
          </a:p>
          <a:p>
            <a:pPr marL="1187413" lvl="1" indent="-457200"/>
            <a:r>
              <a:rPr lang="en-US" dirty="0" smtClean="0"/>
              <a:t>Design validation</a:t>
            </a:r>
          </a:p>
          <a:p>
            <a:pPr marL="1187413" lvl="1" indent="-457200"/>
            <a:r>
              <a:rPr lang="en-US" dirty="0" smtClean="0"/>
              <a:t>Vertical slice implementation and demonstration</a:t>
            </a:r>
          </a:p>
          <a:p>
            <a:pPr marL="1187413" lvl="1" indent="-457200"/>
            <a:r>
              <a:rPr lang="en-US" dirty="0" smtClean="0"/>
              <a:t>Stress testing</a:t>
            </a:r>
          </a:p>
          <a:p>
            <a:pPr marL="457200" indent="-457200">
              <a:buFont typeface="Arial" panose="020B0604020202020204" pitchFamily="34" charset="0"/>
              <a:buChar char="•"/>
            </a:pPr>
            <a:r>
              <a:rPr lang="en-US" dirty="0" smtClean="0"/>
              <a:t>Removing design and technology as Risk</a:t>
            </a:r>
          </a:p>
          <a:p>
            <a:pPr marL="457200" indent="-457200">
              <a:buFont typeface="Arial" panose="020B0604020202020204" pitchFamily="34" charset="0"/>
              <a:buChar char="•"/>
            </a:pPr>
            <a:r>
              <a:rPr lang="en-US" dirty="0" smtClean="0"/>
              <a:t>Time crunch essential for prioritizing, focusing and avoiding design gold-plating</a:t>
            </a:r>
          </a:p>
          <a:p>
            <a:pPr marL="457200" indent="-457200">
              <a:buFont typeface="Arial" panose="020B0604020202020204" pitchFamily="34" charset="0"/>
              <a:buChar char="•"/>
            </a:pPr>
            <a:r>
              <a:rPr lang="en-US" dirty="0" smtClean="0"/>
              <a:t>Eliminating analysis-paralysis</a:t>
            </a:r>
          </a:p>
          <a:p>
            <a:endParaRPr lang="en-US" dirty="0"/>
          </a:p>
        </p:txBody>
      </p:sp>
    </p:spTree>
    <p:extLst>
      <p:ext uri="{BB962C8B-B14F-4D97-AF65-F5344CB8AC3E}">
        <p14:creationId xmlns:p14="http://schemas.microsoft.com/office/powerpoint/2010/main" val="39255136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- 2</a:t>
            </a:r>
            <a:endParaRPr lang="en-US" dirty="0"/>
          </a:p>
        </p:txBody>
      </p:sp>
      <p:sp>
        <p:nvSpPr>
          <p:cNvPr id="3" name="Content Placeholder 2"/>
          <p:cNvSpPr>
            <a:spLocks noGrp="1"/>
          </p:cNvSpPr>
          <p:nvPr>
            <p:ph sz="quarter" idx="10"/>
          </p:nvPr>
        </p:nvSpPr>
        <p:spPr/>
        <p:txBody>
          <a:bodyPr>
            <a:normAutofit/>
          </a:bodyPr>
          <a:lstStyle/>
          <a:p>
            <a:pPr marL="457200" indent="-457200">
              <a:buFont typeface="Arial" panose="020B0604020202020204" pitchFamily="34" charset="0"/>
              <a:buChar char="•"/>
            </a:pPr>
            <a:r>
              <a:rPr lang="en-US" dirty="0" smtClean="0"/>
              <a:t>Sharing and capturing across the team</a:t>
            </a:r>
          </a:p>
          <a:p>
            <a:pPr marL="1187413" lvl="1" indent="-457200"/>
            <a:r>
              <a:rPr lang="en-US" dirty="0" smtClean="0"/>
              <a:t>Thought process</a:t>
            </a:r>
          </a:p>
          <a:p>
            <a:pPr marL="1187413" lvl="1" indent="-457200"/>
            <a:r>
              <a:rPr lang="en-US" dirty="0" smtClean="0"/>
              <a:t>Tradeoffs and insights</a:t>
            </a:r>
          </a:p>
          <a:p>
            <a:pPr marL="1187413" lvl="1" indent="-457200"/>
            <a:r>
              <a:rPr lang="en-US" dirty="0" smtClean="0"/>
              <a:t>Use cases analysis</a:t>
            </a:r>
          </a:p>
          <a:p>
            <a:pPr marL="1187413" lvl="1" indent="-457200"/>
            <a:r>
              <a:rPr lang="en-US" dirty="0" smtClean="0"/>
              <a:t>Operational assumptions</a:t>
            </a:r>
          </a:p>
          <a:p>
            <a:pPr marL="1187413" lvl="1" indent="-457200"/>
            <a:r>
              <a:rPr lang="en-US" dirty="0" smtClean="0"/>
              <a:t>Design decisions</a:t>
            </a:r>
          </a:p>
          <a:p>
            <a:pPr marL="457200" indent="-457200">
              <a:buFont typeface="Arial" panose="020B0604020202020204" pitchFamily="34" charset="0"/>
              <a:buChar char="•"/>
            </a:pPr>
            <a:r>
              <a:rPr lang="en-US" dirty="0" smtClean="0"/>
              <a:t>Design and Architecture survival</a:t>
            </a:r>
          </a:p>
          <a:p>
            <a:pPr marL="1187413" lvl="1" indent="-457200"/>
            <a:r>
              <a:rPr lang="en-US" dirty="0" smtClean="0"/>
              <a:t>Communicate between architects</a:t>
            </a:r>
            <a:endParaRPr lang="en-US" dirty="0"/>
          </a:p>
        </p:txBody>
      </p:sp>
      <p:sp>
        <p:nvSpPr>
          <p:cNvPr id="4" name="TextBox 3"/>
          <p:cNvSpPr txBox="1"/>
          <p:nvPr/>
        </p:nvSpPr>
        <p:spPr>
          <a:xfrm>
            <a:off x="4572000" y="6767799"/>
            <a:ext cx="5341527" cy="492443"/>
          </a:xfrm>
          <a:prstGeom prst="rect">
            <a:avLst/>
          </a:prstGeom>
          <a:noFill/>
        </p:spPr>
        <p:txBody>
          <a:bodyPr wrap="none" rtlCol="0">
            <a:spAutoFit/>
          </a:bodyPr>
          <a:lstStyle/>
          <a:p>
            <a:r>
              <a:rPr lang="en-US" b="1" i="1" dirty="0" smtClean="0">
                <a:solidFill>
                  <a:srgbClr val="0070C0"/>
                </a:solidFill>
              </a:rPr>
              <a:t>“Better Wrong than Vague”</a:t>
            </a:r>
          </a:p>
        </p:txBody>
      </p:sp>
    </p:spTree>
    <p:extLst>
      <p:ext uri="{BB962C8B-B14F-4D97-AF65-F5344CB8AC3E}">
        <p14:creationId xmlns:p14="http://schemas.microsoft.com/office/powerpoint/2010/main" val="91227757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- 3</a:t>
            </a:r>
            <a:endParaRPr lang="en-US" dirty="0"/>
          </a:p>
        </p:txBody>
      </p:sp>
      <p:sp>
        <p:nvSpPr>
          <p:cNvPr id="3" name="Content Placeholder 2"/>
          <p:cNvSpPr>
            <a:spLocks noGrp="1"/>
          </p:cNvSpPr>
          <p:nvPr>
            <p:ph sz="quarter" idx="10"/>
          </p:nvPr>
        </p:nvSpPr>
        <p:spPr>
          <a:xfrm>
            <a:off x="731520" y="1887322"/>
            <a:ext cx="12978115" cy="4534744"/>
          </a:xfrm>
        </p:spPr>
        <p:txBody>
          <a:bodyPr/>
          <a:lstStyle/>
          <a:p>
            <a:pPr marL="457200" indent="-457200">
              <a:buFont typeface="Arial" panose="020B0604020202020204" pitchFamily="34" charset="0"/>
              <a:buChar char="•"/>
            </a:pPr>
            <a:r>
              <a:rPr lang="en-US" dirty="0" smtClean="0"/>
              <a:t>No method is silver bullet</a:t>
            </a:r>
          </a:p>
          <a:p>
            <a:pPr marL="457200" indent="-457200">
              <a:buFont typeface="Arial" panose="020B0604020202020204" pitchFamily="34" charset="0"/>
              <a:buChar char="•"/>
            </a:pPr>
            <a:r>
              <a:rPr lang="en-US" dirty="0" smtClean="0"/>
              <a:t>Does not take away</a:t>
            </a:r>
          </a:p>
          <a:p>
            <a:pPr marL="1187413" lvl="1" indent="-457200"/>
            <a:r>
              <a:rPr lang="en-US" dirty="0" smtClean="0"/>
              <a:t>Creativity</a:t>
            </a:r>
          </a:p>
          <a:p>
            <a:pPr marL="1187413" lvl="1" indent="-457200"/>
            <a:r>
              <a:rPr lang="en-US" dirty="0" smtClean="0"/>
              <a:t>Responsibility to get the use cases right</a:t>
            </a:r>
          </a:p>
          <a:p>
            <a:pPr marL="1187413" lvl="1" indent="-457200"/>
            <a:r>
              <a:rPr lang="en-US" dirty="0" smtClean="0"/>
              <a:t>Liability for getting it wrong</a:t>
            </a:r>
          </a:p>
          <a:p>
            <a:pPr marL="457200" indent="-457200">
              <a:buFont typeface="Arial" panose="020B0604020202020204" pitchFamily="34" charset="0"/>
              <a:buChar char="•"/>
            </a:pPr>
            <a:r>
              <a:rPr lang="en-US" dirty="0" smtClean="0"/>
              <a:t>It provides</a:t>
            </a:r>
          </a:p>
          <a:p>
            <a:pPr marL="1187413" lvl="1" indent="-457200"/>
            <a:r>
              <a:rPr lang="en-US" dirty="0" smtClean="0"/>
              <a:t>Good staring point</a:t>
            </a:r>
          </a:p>
          <a:p>
            <a:pPr marL="1187413" lvl="1" indent="-457200"/>
            <a:r>
              <a:rPr lang="en-US" dirty="0" smtClean="0"/>
              <a:t>Mechanical approach to design</a:t>
            </a:r>
          </a:p>
          <a:p>
            <a:endParaRPr lang="en-US" dirty="0"/>
          </a:p>
        </p:txBody>
      </p:sp>
      <p:sp>
        <p:nvSpPr>
          <p:cNvPr id="4" name="TextBox 3"/>
          <p:cNvSpPr txBox="1"/>
          <p:nvPr/>
        </p:nvSpPr>
        <p:spPr>
          <a:xfrm>
            <a:off x="3466214" y="6953692"/>
            <a:ext cx="6819496" cy="492443"/>
          </a:xfrm>
          <a:prstGeom prst="rect">
            <a:avLst/>
          </a:prstGeom>
          <a:noFill/>
        </p:spPr>
        <p:txBody>
          <a:bodyPr wrap="none" rtlCol="0">
            <a:spAutoFit/>
          </a:bodyPr>
          <a:lstStyle/>
          <a:p>
            <a:r>
              <a:rPr lang="en-US" b="1" i="1" dirty="0" smtClean="0">
                <a:solidFill>
                  <a:schemeClr val="bg2"/>
                </a:solidFill>
              </a:rPr>
              <a:t>“Can’t take away the act of design”</a:t>
            </a:r>
          </a:p>
        </p:txBody>
      </p:sp>
    </p:spTree>
    <p:extLst>
      <p:ext uri="{BB962C8B-B14F-4D97-AF65-F5344CB8AC3E}">
        <p14:creationId xmlns:p14="http://schemas.microsoft.com/office/powerpoint/2010/main" val="105863320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Fundamental Problem</a:t>
            </a:r>
            <a:endParaRPr lang="en-US" dirty="0"/>
          </a:p>
        </p:txBody>
      </p:sp>
      <p:sp>
        <p:nvSpPr>
          <p:cNvPr id="3" name="Content Placeholder 2"/>
          <p:cNvSpPr>
            <a:spLocks noGrp="1"/>
          </p:cNvSpPr>
          <p:nvPr>
            <p:ph sz="quarter" idx="10"/>
          </p:nvPr>
        </p:nvSpPr>
        <p:spPr>
          <a:xfrm>
            <a:off x="731520" y="1249371"/>
            <a:ext cx="13622433" cy="5573144"/>
          </a:xfrm>
        </p:spPr>
        <p:txBody>
          <a:bodyPr>
            <a:normAutofit fontScale="92500" lnSpcReduction="10000"/>
          </a:bodyPr>
          <a:lstStyle/>
          <a:p>
            <a:pPr marL="457200" indent="-457200">
              <a:buFont typeface="Arial" panose="020B0604020202020204" pitchFamily="34" charset="0"/>
              <a:buChar char="•"/>
            </a:pPr>
            <a:r>
              <a:rPr lang="en-US" dirty="0" smtClean="0"/>
              <a:t>“Flow-chart” or “Functional” Decomposition</a:t>
            </a:r>
          </a:p>
          <a:p>
            <a:pPr marL="1187413" lvl="1" indent="-457200"/>
            <a:r>
              <a:rPr lang="en-US" dirty="0" smtClean="0"/>
              <a:t>Basing services on order of logical steps in use cases</a:t>
            </a:r>
          </a:p>
          <a:p>
            <a:pPr marL="1187413" lvl="1" indent="-457200"/>
            <a:r>
              <a:rPr lang="en-US" dirty="0" smtClean="0"/>
              <a:t>Functional and time decomposition</a:t>
            </a:r>
          </a:p>
          <a:p>
            <a:pPr marL="1187413" lvl="1" indent="-457200"/>
            <a:r>
              <a:rPr lang="en-US" dirty="0" smtClean="0"/>
              <a:t>Leads duplicating behaviors across services in increased numbers</a:t>
            </a:r>
          </a:p>
          <a:p>
            <a:pPr marL="1593340" lvl="2" indent="-457200"/>
            <a:r>
              <a:rPr lang="en-US" dirty="0" smtClean="0"/>
              <a:t>Explosion of services</a:t>
            </a:r>
          </a:p>
          <a:p>
            <a:pPr marL="1593340" lvl="2" indent="-457200"/>
            <a:r>
              <a:rPr lang="en-US" dirty="0" smtClean="0"/>
              <a:t>Intricate relationships</a:t>
            </a:r>
          </a:p>
          <a:p>
            <a:pPr marL="1187413" lvl="1" indent="-457200"/>
            <a:r>
              <a:rPr lang="en-US" dirty="0" smtClean="0"/>
              <a:t>Couples multiple services to data contract</a:t>
            </a:r>
          </a:p>
          <a:p>
            <a:pPr marL="1187413" lvl="1" indent="-457200"/>
            <a:r>
              <a:rPr lang="en-US" dirty="0" smtClean="0"/>
              <a:t>Promotes implementing use cases in highest level terms thus difficult to reuse same behavior in another use case</a:t>
            </a:r>
          </a:p>
          <a:p>
            <a:pPr marL="1187413" lvl="1" indent="-457200"/>
            <a:r>
              <a:rPr lang="en-US" dirty="0" smtClean="0"/>
              <a:t>Couples services to order and current use case</a:t>
            </a:r>
          </a:p>
          <a:p>
            <a:pPr marL="1187413" lvl="1" indent="-457200"/>
            <a:r>
              <a:rPr lang="en-US" dirty="0" smtClean="0"/>
              <a:t>Functional decomposition makes service too big or small</a:t>
            </a:r>
          </a:p>
          <a:p>
            <a:pPr marL="1187413" lvl="1" indent="-457200"/>
            <a:r>
              <a:rPr lang="en-US" dirty="0" smtClean="0">
                <a:solidFill>
                  <a:srgbClr val="C00000"/>
                </a:solidFill>
              </a:rPr>
              <a:t>Consider performing anti-design activity</a:t>
            </a:r>
          </a:p>
          <a:p>
            <a:pPr marL="1187413" lvl="1" indent="-457200"/>
            <a:r>
              <a:rPr lang="en-US" dirty="0" smtClean="0">
                <a:solidFill>
                  <a:srgbClr val="C00000"/>
                </a:solidFill>
              </a:rPr>
              <a:t>Think about building a house functionally</a:t>
            </a:r>
            <a:endParaRPr lang="en-US" dirty="0">
              <a:solidFill>
                <a:srgbClr val="C00000"/>
              </a:solidFill>
            </a:endParaRPr>
          </a:p>
        </p:txBody>
      </p:sp>
      <p:sp>
        <p:nvSpPr>
          <p:cNvPr id="4" name="TextBox 3"/>
          <p:cNvSpPr txBox="1"/>
          <p:nvPr/>
        </p:nvSpPr>
        <p:spPr>
          <a:xfrm>
            <a:off x="2339163" y="7035165"/>
            <a:ext cx="9688871" cy="492443"/>
          </a:xfrm>
          <a:prstGeom prst="rect">
            <a:avLst/>
          </a:prstGeom>
          <a:noFill/>
        </p:spPr>
        <p:txBody>
          <a:bodyPr wrap="none" rtlCol="0">
            <a:spAutoFit/>
          </a:bodyPr>
          <a:lstStyle/>
          <a:p>
            <a:r>
              <a:rPr lang="en-US" b="1" i="1" dirty="0" smtClean="0">
                <a:solidFill>
                  <a:schemeClr val="bg2"/>
                </a:solidFill>
              </a:rPr>
              <a:t>“The goal is to minimize the impact of the change”</a:t>
            </a:r>
          </a:p>
        </p:txBody>
      </p:sp>
    </p:spTree>
    <p:extLst>
      <p:ext uri="{BB962C8B-B14F-4D97-AF65-F5344CB8AC3E}">
        <p14:creationId xmlns:p14="http://schemas.microsoft.com/office/powerpoint/2010/main" val="40985646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98" y="421006"/>
            <a:ext cx="13313436" cy="676274"/>
          </a:xfrm>
        </p:spPr>
        <p:txBody>
          <a:bodyPr/>
          <a:lstStyle/>
          <a:p>
            <a:r>
              <a:rPr lang="en-US" dirty="0" smtClean="0"/>
              <a:t>AGT Architectural Design Method – 1A</a:t>
            </a:r>
            <a:endParaRPr lang="en-US" dirty="0"/>
          </a:p>
        </p:txBody>
      </p:sp>
      <p:sp>
        <p:nvSpPr>
          <p:cNvPr id="3" name="Content Placeholder 2"/>
          <p:cNvSpPr>
            <a:spLocks noGrp="1"/>
          </p:cNvSpPr>
          <p:nvPr>
            <p:ph sz="quarter" idx="10"/>
          </p:nvPr>
        </p:nvSpPr>
        <p:spPr>
          <a:xfrm>
            <a:off x="4448207" y="1954989"/>
            <a:ext cx="9437914" cy="4956174"/>
          </a:xfrm>
        </p:spPr>
        <p:txBody>
          <a:bodyPr/>
          <a:lstStyle/>
          <a:p>
            <a:pPr marL="225425" indent="-225425">
              <a:buFont typeface="Arial" pitchFamily="34" charset="0"/>
              <a:buChar char="•"/>
            </a:pPr>
            <a:r>
              <a:rPr lang="en-US" dirty="0" smtClean="0"/>
              <a:t>Decompose based on volatility</a:t>
            </a:r>
          </a:p>
          <a:p>
            <a:pPr marL="914400" lvl="2" indent="-509588"/>
            <a:r>
              <a:rPr lang="en-US" sz="2800" dirty="0" smtClean="0"/>
              <a:t>Identify areas of potential change</a:t>
            </a:r>
          </a:p>
          <a:p>
            <a:pPr marL="1261364" lvl="4" indent="-509588"/>
            <a:r>
              <a:rPr lang="en-US" sz="2600" dirty="0" smtClean="0"/>
              <a:t>Can be functional but not domain functional</a:t>
            </a:r>
          </a:p>
          <a:p>
            <a:pPr marL="914400" lvl="2" indent="-509588"/>
            <a:r>
              <a:rPr lang="en-US" sz="2800" dirty="0" smtClean="0"/>
              <a:t>Encapsulate in services</a:t>
            </a:r>
          </a:p>
          <a:p>
            <a:pPr marL="914400" lvl="2" indent="-509588"/>
            <a:r>
              <a:rPr lang="en-US" sz="2800" dirty="0" smtClean="0"/>
              <a:t>Milestones based on integration not features </a:t>
            </a:r>
          </a:p>
          <a:p>
            <a:pPr marL="225425" indent="-225425">
              <a:buFont typeface="Arial" pitchFamily="34" charset="0"/>
              <a:buChar char="•"/>
            </a:pPr>
            <a:r>
              <a:rPr lang="en-US" dirty="0" smtClean="0"/>
              <a:t>Implement behavior as interaction between volatile services or sub systems</a:t>
            </a:r>
          </a:p>
          <a:p>
            <a:pPr marL="225425" indent="-225425">
              <a:buFont typeface="Arial" pitchFamily="34" charset="0"/>
              <a:buChar char="•"/>
            </a:pPr>
            <a:r>
              <a:rPr lang="en-US" dirty="0" smtClean="0"/>
              <a:t>Volatility is often not-self evident</a:t>
            </a:r>
          </a:p>
          <a:p>
            <a:pPr marL="955638" lvl="1" indent="-225425"/>
            <a:r>
              <a:rPr lang="en-US" dirty="0" smtClean="0"/>
              <a:t>Takes longer than functional</a:t>
            </a:r>
          </a:p>
        </p:txBody>
      </p:sp>
      <p:grpSp>
        <p:nvGrpSpPr>
          <p:cNvPr id="4" name="Group 3"/>
          <p:cNvGrpSpPr/>
          <p:nvPr/>
        </p:nvGrpSpPr>
        <p:grpSpPr>
          <a:xfrm>
            <a:off x="733686" y="2350293"/>
            <a:ext cx="3106738" cy="3300413"/>
            <a:chOff x="1091925" y="2759075"/>
            <a:chExt cx="3106738" cy="3300413"/>
          </a:xfrm>
        </p:grpSpPr>
        <p:sp>
          <p:nvSpPr>
            <p:cNvPr id="5" name="Oval 4"/>
            <p:cNvSpPr>
              <a:spLocks noChangeArrowheads="1"/>
            </p:cNvSpPr>
            <p:nvPr/>
          </p:nvSpPr>
          <p:spPr bwMode="auto">
            <a:xfrm>
              <a:off x="1091925" y="3949700"/>
              <a:ext cx="908050" cy="681038"/>
            </a:xfrm>
            <a:prstGeom prst="ellipse">
              <a:avLst/>
            </a:prstGeom>
            <a:solidFill>
              <a:srgbClr val="33CC33"/>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Oval 5"/>
            <p:cNvSpPr>
              <a:spLocks noChangeArrowheads="1"/>
            </p:cNvSpPr>
            <p:nvPr/>
          </p:nvSpPr>
          <p:spPr bwMode="auto">
            <a:xfrm>
              <a:off x="1091925" y="5378450"/>
              <a:ext cx="908050" cy="681038"/>
            </a:xfrm>
            <a:prstGeom prst="ellipse">
              <a:avLst/>
            </a:prstGeom>
            <a:solidFill>
              <a:srgbClr val="FF33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 name="Oval 6"/>
            <p:cNvSpPr>
              <a:spLocks noChangeArrowheads="1"/>
            </p:cNvSpPr>
            <p:nvPr/>
          </p:nvSpPr>
          <p:spPr bwMode="auto">
            <a:xfrm>
              <a:off x="3290613" y="3949700"/>
              <a:ext cx="908050" cy="681038"/>
            </a:xfrm>
            <a:prstGeom prst="ellipse">
              <a:avLst/>
            </a:prstGeom>
            <a:solidFill>
              <a:srgbClr val="003399"/>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Oval 7"/>
            <p:cNvSpPr>
              <a:spLocks noChangeArrowheads="1"/>
            </p:cNvSpPr>
            <p:nvPr/>
          </p:nvSpPr>
          <p:spPr bwMode="auto">
            <a:xfrm>
              <a:off x="3290613" y="5378450"/>
              <a:ext cx="908050" cy="681038"/>
            </a:xfrm>
            <a:prstGeom prst="ellipse">
              <a:avLst/>
            </a:prstGeom>
            <a:solidFill>
              <a:srgbClr val="777777"/>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Oval 8"/>
            <p:cNvSpPr>
              <a:spLocks noChangeArrowheads="1"/>
            </p:cNvSpPr>
            <p:nvPr/>
          </p:nvSpPr>
          <p:spPr bwMode="auto">
            <a:xfrm>
              <a:off x="2273025" y="2759075"/>
              <a:ext cx="908050" cy="681038"/>
            </a:xfrm>
            <a:prstGeom prst="ellipse">
              <a:avLst/>
            </a:prstGeom>
            <a:solidFill>
              <a:srgbClr val="FFFF00"/>
            </a:solidFill>
            <a:ln w="9525">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Line 9"/>
            <p:cNvSpPr>
              <a:spLocks noChangeShapeType="1"/>
            </p:cNvSpPr>
            <p:nvPr/>
          </p:nvSpPr>
          <p:spPr bwMode="auto">
            <a:xfrm flipV="1">
              <a:off x="1819000" y="3354388"/>
              <a:ext cx="638175" cy="646112"/>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Line 10"/>
            <p:cNvSpPr>
              <a:spLocks noChangeShapeType="1"/>
            </p:cNvSpPr>
            <p:nvPr/>
          </p:nvSpPr>
          <p:spPr bwMode="auto">
            <a:xfrm flipV="1">
              <a:off x="1571350" y="4613275"/>
              <a:ext cx="1588"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Line 11"/>
            <p:cNvSpPr>
              <a:spLocks noChangeShapeType="1"/>
            </p:cNvSpPr>
            <p:nvPr/>
          </p:nvSpPr>
          <p:spPr bwMode="auto">
            <a:xfrm flipV="1">
              <a:off x="3770038" y="4613275"/>
              <a:ext cx="1587" cy="765175"/>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Line 12"/>
            <p:cNvSpPr>
              <a:spLocks noChangeShapeType="1"/>
            </p:cNvSpPr>
            <p:nvPr/>
          </p:nvSpPr>
          <p:spPr bwMode="auto">
            <a:xfrm rot="16200000" flipV="1">
              <a:off x="2658788" y="3632200"/>
              <a:ext cx="1587" cy="1293813"/>
            </a:xfrm>
            <a:prstGeom prst="line">
              <a:avLst/>
            </a:prstGeom>
            <a:noFill/>
            <a:ln w="38100">
              <a:solidFill>
                <a:schemeClr val="bg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4" name="Text Placeholder 3"/>
          <p:cNvSpPr>
            <a:spLocks noGrp="1"/>
          </p:cNvSpPr>
          <p:nvPr>
            <p:ph type="body" sz="quarter" idx="11"/>
          </p:nvPr>
        </p:nvSpPr>
        <p:spPr>
          <a:xfrm>
            <a:off x="723198" y="1449842"/>
            <a:ext cx="4436630" cy="526596"/>
          </a:xfrm>
        </p:spPr>
        <p:txBody>
          <a:bodyPr/>
          <a:lstStyle/>
          <a:p>
            <a:r>
              <a:rPr lang="en-US" dirty="0" smtClean="0"/>
              <a:t>How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AGT Architectural Design Method – 1B</a:t>
            </a:r>
            <a:endParaRPr lang="en-US" dirty="0"/>
          </a:p>
        </p:txBody>
      </p:sp>
      <p:sp>
        <p:nvSpPr>
          <p:cNvPr id="3" name="Content Placeholder 2"/>
          <p:cNvSpPr>
            <a:spLocks noGrp="1"/>
          </p:cNvSpPr>
          <p:nvPr>
            <p:ph sz="quarter" idx="10"/>
          </p:nvPr>
        </p:nvSpPr>
        <p:spPr>
          <a:xfrm>
            <a:off x="723198" y="1795657"/>
            <a:ext cx="12978115" cy="5309125"/>
          </a:xfrm>
        </p:spPr>
        <p:txBody>
          <a:bodyPr/>
          <a:lstStyle/>
          <a:p>
            <a:pPr marL="457200" indent="-457200">
              <a:buFont typeface="Arial" panose="020B0604020202020204" pitchFamily="34" charset="0"/>
              <a:buChar char="•"/>
            </a:pPr>
            <a:r>
              <a:rPr lang="en-US" dirty="0" smtClean="0"/>
              <a:t>The method provides template for common areas to encapsulate</a:t>
            </a:r>
          </a:p>
          <a:p>
            <a:pPr marL="1187413" lvl="1" indent="-457200"/>
            <a:r>
              <a:rPr lang="en-US" dirty="0" smtClean="0"/>
              <a:t>A good starting point</a:t>
            </a:r>
          </a:p>
          <a:p>
            <a:pPr marL="1187413" lvl="1" indent="-457200"/>
            <a:r>
              <a:rPr lang="en-US" dirty="0" smtClean="0"/>
              <a:t>Encapsulate classic volatile areas</a:t>
            </a:r>
          </a:p>
          <a:p>
            <a:pPr marL="457200" indent="-457200">
              <a:buFont typeface="Arial" panose="020B0604020202020204" pitchFamily="34" charset="0"/>
              <a:buChar char="•"/>
            </a:pPr>
            <a:r>
              <a:rPr lang="en-US" dirty="0" smtClean="0"/>
              <a:t>Layers encapsulate top-down</a:t>
            </a:r>
          </a:p>
          <a:p>
            <a:pPr marL="457200" indent="-457200">
              <a:buFont typeface="Arial" panose="020B0604020202020204" pitchFamily="34" charset="0"/>
              <a:buChar char="•"/>
            </a:pPr>
            <a:r>
              <a:rPr lang="en-US" dirty="0" smtClean="0"/>
              <a:t>Services inside layers encapsulate sideways</a:t>
            </a:r>
            <a:endParaRPr lang="en-US" dirty="0"/>
          </a:p>
        </p:txBody>
      </p:sp>
    </p:spTree>
    <p:extLst>
      <p:ext uri="{BB962C8B-B14F-4D97-AF65-F5344CB8AC3E}">
        <p14:creationId xmlns:p14="http://schemas.microsoft.com/office/powerpoint/2010/main" val="22914397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8"/>
          </p:nvPr>
        </p:nvSpPr>
        <p:spPr/>
        <p:txBody>
          <a:bodyPr/>
          <a:lstStyle/>
          <a:p>
            <a:r>
              <a:rPr lang="en-US" dirty="0" smtClean="0"/>
              <a:t>Definitions</a:t>
            </a:r>
          </a:p>
          <a:p>
            <a:pPr lvl="1"/>
            <a:r>
              <a:rPr lang="en-US" dirty="0" smtClean="0"/>
              <a:t>Architecture (as per IEEE 1471-2000 / ISO/IEC 42010:2007)</a:t>
            </a:r>
          </a:p>
          <a:p>
            <a:pPr lvl="1"/>
            <a:endParaRPr lang="en-US" dirty="0" smtClean="0"/>
          </a:p>
          <a:p>
            <a:pPr lvl="1"/>
            <a:endParaRPr lang="en-US" dirty="0"/>
          </a:p>
          <a:p>
            <a:pPr lvl="1"/>
            <a:endParaRPr lang="en-US" dirty="0" smtClean="0"/>
          </a:p>
          <a:p>
            <a:pPr lvl="1"/>
            <a:endParaRPr lang="en-US" dirty="0"/>
          </a:p>
          <a:p>
            <a:pPr lvl="1"/>
            <a:endParaRPr lang="en-US" dirty="0" smtClean="0"/>
          </a:p>
        </p:txBody>
      </p:sp>
      <p:sp>
        <p:nvSpPr>
          <p:cNvPr id="4" name="Rectangle 3"/>
          <p:cNvSpPr/>
          <p:nvPr/>
        </p:nvSpPr>
        <p:spPr>
          <a:xfrm>
            <a:off x="1534967" y="2857046"/>
            <a:ext cx="12636869" cy="1332226"/>
          </a:xfrm>
          <a:prstGeom prst="rect">
            <a:avLst/>
          </a:prstGeom>
        </p:spPr>
        <p:txBody>
          <a:bodyPr wrap="square" lIns="130622" tIns="65311" rIns="130622" bIns="65311">
            <a:spAutoFit/>
          </a:bodyPr>
          <a:lstStyle/>
          <a:p>
            <a:pPr algn="ctr"/>
            <a:r>
              <a:rPr lang="en-US" i="1" dirty="0" smtClean="0"/>
              <a:t>…is </a:t>
            </a:r>
            <a:r>
              <a:rPr lang="en-US" i="1" dirty="0"/>
              <a:t>the fundamental </a:t>
            </a:r>
            <a:r>
              <a:rPr lang="en-US" i="1" dirty="0" smtClean="0"/>
              <a:t>organization </a:t>
            </a:r>
            <a:r>
              <a:rPr lang="en-US" i="1" dirty="0"/>
              <a:t>of a </a:t>
            </a:r>
            <a:r>
              <a:rPr lang="en-US" i="1" dirty="0" smtClean="0"/>
              <a:t>system </a:t>
            </a:r>
            <a:r>
              <a:rPr lang="en-US" i="1" dirty="0"/>
              <a:t>embodied </a:t>
            </a:r>
            <a:r>
              <a:rPr lang="en-US" i="1" dirty="0" smtClean="0"/>
              <a:t>in </a:t>
            </a:r>
            <a:r>
              <a:rPr lang="en-US" i="1" dirty="0"/>
              <a:t>its components, their </a:t>
            </a:r>
            <a:r>
              <a:rPr lang="en-US" i="1" dirty="0" smtClean="0"/>
              <a:t>relationships to </a:t>
            </a:r>
            <a:r>
              <a:rPr lang="en-US" i="1" dirty="0"/>
              <a:t>each other, and to the </a:t>
            </a:r>
            <a:r>
              <a:rPr lang="en-US" i="1" dirty="0" smtClean="0"/>
              <a:t>environment</a:t>
            </a:r>
            <a:r>
              <a:rPr lang="en-US" i="1" dirty="0"/>
              <a:t>, and the </a:t>
            </a:r>
            <a:r>
              <a:rPr lang="en-US" i="1" dirty="0" smtClean="0"/>
              <a:t>principles </a:t>
            </a:r>
            <a:r>
              <a:rPr lang="en-US" i="1" dirty="0"/>
              <a:t>guiding its design and evolution</a:t>
            </a:r>
          </a:p>
        </p:txBody>
      </p:sp>
    </p:spTree>
    <p:extLst>
      <p:ext uri="{BB962C8B-B14F-4D97-AF65-F5344CB8AC3E}">
        <p14:creationId xmlns:p14="http://schemas.microsoft.com/office/powerpoint/2010/main" val="290541971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Structure</a:t>
            </a:r>
            <a:endParaRPr lang="en-US" dirty="0"/>
          </a:p>
        </p:txBody>
      </p:sp>
      <p:sp>
        <p:nvSpPr>
          <p:cNvPr id="4" name="Content Placeholder 2"/>
          <p:cNvSpPr txBox="1">
            <a:spLocks/>
          </p:cNvSpPr>
          <p:nvPr/>
        </p:nvSpPr>
        <p:spPr>
          <a:xfrm>
            <a:off x="0" y="6259287"/>
            <a:ext cx="14630400" cy="593767"/>
          </a:xfrm>
          <a:prstGeom prst="rect">
            <a:avLst/>
          </a:prstGeom>
        </p:spPr>
        <p:txBody>
          <a:bodyPr/>
          <a:lstStyle/>
          <a:p>
            <a:pPr marL="0" marR="0" lvl="0" indent="0" algn="ctr"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lang="en-US" noProof="0" dirty="0" smtClean="0">
                <a:solidFill>
                  <a:schemeClr val="accent1"/>
                </a:solidFill>
              </a:rPr>
              <a:t>Any architecture has many structures. So it is with </a:t>
            </a:r>
            <a:r>
              <a:rPr lang="en-US" b="1" noProof="0" dirty="0" smtClean="0">
                <a:solidFill>
                  <a:schemeClr val="accent1"/>
                </a:solidFill>
              </a:rPr>
              <a:t>Software Systems…</a:t>
            </a:r>
            <a:endParaRPr kumimoji="0" lang="en-US" sz="1600" b="0" u="none" strike="noStrike" kern="1200" cap="none" spc="0" normalizeH="0" baseline="0" noProof="0" dirty="0" smtClean="0">
              <a:ln>
                <a:noFill/>
              </a:ln>
              <a:solidFill>
                <a:schemeClr val="bg2"/>
              </a:solidFill>
              <a:effectLst/>
              <a:uLnTx/>
              <a:uFillTx/>
              <a:latin typeface="+mn-lt"/>
              <a:ea typeface="+mn-ea"/>
              <a:cs typeface="+mn-cs"/>
            </a:endParaRPr>
          </a:p>
        </p:txBody>
      </p:sp>
      <p:sp>
        <p:nvSpPr>
          <p:cNvPr id="6" name="Rectangle 5"/>
          <p:cNvSpPr/>
          <p:nvPr/>
        </p:nvSpPr>
        <p:spPr>
          <a:xfrm>
            <a:off x="7156105" y="1911063"/>
            <a:ext cx="7278347" cy="3422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2449" y="1913833"/>
            <a:ext cx="6826312" cy="3420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2" cstate="print"/>
          <a:srcRect/>
          <a:stretch>
            <a:fillRect/>
          </a:stretch>
        </p:blipFill>
        <p:spPr bwMode="auto">
          <a:xfrm>
            <a:off x="255566" y="2019053"/>
            <a:ext cx="6210300" cy="3162300"/>
          </a:xfrm>
          <a:prstGeom prst="rect">
            <a:avLst/>
          </a:prstGeom>
          <a:noFill/>
          <a:ln w="9525">
            <a:noFill/>
            <a:miter lim="800000"/>
            <a:headEnd/>
            <a:tailEnd/>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3181" y="2209802"/>
            <a:ext cx="3149758" cy="20375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0653" y="2069223"/>
            <a:ext cx="3586189" cy="2318657"/>
          </a:xfrm>
          <a:prstGeom prst="rect">
            <a:avLst/>
          </a:prstGeom>
        </p:spPr>
      </p:pic>
      <p:sp>
        <p:nvSpPr>
          <p:cNvPr id="7" name="TextBox 6"/>
          <p:cNvSpPr txBox="1"/>
          <p:nvPr/>
        </p:nvSpPr>
        <p:spPr>
          <a:xfrm>
            <a:off x="7467601" y="4526418"/>
            <a:ext cx="2880917" cy="307777"/>
          </a:xfrm>
          <a:prstGeom prst="rect">
            <a:avLst/>
          </a:prstGeom>
          <a:noFill/>
        </p:spPr>
        <p:txBody>
          <a:bodyPr wrap="none" rtlCol="0">
            <a:spAutoFit/>
          </a:bodyPr>
          <a:lstStyle/>
          <a:p>
            <a:r>
              <a:rPr lang="en-US" sz="1400" dirty="0" smtClean="0">
                <a:solidFill>
                  <a:schemeClr val="bg2"/>
                </a:solidFill>
              </a:rPr>
              <a:t>a </a:t>
            </a:r>
            <a:r>
              <a:rPr lang="en-US" sz="1400" b="1" dirty="0" smtClean="0">
                <a:solidFill>
                  <a:schemeClr val="bg2"/>
                </a:solidFill>
              </a:rPr>
              <a:t>Structural</a:t>
            </a:r>
            <a:r>
              <a:rPr lang="en-US" sz="1400" dirty="0" smtClean="0">
                <a:solidFill>
                  <a:schemeClr val="bg2"/>
                </a:solidFill>
              </a:rPr>
              <a:t> View of Building</a:t>
            </a:r>
          </a:p>
        </p:txBody>
      </p:sp>
      <p:sp>
        <p:nvSpPr>
          <p:cNvPr id="13" name="TextBox 12"/>
          <p:cNvSpPr txBox="1"/>
          <p:nvPr/>
        </p:nvSpPr>
        <p:spPr>
          <a:xfrm>
            <a:off x="10866750" y="4513490"/>
            <a:ext cx="3573414" cy="307777"/>
          </a:xfrm>
          <a:prstGeom prst="rect">
            <a:avLst/>
          </a:prstGeom>
          <a:noFill/>
        </p:spPr>
        <p:txBody>
          <a:bodyPr wrap="none" rtlCol="0">
            <a:spAutoFit/>
          </a:bodyPr>
          <a:lstStyle/>
          <a:p>
            <a:r>
              <a:rPr lang="en-US" sz="1400" dirty="0" smtClean="0">
                <a:solidFill>
                  <a:schemeClr val="bg2"/>
                </a:solidFill>
              </a:rPr>
              <a:t>a </a:t>
            </a:r>
            <a:r>
              <a:rPr lang="en-US" sz="1400" b="1" dirty="0" smtClean="0">
                <a:solidFill>
                  <a:schemeClr val="bg2"/>
                </a:solidFill>
              </a:rPr>
              <a:t>Electrical system v</a:t>
            </a:r>
            <a:r>
              <a:rPr lang="en-US" sz="1400" dirty="0" smtClean="0">
                <a:solidFill>
                  <a:schemeClr val="bg2"/>
                </a:solidFill>
              </a:rPr>
              <a:t>iew of Building</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and View Point</a:t>
            </a:r>
            <a:endParaRPr lang="en-US" dirty="0"/>
          </a:p>
        </p:txBody>
      </p:sp>
      <p:sp>
        <p:nvSpPr>
          <p:cNvPr id="3" name="Content Placeholder 2"/>
          <p:cNvSpPr>
            <a:spLocks noGrp="1"/>
          </p:cNvSpPr>
          <p:nvPr>
            <p:ph sz="quarter" idx="10"/>
          </p:nvPr>
        </p:nvSpPr>
        <p:spPr>
          <a:xfrm>
            <a:off x="723198" y="1817108"/>
            <a:ext cx="12978115" cy="795463"/>
          </a:xfrm>
        </p:spPr>
        <p:txBody>
          <a:bodyPr/>
          <a:lstStyle/>
          <a:p>
            <a:r>
              <a:rPr lang="en-US" sz="2000" dirty="0" smtClean="0"/>
              <a:t>A view is a representation of a system from the perspective of a related set of concerns. A view is what you see (or what a stakeholder sees).</a:t>
            </a:r>
            <a:endParaRPr lang="en-US" sz="2000" dirty="0"/>
          </a:p>
        </p:txBody>
      </p:sp>
      <p:sp>
        <p:nvSpPr>
          <p:cNvPr id="4" name="Text Placeholder 3"/>
          <p:cNvSpPr>
            <a:spLocks noGrp="1"/>
          </p:cNvSpPr>
          <p:nvPr>
            <p:ph type="body" sz="quarter" idx="11"/>
          </p:nvPr>
        </p:nvSpPr>
        <p:spPr/>
        <p:txBody>
          <a:bodyPr/>
          <a:lstStyle/>
          <a:p>
            <a:r>
              <a:rPr lang="en-US" dirty="0" smtClean="0"/>
              <a:t>View</a:t>
            </a:r>
            <a:endParaRPr lang="en-US" dirty="0"/>
          </a:p>
        </p:txBody>
      </p:sp>
      <p:sp>
        <p:nvSpPr>
          <p:cNvPr id="5" name="Content Placeholder 2"/>
          <p:cNvSpPr txBox="1">
            <a:spLocks/>
          </p:cNvSpPr>
          <p:nvPr/>
        </p:nvSpPr>
        <p:spPr>
          <a:xfrm>
            <a:off x="721223" y="3133258"/>
            <a:ext cx="12978115" cy="795463"/>
          </a:xfrm>
          <a:prstGeom prst="rect">
            <a:avLst/>
          </a:prstGeom>
        </p:spPr>
        <p:txBody>
          <a:bodyPr vert="horz" lIns="130622" tIns="65311" rIns="130622" bIns="65311" rtlCol="0">
            <a:noAutofit/>
          </a:bodyPr>
          <a:lstStyle/>
          <a:p>
            <a:pPr lvl="0">
              <a:spcBef>
                <a:spcPts val="1429"/>
              </a:spcBef>
              <a:buClr>
                <a:schemeClr val="accent1"/>
              </a:buClr>
            </a:pPr>
            <a:r>
              <a:rPr lang="en-US" sz="2000" b="1" dirty="0" smtClean="0">
                <a:solidFill>
                  <a:schemeClr val="accent1"/>
                </a:solidFill>
              </a:rPr>
              <a:t>A viewpoint defines the perspective from which a view is taken. It defines how to construct and use a view (templates).</a:t>
            </a:r>
            <a:endParaRPr lang="en-US" sz="2000" b="1" dirty="0">
              <a:solidFill>
                <a:schemeClr val="accent1"/>
              </a:solidFill>
            </a:endParaRPr>
          </a:p>
        </p:txBody>
      </p:sp>
      <p:sp>
        <p:nvSpPr>
          <p:cNvPr id="6" name="Text Placeholder 3"/>
          <p:cNvSpPr txBox="1">
            <a:spLocks/>
          </p:cNvSpPr>
          <p:nvPr/>
        </p:nvSpPr>
        <p:spPr>
          <a:xfrm>
            <a:off x="721224" y="2585103"/>
            <a:ext cx="12957176" cy="526596"/>
          </a:xfrm>
          <a:prstGeom prst="rect">
            <a:avLst/>
          </a:prstGeom>
        </p:spPr>
        <p:txBody>
          <a:bodyPr vert="horz" lIns="130622" tIns="65311" rIns="130622" bIns="65311" rtlCol="0">
            <a:noAutofit/>
          </a:bodyPr>
          <a:lstStyle/>
          <a:p>
            <a:pPr marL="0" marR="0" lvl="0" indent="0" algn="l" defTabSz="1306220" rtl="0" eaLnBrk="1" fontAlgn="auto" latinLnBrk="0" hangingPunct="1">
              <a:lnSpc>
                <a:spcPct val="100000"/>
              </a:lnSpc>
              <a:spcBef>
                <a:spcPts val="1429"/>
              </a:spcBef>
              <a:spcAft>
                <a:spcPts val="0"/>
              </a:spcAft>
              <a:buClr>
                <a:schemeClr val="accent1"/>
              </a:buClr>
              <a:buSzTx/>
              <a:buFont typeface="Arial" pitchFamily="34" charset="0"/>
              <a:buNone/>
              <a:tabLst/>
              <a:defRPr/>
            </a:pPr>
            <a:r>
              <a:rPr kumimoji="0" lang="en-US" sz="3000" b="1" i="0" u="none" strike="noStrike" kern="1200" cap="none" spc="0" normalizeH="0" baseline="0" noProof="0" dirty="0" smtClean="0">
                <a:ln>
                  <a:noFill/>
                </a:ln>
                <a:solidFill>
                  <a:srgbClr val="7D7D7D"/>
                </a:solidFill>
                <a:effectLst/>
                <a:uLnTx/>
                <a:uFillTx/>
                <a:latin typeface="+mn-lt"/>
                <a:ea typeface="+mn-ea"/>
                <a:cs typeface="+mn-cs"/>
              </a:rPr>
              <a:t>Viewpoint</a:t>
            </a:r>
            <a:endParaRPr kumimoji="0" lang="en-US" sz="3000" b="1" i="0" u="none" strike="noStrike" kern="1200" cap="none" spc="0" normalizeH="0" baseline="0" noProof="0" dirty="0">
              <a:ln>
                <a:noFill/>
              </a:ln>
              <a:solidFill>
                <a:srgbClr val="7D7D7D"/>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6782300" y="4328545"/>
            <a:ext cx="6896100" cy="2828925"/>
          </a:xfrm>
          <a:prstGeom prst="rect">
            <a:avLst/>
          </a:prstGeom>
          <a:noFill/>
          <a:ln w="9525">
            <a:noFill/>
            <a:miter lim="800000"/>
            <a:headEnd/>
            <a:tailEnd/>
          </a:ln>
        </p:spPr>
      </p:pic>
      <p:pic>
        <p:nvPicPr>
          <p:cNvPr id="8" name="Picture 7" descr="Template.jpg"/>
          <p:cNvPicPr>
            <a:picLocks noChangeAspect="1"/>
          </p:cNvPicPr>
          <p:nvPr/>
        </p:nvPicPr>
        <p:blipFill>
          <a:blip r:embed="rId3" cstate="print"/>
          <a:stretch>
            <a:fillRect/>
          </a:stretch>
        </p:blipFill>
        <p:spPr>
          <a:xfrm>
            <a:off x="723199" y="4328545"/>
            <a:ext cx="4371315" cy="2828925"/>
          </a:xfrm>
          <a:prstGeom prst="rect">
            <a:avLst/>
          </a:prstGeom>
        </p:spPr>
      </p:pic>
      <p:sp>
        <p:nvSpPr>
          <p:cNvPr id="9" name="Right Arrow 8"/>
          <p:cNvSpPr/>
          <p:nvPr/>
        </p:nvSpPr>
        <p:spPr>
          <a:xfrm>
            <a:off x="5510151" y="5379522"/>
            <a:ext cx="1104405" cy="7125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0897" y="1798727"/>
            <a:ext cx="4006725" cy="5316912"/>
          </a:xfrm>
          <a:solidFill>
            <a:srgbClr val="FFFF8B"/>
          </a:solidFill>
          <a:ln>
            <a:solidFill>
              <a:schemeClr val="accent1">
                <a:shade val="50000"/>
              </a:schemeClr>
            </a:solidFill>
          </a:ln>
        </p:spPr>
        <p:txBody>
          <a:bodyPr/>
          <a:lstStyle/>
          <a:p>
            <a:r>
              <a:rPr lang="en-US" dirty="0" smtClean="0"/>
              <a:t>Module View: </a:t>
            </a:r>
            <a:r>
              <a:rPr lang="en-US" sz="2000" b="0" dirty="0">
                <a:solidFill>
                  <a:schemeClr val="tx1"/>
                </a:solidFill>
                <a:latin typeface="+mn-lt"/>
                <a:ea typeface="+mn-ea"/>
                <a:cs typeface="+mn-cs"/>
              </a:rPr>
              <a:t>consisting of elements that are units of implementation called modules and the relationships among </a:t>
            </a:r>
            <a:r>
              <a:rPr lang="en-US" sz="2000" b="0" dirty="0" smtClean="0">
                <a:solidFill>
                  <a:schemeClr val="tx1"/>
                </a:solidFill>
                <a:latin typeface="+mn-lt"/>
                <a:ea typeface="+mn-ea"/>
                <a:cs typeface="+mn-cs"/>
              </a:rPr>
              <a:t>them.</a:t>
            </a:r>
          </a:p>
          <a:p>
            <a:r>
              <a:rPr lang="en-US" sz="1600" b="0" dirty="0" smtClean="0">
                <a:solidFill>
                  <a:schemeClr val="tx1"/>
                </a:solidFill>
                <a:latin typeface="+mn-lt"/>
                <a:ea typeface="+mn-ea"/>
                <a:cs typeface="+mn-cs"/>
              </a:rPr>
              <a:t>E.g. Uses View, Layered View, etc.</a:t>
            </a:r>
            <a:endParaRPr lang="en-US" sz="1600" b="0" dirty="0">
              <a:solidFill>
                <a:schemeClr val="tx1"/>
              </a:solidFill>
              <a:latin typeface="+mn-lt"/>
              <a:ea typeface="+mn-ea"/>
              <a:cs typeface="+mn-cs"/>
            </a:endParaRPr>
          </a:p>
        </p:txBody>
      </p:sp>
      <p:sp>
        <p:nvSpPr>
          <p:cNvPr id="4" name="Title 3"/>
          <p:cNvSpPr>
            <a:spLocks noGrp="1"/>
          </p:cNvSpPr>
          <p:nvPr>
            <p:ph type="title"/>
          </p:nvPr>
        </p:nvSpPr>
        <p:spPr/>
        <p:txBody>
          <a:bodyPr/>
          <a:lstStyle/>
          <a:p>
            <a:r>
              <a:rPr lang="en-US" dirty="0" smtClean="0"/>
              <a:t>Architectural Views</a:t>
            </a:r>
            <a:endParaRPr lang="en-US" dirty="0"/>
          </a:p>
        </p:txBody>
      </p:sp>
      <p:sp>
        <p:nvSpPr>
          <p:cNvPr id="5" name="Content Placeholder 4"/>
          <p:cNvSpPr>
            <a:spLocks noGrp="1"/>
          </p:cNvSpPr>
          <p:nvPr>
            <p:ph sz="half" idx="18"/>
          </p:nvPr>
        </p:nvSpPr>
        <p:spPr>
          <a:xfrm>
            <a:off x="4381996" y="1810602"/>
            <a:ext cx="5047012" cy="5316912"/>
          </a:xfrm>
          <a:solidFill>
            <a:srgbClr val="FFFF8B"/>
          </a:solidFill>
          <a:ln>
            <a:solidFill>
              <a:schemeClr val="accent1">
                <a:shade val="50000"/>
              </a:schemeClr>
            </a:solidFill>
          </a:ln>
        </p:spPr>
        <p:txBody>
          <a:bodyPr/>
          <a:lstStyle/>
          <a:p>
            <a:r>
              <a:rPr lang="en-US" dirty="0" smtClean="0"/>
              <a:t>Component-and-Connector View: </a:t>
            </a:r>
            <a:r>
              <a:rPr lang="en-US" sz="2000" b="0" dirty="0">
                <a:solidFill>
                  <a:schemeClr val="tx1"/>
                </a:solidFill>
                <a:latin typeface="+mn-lt"/>
                <a:ea typeface="+mn-ea"/>
                <a:cs typeface="+mn-cs"/>
              </a:rPr>
              <a:t>consisting of runtime components (units of computation) and the connectors (communication paths) between </a:t>
            </a:r>
            <a:r>
              <a:rPr lang="en-US" sz="2000" b="0" dirty="0" smtClean="0">
                <a:solidFill>
                  <a:schemeClr val="tx1"/>
                </a:solidFill>
                <a:latin typeface="+mn-lt"/>
                <a:ea typeface="+mn-ea"/>
                <a:cs typeface="+mn-cs"/>
              </a:rPr>
              <a:t>them.</a:t>
            </a:r>
          </a:p>
          <a:p>
            <a:r>
              <a:rPr lang="en-US" sz="1600" b="0" dirty="0" smtClean="0">
                <a:solidFill>
                  <a:schemeClr val="tx1"/>
                </a:solidFill>
                <a:latin typeface="+mn-lt"/>
                <a:ea typeface="+mn-ea"/>
                <a:cs typeface="+mn-cs"/>
              </a:rPr>
              <a:t>E.g. 3-Tiers, Sequence Diagram, etc.</a:t>
            </a:r>
          </a:p>
          <a:p>
            <a:endParaRPr lang="en-US" sz="2000" b="0" dirty="0">
              <a:solidFill>
                <a:schemeClr val="tx1"/>
              </a:solidFill>
              <a:latin typeface="+mn-lt"/>
              <a:ea typeface="+mn-ea"/>
              <a:cs typeface="+mn-cs"/>
            </a:endParaRPr>
          </a:p>
        </p:txBody>
      </p:sp>
      <p:sp>
        <p:nvSpPr>
          <p:cNvPr id="6" name="Content Placeholder 4"/>
          <p:cNvSpPr txBox="1">
            <a:spLocks/>
          </p:cNvSpPr>
          <p:nvPr/>
        </p:nvSpPr>
        <p:spPr>
          <a:xfrm>
            <a:off x="9607134" y="1798727"/>
            <a:ext cx="4801459" cy="5316912"/>
          </a:xfrm>
          <a:prstGeom prst="rect">
            <a:avLst/>
          </a:prstGeom>
          <a:solidFill>
            <a:srgbClr val="FFFF8B"/>
          </a:solidFill>
          <a:ln>
            <a:solidFill>
              <a:schemeClr val="accent1">
                <a:shade val="50000"/>
              </a:schemeClr>
            </a:solidFill>
          </a:ln>
        </p:spPr>
        <p:txBody>
          <a:bodyPr vert="horz" lIns="130622" tIns="65311" rIns="130622" bIns="65311" rtlCol="0">
            <a:noAutofit/>
          </a:bodyPr>
          <a:lstStyle/>
          <a:p>
            <a:r>
              <a:rPr kumimoji="0" lang="en-US" sz="2200" b="1" i="0" u="none" strike="noStrike" kern="1200" cap="none" spc="0" normalizeH="0" baseline="0" noProof="0" dirty="0" smtClean="0">
                <a:ln>
                  <a:noFill/>
                </a:ln>
                <a:solidFill>
                  <a:schemeClr val="accent1"/>
                </a:solidFill>
                <a:effectLst/>
                <a:uLnTx/>
                <a:uFillTx/>
                <a:latin typeface="Verdana" pitchFamily="34" charset="0"/>
                <a:ea typeface="Verdana" pitchFamily="34" charset="0"/>
                <a:cs typeface="Verdana" pitchFamily="34" charset="0"/>
              </a:rPr>
              <a:t>Allocation Views: </a:t>
            </a:r>
            <a:r>
              <a:rPr lang="en-US" sz="2000" dirty="0" smtClean="0"/>
              <a:t>consisting of software elements and their</a:t>
            </a:r>
          </a:p>
          <a:p>
            <a:r>
              <a:rPr lang="en-US" sz="2000" dirty="0" smtClean="0"/>
              <a:t>relationships to elements in external environments in which the software is created and executed.</a:t>
            </a:r>
          </a:p>
          <a:p>
            <a:endParaRPr kumimoji="0" lang="en-US" sz="2000" b="1" i="0" u="none" strike="noStrike" kern="1200" cap="none" spc="0" normalizeH="0" baseline="0" noProof="0" dirty="0" smtClean="0">
              <a:ln>
                <a:noFill/>
              </a:ln>
              <a:solidFill>
                <a:schemeClr val="accent1"/>
              </a:solidFill>
              <a:effectLst/>
              <a:uLnTx/>
              <a:uFillTx/>
              <a:latin typeface="Verdana" pitchFamily="34" charset="0"/>
              <a:ea typeface="Verdana" pitchFamily="34" charset="0"/>
              <a:cs typeface="Verdana" pitchFamily="34" charset="0"/>
            </a:endParaRPr>
          </a:p>
          <a:p>
            <a:r>
              <a:rPr lang="en-US" sz="1600" dirty="0" smtClean="0"/>
              <a:t>E.g. Deployment view, Implementation View, etc.</a:t>
            </a:r>
          </a:p>
        </p:txBody>
      </p:sp>
      <p:pic>
        <p:nvPicPr>
          <p:cNvPr id="3075" name="Picture 3"/>
          <p:cNvPicPr>
            <a:picLocks noChangeAspect="1" noChangeArrowheads="1"/>
          </p:cNvPicPr>
          <p:nvPr/>
        </p:nvPicPr>
        <p:blipFill>
          <a:blip r:embed="rId2" cstate="print"/>
          <a:srcRect/>
          <a:stretch>
            <a:fillRect/>
          </a:stretch>
        </p:blipFill>
        <p:spPr bwMode="auto">
          <a:xfrm>
            <a:off x="410895" y="4482374"/>
            <a:ext cx="981075" cy="22574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2194780" y="5066368"/>
            <a:ext cx="1666875" cy="638175"/>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551539" y="3990113"/>
            <a:ext cx="3996854" cy="3006776"/>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9796277" y="4217585"/>
            <a:ext cx="3729718" cy="277930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98" y="421006"/>
            <a:ext cx="13313436" cy="676274"/>
          </a:xfrm>
        </p:spPr>
        <p:txBody>
          <a:bodyPr/>
          <a:lstStyle/>
          <a:p>
            <a:r>
              <a:rPr lang="en-US" dirty="0" smtClean="0"/>
              <a:t>AGT Architectural Design Method – 2A</a:t>
            </a:r>
            <a:endParaRPr lang="en-US" dirty="0"/>
          </a:p>
        </p:txBody>
      </p:sp>
      <p:sp>
        <p:nvSpPr>
          <p:cNvPr id="3" name="Content Placeholder 2"/>
          <p:cNvSpPr>
            <a:spLocks noGrp="1"/>
          </p:cNvSpPr>
          <p:nvPr>
            <p:ph sz="quarter" idx="10"/>
          </p:nvPr>
        </p:nvSpPr>
        <p:spPr>
          <a:xfrm>
            <a:off x="601880" y="1888357"/>
            <a:ext cx="12978115" cy="3966167"/>
          </a:xfrm>
        </p:spPr>
        <p:txBody>
          <a:bodyPr/>
          <a:lstStyle/>
          <a:p>
            <a:pPr marL="463550" indent="-463550">
              <a:buFont typeface="Arial" pitchFamily="34" charset="0"/>
              <a:buChar char="•"/>
            </a:pPr>
            <a:r>
              <a:rPr lang="en-US" dirty="0" smtClean="0"/>
              <a:t>Conventional common-place methodologies and tools -</a:t>
            </a:r>
          </a:p>
          <a:p>
            <a:pPr marL="869477" lvl="2" indent="-463550"/>
            <a:r>
              <a:rPr lang="en-US" dirty="0" smtClean="0"/>
              <a:t>UML</a:t>
            </a:r>
          </a:p>
          <a:p>
            <a:pPr marL="869477" lvl="2" indent="-463550"/>
            <a:r>
              <a:rPr lang="en-US" dirty="0" smtClean="0"/>
              <a:t>VSTS</a:t>
            </a:r>
          </a:p>
          <a:p>
            <a:pPr marL="869477" lvl="2" indent="-463550"/>
            <a:r>
              <a:rPr lang="en-US" dirty="0" smtClean="0"/>
              <a:t>VS-Architect</a:t>
            </a:r>
          </a:p>
          <a:p>
            <a:pPr marL="463550" indent="-463550">
              <a:buFont typeface="Arial" pitchFamily="34" charset="0"/>
              <a:buChar char="•"/>
            </a:pPr>
            <a:r>
              <a:rPr lang="en-US" dirty="0" smtClean="0"/>
              <a:t>Focuses heavily on object relations and class hierarchy</a:t>
            </a:r>
          </a:p>
          <a:p>
            <a:pPr marL="463550" indent="-463550">
              <a:buFont typeface="Arial" pitchFamily="34" charset="0"/>
              <a:buChar char="•"/>
            </a:pPr>
            <a:r>
              <a:rPr lang="en-US" dirty="0" smtClean="0"/>
              <a:t>UML is too verbose</a:t>
            </a:r>
          </a:p>
          <a:p>
            <a:pPr marL="463550" indent="-463550">
              <a:buFont typeface="Arial" pitchFamily="34" charset="0"/>
              <a:buChar char="•"/>
            </a:pPr>
            <a:endParaRPr lang="en-US" dirty="0" smtClean="0"/>
          </a:p>
        </p:txBody>
      </p:sp>
      <p:sp>
        <p:nvSpPr>
          <p:cNvPr id="4" name="Text Placeholder 3"/>
          <p:cNvSpPr>
            <a:spLocks noGrp="1"/>
          </p:cNvSpPr>
          <p:nvPr>
            <p:ph type="body" sz="quarter" idx="11"/>
          </p:nvPr>
        </p:nvSpPr>
        <p:spPr>
          <a:xfrm>
            <a:off x="710738" y="1268953"/>
            <a:ext cx="4436630" cy="526596"/>
          </a:xfrm>
        </p:spPr>
        <p:txBody>
          <a:bodyPr/>
          <a:lstStyle/>
          <a:p>
            <a:r>
              <a:rPr lang="en-US" dirty="0" smtClean="0"/>
              <a:t>Method Notations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98" y="421006"/>
            <a:ext cx="13313436" cy="676274"/>
          </a:xfrm>
        </p:spPr>
        <p:txBody>
          <a:bodyPr/>
          <a:lstStyle/>
          <a:p>
            <a:r>
              <a:rPr lang="en-US" dirty="0" smtClean="0"/>
              <a:t>AGT Architectural Design Method – 2B</a:t>
            </a:r>
            <a:endParaRPr lang="en-US" dirty="0"/>
          </a:p>
        </p:txBody>
      </p:sp>
      <p:sp>
        <p:nvSpPr>
          <p:cNvPr id="3" name="Content Placeholder 2"/>
          <p:cNvSpPr>
            <a:spLocks noGrp="1"/>
          </p:cNvSpPr>
          <p:nvPr>
            <p:ph sz="quarter" idx="10"/>
          </p:nvPr>
        </p:nvSpPr>
        <p:spPr>
          <a:xfrm>
            <a:off x="601880" y="1476877"/>
            <a:ext cx="12978115" cy="5632583"/>
          </a:xfrm>
        </p:spPr>
        <p:txBody>
          <a:bodyPr/>
          <a:lstStyle/>
          <a:p>
            <a:pPr marL="463550" indent="-463550">
              <a:buFont typeface="Arial" pitchFamily="34" charset="0"/>
              <a:buChar char="•"/>
            </a:pPr>
            <a:r>
              <a:rPr lang="en-US" dirty="0" smtClean="0"/>
              <a:t>UML has no way or very hard way for graphically capturing</a:t>
            </a:r>
          </a:p>
          <a:p>
            <a:pPr marL="1193763" lvl="1" indent="-463550"/>
            <a:r>
              <a:rPr lang="en-US" dirty="0" smtClean="0"/>
              <a:t>Service boundaries</a:t>
            </a:r>
          </a:p>
          <a:p>
            <a:pPr marL="1193763" lvl="1" indent="-463550"/>
            <a:r>
              <a:rPr lang="en-US" dirty="0" smtClean="0"/>
              <a:t>Endpoint &amp; callbacks</a:t>
            </a:r>
          </a:p>
          <a:p>
            <a:pPr marL="1193763" lvl="1" indent="-463550"/>
            <a:r>
              <a:rPr lang="en-US" dirty="0" smtClean="0"/>
              <a:t>Assembly allocation</a:t>
            </a:r>
          </a:p>
          <a:p>
            <a:pPr marL="1193763" lvl="1" indent="-463550"/>
            <a:r>
              <a:rPr lang="en-US" dirty="0" smtClean="0"/>
              <a:t>Hosts and processes</a:t>
            </a:r>
          </a:p>
          <a:p>
            <a:pPr marL="1193763" lvl="1" indent="-463550"/>
            <a:r>
              <a:rPr lang="en-US" dirty="0" smtClean="0"/>
              <a:t>Transaction boundaries</a:t>
            </a:r>
          </a:p>
          <a:p>
            <a:pPr marL="1193763" lvl="1" indent="-463550"/>
            <a:r>
              <a:rPr lang="en-US" dirty="0" smtClean="0"/>
              <a:t>Identities</a:t>
            </a:r>
          </a:p>
          <a:p>
            <a:pPr marL="1193763" lvl="1" indent="-463550"/>
            <a:r>
              <a:rPr lang="en-US" dirty="0" smtClean="0"/>
              <a:t>Authentication and authorization boundaries</a:t>
            </a:r>
          </a:p>
          <a:p>
            <a:pPr marL="1193763" lvl="1" indent="-463550"/>
            <a:r>
              <a:rPr lang="en-US" dirty="0" smtClean="0"/>
              <a:t>Logical threads of execution and synchronization</a:t>
            </a:r>
          </a:p>
          <a:p>
            <a:pPr marL="1193763" lvl="1" indent="-463550"/>
            <a:r>
              <a:rPr lang="en-US" dirty="0" smtClean="0"/>
              <a:t>Various context map</a:t>
            </a:r>
          </a:p>
          <a:p>
            <a:pPr marL="463550" indent="-463550">
              <a:buFont typeface="Arial" pitchFamily="34" charset="0"/>
              <a:buChar char="•"/>
            </a:pPr>
            <a:endParaRPr lang="en-US" dirty="0" smtClean="0"/>
          </a:p>
        </p:txBody>
      </p:sp>
    </p:spTree>
    <p:extLst>
      <p:ext uri="{BB962C8B-B14F-4D97-AF65-F5344CB8AC3E}">
        <p14:creationId xmlns:p14="http://schemas.microsoft.com/office/powerpoint/2010/main" val="149062345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98" y="421006"/>
            <a:ext cx="13313436" cy="676274"/>
          </a:xfrm>
        </p:spPr>
        <p:txBody>
          <a:bodyPr/>
          <a:lstStyle/>
          <a:p>
            <a:r>
              <a:rPr lang="en-US" dirty="0" smtClean="0"/>
              <a:t>AGT Architectural Design Method - 2</a:t>
            </a:r>
            <a:endParaRPr lang="en-US" dirty="0"/>
          </a:p>
        </p:txBody>
      </p:sp>
      <p:sp>
        <p:nvSpPr>
          <p:cNvPr id="3" name="Content Placeholder 2"/>
          <p:cNvSpPr>
            <a:spLocks noGrp="1"/>
          </p:cNvSpPr>
          <p:nvPr>
            <p:ph sz="quarter" idx="10"/>
          </p:nvPr>
        </p:nvSpPr>
        <p:spPr>
          <a:xfrm>
            <a:off x="5562500" y="1888357"/>
            <a:ext cx="12978115" cy="3966167"/>
          </a:xfrm>
        </p:spPr>
        <p:txBody>
          <a:bodyPr/>
          <a:lstStyle/>
          <a:p>
            <a:pPr marL="463550" indent="-463550">
              <a:buFont typeface="Arial" pitchFamily="34" charset="0"/>
              <a:buChar char="•"/>
            </a:pPr>
            <a:r>
              <a:rPr lang="en-US" dirty="0" smtClean="0"/>
              <a:t>The Method relies on simple diagrams</a:t>
            </a:r>
          </a:p>
          <a:p>
            <a:pPr marL="869477" lvl="2" indent="-463550"/>
            <a:r>
              <a:rPr lang="en-US" dirty="0" smtClean="0"/>
              <a:t>Aspect or boundary is marked out</a:t>
            </a:r>
          </a:p>
          <a:p>
            <a:pPr marL="869477" lvl="2" indent="-463550"/>
            <a:r>
              <a:rPr lang="en-US" dirty="0" smtClean="0"/>
              <a:t>Simplest symbols such as a box or a bar or Lines</a:t>
            </a:r>
          </a:p>
          <a:p>
            <a:pPr marL="869477" lvl="2" indent="-463550"/>
            <a:r>
              <a:rPr lang="en-US" dirty="0" smtClean="0"/>
              <a:t>No explosion of notations</a:t>
            </a:r>
          </a:p>
          <a:p>
            <a:pPr marL="463550" indent="-463550">
              <a:buFont typeface="Arial" pitchFamily="34" charset="0"/>
              <a:buChar char="•"/>
            </a:pPr>
            <a:r>
              <a:rPr lang="en-US" dirty="0" smtClean="0"/>
              <a:t>Semantic of box or bar differs by context</a:t>
            </a:r>
          </a:p>
          <a:p>
            <a:pPr marL="463550" indent="-463550">
              <a:buFont typeface="Arial" pitchFamily="34" charset="0"/>
              <a:buChar char="•"/>
            </a:pPr>
            <a:endParaRPr lang="en-US" dirty="0" smtClean="0"/>
          </a:p>
        </p:txBody>
      </p:sp>
      <p:sp>
        <p:nvSpPr>
          <p:cNvPr id="4" name="Text Placeholder 3"/>
          <p:cNvSpPr>
            <a:spLocks noGrp="1"/>
          </p:cNvSpPr>
          <p:nvPr>
            <p:ph type="body" sz="quarter" idx="11"/>
          </p:nvPr>
        </p:nvSpPr>
        <p:spPr>
          <a:xfrm>
            <a:off x="5671358" y="1268953"/>
            <a:ext cx="4436630" cy="526596"/>
          </a:xfrm>
        </p:spPr>
        <p:txBody>
          <a:bodyPr/>
          <a:lstStyle/>
          <a:p>
            <a:r>
              <a:rPr lang="en-US" dirty="0" smtClean="0"/>
              <a:t>Method Notations -</a:t>
            </a:r>
            <a:endParaRPr lang="en-US" dirty="0"/>
          </a:p>
        </p:txBody>
      </p:sp>
      <p:sp>
        <p:nvSpPr>
          <p:cNvPr id="11" name="Rectangle 10"/>
          <p:cNvSpPr/>
          <p:nvPr/>
        </p:nvSpPr>
        <p:spPr>
          <a:xfrm>
            <a:off x="5874434" y="4928248"/>
            <a:ext cx="8538359" cy="1852551"/>
          </a:xfrm>
          <a:prstGeom prst="rect">
            <a:avLst/>
          </a:prstGeom>
          <a:solidFill>
            <a:srgbClr val="FFF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ChangeArrowheads="1"/>
          </p:cNvSpPr>
          <p:nvPr/>
        </p:nvSpPr>
        <p:spPr bwMode="auto">
          <a:xfrm>
            <a:off x="6625574" y="5569524"/>
            <a:ext cx="1250950" cy="522288"/>
          </a:xfrm>
          <a:prstGeom prst="rect">
            <a:avLst/>
          </a:prstGeom>
          <a:solidFill>
            <a:schemeClr val="accent3">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200" dirty="0">
              <a:solidFill>
                <a:schemeClr val="bg2"/>
              </a:solidFill>
            </a:endParaRPr>
          </a:p>
        </p:txBody>
      </p:sp>
      <p:sp>
        <p:nvSpPr>
          <p:cNvPr id="13" name="Line 4"/>
          <p:cNvSpPr>
            <a:spLocks noChangeShapeType="1"/>
          </p:cNvSpPr>
          <p:nvPr/>
        </p:nvSpPr>
        <p:spPr bwMode="auto">
          <a:xfrm>
            <a:off x="8159078" y="5818917"/>
            <a:ext cx="945429" cy="0"/>
          </a:xfrm>
          <a:prstGeom prst="line">
            <a:avLst/>
          </a:prstGeom>
          <a:noFill/>
          <a:ln w="381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1"/>
          <p:cNvSpPr>
            <a:spLocks noChangeShapeType="1"/>
          </p:cNvSpPr>
          <p:nvPr/>
        </p:nvSpPr>
        <p:spPr bwMode="auto">
          <a:xfrm>
            <a:off x="9398797" y="5825112"/>
            <a:ext cx="928869" cy="0"/>
          </a:xfrm>
          <a:prstGeom prst="line">
            <a:avLst/>
          </a:prstGeom>
          <a:noFill/>
          <a:ln w="3492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Rectangle 14"/>
          <p:cNvSpPr>
            <a:spLocks noChangeArrowheads="1"/>
          </p:cNvSpPr>
          <p:nvPr/>
        </p:nvSpPr>
        <p:spPr bwMode="auto">
          <a:xfrm>
            <a:off x="10571929" y="5569524"/>
            <a:ext cx="1157026" cy="52228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p:cNvSpPr>
            <a:spLocks noChangeArrowheads="1"/>
          </p:cNvSpPr>
          <p:nvPr/>
        </p:nvSpPr>
        <p:spPr bwMode="auto">
          <a:xfrm>
            <a:off x="12130182" y="5749067"/>
            <a:ext cx="1261318" cy="139700"/>
          </a:xfrm>
          <a:prstGeom prst="rect">
            <a:avLst/>
          </a:prstGeom>
          <a:solidFill>
            <a:srgbClr val="FF0000"/>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0585" y="1385237"/>
            <a:ext cx="5245948" cy="5395562"/>
          </a:xfrm>
          <a:prstGeom prst="rect">
            <a:avLst/>
          </a:prstGeom>
        </p:spPr>
      </p:pic>
    </p:spTree>
    <p:extLst>
      <p:ext uri="{BB962C8B-B14F-4D97-AF65-F5344CB8AC3E}">
        <p14:creationId xmlns:p14="http://schemas.microsoft.com/office/powerpoint/2010/main" val="30178389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Approach</a:t>
            </a:r>
            <a:endParaRPr lang="en-US" dirty="0"/>
          </a:p>
        </p:txBody>
      </p:sp>
      <p:sp>
        <p:nvSpPr>
          <p:cNvPr id="3" name="Content Placeholder 2"/>
          <p:cNvSpPr>
            <a:spLocks noGrp="1"/>
          </p:cNvSpPr>
          <p:nvPr>
            <p:ph sz="quarter" idx="10"/>
          </p:nvPr>
        </p:nvSpPr>
        <p:spPr>
          <a:xfrm>
            <a:off x="723198" y="1280037"/>
            <a:ext cx="12978115" cy="6218043"/>
          </a:xfrm>
        </p:spPr>
        <p:txBody>
          <a:bodyPr/>
          <a:lstStyle/>
          <a:p>
            <a:pPr marL="457200" indent="-457200">
              <a:buFont typeface="Arial" panose="020B0604020202020204" pitchFamily="34" charset="0"/>
              <a:buChar char="•"/>
            </a:pPr>
            <a:r>
              <a:rPr lang="en-US" dirty="0" smtClean="0"/>
              <a:t>Systems are typically designed in layers</a:t>
            </a:r>
          </a:p>
          <a:p>
            <a:pPr marL="1187413" lvl="1" indent="-457200"/>
            <a:r>
              <a:rPr lang="en-US" dirty="0" smtClean="0"/>
              <a:t>Even simple systems</a:t>
            </a:r>
          </a:p>
          <a:p>
            <a:pPr marL="457200" indent="-457200">
              <a:buFont typeface="Arial" panose="020B0604020202020204" pitchFamily="34" charset="0"/>
              <a:buChar char="•"/>
            </a:pPr>
            <a:r>
              <a:rPr lang="en-US" dirty="0" smtClean="0"/>
              <a:t>Layers layer encapsulation</a:t>
            </a:r>
          </a:p>
          <a:p>
            <a:pPr marL="457200" indent="-457200">
              <a:buFont typeface="Arial" panose="020B0604020202020204" pitchFamily="34" charset="0"/>
              <a:buChar char="•"/>
            </a:pPr>
            <a:r>
              <a:rPr lang="en-US" dirty="0" smtClean="0"/>
              <a:t>Cross layer call to service promote and enable</a:t>
            </a:r>
          </a:p>
          <a:p>
            <a:pPr marL="1187413" lvl="1" indent="-457200"/>
            <a:r>
              <a:rPr lang="en-US" sz="2200" dirty="0" smtClean="0"/>
              <a:t>Consistency</a:t>
            </a:r>
          </a:p>
          <a:p>
            <a:pPr marL="1187413" lvl="1" indent="-457200"/>
            <a:r>
              <a:rPr lang="en-US" sz="2200" dirty="0" smtClean="0"/>
              <a:t>Scalability</a:t>
            </a:r>
          </a:p>
          <a:p>
            <a:pPr marL="1187413" lvl="1" indent="-457200"/>
            <a:r>
              <a:rPr lang="en-US" sz="2200" dirty="0" smtClean="0"/>
              <a:t>Fault Isolation</a:t>
            </a:r>
          </a:p>
          <a:p>
            <a:pPr marL="1187413" lvl="1" indent="-457200"/>
            <a:r>
              <a:rPr lang="en-US" sz="2200" dirty="0" smtClean="0"/>
              <a:t>Security</a:t>
            </a:r>
          </a:p>
          <a:p>
            <a:pPr marL="1187413" lvl="1" indent="-457200"/>
            <a:r>
              <a:rPr lang="en-US" sz="2200" dirty="0" smtClean="0"/>
              <a:t>Separation of presentation from logic</a:t>
            </a:r>
          </a:p>
          <a:p>
            <a:pPr marL="1187413" lvl="1" indent="-457200"/>
            <a:r>
              <a:rPr lang="en-US" sz="2200" dirty="0" smtClean="0"/>
              <a:t>Availability</a:t>
            </a:r>
          </a:p>
          <a:p>
            <a:pPr marL="1187413" lvl="1" indent="-457200"/>
            <a:r>
              <a:rPr lang="en-US" sz="2200" dirty="0" smtClean="0"/>
              <a:t>Throughput</a:t>
            </a:r>
          </a:p>
          <a:p>
            <a:pPr marL="1187413" lvl="1" indent="-457200"/>
            <a:r>
              <a:rPr lang="en-US" sz="2200" dirty="0" smtClean="0"/>
              <a:t>Responsiveness</a:t>
            </a:r>
          </a:p>
          <a:p>
            <a:pPr marL="1187413" lvl="1" indent="-457200"/>
            <a:r>
              <a:rPr lang="en-US" sz="2200" dirty="0" smtClean="0"/>
              <a:t>Synchronization</a:t>
            </a:r>
          </a:p>
          <a:p>
            <a:pPr marL="1187413" lvl="1" indent="-457200"/>
            <a:endParaRPr lang="en-US" dirty="0" smtClean="0"/>
          </a:p>
          <a:p>
            <a:pPr marL="1187413" lvl="1" indent="-457200"/>
            <a:endParaRPr lang="en-US" dirty="0" smtClean="0"/>
          </a:p>
          <a:p>
            <a:r>
              <a:rPr lang="en-US" dirty="0"/>
              <a:t>	</a:t>
            </a:r>
          </a:p>
        </p:txBody>
      </p:sp>
      <p:sp>
        <p:nvSpPr>
          <p:cNvPr id="5" name="TextBox 4"/>
          <p:cNvSpPr txBox="1"/>
          <p:nvPr/>
        </p:nvSpPr>
        <p:spPr>
          <a:xfrm rot="19332026">
            <a:off x="6901733" y="4976053"/>
            <a:ext cx="6474849" cy="584775"/>
          </a:xfrm>
          <a:prstGeom prst="rect">
            <a:avLst/>
          </a:prstGeom>
          <a:noFill/>
        </p:spPr>
        <p:txBody>
          <a:bodyPr wrap="none" rtlCol="0">
            <a:spAutoFit/>
          </a:bodyPr>
          <a:lstStyle/>
          <a:p>
            <a:r>
              <a:rPr lang="en-US" sz="3200" b="1" dirty="0" smtClean="0">
                <a:solidFill>
                  <a:schemeClr val="bg2"/>
                </a:solidFill>
              </a:rPr>
              <a:t>WCF Service Infrastructure</a:t>
            </a:r>
          </a:p>
        </p:txBody>
      </p:sp>
    </p:spTree>
    <p:extLst>
      <p:ext uri="{BB962C8B-B14F-4D97-AF65-F5344CB8AC3E}">
        <p14:creationId xmlns:p14="http://schemas.microsoft.com/office/powerpoint/2010/main" val="3983738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- 2</a:t>
            </a:r>
            <a:endParaRPr lang="en-US" dirty="0"/>
          </a:p>
        </p:txBody>
      </p:sp>
      <p:grpSp>
        <p:nvGrpSpPr>
          <p:cNvPr id="90" name="Group 89"/>
          <p:cNvGrpSpPr/>
          <p:nvPr/>
        </p:nvGrpSpPr>
        <p:grpSpPr>
          <a:xfrm>
            <a:off x="2233343" y="1350175"/>
            <a:ext cx="10249007" cy="6156325"/>
            <a:chOff x="873475" y="1350175"/>
            <a:chExt cx="10249007" cy="6156325"/>
          </a:xfrm>
        </p:grpSpPr>
        <p:sp>
          <p:nvSpPr>
            <p:cNvPr id="91" name="Line 2"/>
            <p:cNvSpPr>
              <a:spLocks noChangeShapeType="1"/>
            </p:cNvSpPr>
            <p:nvPr/>
          </p:nvSpPr>
          <p:spPr bwMode="auto">
            <a:xfrm>
              <a:off x="1039713" y="4785525"/>
              <a:ext cx="86677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 name="Line 3"/>
            <p:cNvSpPr>
              <a:spLocks noChangeShapeType="1"/>
            </p:cNvSpPr>
            <p:nvPr/>
          </p:nvSpPr>
          <p:spPr bwMode="auto">
            <a:xfrm>
              <a:off x="1038415" y="6661950"/>
              <a:ext cx="8641773"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3" name="Line 4"/>
            <p:cNvSpPr>
              <a:spLocks noChangeShapeType="1"/>
            </p:cNvSpPr>
            <p:nvPr/>
          </p:nvSpPr>
          <p:spPr bwMode="auto">
            <a:xfrm>
              <a:off x="1040435" y="2531275"/>
              <a:ext cx="8682182"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4" name="Text Box 5"/>
            <p:cNvSpPr txBox="1">
              <a:spLocks noChangeArrowheads="1"/>
            </p:cNvSpPr>
            <p:nvPr/>
          </p:nvSpPr>
          <p:spPr bwMode="auto">
            <a:xfrm>
              <a:off x="925863" y="4971263"/>
              <a:ext cx="992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Resource</a:t>
              </a:r>
            </a:p>
            <a:p>
              <a:r>
                <a:rPr lang="en-US" sz="1400" b="1" dirty="0">
                  <a:solidFill>
                    <a:schemeClr val="bg2"/>
                  </a:solidFill>
                </a:rPr>
                <a:t>Access</a:t>
              </a:r>
            </a:p>
          </p:txBody>
        </p:sp>
        <p:sp>
          <p:nvSpPr>
            <p:cNvPr id="95" name="Text Box 6"/>
            <p:cNvSpPr txBox="1">
              <a:spLocks noChangeArrowheads="1"/>
            </p:cNvSpPr>
            <p:nvPr/>
          </p:nvSpPr>
          <p:spPr bwMode="auto">
            <a:xfrm>
              <a:off x="873475" y="1477175"/>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Client</a:t>
              </a:r>
            </a:p>
          </p:txBody>
        </p:sp>
        <p:sp>
          <p:nvSpPr>
            <p:cNvPr id="96" name="Rectangle 95"/>
            <p:cNvSpPr>
              <a:spLocks noChangeArrowheads="1"/>
            </p:cNvSpPr>
            <p:nvPr/>
          </p:nvSpPr>
          <p:spPr bwMode="auto">
            <a:xfrm>
              <a:off x="9920744" y="1466063"/>
              <a:ext cx="1201738" cy="5764212"/>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bg2"/>
                  </a:solidFill>
                </a:rPr>
                <a:t>Utilities</a:t>
              </a: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97" name="Rectangle 96"/>
            <p:cNvSpPr>
              <a:spLocks noChangeArrowheads="1"/>
            </p:cNvSpPr>
            <p:nvPr/>
          </p:nvSpPr>
          <p:spPr bwMode="auto">
            <a:xfrm>
              <a:off x="10021123" y="18756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98" name="Rectangle 97"/>
            <p:cNvSpPr>
              <a:spLocks noChangeArrowheads="1"/>
            </p:cNvSpPr>
            <p:nvPr/>
          </p:nvSpPr>
          <p:spPr bwMode="auto">
            <a:xfrm>
              <a:off x="10021123" y="26836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99" name="Rectangle 98"/>
            <p:cNvSpPr>
              <a:spLocks noChangeArrowheads="1"/>
            </p:cNvSpPr>
            <p:nvPr/>
          </p:nvSpPr>
          <p:spPr bwMode="auto">
            <a:xfrm>
              <a:off x="10021123" y="35028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00" name="Text Box 11"/>
            <p:cNvSpPr txBox="1">
              <a:spLocks noChangeArrowheads="1"/>
            </p:cNvSpPr>
            <p:nvPr/>
          </p:nvSpPr>
          <p:spPr bwMode="auto">
            <a:xfrm>
              <a:off x="925863" y="6892138"/>
              <a:ext cx="110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bg2"/>
                  </a:solidFill>
                </a:rPr>
                <a:t>Resource</a:t>
              </a:r>
            </a:p>
          </p:txBody>
        </p:sp>
        <p:sp>
          <p:nvSpPr>
            <p:cNvPr id="101" name="Rectangle 100"/>
            <p:cNvSpPr>
              <a:spLocks noChangeArrowheads="1"/>
            </p:cNvSpPr>
            <p:nvPr/>
          </p:nvSpPr>
          <p:spPr bwMode="auto">
            <a:xfrm>
              <a:off x="10021123" y="514271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02" name="Text Box 13"/>
            <p:cNvSpPr txBox="1">
              <a:spLocks noChangeArrowheads="1"/>
            </p:cNvSpPr>
            <p:nvPr/>
          </p:nvSpPr>
          <p:spPr bwMode="auto">
            <a:xfrm>
              <a:off x="10162411" y="411083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03" name="Rectangle 102"/>
            <p:cNvSpPr>
              <a:spLocks noChangeArrowheads="1"/>
            </p:cNvSpPr>
            <p:nvPr/>
          </p:nvSpPr>
          <p:spPr bwMode="auto">
            <a:xfrm>
              <a:off x="10021123" y="58253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04" name="Rectangle 103"/>
            <p:cNvSpPr>
              <a:spLocks noChangeArrowheads="1"/>
            </p:cNvSpPr>
            <p:nvPr/>
          </p:nvSpPr>
          <p:spPr bwMode="auto">
            <a:xfrm>
              <a:off x="10040173" y="65095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05" name="Text Box 16"/>
            <p:cNvSpPr txBox="1">
              <a:spLocks noChangeArrowheads="1"/>
            </p:cNvSpPr>
            <p:nvPr/>
          </p:nvSpPr>
          <p:spPr bwMode="auto">
            <a:xfrm>
              <a:off x="873475" y="3752063"/>
              <a:ext cx="971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Business</a:t>
              </a:r>
              <a:br>
                <a:rPr lang="en-US" sz="1400" b="1" dirty="0">
                  <a:solidFill>
                    <a:schemeClr val="bg2"/>
                  </a:solidFill>
                </a:rPr>
              </a:br>
              <a:r>
                <a:rPr lang="en-US" sz="1400" b="1" dirty="0">
                  <a:solidFill>
                    <a:schemeClr val="bg2"/>
                  </a:solidFill>
                </a:rPr>
                <a:t>Logic</a:t>
              </a:r>
            </a:p>
          </p:txBody>
        </p:sp>
        <p:sp>
          <p:nvSpPr>
            <p:cNvPr id="106" name="AutoShape 17"/>
            <p:cNvSpPr>
              <a:spLocks noChangeArrowheads="1"/>
            </p:cNvSpPr>
            <p:nvPr/>
          </p:nvSpPr>
          <p:spPr bwMode="auto">
            <a:xfrm>
              <a:off x="4491388" y="6823875"/>
              <a:ext cx="1241425"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smtClean="0">
                  <a:solidFill>
                    <a:schemeClr val="bg2"/>
                  </a:solidFill>
                  <a:latin typeface="Times New Roman" pitchFamily="18" charset="0"/>
                </a:rPr>
                <a:t>Resource</a:t>
              </a:r>
              <a:r>
                <a:rPr lang="en-US" sz="1400" dirty="0" smtClean="0">
                  <a:solidFill>
                    <a:schemeClr val="bg2"/>
                  </a:solidFill>
                  <a:latin typeface="Times New Roman" pitchFamily="18" charset="0"/>
                </a:rPr>
                <a:t/>
              </a:r>
              <a:br>
                <a:rPr lang="en-US" sz="1400" dirty="0" smtClean="0">
                  <a:solidFill>
                    <a:schemeClr val="bg2"/>
                  </a:solidFill>
                  <a:latin typeface="Times New Roman" pitchFamily="18" charset="0"/>
                </a:rPr>
              </a:br>
              <a:r>
                <a:rPr lang="en-US" sz="1400" dirty="0" smtClean="0">
                  <a:solidFill>
                    <a:schemeClr val="bg2"/>
                  </a:solidFill>
                  <a:latin typeface="Times New Roman" pitchFamily="18" charset="0"/>
                </a:rPr>
                <a:t>1</a:t>
              </a:r>
              <a:endParaRPr lang="en-US" sz="1400" dirty="0">
                <a:solidFill>
                  <a:schemeClr val="bg2"/>
                </a:solidFill>
                <a:latin typeface="Times New Roman" pitchFamily="18" charset="0"/>
              </a:endParaRPr>
            </a:p>
          </p:txBody>
        </p:sp>
        <p:sp>
          <p:nvSpPr>
            <p:cNvPr id="107" name="Rectangle 106"/>
            <p:cNvSpPr>
              <a:spLocks noChangeArrowheads="1"/>
            </p:cNvSpPr>
            <p:nvPr/>
          </p:nvSpPr>
          <p:spPr bwMode="auto">
            <a:xfrm>
              <a:off x="2538763"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108" name="Rectangle 107"/>
            <p:cNvSpPr>
              <a:spLocks noChangeArrowheads="1"/>
            </p:cNvSpPr>
            <p:nvPr/>
          </p:nvSpPr>
          <p:spPr bwMode="auto">
            <a:xfrm>
              <a:off x="2511775" y="3650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A</a:t>
              </a:r>
            </a:p>
          </p:txBody>
        </p:sp>
        <p:sp>
          <p:nvSpPr>
            <p:cNvPr id="109" name="Rectangle 108"/>
            <p:cNvSpPr>
              <a:spLocks noChangeArrowheads="1"/>
            </p:cNvSpPr>
            <p:nvPr/>
          </p:nvSpPr>
          <p:spPr bwMode="auto">
            <a:xfrm>
              <a:off x="2316513" y="5691988"/>
              <a:ext cx="1766887"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Access</a:t>
              </a:r>
              <a:br>
                <a:rPr lang="en-US" sz="1200" dirty="0">
                  <a:solidFill>
                    <a:schemeClr val="bg2"/>
                  </a:solidFill>
                </a:rPr>
              </a:br>
              <a:r>
                <a:rPr lang="en-US" sz="1200" dirty="0">
                  <a:solidFill>
                    <a:schemeClr val="bg2"/>
                  </a:solidFill>
                </a:rPr>
                <a:t>A</a:t>
              </a:r>
            </a:p>
          </p:txBody>
        </p:sp>
        <p:sp>
          <p:nvSpPr>
            <p:cNvPr id="110" name="Rectangle 109"/>
            <p:cNvSpPr>
              <a:spLocks noChangeArrowheads="1"/>
            </p:cNvSpPr>
            <p:nvPr/>
          </p:nvSpPr>
          <p:spPr bwMode="auto">
            <a:xfrm>
              <a:off x="639003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111" name="Rectangle 110"/>
            <p:cNvSpPr>
              <a:spLocks noChangeArrowheads="1"/>
            </p:cNvSpPr>
            <p:nvPr/>
          </p:nvSpPr>
          <p:spPr bwMode="auto">
            <a:xfrm>
              <a:off x="833948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112" name="Rectangle 111"/>
            <p:cNvSpPr>
              <a:spLocks noChangeArrowheads="1"/>
            </p:cNvSpPr>
            <p:nvPr/>
          </p:nvSpPr>
          <p:spPr bwMode="auto">
            <a:xfrm>
              <a:off x="2543525"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A</a:t>
              </a:r>
            </a:p>
          </p:txBody>
        </p:sp>
        <p:sp>
          <p:nvSpPr>
            <p:cNvPr id="113" name="Rectangle 112"/>
            <p:cNvSpPr>
              <a:spLocks noChangeArrowheads="1"/>
            </p:cNvSpPr>
            <p:nvPr/>
          </p:nvSpPr>
          <p:spPr bwMode="auto">
            <a:xfrm>
              <a:off x="4521550" y="1350175"/>
              <a:ext cx="1284288"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114" name="Rectangle 113"/>
            <p:cNvSpPr>
              <a:spLocks noChangeArrowheads="1"/>
            </p:cNvSpPr>
            <p:nvPr/>
          </p:nvSpPr>
          <p:spPr bwMode="auto">
            <a:xfrm>
              <a:off x="4521550" y="3650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B</a:t>
              </a:r>
            </a:p>
          </p:txBody>
        </p:sp>
        <p:sp>
          <p:nvSpPr>
            <p:cNvPr id="115" name="Rectangle 114"/>
            <p:cNvSpPr>
              <a:spLocks noChangeArrowheads="1"/>
            </p:cNvSpPr>
            <p:nvPr/>
          </p:nvSpPr>
          <p:spPr bwMode="auto">
            <a:xfrm>
              <a:off x="4521550"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B</a:t>
              </a:r>
            </a:p>
          </p:txBody>
        </p:sp>
        <p:sp>
          <p:nvSpPr>
            <p:cNvPr id="116" name="Rectangle 115"/>
            <p:cNvSpPr>
              <a:spLocks noChangeArrowheads="1"/>
            </p:cNvSpPr>
            <p:nvPr/>
          </p:nvSpPr>
          <p:spPr bwMode="auto">
            <a:xfrm>
              <a:off x="639003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117" name="Rectangle 116"/>
            <p:cNvSpPr>
              <a:spLocks noChangeArrowheads="1"/>
            </p:cNvSpPr>
            <p:nvPr/>
          </p:nvSpPr>
          <p:spPr bwMode="auto">
            <a:xfrm>
              <a:off x="639003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C</a:t>
              </a:r>
            </a:p>
          </p:txBody>
        </p:sp>
        <p:sp>
          <p:nvSpPr>
            <p:cNvPr id="118" name="Rectangle 117"/>
            <p:cNvSpPr>
              <a:spLocks noChangeArrowheads="1"/>
            </p:cNvSpPr>
            <p:nvPr/>
          </p:nvSpPr>
          <p:spPr bwMode="auto">
            <a:xfrm>
              <a:off x="6390038" y="2809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C</a:t>
              </a:r>
            </a:p>
          </p:txBody>
        </p:sp>
        <p:sp>
          <p:nvSpPr>
            <p:cNvPr id="119" name="Rectangle 118"/>
            <p:cNvSpPr>
              <a:spLocks noChangeArrowheads="1"/>
            </p:cNvSpPr>
            <p:nvPr/>
          </p:nvSpPr>
          <p:spPr bwMode="auto">
            <a:xfrm>
              <a:off x="833948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D</a:t>
              </a:r>
            </a:p>
          </p:txBody>
        </p:sp>
        <p:sp>
          <p:nvSpPr>
            <p:cNvPr id="120" name="Rectangle 119"/>
            <p:cNvSpPr>
              <a:spLocks noChangeArrowheads="1"/>
            </p:cNvSpPr>
            <p:nvPr/>
          </p:nvSpPr>
          <p:spPr bwMode="auto">
            <a:xfrm>
              <a:off x="8339488" y="2809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D</a:t>
              </a:r>
            </a:p>
          </p:txBody>
        </p:sp>
        <p:sp>
          <p:nvSpPr>
            <p:cNvPr id="121" name="AutoShape 32"/>
            <p:cNvSpPr>
              <a:spLocks noChangeArrowheads="1"/>
            </p:cNvSpPr>
            <p:nvPr/>
          </p:nvSpPr>
          <p:spPr bwMode="auto">
            <a:xfrm>
              <a:off x="6593238" y="6811175"/>
              <a:ext cx="1239837"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smtClean="0">
                  <a:solidFill>
                    <a:schemeClr val="bg2"/>
                  </a:solidFill>
                  <a:latin typeface="Times New Roman" pitchFamily="18" charset="0"/>
                </a:rPr>
                <a:t>Resource</a:t>
              </a:r>
              <a:br>
                <a:rPr lang="en-US" sz="1400" dirty="0" smtClean="0">
                  <a:solidFill>
                    <a:schemeClr val="bg2"/>
                  </a:solidFill>
                  <a:latin typeface="Times New Roman" pitchFamily="18" charset="0"/>
                </a:rPr>
              </a:br>
              <a:r>
                <a:rPr lang="en-US" sz="1400" dirty="0" smtClean="0">
                  <a:solidFill>
                    <a:schemeClr val="bg2"/>
                  </a:solidFill>
                  <a:latin typeface="Times New Roman" pitchFamily="18" charset="0"/>
                </a:rPr>
                <a:t>2</a:t>
              </a:r>
              <a:endParaRPr lang="en-US" sz="1400" dirty="0">
                <a:solidFill>
                  <a:schemeClr val="bg2"/>
                </a:solidFill>
                <a:latin typeface="Times New Roman" pitchFamily="18" charset="0"/>
              </a:endParaRPr>
            </a:p>
          </p:txBody>
        </p:sp>
        <p:sp>
          <p:nvSpPr>
            <p:cNvPr id="122" name="Rectangle 121"/>
            <p:cNvSpPr>
              <a:spLocks noChangeArrowheads="1"/>
            </p:cNvSpPr>
            <p:nvPr/>
          </p:nvSpPr>
          <p:spPr bwMode="auto">
            <a:xfrm>
              <a:off x="4496150" y="5691988"/>
              <a:ext cx="1766888"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Access</a:t>
              </a:r>
              <a:br>
                <a:rPr lang="en-US" sz="1200" dirty="0">
                  <a:solidFill>
                    <a:schemeClr val="bg2"/>
                  </a:solidFill>
                </a:rPr>
              </a:br>
              <a:r>
                <a:rPr lang="en-US" sz="1200" dirty="0">
                  <a:solidFill>
                    <a:schemeClr val="bg2"/>
                  </a:solidFill>
                </a:rPr>
                <a:t>B</a:t>
              </a:r>
            </a:p>
          </p:txBody>
        </p:sp>
        <p:sp>
          <p:nvSpPr>
            <p:cNvPr id="123" name="Rectangle 122"/>
            <p:cNvSpPr>
              <a:spLocks noChangeArrowheads="1"/>
            </p:cNvSpPr>
            <p:nvPr/>
          </p:nvSpPr>
          <p:spPr bwMode="auto">
            <a:xfrm>
              <a:off x="6934550" y="5691988"/>
              <a:ext cx="1766888"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t>
              </a:r>
              <a:r>
                <a:rPr lang="en-US" sz="1200" dirty="0" smtClean="0">
                  <a:solidFill>
                    <a:schemeClr val="bg2"/>
                  </a:solidFill>
                </a:rPr>
                <a:t>Access</a:t>
              </a:r>
              <a:br>
                <a:rPr lang="en-US" sz="1200" dirty="0" smtClean="0">
                  <a:solidFill>
                    <a:schemeClr val="bg2"/>
                  </a:solidFill>
                </a:rPr>
              </a:br>
              <a:r>
                <a:rPr lang="en-US" sz="1200" dirty="0" smtClean="0">
                  <a:solidFill>
                    <a:schemeClr val="bg2"/>
                  </a:solidFill>
                </a:rPr>
                <a:t>C</a:t>
              </a:r>
              <a:endParaRPr lang="en-US" sz="1200" dirty="0">
                <a:solidFill>
                  <a:schemeClr val="bg2"/>
                </a:solidFill>
              </a:endParaRPr>
            </a:p>
          </p:txBody>
        </p:sp>
      </p:gr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- 3</a:t>
            </a:r>
            <a:endParaRPr lang="en-US" dirty="0"/>
          </a:p>
        </p:txBody>
      </p:sp>
      <p:sp>
        <p:nvSpPr>
          <p:cNvPr id="3" name="Content Placeholder 2"/>
          <p:cNvSpPr txBox="1">
            <a:spLocks/>
          </p:cNvSpPr>
          <p:nvPr/>
        </p:nvSpPr>
        <p:spPr>
          <a:xfrm>
            <a:off x="723198" y="1280037"/>
            <a:ext cx="12978115" cy="6218043"/>
          </a:xfrm>
          <a:prstGeom prst="rect">
            <a:avLst/>
          </a:prstGeom>
        </p:spPr>
        <p:txBody>
          <a:bodyPr/>
          <a:lstStyle>
            <a:lvl1pPr marL="0" indent="0" algn="l" defTabSz="1306220" rtl="0" eaLnBrk="1" latinLnBrk="0" hangingPunct="1">
              <a:lnSpc>
                <a:spcPct val="100000"/>
              </a:lnSpc>
              <a:spcBef>
                <a:spcPts val="1429"/>
              </a:spcBef>
              <a:buClr>
                <a:schemeClr val="accent1"/>
              </a:buClr>
              <a:buFont typeface="Arial" pitchFamily="34" charset="0"/>
              <a:buNone/>
              <a:defRPr sz="2600" b="1" kern="1200">
                <a:solidFill>
                  <a:schemeClr val="accent1"/>
                </a:solidFill>
                <a:latin typeface="+mn-lt"/>
                <a:ea typeface="+mn-ea"/>
                <a:cs typeface="+mn-cs"/>
              </a:defRPr>
            </a:lvl1pPr>
            <a:lvl2pPr marL="795338" indent="-34607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defRPr sz="2600" kern="1200">
                <a:solidFill>
                  <a:schemeClr val="bg2"/>
                </a:solidFill>
                <a:latin typeface="+mn-lt"/>
                <a:ea typeface="+mn-ea"/>
                <a:cs typeface="+mn-cs"/>
              </a:defRPr>
            </a:lvl2pPr>
            <a:lvl3pPr marL="1258888" indent="-342900" algn="l" defTabSz="1306220" rtl="0" eaLnBrk="1" latinLnBrk="0" hangingPunct="1">
              <a:lnSpc>
                <a:spcPct val="100000"/>
              </a:lnSpc>
              <a:spcBef>
                <a:spcPts val="571"/>
              </a:spcBef>
              <a:spcAft>
                <a:spcPts val="0"/>
              </a:spcAft>
              <a:buClr>
                <a:schemeClr val="accent1"/>
              </a:buClr>
              <a:buFont typeface="Arial" pitchFamily="34" charset="0"/>
              <a:buChar char="•"/>
              <a:defRPr sz="2400" kern="1200">
                <a:solidFill>
                  <a:schemeClr val="bg2"/>
                </a:solidFill>
                <a:latin typeface="+mn-lt"/>
                <a:ea typeface="+mn-ea"/>
                <a:cs typeface="+mn-cs"/>
              </a:defRPr>
            </a:lvl3pPr>
            <a:lvl4pPr marL="1774825" indent="-333375" algn="l" defTabSz="1306220" rtl="0" eaLnBrk="1" latinLnBrk="0" hangingPunct="1">
              <a:lnSpc>
                <a:spcPct val="100000"/>
              </a:lnSpc>
              <a:spcBef>
                <a:spcPts val="571"/>
              </a:spcBef>
              <a:spcAft>
                <a:spcPts val="0"/>
              </a:spcAft>
              <a:buClr>
                <a:schemeClr val="accent1"/>
              </a:buClr>
              <a:buFont typeface="Arial" pitchFamily="34" charset="0"/>
              <a:buChar char="•"/>
              <a:defRPr sz="2000" kern="1200">
                <a:solidFill>
                  <a:schemeClr val="bg2"/>
                </a:solidFill>
                <a:latin typeface="+mn-lt"/>
                <a:ea typeface="+mn-ea"/>
                <a:cs typeface="+mn-cs"/>
              </a:defRPr>
            </a:lvl4pPr>
            <a:lvl5pPr marL="2204247" indent="-390052" algn="l" defTabSz="1306220" rtl="0" eaLnBrk="1" latinLnBrk="0" hangingPunct="1">
              <a:lnSpc>
                <a:spcPct val="100000"/>
              </a:lnSpc>
              <a:spcBef>
                <a:spcPts val="571"/>
              </a:spcBef>
              <a:spcAft>
                <a:spcPts val="0"/>
              </a:spcAft>
              <a:buClr>
                <a:schemeClr val="accent1"/>
              </a:buClr>
              <a:buFont typeface="Arial" pitchFamily="34" charset="0"/>
              <a:buChar char="•"/>
              <a:defRPr sz="1800" kern="1200">
                <a:solidFill>
                  <a:schemeClr val="bg2"/>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A cohesive interaction between the manager, engines and resource access may constitute logical service to the world</a:t>
            </a:r>
          </a:p>
          <a:p>
            <a:pPr lvl="1"/>
            <a:r>
              <a:rPr lang="en-US" dirty="0"/>
              <a:t>Implementing a set of use cases</a:t>
            </a:r>
          </a:p>
          <a:p>
            <a:pPr lvl="1"/>
            <a:r>
              <a:rPr lang="en-US" dirty="0"/>
              <a:t>Target of the vertical slice</a:t>
            </a:r>
          </a:p>
          <a:p>
            <a:pPr lvl="1"/>
            <a:r>
              <a:rPr lang="en-US" dirty="0"/>
              <a:t>How you extend the system</a:t>
            </a:r>
          </a:p>
          <a:p>
            <a:pPr marL="457200" indent="-457200">
              <a:buFont typeface="Arial" panose="020B0604020202020204" pitchFamily="34" charset="0"/>
              <a:buChar char="•"/>
            </a:pPr>
            <a:endParaRPr lang="en-US" dirty="0"/>
          </a:p>
          <a:p>
            <a:pPr marL="1252538" lvl="1" indent="-457200"/>
            <a:endParaRPr lang="en-US" sz="2200" dirty="0" smtClean="0"/>
          </a:p>
          <a:p>
            <a:pPr marL="1187413" lvl="1" indent="-457200"/>
            <a:endParaRPr lang="en-US" dirty="0" smtClean="0"/>
          </a:p>
          <a:p>
            <a:pPr marL="1187413" lvl="1" indent="-457200"/>
            <a:endParaRPr lang="en-US" dirty="0" smtClean="0"/>
          </a:p>
          <a:p>
            <a:r>
              <a:rPr lang="en-US" dirty="0" smtClean="0"/>
              <a:t>	</a:t>
            </a:r>
            <a:endParaRPr lang="en-US" dirty="0"/>
          </a:p>
        </p:txBody>
      </p:sp>
    </p:spTree>
    <p:extLst>
      <p:ext uri="{BB962C8B-B14F-4D97-AF65-F5344CB8AC3E}">
        <p14:creationId xmlns:p14="http://schemas.microsoft.com/office/powerpoint/2010/main" val="274114784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 - 4</a:t>
            </a:r>
            <a:endParaRPr lang="en-US" dirty="0"/>
          </a:p>
        </p:txBody>
      </p:sp>
      <p:grpSp>
        <p:nvGrpSpPr>
          <p:cNvPr id="38" name="Group 37"/>
          <p:cNvGrpSpPr/>
          <p:nvPr/>
        </p:nvGrpSpPr>
        <p:grpSpPr>
          <a:xfrm>
            <a:off x="873475" y="1350175"/>
            <a:ext cx="10225561" cy="6156325"/>
            <a:chOff x="873475" y="1350175"/>
            <a:chExt cx="10225561" cy="6156325"/>
          </a:xfrm>
        </p:grpSpPr>
        <p:sp>
          <p:nvSpPr>
            <p:cNvPr id="3" name="Line 2"/>
            <p:cNvSpPr>
              <a:spLocks noChangeShapeType="1"/>
            </p:cNvSpPr>
            <p:nvPr/>
          </p:nvSpPr>
          <p:spPr bwMode="auto">
            <a:xfrm>
              <a:off x="1039713" y="4785525"/>
              <a:ext cx="86677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1038415" y="6661950"/>
              <a:ext cx="8641773"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1040435" y="2531275"/>
              <a:ext cx="8682182"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Text Box 5"/>
            <p:cNvSpPr txBox="1">
              <a:spLocks noChangeArrowheads="1"/>
            </p:cNvSpPr>
            <p:nvPr/>
          </p:nvSpPr>
          <p:spPr bwMode="auto">
            <a:xfrm>
              <a:off x="925863" y="4971263"/>
              <a:ext cx="992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Resource</a:t>
              </a:r>
            </a:p>
            <a:p>
              <a:r>
                <a:rPr lang="en-US" sz="1400" b="1" dirty="0">
                  <a:solidFill>
                    <a:schemeClr val="bg2"/>
                  </a:solidFill>
                </a:rPr>
                <a:t>Access</a:t>
              </a:r>
            </a:p>
          </p:txBody>
        </p:sp>
        <p:sp>
          <p:nvSpPr>
            <p:cNvPr id="7" name="Text Box 6"/>
            <p:cNvSpPr txBox="1">
              <a:spLocks noChangeArrowheads="1"/>
            </p:cNvSpPr>
            <p:nvPr/>
          </p:nvSpPr>
          <p:spPr bwMode="auto">
            <a:xfrm>
              <a:off x="873475" y="1477175"/>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Client</a:t>
              </a:r>
            </a:p>
          </p:txBody>
        </p:sp>
        <p:sp>
          <p:nvSpPr>
            <p:cNvPr id="8" name="Rectangle 7"/>
            <p:cNvSpPr>
              <a:spLocks noChangeArrowheads="1"/>
            </p:cNvSpPr>
            <p:nvPr/>
          </p:nvSpPr>
          <p:spPr bwMode="auto">
            <a:xfrm>
              <a:off x="9897298" y="1466063"/>
              <a:ext cx="1201738" cy="5764212"/>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bg2"/>
                  </a:solidFill>
                </a:rPr>
                <a:t>Utilities</a:t>
              </a: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9" name="Rectangle 8"/>
            <p:cNvSpPr>
              <a:spLocks noChangeArrowheads="1"/>
            </p:cNvSpPr>
            <p:nvPr/>
          </p:nvSpPr>
          <p:spPr bwMode="auto">
            <a:xfrm>
              <a:off x="10021123" y="18756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10" name="Rectangle 9"/>
            <p:cNvSpPr>
              <a:spLocks noChangeArrowheads="1"/>
            </p:cNvSpPr>
            <p:nvPr/>
          </p:nvSpPr>
          <p:spPr bwMode="auto">
            <a:xfrm>
              <a:off x="10021123" y="26836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11" name="Rectangle 10"/>
            <p:cNvSpPr>
              <a:spLocks noChangeArrowheads="1"/>
            </p:cNvSpPr>
            <p:nvPr/>
          </p:nvSpPr>
          <p:spPr bwMode="auto">
            <a:xfrm>
              <a:off x="10021123" y="35028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2" name="Text Box 11"/>
            <p:cNvSpPr txBox="1">
              <a:spLocks noChangeArrowheads="1"/>
            </p:cNvSpPr>
            <p:nvPr/>
          </p:nvSpPr>
          <p:spPr bwMode="auto">
            <a:xfrm>
              <a:off x="925863" y="6892138"/>
              <a:ext cx="1108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bg2"/>
                  </a:solidFill>
                </a:rPr>
                <a:t>Resource</a:t>
              </a:r>
            </a:p>
          </p:txBody>
        </p:sp>
        <p:sp>
          <p:nvSpPr>
            <p:cNvPr id="13" name="Rectangle 12"/>
            <p:cNvSpPr>
              <a:spLocks noChangeArrowheads="1"/>
            </p:cNvSpPr>
            <p:nvPr/>
          </p:nvSpPr>
          <p:spPr bwMode="auto">
            <a:xfrm>
              <a:off x="10021123" y="514271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4" name="Text Box 13"/>
            <p:cNvSpPr txBox="1">
              <a:spLocks noChangeArrowheads="1"/>
            </p:cNvSpPr>
            <p:nvPr/>
          </p:nvSpPr>
          <p:spPr bwMode="auto">
            <a:xfrm>
              <a:off x="10162411" y="411083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5" name="Rectangle 14"/>
            <p:cNvSpPr>
              <a:spLocks noChangeArrowheads="1"/>
            </p:cNvSpPr>
            <p:nvPr/>
          </p:nvSpPr>
          <p:spPr bwMode="auto">
            <a:xfrm>
              <a:off x="10021123" y="58253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6" name="Rectangle 15"/>
            <p:cNvSpPr>
              <a:spLocks noChangeArrowheads="1"/>
            </p:cNvSpPr>
            <p:nvPr/>
          </p:nvSpPr>
          <p:spPr bwMode="auto">
            <a:xfrm>
              <a:off x="10040173" y="65095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7" name="Text Box 16"/>
            <p:cNvSpPr txBox="1">
              <a:spLocks noChangeArrowheads="1"/>
            </p:cNvSpPr>
            <p:nvPr/>
          </p:nvSpPr>
          <p:spPr bwMode="auto">
            <a:xfrm>
              <a:off x="873475" y="3752063"/>
              <a:ext cx="971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Business</a:t>
              </a:r>
              <a:br>
                <a:rPr lang="en-US" sz="1400" b="1" dirty="0">
                  <a:solidFill>
                    <a:schemeClr val="bg2"/>
                  </a:solidFill>
                </a:rPr>
              </a:br>
              <a:r>
                <a:rPr lang="en-US" sz="1400" b="1" dirty="0">
                  <a:solidFill>
                    <a:schemeClr val="bg2"/>
                  </a:solidFill>
                </a:rPr>
                <a:t>Logic</a:t>
              </a:r>
            </a:p>
          </p:txBody>
        </p:sp>
        <p:sp>
          <p:nvSpPr>
            <p:cNvPr id="18" name="AutoShape 17"/>
            <p:cNvSpPr>
              <a:spLocks noChangeArrowheads="1"/>
            </p:cNvSpPr>
            <p:nvPr/>
          </p:nvSpPr>
          <p:spPr bwMode="auto">
            <a:xfrm>
              <a:off x="4491388" y="6823875"/>
              <a:ext cx="1241425"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smtClean="0">
                  <a:solidFill>
                    <a:schemeClr val="bg2"/>
                  </a:solidFill>
                  <a:latin typeface="Times New Roman" pitchFamily="18" charset="0"/>
                </a:rPr>
                <a:t>Resource</a:t>
              </a:r>
              <a:r>
                <a:rPr lang="en-US" sz="1400" dirty="0" smtClean="0">
                  <a:solidFill>
                    <a:schemeClr val="bg2"/>
                  </a:solidFill>
                  <a:latin typeface="Times New Roman" pitchFamily="18" charset="0"/>
                </a:rPr>
                <a:t/>
              </a:r>
              <a:br>
                <a:rPr lang="en-US" sz="1400" dirty="0" smtClean="0">
                  <a:solidFill>
                    <a:schemeClr val="bg2"/>
                  </a:solidFill>
                  <a:latin typeface="Times New Roman" pitchFamily="18" charset="0"/>
                </a:rPr>
              </a:br>
              <a:r>
                <a:rPr lang="en-US" sz="1400" dirty="0" smtClean="0">
                  <a:solidFill>
                    <a:schemeClr val="bg2"/>
                  </a:solidFill>
                  <a:latin typeface="Times New Roman" pitchFamily="18" charset="0"/>
                </a:rPr>
                <a:t>1</a:t>
              </a:r>
              <a:endParaRPr lang="en-US" sz="1400" dirty="0">
                <a:solidFill>
                  <a:schemeClr val="bg2"/>
                </a:solidFill>
                <a:latin typeface="Times New Roman" pitchFamily="18" charset="0"/>
              </a:endParaRPr>
            </a:p>
          </p:txBody>
        </p:sp>
        <p:sp>
          <p:nvSpPr>
            <p:cNvPr id="19" name="Rectangle 18"/>
            <p:cNvSpPr>
              <a:spLocks noChangeArrowheads="1"/>
            </p:cNvSpPr>
            <p:nvPr/>
          </p:nvSpPr>
          <p:spPr bwMode="auto">
            <a:xfrm>
              <a:off x="2538763"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20" name="Rectangle 19"/>
            <p:cNvSpPr>
              <a:spLocks noChangeArrowheads="1"/>
            </p:cNvSpPr>
            <p:nvPr/>
          </p:nvSpPr>
          <p:spPr bwMode="auto">
            <a:xfrm>
              <a:off x="2511775" y="3650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A</a:t>
              </a:r>
            </a:p>
          </p:txBody>
        </p:sp>
        <p:sp>
          <p:nvSpPr>
            <p:cNvPr id="21" name="Rectangle 20"/>
            <p:cNvSpPr>
              <a:spLocks noChangeArrowheads="1"/>
            </p:cNvSpPr>
            <p:nvPr/>
          </p:nvSpPr>
          <p:spPr bwMode="auto">
            <a:xfrm>
              <a:off x="2316513" y="5691988"/>
              <a:ext cx="1766887"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Access</a:t>
              </a:r>
              <a:br>
                <a:rPr lang="en-US" sz="1200" dirty="0">
                  <a:solidFill>
                    <a:schemeClr val="bg2"/>
                  </a:solidFill>
                </a:rPr>
              </a:br>
              <a:r>
                <a:rPr lang="en-US" sz="1200" dirty="0">
                  <a:solidFill>
                    <a:schemeClr val="bg2"/>
                  </a:solidFill>
                </a:rPr>
                <a:t>A</a:t>
              </a:r>
            </a:p>
          </p:txBody>
        </p:sp>
        <p:sp>
          <p:nvSpPr>
            <p:cNvPr id="22" name="Rectangle 21"/>
            <p:cNvSpPr>
              <a:spLocks noChangeArrowheads="1"/>
            </p:cNvSpPr>
            <p:nvPr/>
          </p:nvSpPr>
          <p:spPr bwMode="auto">
            <a:xfrm>
              <a:off x="639003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23" name="Rectangle 22"/>
            <p:cNvSpPr>
              <a:spLocks noChangeArrowheads="1"/>
            </p:cNvSpPr>
            <p:nvPr/>
          </p:nvSpPr>
          <p:spPr bwMode="auto">
            <a:xfrm>
              <a:off x="833948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24" name="Rectangle 23"/>
            <p:cNvSpPr>
              <a:spLocks noChangeArrowheads="1"/>
            </p:cNvSpPr>
            <p:nvPr/>
          </p:nvSpPr>
          <p:spPr bwMode="auto">
            <a:xfrm>
              <a:off x="2543525"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A</a:t>
              </a:r>
            </a:p>
          </p:txBody>
        </p:sp>
        <p:sp>
          <p:nvSpPr>
            <p:cNvPr id="25" name="Rectangle 24"/>
            <p:cNvSpPr>
              <a:spLocks noChangeArrowheads="1"/>
            </p:cNvSpPr>
            <p:nvPr/>
          </p:nvSpPr>
          <p:spPr bwMode="auto">
            <a:xfrm>
              <a:off x="4521550" y="1350175"/>
              <a:ext cx="1284288"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26" name="Rectangle 25"/>
            <p:cNvSpPr>
              <a:spLocks noChangeArrowheads="1"/>
            </p:cNvSpPr>
            <p:nvPr/>
          </p:nvSpPr>
          <p:spPr bwMode="auto">
            <a:xfrm>
              <a:off x="4521550" y="3650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B</a:t>
              </a:r>
            </a:p>
          </p:txBody>
        </p:sp>
        <p:sp>
          <p:nvSpPr>
            <p:cNvPr id="27" name="Rectangle 26"/>
            <p:cNvSpPr>
              <a:spLocks noChangeArrowheads="1"/>
            </p:cNvSpPr>
            <p:nvPr/>
          </p:nvSpPr>
          <p:spPr bwMode="auto">
            <a:xfrm>
              <a:off x="4521550"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B</a:t>
              </a:r>
            </a:p>
          </p:txBody>
        </p:sp>
        <p:sp>
          <p:nvSpPr>
            <p:cNvPr id="28" name="Rectangle 27"/>
            <p:cNvSpPr>
              <a:spLocks noChangeArrowheads="1"/>
            </p:cNvSpPr>
            <p:nvPr/>
          </p:nvSpPr>
          <p:spPr bwMode="auto">
            <a:xfrm>
              <a:off x="6390038" y="13501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29" name="Rectangle 28"/>
            <p:cNvSpPr>
              <a:spLocks noChangeArrowheads="1"/>
            </p:cNvSpPr>
            <p:nvPr/>
          </p:nvSpPr>
          <p:spPr bwMode="auto">
            <a:xfrm>
              <a:off x="639003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C</a:t>
              </a:r>
            </a:p>
          </p:txBody>
        </p:sp>
        <p:sp>
          <p:nvSpPr>
            <p:cNvPr id="30" name="Rectangle 29"/>
            <p:cNvSpPr>
              <a:spLocks noChangeArrowheads="1"/>
            </p:cNvSpPr>
            <p:nvPr/>
          </p:nvSpPr>
          <p:spPr bwMode="auto">
            <a:xfrm>
              <a:off x="6390038" y="2809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C</a:t>
              </a:r>
            </a:p>
          </p:txBody>
        </p:sp>
        <p:sp>
          <p:nvSpPr>
            <p:cNvPr id="31" name="Rectangle 30"/>
            <p:cNvSpPr>
              <a:spLocks noChangeArrowheads="1"/>
            </p:cNvSpPr>
            <p:nvPr/>
          </p:nvSpPr>
          <p:spPr bwMode="auto">
            <a:xfrm>
              <a:off x="833948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Engine D</a:t>
              </a:r>
            </a:p>
          </p:txBody>
        </p:sp>
        <p:sp>
          <p:nvSpPr>
            <p:cNvPr id="32" name="Rectangle 31"/>
            <p:cNvSpPr>
              <a:spLocks noChangeArrowheads="1"/>
            </p:cNvSpPr>
            <p:nvPr/>
          </p:nvSpPr>
          <p:spPr bwMode="auto">
            <a:xfrm>
              <a:off x="8339488" y="2809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Manager D</a:t>
              </a:r>
            </a:p>
          </p:txBody>
        </p:sp>
        <p:sp>
          <p:nvSpPr>
            <p:cNvPr id="33" name="AutoShape 32"/>
            <p:cNvSpPr>
              <a:spLocks noChangeArrowheads="1"/>
            </p:cNvSpPr>
            <p:nvPr/>
          </p:nvSpPr>
          <p:spPr bwMode="auto">
            <a:xfrm>
              <a:off x="6593238" y="6811175"/>
              <a:ext cx="1239837"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smtClean="0">
                  <a:solidFill>
                    <a:schemeClr val="bg2"/>
                  </a:solidFill>
                  <a:latin typeface="Times New Roman" pitchFamily="18" charset="0"/>
                </a:rPr>
                <a:t>Resource</a:t>
              </a:r>
              <a:br>
                <a:rPr lang="en-US" sz="1400" dirty="0" smtClean="0">
                  <a:solidFill>
                    <a:schemeClr val="bg2"/>
                  </a:solidFill>
                  <a:latin typeface="Times New Roman" pitchFamily="18" charset="0"/>
                </a:rPr>
              </a:br>
              <a:r>
                <a:rPr lang="en-US" sz="1400" dirty="0" smtClean="0">
                  <a:solidFill>
                    <a:schemeClr val="bg2"/>
                  </a:solidFill>
                  <a:latin typeface="Times New Roman" pitchFamily="18" charset="0"/>
                </a:rPr>
                <a:t>2</a:t>
              </a:r>
              <a:endParaRPr lang="en-US" sz="1400" dirty="0">
                <a:solidFill>
                  <a:schemeClr val="bg2"/>
                </a:solidFill>
                <a:latin typeface="Times New Roman" pitchFamily="18" charset="0"/>
              </a:endParaRPr>
            </a:p>
          </p:txBody>
        </p:sp>
        <p:sp>
          <p:nvSpPr>
            <p:cNvPr id="34" name="Rectangle 33"/>
            <p:cNvSpPr>
              <a:spLocks noChangeArrowheads="1"/>
            </p:cNvSpPr>
            <p:nvPr/>
          </p:nvSpPr>
          <p:spPr bwMode="auto">
            <a:xfrm>
              <a:off x="4496150" y="5691988"/>
              <a:ext cx="1766888"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Access</a:t>
              </a:r>
              <a:br>
                <a:rPr lang="en-US" sz="1200" dirty="0">
                  <a:solidFill>
                    <a:schemeClr val="bg2"/>
                  </a:solidFill>
                </a:rPr>
              </a:br>
              <a:r>
                <a:rPr lang="en-US" sz="1200" dirty="0">
                  <a:solidFill>
                    <a:schemeClr val="bg2"/>
                  </a:solidFill>
                </a:rPr>
                <a:t>B</a:t>
              </a:r>
            </a:p>
          </p:txBody>
        </p:sp>
        <p:sp>
          <p:nvSpPr>
            <p:cNvPr id="35" name="Rectangle 34"/>
            <p:cNvSpPr>
              <a:spLocks noChangeArrowheads="1"/>
            </p:cNvSpPr>
            <p:nvPr/>
          </p:nvSpPr>
          <p:spPr bwMode="auto">
            <a:xfrm>
              <a:off x="6934550" y="5691988"/>
              <a:ext cx="1766888" cy="485775"/>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Resource </a:t>
              </a:r>
              <a:r>
                <a:rPr lang="en-US" sz="1200" dirty="0" smtClean="0">
                  <a:solidFill>
                    <a:schemeClr val="bg2"/>
                  </a:solidFill>
                </a:rPr>
                <a:t>Access</a:t>
              </a:r>
              <a:br>
                <a:rPr lang="en-US" sz="1200" dirty="0" smtClean="0">
                  <a:solidFill>
                    <a:schemeClr val="bg2"/>
                  </a:solidFill>
                </a:rPr>
              </a:br>
              <a:r>
                <a:rPr lang="en-US" sz="1200" dirty="0" smtClean="0">
                  <a:solidFill>
                    <a:schemeClr val="bg2"/>
                  </a:solidFill>
                </a:rPr>
                <a:t>C</a:t>
              </a:r>
              <a:endParaRPr lang="en-US" sz="1200" dirty="0">
                <a:solidFill>
                  <a:schemeClr val="bg2"/>
                </a:solidFill>
              </a:endParaRPr>
            </a:p>
          </p:txBody>
        </p:sp>
      </p:grpSp>
      <p:sp>
        <p:nvSpPr>
          <p:cNvPr id="36" name="Flowchart: Multidocument 35"/>
          <p:cNvSpPr/>
          <p:nvPr/>
        </p:nvSpPr>
        <p:spPr>
          <a:xfrm>
            <a:off x="11038279" y="3750865"/>
            <a:ext cx="2823828" cy="172281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Cases</a:t>
            </a:r>
            <a:endParaRPr lang="en-US" sz="2000" b="1" dirty="0"/>
          </a:p>
        </p:txBody>
      </p:sp>
      <p:sp>
        <p:nvSpPr>
          <p:cNvPr id="37" name="Plus 36"/>
          <p:cNvSpPr/>
          <p:nvPr/>
        </p:nvSpPr>
        <p:spPr>
          <a:xfrm>
            <a:off x="9247123" y="4168759"/>
            <a:ext cx="1009949" cy="901700"/>
          </a:xfrm>
          <a:prstGeom prst="mathPlu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9441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8"/>
                                        </p:tgtEl>
                                      </p:cBhvr>
                                      <p:by x="50000" y="50000"/>
                                    </p:animScale>
                                  </p:childTnLst>
                                </p:cTn>
                              </p:par>
                            </p:childTnLst>
                          </p:cTn>
                        </p:par>
                        <p:par>
                          <p:cTn id="7" fill="hold">
                            <p:stCondLst>
                              <p:cond delay="2000"/>
                            </p:stCondLst>
                            <p:childTnLst>
                              <p:par>
                                <p:cTn id="8" presetID="53" presetClass="entr" presetSubtype="16"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p:cTn id="10" dur="500" fill="hold"/>
                                        <p:tgtEl>
                                          <p:spTgt spid="37"/>
                                        </p:tgtEl>
                                        <p:attrNameLst>
                                          <p:attrName>ppt_w</p:attrName>
                                        </p:attrNameLst>
                                      </p:cBhvr>
                                      <p:tavLst>
                                        <p:tav tm="0">
                                          <p:val>
                                            <p:fltVal val="0"/>
                                          </p:val>
                                        </p:tav>
                                        <p:tav tm="100000">
                                          <p:val>
                                            <p:strVal val="#ppt_w"/>
                                          </p:val>
                                        </p:tav>
                                      </p:tavLst>
                                    </p:anim>
                                    <p:anim calcmode="lin" valueType="num">
                                      <p:cBhvr>
                                        <p:cTn id="11" dur="500" fill="hold"/>
                                        <p:tgtEl>
                                          <p:spTgt spid="37"/>
                                        </p:tgtEl>
                                        <p:attrNameLst>
                                          <p:attrName>ppt_h</p:attrName>
                                        </p:attrNameLst>
                                      </p:cBhvr>
                                      <p:tavLst>
                                        <p:tav tm="0">
                                          <p:val>
                                            <p:fltVal val="0"/>
                                          </p:val>
                                        </p:tav>
                                        <p:tav tm="100000">
                                          <p:val>
                                            <p:strVal val="#ppt_h"/>
                                          </p:val>
                                        </p:tav>
                                      </p:tavLst>
                                    </p:anim>
                                    <p:animEffect transition="in" filter="fade">
                                      <p:cBhvr>
                                        <p:cTn id="12" dur="500"/>
                                        <p:tgtEl>
                                          <p:spTgt spid="37"/>
                                        </p:tgtEl>
                                      </p:cBhvr>
                                    </p:animEffect>
                                  </p:childTnLst>
                                </p:cTn>
                              </p:par>
                            </p:childTnLst>
                          </p:cTn>
                        </p:par>
                        <p:par>
                          <p:cTn id="13" fill="hold">
                            <p:stCondLst>
                              <p:cond delay="2500"/>
                            </p:stCondLst>
                            <p:childTnLst>
                              <p:par>
                                <p:cTn id="14" presetID="53" presetClass="entr" presetSubtype="16"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standard definition of architecture</a:t>
            </a:r>
            <a:endParaRPr lang="en-US" dirty="0"/>
          </a:p>
        </p:txBody>
      </p:sp>
      <p:sp>
        <p:nvSpPr>
          <p:cNvPr id="3" name="Text Placeholder 2"/>
          <p:cNvSpPr>
            <a:spLocks noGrp="1"/>
          </p:cNvSpPr>
          <p:nvPr>
            <p:ph type="body" sz="quarter" idx="18"/>
          </p:nvPr>
        </p:nvSpPr>
        <p:spPr/>
        <p:txBody>
          <a:bodyPr/>
          <a:lstStyle/>
          <a:p>
            <a:r>
              <a:rPr lang="en-US" smtClean="0"/>
              <a:t>IEEE 1471-2000 / ISO/IEC 42010:2007</a:t>
            </a: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385" y="2452398"/>
            <a:ext cx="9053634" cy="4623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65190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 – 4: Grouped by Use-case scenario</a:t>
            </a:r>
            <a:endParaRPr lang="en-US" dirty="0"/>
          </a:p>
        </p:txBody>
      </p:sp>
      <p:sp>
        <p:nvSpPr>
          <p:cNvPr id="3" name="Line 2"/>
          <p:cNvSpPr>
            <a:spLocks noChangeShapeType="1"/>
          </p:cNvSpPr>
          <p:nvPr/>
        </p:nvSpPr>
        <p:spPr bwMode="auto">
          <a:xfrm>
            <a:off x="1037750" y="4844900"/>
            <a:ext cx="9386888"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1037750" y="6721325"/>
            <a:ext cx="9437688"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1037750" y="2590650"/>
            <a:ext cx="94043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Text Box 5"/>
          <p:cNvSpPr txBox="1">
            <a:spLocks noChangeArrowheads="1"/>
          </p:cNvSpPr>
          <p:nvPr/>
        </p:nvSpPr>
        <p:spPr bwMode="auto">
          <a:xfrm>
            <a:off x="937738" y="5030638"/>
            <a:ext cx="1041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Resource </a:t>
            </a:r>
            <a:br>
              <a:rPr lang="en-US" sz="1400" b="1" dirty="0">
                <a:solidFill>
                  <a:schemeClr val="bg2"/>
                </a:solidFill>
              </a:rPr>
            </a:br>
            <a:r>
              <a:rPr lang="en-US" sz="1400" b="1" dirty="0">
                <a:solidFill>
                  <a:schemeClr val="bg2"/>
                </a:solidFill>
              </a:rPr>
              <a:t>Access</a:t>
            </a:r>
          </a:p>
        </p:txBody>
      </p:sp>
      <p:sp>
        <p:nvSpPr>
          <p:cNvPr id="7" name="Text Box 6"/>
          <p:cNvSpPr txBox="1">
            <a:spLocks noChangeArrowheads="1"/>
          </p:cNvSpPr>
          <p:nvPr/>
        </p:nvSpPr>
        <p:spPr bwMode="auto">
          <a:xfrm>
            <a:off x="885350" y="1536550"/>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Client</a:t>
            </a:r>
          </a:p>
        </p:txBody>
      </p:sp>
      <p:sp>
        <p:nvSpPr>
          <p:cNvPr id="8" name="Text Box 7"/>
          <p:cNvSpPr txBox="1">
            <a:spLocks noChangeArrowheads="1"/>
          </p:cNvSpPr>
          <p:nvPr/>
        </p:nvSpPr>
        <p:spPr bwMode="auto">
          <a:xfrm>
            <a:off x="937738" y="6951513"/>
            <a:ext cx="1220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bg2"/>
                </a:solidFill>
              </a:rPr>
              <a:t>Resources</a:t>
            </a:r>
          </a:p>
        </p:txBody>
      </p:sp>
      <p:sp>
        <p:nvSpPr>
          <p:cNvPr id="9" name="Text Box 8"/>
          <p:cNvSpPr txBox="1">
            <a:spLocks noChangeArrowheads="1"/>
          </p:cNvSpPr>
          <p:nvPr/>
        </p:nvSpPr>
        <p:spPr bwMode="auto">
          <a:xfrm>
            <a:off x="885350" y="3811438"/>
            <a:ext cx="971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chemeClr val="bg2"/>
                </a:solidFill>
              </a:rPr>
              <a:t>Business</a:t>
            </a:r>
            <a:br>
              <a:rPr lang="en-US" sz="1400" b="1" dirty="0">
                <a:solidFill>
                  <a:schemeClr val="bg2"/>
                </a:solidFill>
              </a:rPr>
            </a:br>
            <a:r>
              <a:rPr lang="en-US" sz="1400" b="1" dirty="0">
                <a:solidFill>
                  <a:schemeClr val="bg2"/>
                </a:solidFill>
              </a:rPr>
              <a:t>Logic</a:t>
            </a:r>
          </a:p>
        </p:txBody>
      </p:sp>
      <p:sp>
        <p:nvSpPr>
          <p:cNvPr id="10" name="AutoShape 9"/>
          <p:cNvSpPr>
            <a:spLocks noChangeArrowheads="1"/>
          </p:cNvSpPr>
          <p:nvPr/>
        </p:nvSpPr>
        <p:spPr bwMode="auto">
          <a:xfrm>
            <a:off x="3387250" y="688325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1</a:t>
            </a:r>
          </a:p>
        </p:txBody>
      </p:sp>
      <p:sp>
        <p:nvSpPr>
          <p:cNvPr id="11" name="Rectangle 10"/>
          <p:cNvSpPr>
            <a:spLocks noChangeArrowheads="1"/>
          </p:cNvSpPr>
          <p:nvPr/>
        </p:nvSpPr>
        <p:spPr bwMode="auto">
          <a:xfrm>
            <a:off x="2550638" y="1385738"/>
            <a:ext cx="1250950" cy="522287"/>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12" name="Rectangle 11"/>
          <p:cNvSpPr>
            <a:spLocks noChangeArrowheads="1"/>
          </p:cNvSpPr>
          <p:nvPr/>
        </p:nvSpPr>
        <p:spPr bwMode="auto">
          <a:xfrm>
            <a:off x="2539525" y="362411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13" name="Rectangle 12"/>
          <p:cNvSpPr>
            <a:spLocks noChangeArrowheads="1"/>
          </p:cNvSpPr>
          <p:nvPr/>
        </p:nvSpPr>
        <p:spPr bwMode="auto">
          <a:xfrm>
            <a:off x="2555400" y="57513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14" name="Rectangle 13"/>
          <p:cNvSpPr>
            <a:spLocks noChangeArrowheads="1"/>
          </p:cNvSpPr>
          <p:nvPr/>
        </p:nvSpPr>
        <p:spPr bwMode="auto">
          <a:xfrm>
            <a:off x="8791100" y="1385738"/>
            <a:ext cx="1250950" cy="522287"/>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15" name="Rectangle 14"/>
          <p:cNvSpPr>
            <a:spLocks noChangeArrowheads="1"/>
          </p:cNvSpPr>
          <p:nvPr/>
        </p:nvSpPr>
        <p:spPr bwMode="auto">
          <a:xfrm>
            <a:off x="2555400" y="2868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6" name="Rectangle 15"/>
          <p:cNvSpPr>
            <a:spLocks noChangeArrowheads="1"/>
          </p:cNvSpPr>
          <p:nvPr/>
        </p:nvSpPr>
        <p:spPr bwMode="auto">
          <a:xfrm>
            <a:off x="4973163" y="1385738"/>
            <a:ext cx="1284287" cy="522287"/>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17" name="Rectangle 16"/>
          <p:cNvSpPr>
            <a:spLocks noChangeArrowheads="1"/>
          </p:cNvSpPr>
          <p:nvPr/>
        </p:nvSpPr>
        <p:spPr bwMode="auto">
          <a:xfrm>
            <a:off x="4973163" y="370983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8" name="Rectangle 17"/>
          <p:cNvSpPr>
            <a:spLocks noChangeArrowheads="1"/>
          </p:cNvSpPr>
          <p:nvPr/>
        </p:nvSpPr>
        <p:spPr bwMode="auto">
          <a:xfrm>
            <a:off x="4973163" y="2868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19" name="Rectangle 18"/>
          <p:cNvSpPr>
            <a:spLocks noChangeArrowheads="1"/>
          </p:cNvSpPr>
          <p:nvPr/>
        </p:nvSpPr>
        <p:spPr bwMode="auto">
          <a:xfrm>
            <a:off x="6841650" y="1385738"/>
            <a:ext cx="1250950" cy="522287"/>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20" name="Rectangle 19"/>
          <p:cNvSpPr>
            <a:spLocks noChangeArrowheads="1"/>
          </p:cNvSpPr>
          <p:nvPr/>
        </p:nvSpPr>
        <p:spPr bwMode="auto">
          <a:xfrm>
            <a:off x="6841650" y="37098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Engine</a:t>
            </a:r>
          </a:p>
        </p:txBody>
      </p:sp>
      <p:sp>
        <p:nvSpPr>
          <p:cNvPr id="21" name="Rectangle 20"/>
          <p:cNvSpPr>
            <a:spLocks noChangeArrowheads="1"/>
          </p:cNvSpPr>
          <p:nvPr/>
        </p:nvSpPr>
        <p:spPr bwMode="auto">
          <a:xfrm>
            <a:off x="6841650" y="2868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22" name="Rectangle 21"/>
          <p:cNvSpPr>
            <a:spLocks noChangeArrowheads="1"/>
          </p:cNvSpPr>
          <p:nvPr/>
        </p:nvSpPr>
        <p:spPr bwMode="auto">
          <a:xfrm>
            <a:off x="8791100" y="37098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Engine</a:t>
            </a:r>
          </a:p>
        </p:txBody>
      </p:sp>
      <p:sp>
        <p:nvSpPr>
          <p:cNvPr id="23" name="Rectangle 22"/>
          <p:cNvSpPr>
            <a:spLocks noChangeArrowheads="1"/>
          </p:cNvSpPr>
          <p:nvPr/>
        </p:nvSpPr>
        <p:spPr bwMode="auto">
          <a:xfrm>
            <a:off x="8791100" y="2868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Manager</a:t>
            </a:r>
          </a:p>
        </p:txBody>
      </p:sp>
      <p:sp>
        <p:nvSpPr>
          <p:cNvPr id="24" name="AutoShape 23"/>
          <p:cNvSpPr>
            <a:spLocks noChangeArrowheads="1"/>
          </p:cNvSpPr>
          <p:nvPr/>
        </p:nvSpPr>
        <p:spPr bwMode="auto">
          <a:xfrm>
            <a:off x="5927250" y="6895950"/>
            <a:ext cx="1241425"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2</a:t>
            </a:r>
          </a:p>
        </p:txBody>
      </p:sp>
      <p:sp>
        <p:nvSpPr>
          <p:cNvPr id="25" name="Rectangle 24"/>
          <p:cNvSpPr>
            <a:spLocks noChangeArrowheads="1"/>
          </p:cNvSpPr>
          <p:nvPr/>
        </p:nvSpPr>
        <p:spPr bwMode="auto">
          <a:xfrm>
            <a:off x="4973163" y="5751363"/>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6841650" y="57513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8791100" y="57513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8" name="Rectangle 27"/>
          <p:cNvSpPr>
            <a:spLocks noChangeArrowheads="1"/>
          </p:cNvSpPr>
          <p:nvPr/>
        </p:nvSpPr>
        <p:spPr bwMode="auto">
          <a:xfrm>
            <a:off x="2233138" y="2312838"/>
            <a:ext cx="1887537" cy="41671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 name="Rectangle 28"/>
          <p:cNvSpPr>
            <a:spLocks noChangeArrowheads="1"/>
          </p:cNvSpPr>
          <p:nvPr/>
        </p:nvSpPr>
        <p:spPr bwMode="auto">
          <a:xfrm>
            <a:off x="4361975" y="2312838"/>
            <a:ext cx="2179638" cy="41671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Rectangle 29"/>
          <p:cNvSpPr>
            <a:spLocks noChangeArrowheads="1"/>
          </p:cNvSpPr>
          <p:nvPr/>
        </p:nvSpPr>
        <p:spPr bwMode="auto">
          <a:xfrm>
            <a:off x="6676550" y="2312838"/>
            <a:ext cx="3724275" cy="41671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Rectangle 30"/>
          <p:cNvSpPr>
            <a:spLocks noChangeArrowheads="1"/>
          </p:cNvSpPr>
          <p:nvPr/>
        </p:nvSpPr>
        <p:spPr bwMode="auto">
          <a:xfrm>
            <a:off x="10678638" y="1295250"/>
            <a:ext cx="1201737"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32" name="Rectangle 31"/>
          <p:cNvSpPr>
            <a:spLocks noChangeArrowheads="1"/>
          </p:cNvSpPr>
          <p:nvPr/>
        </p:nvSpPr>
        <p:spPr bwMode="auto">
          <a:xfrm>
            <a:off x="10800875" y="2192188"/>
            <a:ext cx="958850"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33" name="Rectangle 32"/>
          <p:cNvSpPr>
            <a:spLocks noChangeArrowheads="1"/>
          </p:cNvSpPr>
          <p:nvPr/>
        </p:nvSpPr>
        <p:spPr bwMode="auto">
          <a:xfrm>
            <a:off x="10800875" y="3000225"/>
            <a:ext cx="958850"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34" name="Rectangle 33"/>
          <p:cNvSpPr>
            <a:spLocks noChangeArrowheads="1"/>
          </p:cNvSpPr>
          <p:nvPr/>
        </p:nvSpPr>
        <p:spPr bwMode="auto">
          <a:xfrm>
            <a:off x="10800875" y="3819375"/>
            <a:ext cx="958850"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35" name="Rectangle 34"/>
          <p:cNvSpPr>
            <a:spLocks noChangeArrowheads="1"/>
          </p:cNvSpPr>
          <p:nvPr/>
        </p:nvSpPr>
        <p:spPr bwMode="auto">
          <a:xfrm>
            <a:off x="10800875" y="5459263"/>
            <a:ext cx="958850"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36" name="Text Box 35"/>
          <p:cNvSpPr txBox="1">
            <a:spLocks noChangeArrowheads="1"/>
          </p:cNvSpPr>
          <p:nvPr/>
        </p:nvSpPr>
        <p:spPr bwMode="auto">
          <a:xfrm>
            <a:off x="10943750" y="442738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37" name="Rectangle 36"/>
          <p:cNvSpPr>
            <a:spLocks noChangeArrowheads="1"/>
          </p:cNvSpPr>
          <p:nvPr/>
        </p:nvSpPr>
        <p:spPr bwMode="auto">
          <a:xfrm>
            <a:off x="10800875" y="6141888"/>
            <a:ext cx="958850"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38" name="Rectangle 37"/>
          <p:cNvSpPr>
            <a:spLocks noChangeArrowheads="1"/>
          </p:cNvSpPr>
          <p:nvPr/>
        </p:nvSpPr>
        <p:spPr bwMode="auto">
          <a:xfrm>
            <a:off x="10819925" y="6826100"/>
            <a:ext cx="958850"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39" name="Rectangle 38"/>
          <p:cNvSpPr>
            <a:spLocks noChangeArrowheads="1"/>
          </p:cNvSpPr>
          <p:nvPr/>
        </p:nvSpPr>
        <p:spPr bwMode="auto">
          <a:xfrm>
            <a:off x="10800875" y="1473050"/>
            <a:ext cx="958850"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Host</a:t>
            </a:r>
          </a:p>
        </p:txBody>
      </p:sp>
    </p:spTree>
    <p:extLst>
      <p:ext uri="{BB962C8B-B14F-4D97-AF65-F5344CB8AC3E}">
        <p14:creationId xmlns:p14="http://schemas.microsoft.com/office/powerpoint/2010/main" val="317477588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- 5</a:t>
            </a:r>
            <a:endParaRPr lang="en-US" dirty="0"/>
          </a:p>
        </p:txBody>
      </p:sp>
      <p:sp>
        <p:nvSpPr>
          <p:cNvPr id="3" name="Content Placeholder 2"/>
          <p:cNvSpPr txBox="1">
            <a:spLocks/>
          </p:cNvSpPr>
          <p:nvPr/>
        </p:nvSpPr>
        <p:spPr>
          <a:xfrm>
            <a:off x="723198" y="1280037"/>
            <a:ext cx="12978115" cy="6588056"/>
          </a:xfrm>
          <a:prstGeom prst="rect">
            <a:avLst/>
          </a:prstGeom>
        </p:spPr>
        <p:txBody>
          <a:bodyPr>
            <a:normAutofit/>
          </a:bodyPr>
          <a:lstStyle>
            <a:lvl1pPr marL="0" indent="0" algn="l" defTabSz="1306220" rtl="0" eaLnBrk="1" latinLnBrk="0" hangingPunct="1">
              <a:lnSpc>
                <a:spcPct val="100000"/>
              </a:lnSpc>
              <a:spcBef>
                <a:spcPts val="1429"/>
              </a:spcBef>
              <a:buClr>
                <a:schemeClr val="accent1"/>
              </a:buClr>
              <a:buFont typeface="Arial" pitchFamily="34" charset="0"/>
              <a:buNone/>
              <a:defRPr sz="2600" b="1" kern="1200">
                <a:solidFill>
                  <a:schemeClr val="accent1"/>
                </a:solidFill>
                <a:latin typeface="+mn-lt"/>
                <a:ea typeface="+mn-ea"/>
                <a:cs typeface="+mn-cs"/>
              </a:defRPr>
            </a:lvl1pPr>
            <a:lvl2pPr marL="795338" indent="-346075"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defRPr sz="2600" kern="1200">
                <a:solidFill>
                  <a:schemeClr val="bg2"/>
                </a:solidFill>
                <a:latin typeface="+mn-lt"/>
                <a:ea typeface="+mn-ea"/>
                <a:cs typeface="+mn-cs"/>
              </a:defRPr>
            </a:lvl2pPr>
            <a:lvl3pPr marL="1258888" indent="-342900" algn="l" defTabSz="1306220" rtl="0" eaLnBrk="1" latinLnBrk="0" hangingPunct="1">
              <a:lnSpc>
                <a:spcPct val="100000"/>
              </a:lnSpc>
              <a:spcBef>
                <a:spcPts val="571"/>
              </a:spcBef>
              <a:spcAft>
                <a:spcPts val="0"/>
              </a:spcAft>
              <a:buClr>
                <a:schemeClr val="accent1"/>
              </a:buClr>
              <a:buFont typeface="Arial" pitchFamily="34" charset="0"/>
              <a:buChar char="•"/>
              <a:defRPr sz="2400" kern="1200">
                <a:solidFill>
                  <a:schemeClr val="bg2"/>
                </a:solidFill>
                <a:latin typeface="+mn-lt"/>
                <a:ea typeface="+mn-ea"/>
                <a:cs typeface="+mn-cs"/>
              </a:defRPr>
            </a:lvl3pPr>
            <a:lvl4pPr marL="1774825" indent="-333375" algn="l" defTabSz="1306220" rtl="0" eaLnBrk="1" latinLnBrk="0" hangingPunct="1">
              <a:lnSpc>
                <a:spcPct val="100000"/>
              </a:lnSpc>
              <a:spcBef>
                <a:spcPts val="571"/>
              </a:spcBef>
              <a:spcAft>
                <a:spcPts val="0"/>
              </a:spcAft>
              <a:buClr>
                <a:schemeClr val="accent1"/>
              </a:buClr>
              <a:buFont typeface="Arial" pitchFamily="34" charset="0"/>
              <a:buChar char="•"/>
              <a:defRPr sz="2000" kern="1200">
                <a:solidFill>
                  <a:schemeClr val="bg2"/>
                </a:solidFill>
                <a:latin typeface="+mn-lt"/>
                <a:ea typeface="+mn-ea"/>
                <a:cs typeface="+mn-cs"/>
              </a:defRPr>
            </a:lvl4pPr>
            <a:lvl5pPr marL="2204247" indent="-390052" algn="l" defTabSz="1306220" rtl="0" eaLnBrk="1" latinLnBrk="0" hangingPunct="1">
              <a:lnSpc>
                <a:spcPct val="100000"/>
              </a:lnSpc>
              <a:spcBef>
                <a:spcPts val="571"/>
              </a:spcBef>
              <a:spcAft>
                <a:spcPts val="0"/>
              </a:spcAft>
              <a:buClr>
                <a:schemeClr val="accent1"/>
              </a:buClr>
              <a:buFont typeface="Arial" pitchFamily="34" charset="0"/>
              <a:buChar char="•"/>
              <a:defRPr sz="1800" kern="1200">
                <a:solidFill>
                  <a:schemeClr val="bg2"/>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A cohesive interaction between the manager, engines and resource access may constitute logical service to the world</a:t>
            </a:r>
          </a:p>
          <a:p>
            <a:pPr lvl="1"/>
            <a:r>
              <a:rPr lang="en-US" dirty="0"/>
              <a:t>Implementing a set of use cases</a:t>
            </a:r>
          </a:p>
          <a:p>
            <a:pPr lvl="1"/>
            <a:r>
              <a:rPr lang="en-US" dirty="0"/>
              <a:t>Target of the vertical slice</a:t>
            </a:r>
          </a:p>
          <a:p>
            <a:pPr lvl="1"/>
            <a:r>
              <a:rPr lang="en-US" dirty="0"/>
              <a:t>How you extend the system</a:t>
            </a:r>
          </a:p>
          <a:p>
            <a:pPr marL="457200" indent="-457200">
              <a:buFont typeface="Arial" panose="020B0604020202020204" pitchFamily="34" charset="0"/>
              <a:buChar char="•"/>
            </a:pPr>
            <a:r>
              <a:rPr lang="en-US" dirty="0" smtClean="0"/>
              <a:t>In between layers should pass only</a:t>
            </a:r>
          </a:p>
          <a:p>
            <a:pPr lvl="1"/>
            <a:r>
              <a:rPr lang="en-US" dirty="0" smtClean="0"/>
              <a:t>Primitives </a:t>
            </a:r>
          </a:p>
          <a:p>
            <a:pPr lvl="1"/>
            <a:r>
              <a:rPr lang="en-US" dirty="0" smtClean="0"/>
              <a:t>Arrays of primitives </a:t>
            </a:r>
          </a:p>
          <a:p>
            <a:pPr lvl="1"/>
            <a:r>
              <a:rPr lang="en-US" dirty="0" smtClean="0"/>
              <a:t>Data contracts </a:t>
            </a:r>
          </a:p>
          <a:p>
            <a:pPr lvl="1"/>
            <a:r>
              <a:rPr lang="en-US" dirty="0" smtClean="0"/>
              <a:t>Arrays of data contracts </a:t>
            </a:r>
          </a:p>
          <a:p>
            <a:pPr marL="457200" indent="-457200">
              <a:buFont typeface="Arial" panose="020B0604020202020204" pitchFamily="34" charset="0"/>
              <a:buChar char="•"/>
            </a:pPr>
            <a:r>
              <a:rPr lang="en-US" dirty="0" smtClean="0"/>
              <a:t>Logic behind data contracts should not cross layers </a:t>
            </a:r>
          </a:p>
          <a:p>
            <a:pPr lvl="1"/>
            <a:r>
              <a:rPr lang="en-US" dirty="0" smtClean="0"/>
              <a:t>'Entities' could break encapsulation</a:t>
            </a:r>
          </a:p>
          <a:p>
            <a:pPr lvl="1"/>
            <a:r>
              <a:rPr lang="en-US" dirty="0" smtClean="0"/>
              <a:t>Behavior should be encapsulated not spread and shared  </a:t>
            </a:r>
          </a:p>
          <a:p>
            <a:pPr marL="1252538" lvl="1" indent="-457200"/>
            <a:endParaRPr lang="en-US" sz="2200" dirty="0" smtClean="0"/>
          </a:p>
          <a:p>
            <a:pPr marL="1187413" lvl="1" indent="-457200"/>
            <a:endParaRPr lang="en-US" dirty="0" smtClean="0"/>
          </a:p>
          <a:p>
            <a:pPr marL="1187413" lvl="1" indent="-457200"/>
            <a:endParaRPr lang="en-US" dirty="0" smtClean="0"/>
          </a:p>
          <a:p>
            <a:endParaRPr lang="en-US" dirty="0"/>
          </a:p>
        </p:txBody>
      </p:sp>
    </p:spTree>
    <p:extLst>
      <p:ext uri="{BB962C8B-B14F-4D97-AF65-F5344CB8AC3E}">
        <p14:creationId xmlns:p14="http://schemas.microsoft.com/office/powerpoint/2010/main" val="391591725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- 6</a:t>
            </a:r>
            <a:endParaRPr lang="en-US" dirty="0"/>
          </a:p>
        </p:txBody>
      </p:sp>
      <p:sp>
        <p:nvSpPr>
          <p:cNvPr id="3" name="Content Placeholder 2"/>
          <p:cNvSpPr>
            <a:spLocks noGrp="1"/>
          </p:cNvSpPr>
          <p:nvPr>
            <p:ph sz="quarter" idx="10"/>
          </p:nvPr>
        </p:nvSpPr>
        <p:spPr>
          <a:xfrm>
            <a:off x="731520" y="1525816"/>
            <a:ext cx="12978115" cy="5309125"/>
          </a:xfrm>
        </p:spPr>
        <p:txBody>
          <a:bodyPr/>
          <a:lstStyle/>
          <a:p>
            <a:pPr marL="457200" indent="-457200">
              <a:buFont typeface="Arial" panose="020B0604020202020204" pitchFamily="34" charset="0"/>
              <a:buChar char="•"/>
            </a:pPr>
            <a:r>
              <a:rPr lang="en-US" dirty="0"/>
              <a:t>Strive to have the minimal set of interacting services that satisfy use cases</a:t>
            </a:r>
          </a:p>
          <a:p>
            <a:pPr lvl="1"/>
            <a:r>
              <a:rPr lang="en-US" dirty="0"/>
              <a:t>Present and future use cases</a:t>
            </a:r>
          </a:p>
          <a:p>
            <a:pPr lvl="1"/>
            <a:r>
              <a:rPr lang="en-US" dirty="0"/>
              <a:t>Known and unknown use cases</a:t>
            </a:r>
          </a:p>
          <a:p>
            <a:pPr lvl="1"/>
            <a:r>
              <a:rPr lang="en-US" dirty="0"/>
              <a:t>Iterative factoring process</a:t>
            </a:r>
          </a:p>
          <a:p>
            <a:pPr lvl="1"/>
            <a:r>
              <a:rPr lang="en-US" dirty="0"/>
              <a:t>May affect use case as well</a:t>
            </a:r>
          </a:p>
          <a:p>
            <a:pPr marL="457200" indent="-457200">
              <a:buFont typeface="Arial" panose="020B0604020202020204" pitchFamily="34" charset="0"/>
              <a:buChar char="•"/>
            </a:pPr>
            <a:r>
              <a:rPr lang="en-US" dirty="0"/>
              <a:t>When all conceivable use cases are satisfied architecture is validated</a:t>
            </a:r>
          </a:p>
          <a:p>
            <a:pPr marL="457200" indent="-457200">
              <a:buFont typeface="Arial" panose="020B0604020202020204" pitchFamily="34" charset="0"/>
              <a:buChar char="•"/>
            </a:pPr>
            <a:r>
              <a:rPr lang="en-US" dirty="0"/>
              <a:t>Start with top distinct 4-6 use cases</a:t>
            </a:r>
          </a:p>
          <a:p>
            <a:pPr lvl="1"/>
            <a:r>
              <a:rPr lang="en-US" dirty="0"/>
              <a:t>No need for all use cases</a:t>
            </a:r>
          </a:p>
          <a:p>
            <a:endParaRPr lang="en-US" dirty="0"/>
          </a:p>
        </p:txBody>
      </p:sp>
    </p:spTree>
    <p:extLst>
      <p:ext uri="{BB962C8B-B14F-4D97-AF65-F5344CB8AC3E}">
        <p14:creationId xmlns:p14="http://schemas.microsoft.com/office/powerpoint/2010/main" val="246572312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- 7</a:t>
            </a:r>
            <a:endParaRPr lang="en-US" dirty="0"/>
          </a:p>
        </p:txBody>
      </p:sp>
      <p:sp>
        <p:nvSpPr>
          <p:cNvPr id="3" name="Content Placeholder 2"/>
          <p:cNvSpPr>
            <a:spLocks noGrp="1"/>
          </p:cNvSpPr>
          <p:nvPr>
            <p:ph sz="quarter" idx="10"/>
          </p:nvPr>
        </p:nvSpPr>
        <p:spPr>
          <a:xfrm>
            <a:off x="731520" y="1525816"/>
            <a:ext cx="12978115" cy="5853179"/>
          </a:xfrm>
        </p:spPr>
        <p:txBody>
          <a:bodyPr/>
          <a:lstStyle/>
          <a:p>
            <a:pPr marL="457200" indent="-457200">
              <a:buFont typeface="Arial" panose="020B0604020202020204" pitchFamily="34" charset="0"/>
              <a:buChar char="•"/>
            </a:pPr>
            <a:r>
              <a:rPr lang="en-US" dirty="0"/>
              <a:t>Change to use case means change to work flow </a:t>
            </a:r>
          </a:p>
          <a:p>
            <a:pPr lvl="1"/>
            <a:r>
              <a:rPr lang="en-US" dirty="0"/>
              <a:t>Manger implementation </a:t>
            </a:r>
          </a:p>
          <a:p>
            <a:pPr lvl="1"/>
            <a:r>
              <a:rPr lang="en-US" dirty="0"/>
              <a:t>Not underlying services</a:t>
            </a:r>
          </a:p>
          <a:p>
            <a:pPr marL="457200" indent="-457200">
              <a:buFont typeface="Arial" panose="020B0604020202020204" pitchFamily="34" charset="0"/>
              <a:buChar char="•"/>
            </a:pPr>
            <a:r>
              <a:rPr lang="en-US" dirty="0"/>
              <a:t>Bulk of effort in system goes into</a:t>
            </a:r>
          </a:p>
          <a:p>
            <a:pPr lvl="1"/>
            <a:r>
              <a:rPr lang="en-US" dirty="0"/>
              <a:t>Engines </a:t>
            </a:r>
          </a:p>
          <a:p>
            <a:pPr lvl="1"/>
            <a:r>
              <a:rPr lang="en-US" dirty="0"/>
              <a:t>Resource access</a:t>
            </a:r>
          </a:p>
          <a:p>
            <a:pPr lvl="1"/>
            <a:r>
              <a:rPr lang="en-US" dirty="0"/>
              <a:t>Resource </a:t>
            </a:r>
          </a:p>
          <a:p>
            <a:pPr lvl="1"/>
            <a:r>
              <a:rPr lang="en-US" dirty="0"/>
              <a:t>Clients and UI</a:t>
            </a:r>
          </a:p>
          <a:p>
            <a:pPr lvl="1"/>
            <a:r>
              <a:rPr lang="en-US" dirty="0"/>
              <a:t>Utilities and infrastructure</a:t>
            </a:r>
          </a:p>
          <a:p>
            <a:pPr marL="457200" indent="-457200">
              <a:buFont typeface="Arial" panose="020B0604020202020204" pitchFamily="34" charset="0"/>
              <a:buChar char="•"/>
            </a:pPr>
            <a:r>
              <a:rPr lang="en-US" dirty="0"/>
              <a:t>Reuse effort across use cases</a:t>
            </a:r>
          </a:p>
          <a:p>
            <a:pPr lvl="1"/>
            <a:r>
              <a:rPr lang="en-US" dirty="0"/>
              <a:t>And their inherit volatility</a:t>
            </a:r>
          </a:p>
          <a:p>
            <a:endParaRPr lang="en-US" dirty="0"/>
          </a:p>
        </p:txBody>
      </p:sp>
    </p:spTree>
    <p:extLst>
      <p:ext uri="{BB962C8B-B14F-4D97-AF65-F5344CB8AC3E}">
        <p14:creationId xmlns:p14="http://schemas.microsoft.com/office/powerpoint/2010/main" val="191592180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and Closed Architecture - 1</a:t>
            </a:r>
            <a:endParaRPr lang="en-US" dirty="0"/>
          </a:p>
        </p:txBody>
      </p:sp>
      <p:sp>
        <p:nvSpPr>
          <p:cNvPr id="3" name="Content Placeholder 2"/>
          <p:cNvSpPr>
            <a:spLocks noGrp="1"/>
          </p:cNvSpPr>
          <p:nvPr>
            <p:ph sz="quarter" idx="10"/>
          </p:nvPr>
        </p:nvSpPr>
        <p:spPr>
          <a:xfrm>
            <a:off x="688991" y="1864333"/>
            <a:ext cx="5451566" cy="4514696"/>
          </a:xfrm>
        </p:spPr>
        <p:txBody>
          <a:bodyPr/>
          <a:lstStyle/>
          <a:p>
            <a:pPr marL="457200" indent="-457200">
              <a:buFont typeface="Arial" panose="020B0604020202020204" pitchFamily="34" charset="0"/>
              <a:buChar char="•"/>
            </a:pPr>
            <a:r>
              <a:rPr lang="en-US" dirty="0"/>
              <a:t>Open architecture </a:t>
            </a:r>
          </a:p>
          <a:p>
            <a:pPr marL="1187413" lvl="1" indent="-457200"/>
            <a:r>
              <a:rPr lang="en-US" dirty="0"/>
              <a:t>Can call anybody else</a:t>
            </a:r>
          </a:p>
          <a:p>
            <a:pPr marL="1593340" lvl="2" indent="-457200"/>
            <a:r>
              <a:rPr lang="en-US" dirty="0"/>
              <a:t>Up, down, sideways </a:t>
            </a:r>
          </a:p>
          <a:p>
            <a:pPr marL="1187413" lvl="1" indent="-457200"/>
            <a:r>
              <a:rPr lang="en-US" dirty="0"/>
              <a:t>Most flexible</a:t>
            </a:r>
          </a:p>
          <a:p>
            <a:pPr marL="1187413" lvl="1" indent="-457200"/>
            <a:r>
              <a:rPr lang="en-US" dirty="0"/>
              <a:t>Least encapsulated</a:t>
            </a:r>
          </a:p>
          <a:p>
            <a:pPr marL="1593340" lvl="2" indent="-457200"/>
            <a:r>
              <a:rPr lang="en-US" dirty="0"/>
              <a:t>Little point in layers  </a:t>
            </a:r>
          </a:p>
          <a:p>
            <a:pPr marL="1187413" lvl="1" indent="-457200"/>
            <a:r>
              <a:rPr lang="en-US" dirty="0"/>
              <a:t>Potential for coupling </a:t>
            </a:r>
            <a:endParaRPr lang="en-US" dirty="0" smtClean="0"/>
          </a:p>
          <a:p>
            <a:pPr marL="1187413" lvl="1" indent="-457200"/>
            <a:endParaRPr lang="en-US" dirty="0" smtClean="0"/>
          </a:p>
        </p:txBody>
      </p:sp>
      <p:sp>
        <p:nvSpPr>
          <p:cNvPr id="4" name="Content Placeholder 2"/>
          <p:cNvSpPr txBox="1">
            <a:spLocks/>
          </p:cNvSpPr>
          <p:nvPr/>
        </p:nvSpPr>
        <p:spPr>
          <a:xfrm>
            <a:off x="6816887" y="1864333"/>
            <a:ext cx="7443399" cy="5535927"/>
          </a:xfrm>
          <a:prstGeom prst="rect">
            <a:avLst/>
          </a:prstGeom>
        </p:spPr>
        <p:txBody>
          <a:bodyPr vert="horz" lIns="130622" tIns="65311" rIns="130622" bIns="65311" rtlCol="0">
            <a:noAutofit/>
          </a:bodyPr>
          <a:lstStyle>
            <a:lvl1pPr marL="0" indent="0" algn="l" defTabSz="1306220" rtl="0" eaLnBrk="1" latinLnBrk="0" hangingPunct="1">
              <a:lnSpc>
                <a:spcPct val="100000"/>
              </a:lnSpc>
              <a:spcBef>
                <a:spcPts val="1429"/>
              </a:spcBef>
              <a:buClr>
                <a:schemeClr val="accent1"/>
              </a:buClr>
              <a:buFont typeface="Arial" pitchFamily="34" charset="0"/>
              <a:buNone/>
              <a:defRPr sz="2800" b="1" kern="1200">
                <a:solidFill>
                  <a:schemeClr val="accent1"/>
                </a:solidFill>
                <a:latin typeface="+mn-lt"/>
                <a:ea typeface="+mn-ea"/>
                <a:cs typeface="+mn-cs"/>
              </a:defRPr>
            </a:lvl1pPr>
            <a:lvl2pPr marL="730213" indent="-322020" algn="l" defTabSz="1306220" rtl="0" eaLnBrk="1" latinLnBrk="0" hangingPunct="1">
              <a:lnSpc>
                <a:spcPct val="100000"/>
              </a:lnSpc>
              <a:spcBef>
                <a:spcPts val="857"/>
              </a:spcBef>
              <a:spcAft>
                <a:spcPts val="0"/>
              </a:spcAft>
              <a:buClr>
                <a:schemeClr val="accent1"/>
              </a:buClr>
              <a:buFont typeface="Arial" pitchFamily="34" charset="0"/>
              <a:buChar char="•"/>
              <a:tabLst>
                <a:tab pos="1798322" algn="l"/>
              </a:tabLst>
              <a:defRPr sz="2600" kern="1200">
                <a:solidFill>
                  <a:schemeClr val="bg2"/>
                </a:solidFill>
                <a:latin typeface="+mn-lt"/>
                <a:ea typeface="+mn-ea"/>
                <a:cs typeface="+mn-cs"/>
              </a:defRPr>
            </a:lvl2pPr>
            <a:lvl3pPr marL="1136140" indent="-322020" algn="l" defTabSz="1306220" rtl="0" eaLnBrk="1" latinLnBrk="0" hangingPunct="1">
              <a:lnSpc>
                <a:spcPct val="100000"/>
              </a:lnSpc>
              <a:spcBef>
                <a:spcPts val="571"/>
              </a:spcBef>
              <a:spcAft>
                <a:spcPts val="0"/>
              </a:spcAft>
              <a:buClr>
                <a:schemeClr val="accent1"/>
              </a:buClr>
              <a:buFont typeface="Arial" pitchFamily="34" charset="0"/>
              <a:buChar char="•"/>
              <a:defRPr sz="2400" kern="1200">
                <a:solidFill>
                  <a:schemeClr val="bg2"/>
                </a:solidFill>
                <a:latin typeface="+mn-lt"/>
                <a:ea typeface="+mn-ea"/>
                <a:cs typeface="+mn-cs"/>
              </a:defRPr>
            </a:lvl3pPr>
            <a:lvl4pPr marL="1544334" indent="-322020" algn="l" defTabSz="1306220" rtl="0" eaLnBrk="1" latinLnBrk="0" hangingPunct="1">
              <a:lnSpc>
                <a:spcPct val="100000"/>
              </a:lnSpc>
              <a:spcBef>
                <a:spcPts val="571"/>
              </a:spcBef>
              <a:spcAft>
                <a:spcPts val="0"/>
              </a:spcAft>
              <a:buClr>
                <a:schemeClr val="accent1"/>
              </a:buClr>
              <a:buFont typeface="Arial" pitchFamily="34" charset="0"/>
              <a:buChar char="•"/>
              <a:defRPr sz="2000" kern="1200">
                <a:solidFill>
                  <a:schemeClr val="bg2"/>
                </a:solidFill>
                <a:latin typeface="+mn-lt"/>
                <a:ea typeface="+mn-ea"/>
                <a:cs typeface="+mn-cs"/>
              </a:defRPr>
            </a:lvl4pPr>
            <a:lvl5pPr marL="1891298" indent="-263058" algn="l" defTabSz="1306220" rtl="0" eaLnBrk="1" latinLnBrk="0" hangingPunct="1">
              <a:lnSpc>
                <a:spcPct val="100000"/>
              </a:lnSpc>
              <a:spcBef>
                <a:spcPts val="571"/>
              </a:spcBef>
              <a:spcAft>
                <a:spcPts val="0"/>
              </a:spcAft>
              <a:buClr>
                <a:schemeClr val="accent1"/>
              </a:buClr>
              <a:buFont typeface="Arial" pitchFamily="34" charset="0"/>
              <a:buChar char="•"/>
              <a:defRPr sz="1800" kern="1200">
                <a:solidFill>
                  <a:schemeClr val="bg2"/>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Closed architecture </a:t>
            </a:r>
          </a:p>
          <a:p>
            <a:pPr marL="1187413" lvl="1" indent="-457200"/>
            <a:r>
              <a:rPr lang="en-US" dirty="0" smtClean="0"/>
              <a:t>Can call only into layer immediately underneath</a:t>
            </a:r>
          </a:p>
          <a:p>
            <a:pPr marL="1187413" lvl="1" indent="-457200"/>
            <a:r>
              <a:rPr lang="en-US" dirty="0" smtClean="0"/>
              <a:t>Cannot call sideways to others</a:t>
            </a:r>
          </a:p>
          <a:p>
            <a:pPr marL="1593340" lvl="2" indent="-457200"/>
            <a:r>
              <a:rPr lang="en-US" dirty="0" smtClean="0"/>
              <a:t>Coupled use cases  </a:t>
            </a:r>
          </a:p>
          <a:p>
            <a:pPr marL="1187413" lvl="1" indent="-457200"/>
            <a:r>
              <a:rPr lang="en-US" dirty="0" smtClean="0"/>
              <a:t>Least flexible </a:t>
            </a:r>
          </a:p>
          <a:p>
            <a:pPr marL="1187413" lvl="1" indent="-457200"/>
            <a:r>
              <a:rPr lang="en-US" dirty="0" smtClean="0"/>
              <a:t>Most encapsulated </a:t>
            </a:r>
          </a:p>
          <a:p>
            <a:pPr marL="1187413" lvl="1" indent="-457200"/>
            <a:r>
              <a:rPr lang="en-US" dirty="0" smtClean="0"/>
              <a:t>Promotes loose-coupling </a:t>
            </a:r>
          </a:p>
          <a:p>
            <a:pPr marL="1187413" lvl="1" indent="-457200"/>
            <a:endParaRPr lang="en-US" dirty="0" smtClean="0"/>
          </a:p>
        </p:txBody>
      </p:sp>
    </p:spTree>
    <p:extLst>
      <p:ext uri="{BB962C8B-B14F-4D97-AF65-F5344CB8AC3E}">
        <p14:creationId xmlns:p14="http://schemas.microsoft.com/office/powerpoint/2010/main" val="1287596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and Closed Architecture - 2</a:t>
            </a:r>
            <a:endParaRPr lang="en-US" dirty="0"/>
          </a:p>
        </p:txBody>
      </p:sp>
      <p:sp>
        <p:nvSpPr>
          <p:cNvPr id="3" name="Content Placeholder 2"/>
          <p:cNvSpPr>
            <a:spLocks noGrp="1"/>
          </p:cNvSpPr>
          <p:nvPr>
            <p:ph sz="quarter" idx="10"/>
          </p:nvPr>
        </p:nvSpPr>
        <p:spPr/>
        <p:txBody>
          <a:bodyPr/>
          <a:lstStyle/>
          <a:p>
            <a:pPr marL="457200" indent="-457200">
              <a:buFont typeface="Arial" panose="020B0604020202020204" pitchFamily="34" charset="0"/>
              <a:buChar char="•"/>
            </a:pPr>
            <a:r>
              <a:rPr lang="en-US" dirty="0"/>
              <a:t>Semi closed/semi open </a:t>
            </a:r>
          </a:p>
          <a:p>
            <a:pPr marL="1187413" lvl="1" indent="-457200"/>
            <a:r>
              <a:rPr lang="en-US" dirty="0"/>
              <a:t>Can call any layer underneath but not up or sideways </a:t>
            </a:r>
          </a:p>
          <a:p>
            <a:pPr marL="1187413" lvl="1" indent="-457200"/>
            <a:r>
              <a:rPr lang="en-US" dirty="0"/>
              <a:t>Trades encapsulation for flexibility and performance </a:t>
            </a:r>
          </a:p>
          <a:p>
            <a:pPr marL="1187413" lvl="1" indent="-457200"/>
            <a:r>
              <a:rPr lang="en-US" dirty="0"/>
              <a:t>Use only in infrastructure or rarely maintained code </a:t>
            </a:r>
          </a:p>
          <a:p>
            <a:pPr marL="457200" indent="-457200">
              <a:buFont typeface="Arial" panose="020B0604020202020204" pitchFamily="34" charset="0"/>
              <a:buChar char="•"/>
            </a:pPr>
            <a:r>
              <a:rPr lang="en-US" dirty="0"/>
              <a:t>Always strive for closed architecture</a:t>
            </a:r>
          </a:p>
          <a:p>
            <a:endParaRPr lang="en-US" dirty="0"/>
          </a:p>
        </p:txBody>
      </p:sp>
    </p:spTree>
    <p:extLst>
      <p:ext uri="{BB962C8B-B14F-4D97-AF65-F5344CB8AC3E}">
        <p14:creationId xmlns:p14="http://schemas.microsoft.com/office/powerpoint/2010/main" val="65002104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and Closed </a:t>
            </a:r>
            <a:r>
              <a:rPr lang="en-US" dirty="0" smtClean="0"/>
              <a:t>Architecture - 3</a:t>
            </a:r>
            <a:endParaRPr lang="en-US" dirty="0"/>
          </a:p>
        </p:txBody>
      </p:sp>
      <p:sp>
        <p:nvSpPr>
          <p:cNvPr id="3" name="Content Placeholder 2"/>
          <p:cNvSpPr>
            <a:spLocks noGrp="1"/>
          </p:cNvSpPr>
          <p:nvPr>
            <p:ph sz="quarter" idx="10"/>
          </p:nvPr>
        </p:nvSpPr>
        <p:spPr>
          <a:xfrm>
            <a:off x="731520" y="1483286"/>
            <a:ext cx="12978115" cy="5916974"/>
          </a:xfrm>
        </p:spPr>
        <p:txBody>
          <a:bodyPr/>
          <a:lstStyle/>
          <a:p>
            <a:pPr marL="457200" indent="-457200">
              <a:buFont typeface="Arial" panose="020B0604020202020204" pitchFamily="34" charset="0"/>
              <a:buChar char="•"/>
            </a:pPr>
            <a:r>
              <a:rPr lang="en-US" dirty="0"/>
              <a:t>Should reduce complexity and overhead in closed systems</a:t>
            </a:r>
          </a:p>
          <a:p>
            <a:pPr marL="457200" indent="-457200">
              <a:buFont typeface="Arial" panose="020B0604020202020204" pitchFamily="34" charset="0"/>
              <a:buChar char="•"/>
            </a:pPr>
            <a:r>
              <a:rPr lang="en-US" dirty="0"/>
              <a:t>Can always call utilities anywhere</a:t>
            </a:r>
          </a:p>
          <a:p>
            <a:pPr marL="457200" indent="-457200">
              <a:buFont typeface="Arial" panose="020B0604020202020204" pitchFamily="34" charset="0"/>
              <a:buChar char="•"/>
            </a:pPr>
            <a:r>
              <a:rPr lang="en-US" dirty="0"/>
              <a:t>Can queue up calls sideways</a:t>
            </a:r>
          </a:p>
          <a:p>
            <a:pPr marL="457200" indent="-457200">
              <a:buFont typeface="Arial" panose="020B0604020202020204" pitchFamily="34" charset="0"/>
              <a:buChar char="•"/>
            </a:pPr>
            <a:r>
              <a:rPr lang="en-US" dirty="0"/>
              <a:t>Need to 'open up' a system typically indicates need for </a:t>
            </a:r>
          </a:p>
          <a:p>
            <a:pPr marL="1187413" lvl="1" indent="-457200"/>
            <a:r>
              <a:rPr lang="en-US" dirty="0"/>
              <a:t>Pub/sub system</a:t>
            </a:r>
          </a:p>
          <a:p>
            <a:pPr marL="1187413" lvl="1" indent="-457200"/>
            <a:r>
              <a:rPr lang="en-US" dirty="0"/>
              <a:t>Queuing</a:t>
            </a:r>
          </a:p>
          <a:p>
            <a:pPr marL="1593340" lvl="2" indent="-457200"/>
            <a:r>
              <a:rPr lang="en-US" dirty="0"/>
              <a:t>Does not actually violate design     </a:t>
            </a:r>
          </a:p>
          <a:p>
            <a:pPr marL="457200" indent="-457200">
              <a:buFont typeface="Arial" panose="020B0604020202020204" pitchFamily="34" charset="0"/>
              <a:buChar char="•"/>
            </a:pPr>
            <a:r>
              <a:rPr lang="en-US" dirty="0"/>
              <a:t>Managers can call engines and resource access</a:t>
            </a:r>
          </a:p>
          <a:p>
            <a:pPr marL="1187413" lvl="1" indent="-457200"/>
            <a:r>
              <a:rPr lang="en-US" dirty="0"/>
              <a:t>Not all steps in use case are volatile</a:t>
            </a:r>
          </a:p>
          <a:p>
            <a:pPr marL="1187413" lvl="1" indent="-457200"/>
            <a:r>
              <a:rPr lang="en-US" dirty="0"/>
              <a:t>Engines and resource access are "thin" layer compared with resource or presentation</a:t>
            </a:r>
          </a:p>
        </p:txBody>
      </p:sp>
    </p:spTree>
    <p:extLst>
      <p:ext uri="{BB962C8B-B14F-4D97-AF65-F5344CB8AC3E}">
        <p14:creationId xmlns:p14="http://schemas.microsoft.com/office/powerpoint/2010/main" val="61308313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and Closed Architecture </a:t>
            </a:r>
            <a:r>
              <a:rPr lang="en-US" dirty="0" smtClean="0"/>
              <a:t>- 4</a:t>
            </a:r>
            <a:endParaRPr lang="en-US" dirty="0"/>
          </a:p>
        </p:txBody>
      </p:sp>
      <p:sp>
        <p:nvSpPr>
          <p:cNvPr id="3" name="Content Placeholder 2"/>
          <p:cNvSpPr>
            <a:spLocks noGrp="1"/>
          </p:cNvSpPr>
          <p:nvPr>
            <p:ph sz="quarter" idx="10"/>
          </p:nvPr>
        </p:nvSpPr>
        <p:spPr>
          <a:xfrm>
            <a:off x="731520" y="1462021"/>
            <a:ext cx="14111530" cy="6150890"/>
          </a:xfrm>
        </p:spPr>
        <p:txBody>
          <a:bodyPr>
            <a:normAutofit fontScale="92500" lnSpcReduction="20000"/>
          </a:bodyPr>
          <a:lstStyle/>
          <a:p>
            <a:pPr marL="457200" indent="-457200">
              <a:buFont typeface="Arial" panose="020B0604020202020204" pitchFamily="34" charset="0"/>
              <a:buChar char="•"/>
            </a:pPr>
            <a:r>
              <a:rPr lang="en-US" dirty="0"/>
              <a:t>Sharing engines and resource access across managers is permitted</a:t>
            </a:r>
          </a:p>
          <a:p>
            <a:pPr marL="1187413" lvl="1" indent="-457200"/>
            <a:r>
              <a:rPr lang="en-US" dirty="0"/>
              <a:t>Engines are at orthogonal axis to managers at different plane</a:t>
            </a:r>
          </a:p>
          <a:p>
            <a:pPr marL="1187413" lvl="1" indent="-457200"/>
            <a:r>
              <a:rPr lang="en-US" dirty="0"/>
              <a:t>Strategy </a:t>
            </a:r>
            <a:r>
              <a:rPr lang="en-US" dirty="0" smtClean="0"/>
              <a:t>pattern</a:t>
            </a:r>
          </a:p>
          <a:p>
            <a:pPr marL="457200" indent="-457200">
              <a:buFont typeface="Arial" panose="020B0604020202020204" pitchFamily="34" charset="0"/>
              <a:buChar char="•"/>
            </a:pPr>
            <a:r>
              <a:rPr lang="en-US" dirty="0"/>
              <a:t>Clients should not call multiple managers in single use case</a:t>
            </a:r>
          </a:p>
          <a:p>
            <a:pPr marL="1187413" lvl="1" indent="-457200"/>
            <a:r>
              <a:rPr lang="en-US" dirty="0"/>
              <a:t>Managers are coupled </a:t>
            </a:r>
          </a:p>
          <a:p>
            <a:pPr marL="1187413" lvl="1" indent="-457200"/>
            <a:r>
              <a:rPr lang="en-US" dirty="0"/>
              <a:t>Functional decomposition       </a:t>
            </a:r>
          </a:p>
          <a:p>
            <a:pPr marL="457200" indent="-457200">
              <a:buFont typeface="Arial" panose="020B0604020202020204" pitchFamily="34" charset="0"/>
              <a:buChar char="•"/>
            </a:pPr>
            <a:r>
              <a:rPr lang="en-US" dirty="0"/>
              <a:t>Other points </a:t>
            </a:r>
          </a:p>
          <a:p>
            <a:pPr marL="1187413" lvl="1" indent="-457200"/>
            <a:r>
              <a:rPr lang="en-US" dirty="0"/>
              <a:t>Never queue calls to engines </a:t>
            </a:r>
          </a:p>
          <a:p>
            <a:pPr marL="1187413" lvl="1" indent="-457200"/>
            <a:r>
              <a:rPr lang="en-US" dirty="0"/>
              <a:t>Do not queue calls to resource access</a:t>
            </a:r>
          </a:p>
          <a:p>
            <a:pPr marL="1187413" lvl="1" indent="-457200"/>
            <a:r>
              <a:rPr lang="en-US" dirty="0"/>
              <a:t>Engines do not publish events</a:t>
            </a:r>
          </a:p>
          <a:p>
            <a:pPr marL="1187413" lvl="1" indent="-457200"/>
            <a:r>
              <a:rPr lang="en-US" dirty="0"/>
              <a:t>Resource access do not publish events</a:t>
            </a:r>
          </a:p>
          <a:p>
            <a:pPr marL="1187413" lvl="1" indent="-457200"/>
            <a:r>
              <a:rPr lang="en-US" dirty="0"/>
              <a:t>Engines do not subscribe to events</a:t>
            </a:r>
          </a:p>
          <a:p>
            <a:pPr marL="1187413" lvl="1" indent="-457200"/>
            <a:r>
              <a:rPr lang="en-US" dirty="0"/>
              <a:t>Engines never call each other  </a:t>
            </a:r>
          </a:p>
          <a:p>
            <a:pPr marL="1187413" lvl="1" indent="-457200"/>
            <a:r>
              <a:rPr lang="en-US" dirty="0"/>
              <a:t>Resource access never call each other</a:t>
            </a:r>
          </a:p>
          <a:p>
            <a:pPr marL="1187413" lvl="1" indent="-457200"/>
            <a:endParaRPr lang="en-US" dirty="0"/>
          </a:p>
          <a:p>
            <a:endParaRPr lang="en-US" dirty="0"/>
          </a:p>
        </p:txBody>
      </p:sp>
    </p:spTree>
    <p:extLst>
      <p:ext uri="{BB962C8B-B14F-4D97-AF65-F5344CB8AC3E}">
        <p14:creationId xmlns:p14="http://schemas.microsoft.com/office/powerpoint/2010/main" val="18191599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Calls Notations</a:t>
            </a:r>
            <a:endParaRPr lang="en-US" dirty="0"/>
          </a:p>
        </p:txBody>
      </p:sp>
      <p:sp>
        <p:nvSpPr>
          <p:cNvPr id="3" name="Content Placeholder 2"/>
          <p:cNvSpPr>
            <a:spLocks noGrp="1"/>
          </p:cNvSpPr>
          <p:nvPr>
            <p:ph sz="quarter" idx="10"/>
          </p:nvPr>
        </p:nvSpPr>
        <p:spPr/>
        <p:txBody>
          <a:bodyPr/>
          <a:lstStyle/>
          <a:p>
            <a:pPr marL="457200" indent="-457200">
              <a:buFont typeface="Arial" panose="020B0604020202020204" pitchFamily="34" charset="0"/>
              <a:buChar char="•"/>
            </a:pPr>
            <a:r>
              <a:rPr lang="en-US" dirty="0"/>
              <a:t>Should use interaction diagrams </a:t>
            </a:r>
          </a:p>
          <a:p>
            <a:pPr marL="1187413" lvl="1" indent="-457200"/>
            <a:r>
              <a:rPr lang="en-US" dirty="0"/>
              <a:t>Too time consuming and subverts 'crunch' </a:t>
            </a:r>
          </a:p>
          <a:p>
            <a:pPr marL="1187413" lvl="1" indent="-457200"/>
            <a:r>
              <a:rPr lang="en-US" dirty="0"/>
              <a:t>Focus on architecture not detailed design </a:t>
            </a:r>
          </a:p>
          <a:p>
            <a:pPr marL="457200" indent="-457200">
              <a:buFont typeface="Arial" panose="020B0604020202020204" pitchFamily="34" charset="0"/>
              <a:buChar char="•"/>
            </a:pPr>
            <a:r>
              <a:rPr lang="en-US" dirty="0"/>
              <a:t>Superimpose use cases on services </a:t>
            </a:r>
          </a:p>
          <a:p>
            <a:pPr marL="1187413" lvl="1" indent="-457200"/>
            <a:r>
              <a:rPr lang="en-US" dirty="0"/>
              <a:t>Black arrow for synchronous calls</a:t>
            </a:r>
          </a:p>
          <a:p>
            <a:pPr marL="1187413" lvl="1" indent="-457200"/>
            <a:r>
              <a:rPr lang="en-US" dirty="0"/>
              <a:t>Gray dashed arrow for queued call</a:t>
            </a:r>
          </a:p>
          <a:p>
            <a:endParaRPr lang="en-US" dirty="0"/>
          </a:p>
        </p:txBody>
      </p:sp>
      <p:cxnSp>
        <p:nvCxnSpPr>
          <p:cNvPr id="7" name="Straight Arrow Connector 6"/>
          <p:cNvCxnSpPr/>
          <p:nvPr/>
        </p:nvCxnSpPr>
        <p:spPr>
          <a:xfrm>
            <a:off x="8506047" y="4338084"/>
            <a:ext cx="1998920" cy="0"/>
          </a:xfrm>
          <a:prstGeom prst="straightConnector1">
            <a:avLst/>
          </a:prstGeom>
          <a:ln w="539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30857" y="4851989"/>
            <a:ext cx="1998920" cy="0"/>
          </a:xfrm>
          <a:prstGeom prst="straightConnector1">
            <a:avLst/>
          </a:prstGeom>
          <a:ln w="5080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0076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Endpoint and Callback Views</a:t>
            </a:r>
            <a:endParaRPr lang="en-US" dirty="0"/>
          </a:p>
        </p:txBody>
      </p:sp>
      <p:sp>
        <p:nvSpPr>
          <p:cNvPr id="3" name="Line 2"/>
          <p:cNvSpPr>
            <a:spLocks noChangeShapeType="1"/>
          </p:cNvSpPr>
          <p:nvPr/>
        </p:nvSpPr>
        <p:spPr bwMode="auto">
          <a:xfrm>
            <a:off x="871500" y="4785525"/>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871500" y="6661950"/>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871500" y="2531275"/>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AutoShape 5"/>
          <p:cNvSpPr>
            <a:spLocks noChangeArrowheads="1"/>
          </p:cNvSpPr>
          <p:nvPr/>
        </p:nvSpPr>
        <p:spPr bwMode="auto">
          <a:xfrm>
            <a:off x="3221000" y="6823875"/>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smtClean="0">
                <a:solidFill>
                  <a:schemeClr val="bg2"/>
                </a:solidFill>
                <a:latin typeface="Times New Roman" pitchFamily="18" charset="0"/>
              </a:rPr>
              <a:t>Resource </a:t>
            </a:r>
            <a:br>
              <a:rPr lang="en-US" sz="1400" dirty="0" smtClean="0">
                <a:solidFill>
                  <a:schemeClr val="bg2"/>
                </a:solidFill>
                <a:latin typeface="Times New Roman" pitchFamily="18" charset="0"/>
              </a:rPr>
            </a:br>
            <a:r>
              <a:rPr lang="en-US" sz="1400" dirty="0" smtClean="0">
                <a:solidFill>
                  <a:schemeClr val="bg2"/>
                </a:solidFill>
                <a:latin typeface="Times New Roman" pitchFamily="18" charset="0"/>
              </a:rPr>
              <a:t>1</a:t>
            </a:r>
            <a:endParaRPr lang="en-US" sz="1400" dirty="0">
              <a:solidFill>
                <a:schemeClr val="bg2"/>
              </a:solidFill>
              <a:latin typeface="Times New Roman" pitchFamily="18" charset="0"/>
            </a:endParaRPr>
          </a:p>
        </p:txBody>
      </p:sp>
      <p:sp>
        <p:nvSpPr>
          <p:cNvPr id="7" name="Rectangle 6"/>
          <p:cNvSpPr>
            <a:spLocks noChangeArrowheads="1"/>
          </p:cNvSpPr>
          <p:nvPr/>
        </p:nvSpPr>
        <p:spPr bwMode="auto">
          <a:xfrm>
            <a:off x="393378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8" name="Rectangle 7"/>
          <p:cNvSpPr>
            <a:spLocks noChangeArrowheads="1"/>
          </p:cNvSpPr>
          <p:nvPr/>
        </p:nvSpPr>
        <p:spPr bwMode="auto">
          <a:xfrm>
            <a:off x="2389150" y="5691988"/>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9" name="Rectangle 8"/>
          <p:cNvSpPr>
            <a:spLocks noChangeArrowheads="1"/>
          </p:cNvSpPr>
          <p:nvPr/>
        </p:nvSpPr>
        <p:spPr bwMode="auto">
          <a:xfrm>
            <a:off x="2389150"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0" name="Rectangle 9"/>
          <p:cNvSpPr>
            <a:spLocks noChangeArrowheads="1"/>
          </p:cNvSpPr>
          <p:nvPr/>
        </p:nvSpPr>
        <p:spPr bwMode="auto">
          <a:xfrm>
            <a:off x="5856250" y="280908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11" name="Line 10"/>
          <p:cNvSpPr>
            <a:spLocks noChangeShapeType="1"/>
          </p:cNvSpPr>
          <p:nvPr/>
        </p:nvSpPr>
        <p:spPr bwMode="auto">
          <a:xfrm>
            <a:off x="2998750" y="3358363"/>
            <a:ext cx="0" cy="23368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Line 11"/>
          <p:cNvSpPr>
            <a:spLocks noChangeShapeType="1"/>
          </p:cNvSpPr>
          <p:nvPr/>
        </p:nvSpPr>
        <p:spPr bwMode="auto">
          <a:xfrm>
            <a:off x="3468650" y="3358363"/>
            <a:ext cx="423863" cy="2667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Line 12"/>
          <p:cNvSpPr>
            <a:spLocks noChangeShapeType="1"/>
          </p:cNvSpPr>
          <p:nvPr/>
        </p:nvSpPr>
        <p:spPr bwMode="auto">
          <a:xfrm>
            <a:off x="3014625" y="6234913"/>
            <a:ext cx="685800" cy="657225"/>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Rectangle 13"/>
          <p:cNvSpPr>
            <a:spLocks noChangeArrowheads="1"/>
          </p:cNvSpPr>
          <p:nvPr/>
        </p:nvSpPr>
        <p:spPr bwMode="auto">
          <a:xfrm>
            <a:off x="2384388" y="13755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15" name="Line 14"/>
          <p:cNvSpPr>
            <a:spLocks noChangeShapeType="1"/>
          </p:cNvSpPr>
          <p:nvPr/>
        </p:nvSpPr>
        <p:spPr bwMode="auto">
          <a:xfrm flipH="1">
            <a:off x="2967000" y="1894688"/>
            <a:ext cx="0" cy="935037"/>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Line 15"/>
          <p:cNvSpPr>
            <a:spLocks noChangeShapeType="1"/>
          </p:cNvSpPr>
          <p:nvPr/>
        </p:nvSpPr>
        <p:spPr bwMode="auto">
          <a:xfrm flipV="1">
            <a:off x="3711538" y="3064675"/>
            <a:ext cx="2111375" cy="14288"/>
          </a:xfrm>
          <a:prstGeom prst="line">
            <a:avLst/>
          </a:prstGeom>
          <a:noFill/>
          <a:ln w="28575">
            <a:solidFill>
              <a:srgbClr val="777777"/>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 name="Rectangle 16"/>
          <p:cNvSpPr>
            <a:spLocks noChangeArrowheads="1"/>
          </p:cNvSpPr>
          <p:nvPr/>
        </p:nvSpPr>
        <p:spPr bwMode="auto">
          <a:xfrm>
            <a:off x="1023900" y="3888588"/>
            <a:ext cx="958850"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8" name="Line 17"/>
          <p:cNvSpPr>
            <a:spLocks noChangeShapeType="1"/>
          </p:cNvSpPr>
          <p:nvPr/>
        </p:nvSpPr>
        <p:spPr bwMode="auto">
          <a:xfrm flipH="1">
            <a:off x="1514438" y="3102775"/>
            <a:ext cx="863600" cy="71755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 name="Line 11"/>
          <p:cNvSpPr>
            <a:spLocks noChangeShapeType="1"/>
          </p:cNvSpPr>
          <p:nvPr/>
        </p:nvSpPr>
        <p:spPr bwMode="auto">
          <a:xfrm>
            <a:off x="12155450" y="3510763"/>
            <a:ext cx="504636" cy="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 name="TextBox 19"/>
          <p:cNvSpPr txBox="1"/>
          <p:nvPr/>
        </p:nvSpPr>
        <p:spPr>
          <a:xfrm>
            <a:off x="12660086" y="3320294"/>
            <a:ext cx="1383712" cy="369332"/>
          </a:xfrm>
          <a:prstGeom prst="rect">
            <a:avLst/>
          </a:prstGeom>
          <a:noFill/>
        </p:spPr>
        <p:txBody>
          <a:bodyPr wrap="none" rtlCol="0">
            <a:spAutoFit/>
          </a:bodyPr>
          <a:lstStyle/>
          <a:p>
            <a:r>
              <a:rPr lang="en-US" sz="1800" dirty="0" smtClean="0">
                <a:solidFill>
                  <a:schemeClr val="bg2"/>
                </a:solidFill>
              </a:rPr>
              <a:t>Direct Call</a:t>
            </a:r>
          </a:p>
        </p:txBody>
      </p:sp>
      <p:sp>
        <p:nvSpPr>
          <p:cNvPr id="21" name="Line 15"/>
          <p:cNvSpPr>
            <a:spLocks noChangeShapeType="1"/>
          </p:cNvSpPr>
          <p:nvPr/>
        </p:nvSpPr>
        <p:spPr bwMode="auto">
          <a:xfrm flipV="1">
            <a:off x="12155451" y="3870777"/>
            <a:ext cx="504636" cy="0"/>
          </a:xfrm>
          <a:prstGeom prst="line">
            <a:avLst/>
          </a:prstGeom>
          <a:noFill/>
          <a:ln w="28575">
            <a:solidFill>
              <a:srgbClr val="777777"/>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 name="TextBox 21"/>
          <p:cNvSpPr txBox="1"/>
          <p:nvPr/>
        </p:nvSpPr>
        <p:spPr>
          <a:xfrm>
            <a:off x="12660082" y="3668637"/>
            <a:ext cx="1587294" cy="369332"/>
          </a:xfrm>
          <a:prstGeom prst="rect">
            <a:avLst/>
          </a:prstGeom>
          <a:noFill/>
        </p:spPr>
        <p:txBody>
          <a:bodyPr wrap="none" rtlCol="0">
            <a:spAutoFit/>
          </a:bodyPr>
          <a:lstStyle/>
          <a:p>
            <a:r>
              <a:rPr lang="en-US" sz="1800" dirty="0" smtClean="0">
                <a:solidFill>
                  <a:schemeClr val="bg2"/>
                </a:solidFill>
              </a:rPr>
              <a:t>Queued Call</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8"/>
          </p:nvPr>
        </p:nvSpPr>
        <p:spPr/>
        <p:txBody>
          <a:bodyPr/>
          <a:lstStyle/>
          <a:p>
            <a:r>
              <a:rPr lang="en-US" smtClean="0"/>
              <a:t>Definitions</a:t>
            </a:r>
          </a:p>
          <a:p>
            <a:pPr lvl="1"/>
            <a:endParaRPr lang="en-US" smtClean="0"/>
          </a:p>
          <a:p>
            <a:pPr lvl="1"/>
            <a:r>
              <a:rPr lang="en-US" smtClean="0"/>
              <a:t>Enterprise (as per )</a:t>
            </a:r>
          </a:p>
          <a:p>
            <a:pPr lvl="1"/>
            <a:endParaRPr lang="en-US" smtClean="0"/>
          </a:p>
          <a:p>
            <a:pPr lvl="1"/>
            <a:endParaRPr lang="en-US" smtClean="0"/>
          </a:p>
          <a:p>
            <a:pPr lvl="1"/>
            <a:endParaRPr lang="en-US" smtClean="0"/>
          </a:p>
          <a:p>
            <a:pPr lvl="1"/>
            <a:r>
              <a:rPr lang="en-US" smtClean="0"/>
              <a:t>Enterprise architecture (as per)</a:t>
            </a:r>
            <a:endParaRPr lang="en-US" dirty="0"/>
          </a:p>
        </p:txBody>
      </p:sp>
      <p:sp>
        <p:nvSpPr>
          <p:cNvPr id="6" name="Rectangle 5"/>
          <p:cNvSpPr/>
          <p:nvPr/>
        </p:nvSpPr>
        <p:spPr>
          <a:xfrm>
            <a:off x="1447611" y="3388370"/>
            <a:ext cx="12549534" cy="932117"/>
          </a:xfrm>
          <a:prstGeom prst="rect">
            <a:avLst/>
          </a:prstGeom>
        </p:spPr>
        <p:txBody>
          <a:bodyPr wrap="square" lIns="130622" tIns="65311" rIns="130622" bIns="65311">
            <a:spAutoFit/>
          </a:bodyPr>
          <a:lstStyle/>
          <a:p>
            <a:pPr algn="ctr"/>
            <a:r>
              <a:rPr lang="en-US" i="1" dirty="0" smtClean="0"/>
              <a:t>…</a:t>
            </a:r>
            <a:r>
              <a:rPr lang="en-US" i="1" dirty="0"/>
              <a:t>is any collection of </a:t>
            </a:r>
            <a:r>
              <a:rPr lang="en-US" i="1" dirty="0" smtClean="0"/>
              <a:t>organizations </a:t>
            </a:r>
            <a:r>
              <a:rPr lang="en-US" i="1" dirty="0"/>
              <a:t>that has a common </a:t>
            </a:r>
            <a:r>
              <a:rPr lang="en-US" i="1" dirty="0" smtClean="0"/>
              <a:t>set of </a:t>
            </a:r>
            <a:r>
              <a:rPr lang="en-US" i="1" dirty="0"/>
              <a:t>goals and/or a single bottom </a:t>
            </a:r>
            <a:r>
              <a:rPr lang="en-US" i="1" dirty="0" smtClean="0"/>
              <a:t>line</a:t>
            </a:r>
            <a:endParaRPr lang="en-US" i="1" dirty="0"/>
          </a:p>
        </p:txBody>
      </p:sp>
      <p:sp>
        <p:nvSpPr>
          <p:cNvPr id="7" name="Rectangle 6"/>
          <p:cNvSpPr/>
          <p:nvPr/>
        </p:nvSpPr>
        <p:spPr>
          <a:xfrm>
            <a:off x="1447611" y="5475380"/>
            <a:ext cx="12549534" cy="1332226"/>
          </a:xfrm>
          <a:prstGeom prst="rect">
            <a:avLst/>
          </a:prstGeom>
        </p:spPr>
        <p:txBody>
          <a:bodyPr wrap="square" lIns="130622" tIns="65311" rIns="130622" bIns="65311">
            <a:spAutoFit/>
          </a:bodyPr>
          <a:lstStyle/>
          <a:p>
            <a:pPr algn="ctr"/>
            <a:r>
              <a:rPr lang="en-US" i="1" dirty="0" smtClean="0"/>
              <a:t>…</a:t>
            </a:r>
            <a:r>
              <a:rPr lang="en-US" i="1" dirty="0"/>
              <a:t>is a coherent whole of principles, methods, </a:t>
            </a:r>
            <a:r>
              <a:rPr lang="en-US" i="1" dirty="0" smtClean="0"/>
              <a:t>and </a:t>
            </a:r>
            <a:r>
              <a:rPr lang="en-US" i="1" dirty="0"/>
              <a:t>models that are used in the design and </a:t>
            </a:r>
            <a:r>
              <a:rPr lang="en-US" i="1" dirty="0" smtClean="0"/>
              <a:t>realization </a:t>
            </a:r>
            <a:r>
              <a:rPr lang="en-US" i="1" dirty="0"/>
              <a:t>of an </a:t>
            </a:r>
            <a:r>
              <a:rPr lang="en-US" i="1" dirty="0" smtClean="0"/>
              <a:t>enterprise’s organizational </a:t>
            </a:r>
            <a:r>
              <a:rPr lang="en-US" i="1" dirty="0"/>
              <a:t>structure, business processes, information </a:t>
            </a:r>
            <a:r>
              <a:rPr lang="en-US" i="1" dirty="0" smtClean="0"/>
              <a:t>systems</a:t>
            </a:r>
            <a:r>
              <a:rPr lang="en-US" i="1" dirty="0"/>
              <a:t>, and </a:t>
            </a:r>
            <a:r>
              <a:rPr lang="en-US" i="1" dirty="0" smtClean="0"/>
              <a:t>infrastructure</a:t>
            </a:r>
            <a:endParaRPr lang="en-US" i="1" dirty="0"/>
          </a:p>
        </p:txBody>
      </p:sp>
    </p:spTree>
    <p:extLst>
      <p:ext uri="{BB962C8B-B14F-4D97-AF65-F5344CB8AC3E}">
        <p14:creationId xmlns:p14="http://schemas.microsoft.com/office/powerpoint/2010/main" val="425094786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a:t>
            </a:r>
            <a:endParaRPr lang="en-US" dirty="0"/>
          </a:p>
        </p:txBody>
      </p:sp>
      <p:sp>
        <p:nvSpPr>
          <p:cNvPr id="3" name="TextBox 2"/>
          <p:cNvSpPr txBox="1"/>
          <p:nvPr/>
        </p:nvSpPr>
        <p:spPr>
          <a:xfrm>
            <a:off x="1018954" y="2820509"/>
            <a:ext cx="12351053" cy="2800767"/>
          </a:xfrm>
          <a:prstGeom prst="rect">
            <a:avLst/>
          </a:prstGeom>
          <a:noFill/>
        </p:spPr>
        <p:txBody>
          <a:bodyPr wrap="square" rtlCol="0">
            <a:spAutoFit/>
          </a:bodyPr>
          <a:lstStyle/>
          <a:p>
            <a:pPr marL="571500" indent="-571500">
              <a:buFont typeface="Arial" panose="020B0604020202020204" pitchFamily="34" charset="0"/>
              <a:buChar char="•"/>
            </a:pPr>
            <a:r>
              <a:rPr lang="en-US" sz="4400" b="1" dirty="0" smtClean="0">
                <a:solidFill>
                  <a:schemeClr val="accent1"/>
                </a:solidFill>
              </a:rPr>
              <a:t>Once you finish the decomposition and identify the core set of services, the rest of the process is mechanized</a:t>
            </a:r>
          </a:p>
        </p:txBody>
      </p:sp>
    </p:spTree>
    <p:extLst>
      <p:ext uri="{BB962C8B-B14F-4D97-AF65-F5344CB8AC3E}">
        <p14:creationId xmlns:p14="http://schemas.microsoft.com/office/powerpoint/2010/main" val="128016001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98" y="421006"/>
            <a:ext cx="13313436" cy="676274"/>
          </a:xfrm>
        </p:spPr>
        <p:txBody>
          <a:bodyPr/>
          <a:lstStyle/>
          <a:p>
            <a:r>
              <a:rPr lang="en-US" dirty="0" smtClean="0"/>
              <a:t>AGT Architectural Design Method - 3</a:t>
            </a:r>
            <a:endParaRPr lang="en-US" dirty="0"/>
          </a:p>
        </p:txBody>
      </p:sp>
      <p:sp>
        <p:nvSpPr>
          <p:cNvPr id="3" name="Content Placeholder 2"/>
          <p:cNvSpPr>
            <a:spLocks noGrp="1"/>
          </p:cNvSpPr>
          <p:nvPr>
            <p:ph sz="quarter" idx="10"/>
          </p:nvPr>
        </p:nvSpPr>
        <p:spPr>
          <a:xfrm>
            <a:off x="723198" y="1901228"/>
            <a:ext cx="12978115" cy="5723723"/>
          </a:xfrm>
        </p:spPr>
        <p:txBody>
          <a:bodyPr/>
          <a:lstStyle/>
          <a:p>
            <a:pPr marL="514350" indent="-514350">
              <a:buFont typeface="+mj-lt"/>
              <a:buAutoNum type="arabicPeriod"/>
            </a:pPr>
            <a:r>
              <a:rPr lang="en-US" dirty="0" smtClean="0"/>
              <a:t>Services</a:t>
            </a:r>
          </a:p>
          <a:p>
            <a:pPr marL="514350" indent="-514350">
              <a:buFont typeface="+mj-lt"/>
              <a:buAutoNum type="arabicPeriod"/>
            </a:pPr>
            <a:r>
              <a:rPr lang="en-US" sz="3000" b="1" dirty="0" smtClean="0">
                <a:solidFill>
                  <a:schemeClr val="accent1"/>
                </a:solidFill>
              </a:rPr>
              <a:t>Endpoints and callbacks </a:t>
            </a:r>
          </a:p>
          <a:p>
            <a:pPr marL="514350" indent="-514350">
              <a:buFont typeface="+mj-lt"/>
              <a:buAutoNum type="arabicPeriod"/>
            </a:pPr>
            <a:r>
              <a:rPr lang="en-US" sz="3000" b="1" dirty="0" smtClean="0">
                <a:solidFill>
                  <a:schemeClr val="accent1"/>
                </a:solidFill>
              </a:rPr>
              <a:t>Assembly allocation </a:t>
            </a:r>
          </a:p>
          <a:p>
            <a:pPr marL="514350" indent="-514350">
              <a:buFont typeface="+mj-lt"/>
              <a:buAutoNum type="arabicPeriod"/>
            </a:pPr>
            <a:r>
              <a:rPr lang="en-US" sz="3000" b="1" dirty="0" smtClean="0">
                <a:solidFill>
                  <a:schemeClr val="accent1"/>
                </a:solidFill>
              </a:rPr>
              <a:t>Hosts and processes</a:t>
            </a:r>
          </a:p>
          <a:p>
            <a:pPr marL="514350" indent="-514350">
              <a:buFont typeface="+mj-lt"/>
              <a:buAutoNum type="arabicPeriod"/>
            </a:pPr>
            <a:r>
              <a:rPr lang="en-US" sz="3000" b="1" dirty="0" smtClean="0">
                <a:solidFill>
                  <a:schemeClr val="accent1"/>
                </a:solidFill>
              </a:rPr>
              <a:t>Transaction boundaries </a:t>
            </a:r>
          </a:p>
          <a:p>
            <a:pPr marL="514350" indent="-514350">
              <a:buFont typeface="+mj-lt"/>
              <a:buAutoNum type="arabicPeriod"/>
            </a:pPr>
            <a:r>
              <a:rPr lang="en-US" sz="3000" b="1" dirty="0" smtClean="0">
                <a:solidFill>
                  <a:schemeClr val="accent1"/>
                </a:solidFill>
              </a:rPr>
              <a:t>Identities </a:t>
            </a:r>
          </a:p>
          <a:p>
            <a:pPr marL="514350" indent="-514350">
              <a:buFont typeface="+mj-lt"/>
              <a:buAutoNum type="arabicPeriod"/>
            </a:pPr>
            <a:r>
              <a:rPr lang="en-US" sz="3000" b="1" dirty="0" smtClean="0">
                <a:solidFill>
                  <a:schemeClr val="accent1"/>
                </a:solidFill>
              </a:rPr>
              <a:t>Authentication and authorization boundaries </a:t>
            </a:r>
          </a:p>
          <a:p>
            <a:pPr marL="514350" indent="-514350">
              <a:buFont typeface="+mj-lt"/>
              <a:buAutoNum type="arabicPeriod"/>
            </a:pPr>
            <a:r>
              <a:rPr lang="en-US" sz="3000" b="1" dirty="0" smtClean="0">
                <a:solidFill>
                  <a:schemeClr val="accent1"/>
                </a:solidFill>
              </a:rPr>
              <a:t>Logical threads of execution and synchronization</a:t>
            </a:r>
          </a:p>
          <a:p>
            <a:pPr marL="514350" indent="-514350">
              <a:buFont typeface="+mj-lt"/>
              <a:buAutoNum type="arabicPeriod"/>
            </a:pPr>
            <a:r>
              <a:rPr lang="en-US" sz="3000" b="1" dirty="0" smtClean="0">
                <a:solidFill>
                  <a:schemeClr val="accent1"/>
                </a:solidFill>
              </a:rPr>
              <a:t>Various context maps</a:t>
            </a:r>
          </a:p>
          <a:p>
            <a:pPr marL="463550" indent="-463550">
              <a:buFont typeface="Arial" pitchFamily="34" charset="0"/>
              <a:buChar char="•"/>
            </a:pPr>
            <a:endParaRPr lang="en-US" dirty="0"/>
          </a:p>
        </p:txBody>
      </p:sp>
      <p:sp>
        <p:nvSpPr>
          <p:cNvPr id="4" name="Text Placeholder 3"/>
          <p:cNvSpPr>
            <a:spLocks noGrp="1"/>
          </p:cNvSpPr>
          <p:nvPr>
            <p:ph type="body" sz="quarter" idx="11"/>
          </p:nvPr>
        </p:nvSpPr>
        <p:spPr/>
        <p:txBody>
          <a:bodyPr/>
          <a:lstStyle/>
          <a:p>
            <a:r>
              <a:rPr lang="en-US" dirty="0" smtClean="0"/>
              <a:t>Minimalistic set of Views for every System -</a:t>
            </a:r>
            <a:endParaRPr lang="en-US" dirty="0"/>
          </a:p>
        </p:txBody>
      </p:sp>
    </p:spTree>
    <p:extLst>
      <p:ext uri="{BB962C8B-B14F-4D97-AF65-F5344CB8AC3E}">
        <p14:creationId xmlns:p14="http://schemas.microsoft.com/office/powerpoint/2010/main" val="3781030333"/>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Assembly Allocation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a:t>Capture allocation of clients, services and utilities into assemblies </a:t>
            </a:r>
          </a:p>
          <a:p>
            <a:pPr marL="457200" indent="-457200">
              <a:buFont typeface="Arial" panose="020B0604020202020204" pitchFamily="34" charset="0"/>
              <a:buChar char="•"/>
            </a:pPr>
            <a:r>
              <a:rPr lang="en-US" dirty="0"/>
              <a:t>In general</a:t>
            </a:r>
          </a:p>
          <a:p>
            <a:pPr lvl="1"/>
            <a:r>
              <a:rPr lang="en-US" dirty="0"/>
              <a:t>Client applications reside in application assemblies</a:t>
            </a:r>
          </a:p>
          <a:p>
            <a:pPr lvl="1"/>
            <a:r>
              <a:rPr lang="en-US" dirty="0"/>
              <a:t>Everything else in class libraries</a:t>
            </a:r>
          </a:p>
          <a:p>
            <a:pPr marL="457200" indent="-457200">
              <a:buFont typeface="Arial" panose="020B0604020202020204" pitchFamily="34" charset="0"/>
              <a:buChar char="•"/>
            </a:pPr>
            <a:r>
              <a:rPr lang="en-US" dirty="0"/>
              <a:t>When not hosting in the WAS/</a:t>
            </a:r>
            <a:r>
              <a:rPr lang="en-US" dirty="0" err="1"/>
              <a:t>AppFabric</a:t>
            </a:r>
            <a:r>
              <a:rPr lang="en-US" dirty="0"/>
              <a:t> add host application assemblies</a:t>
            </a:r>
          </a:p>
          <a:p>
            <a:pPr marL="457200" indent="-457200">
              <a:buFont typeface="Arial" panose="020B0604020202020204" pitchFamily="34" charset="0"/>
              <a:buChar char="•"/>
            </a:pPr>
            <a:r>
              <a:rPr lang="en-US" dirty="0"/>
              <a:t>Developers should not share assemblies</a:t>
            </a:r>
          </a:p>
          <a:p>
            <a:pPr lvl="1"/>
            <a:r>
              <a:rPr lang="en-US" dirty="0"/>
              <a:t>May or may not lead to 1:1 services to assemblies</a:t>
            </a:r>
          </a:p>
          <a:p>
            <a:pPr marL="457200" indent="-457200">
              <a:buFont typeface="Arial" panose="020B0604020202020204" pitchFamily="34" charset="0"/>
              <a:buChar char="•"/>
            </a:pPr>
            <a:r>
              <a:rPr lang="en-US" dirty="0"/>
              <a:t>Provide early to build master</a:t>
            </a:r>
          </a:p>
          <a:p>
            <a:pPr lvl="1"/>
            <a:r>
              <a:rPr lang="en-US" dirty="0"/>
              <a:t>Developers hit the ground running  </a:t>
            </a:r>
          </a:p>
          <a:p>
            <a:endParaRPr lang="en-US" dirty="0"/>
          </a:p>
          <a:p>
            <a:endParaRPr lang="en-US" dirty="0"/>
          </a:p>
        </p:txBody>
      </p:sp>
    </p:spTree>
    <p:extLst>
      <p:ext uri="{BB962C8B-B14F-4D97-AF65-F5344CB8AC3E}">
        <p14:creationId xmlns:p14="http://schemas.microsoft.com/office/powerpoint/2010/main" val="94784783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Assembly Allocation View</a:t>
            </a:r>
            <a:endParaRPr lang="en-US" dirty="0"/>
          </a:p>
        </p:txBody>
      </p:sp>
      <p:sp>
        <p:nvSpPr>
          <p:cNvPr id="3" name="Rectangle 2"/>
          <p:cNvSpPr>
            <a:spLocks noChangeArrowheads="1"/>
          </p:cNvSpPr>
          <p:nvPr/>
        </p:nvSpPr>
        <p:spPr bwMode="auto">
          <a:xfrm>
            <a:off x="747225" y="1609513"/>
            <a:ext cx="1860550"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A</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4" name="Rectangle 3"/>
          <p:cNvSpPr>
            <a:spLocks noChangeArrowheads="1"/>
          </p:cNvSpPr>
          <p:nvPr/>
        </p:nvSpPr>
        <p:spPr bwMode="auto">
          <a:xfrm>
            <a:off x="9721363" y="1590463"/>
            <a:ext cx="1697037" cy="728662"/>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Admin </a:t>
            </a:r>
            <a:r>
              <a:rPr lang="en-US" sz="1000" b="1" dirty="0">
                <a:solidFill>
                  <a:schemeClr val="bg2"/>
                </a:solidFill>
                <a:latin typeface="Times New Roman" pitchFamily="18" charset="0"/>
              </a:rPr>
              <a:t>Client</a:t>
            </a:r>
            <a:r>
              <a:rPr lang="en-US" sz="1200" b="1" dirty="0">
                <a:solidFill>
                  <a:schemeClr val="bg2"/>
                </a:solidFill>
                <a:latin typeface="Times New Roman" pitchFamily="18" charset="0"/>
              </a:rPr>
              <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5" name="Rectangle 4"/>
          <p:cNvSpPr>
            <a:spLocks noChangeArrowheads="1"/>
          </p:cNvSpPr>
          <p:nvPr/>
        </p:nvSpPr>
        <p:spPr bwMode="auto">
          <a:xfrm>
            <a:off x="9721363" y="2630275"/>
            <a:ext cx="1697037" cy="728663"/>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Custom Security</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6" name="Rectangle 5"/>
          <p:cNvSpPr>
            <a:spLocks noChangeArrowheads="1"/>
          </p:cNvSpPr>
          <p:nvPr/>
        </p:nvSpPr>
        <p:spPr bwMode="auto">
          <a:xfrm>
            <a:off x="9721363" y="3614525"/>
            <a:ext cx="1697037" cy="728663"/>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 Viewer</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7" name="Rectangle 6"/>
          <p:cNvSpPr>
            <a:spLocks noChangeArrowheads="1"/>
          </p:cNvSpPr>
          <p:nvPr/>
        </p:nvSpPr>
        <p:spPr bwMode="auto">
          <a:xfrm>
            <a:off x="9721363" y="4624175"/>
            <a:ext cx="1697037" cy="8270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8" name="Rectangle 7"/>
          <p:cNvSpPr>
            <a:spLocks noChangeArrowheads="1"/>
          </p:cNvSpPr>
          <p:nvPr/>
        </p:nvSpPr>
        <p:spPr bwMode="auto">
          <a:xfrm>
            <a:off x="9721363" y="5637000"/>
            <a:ext cx="1697037" cy="6683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Pub/Sub</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9" name="Rectangle 8"/>
          <p:cNvSpPr>
            <a:spLocks noChangeArrowheads="1"/>
          </p:cNvSpPr>
          <p:nvPr/>
        </p:nvSpPr>
        <p:spPr bwMode="auto">
          <a:xfrm>
            <a:off x="9721363" y="6527588"/>
            <a:ext cx="1697037" cy="66833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Reports</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0" name="Rectangle 9"/>
          <p:cNvSpPr>
            <a:spLocks noChangeArrowheads="1"/>
          </p:cNvSpPr>
          <p:nvPr/>
        </p:nvSpPr>
        <p:spPr bwMode="auto">
          <a:xfrm>
            <a:off x="7679838" y="1609513"/>
            <a:ext cx="1697037"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D</a:t>
            </a:r>
            <a:br>
              <a:rPr lang="en-US" sz="1200" b="1" dirty="0">
                <a:solidFill>
                  <a:schemeClr val="bg2"/>
                </a:solidFill>
                <a:latin typeface="Times New Roman" pitchFamily="18" charset="0"/>
              </a:rPr>
            </a:br>
            <a:r>
              <a:rPr lang="en-US" sz="1200" dirty="0">
                <a:solidFill>
                  <a:schemeClr val="bg2"/>
                </a:solidFill>
                <a:latin typeface="Times New Roman" pitchFamily="18" charset="0"/>
              </a:rPr>
              <a:t>ASP.NET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1" name="Rectangle 10"/>
          <p:cNvSpPr>
            <a:spLocks noChangeArrowheads="1"/>
          </p:cNvSpPr>
          <p:nvPr/>
        </p:nvSpPr>
        <p:spPr bwMode="auto">
          <a:xfrm>
            <a:off x="3087200" y="1609513"/>
            <a:ext cx="1860550"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B</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2" name="Rectangle 11"/>
          <p:cNvSpPr>
            <a:spLocks noChangeArrowheads="1"/>
          </p:cNvSpPr>
          <p:nvPr/>
        </p:nvSpPr>
        <p:spPr bwMode="auto">
          <a:xfrm>
            <a:off x="764688" y="2635038"/>
            <a:ext cx="1882775"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3" name="Rectangle 12"/>
          <p:cNvSpPr>
            <a:spLocks noChangeArrowheads="1"/>
          </p:cNvSpPr>
          <p:nvPr/>
        </p:nvSpPr>
        <p:spPr bwMode="auto">
          <a:xfrm>
            <a:off x="764688" y="4630525"/>
            <a:ext cx="1871662"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4" name="Rectangle 13"/>
          <p:cNvSpPr>
            <a:spLocks noChangeArrowheads="1"/>
          </p:cNvSpPr>
          <p:nvPr/>
        </p:nvSpPr>
        <p:spPr bwMode="auto">
          <a:xfrm>
            <a:off x="764688" y="3611350"/>
            <a:ext cx="1857375"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5" name="Rectangle 14"/>
          <p:cNvSpPr>
            <a:spLocks noChangeArrowheads="1"/>
          </p:cNvSpPr>
          <p:nvPr/>
        </p:nvSpPr>
        <p:spPr bwMode="auto">
          <a:xfrm>
            <a:off x="5428763" y="1609513"/>
            <a:ext cx="1858962"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C</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6" name="Rectangle 15"/>
          <p:cNvSpPr>
            <a:spLocks noChangeArrowheads="1"/>
          </p:cNvSpPr>
          <p:nvPr/>
        </p:nvSpPr>
        <p:spPr bwMode="auto">
          <a:xfrm>
            <a:off x="7673488" y="5613188"/>
            <a:ext cx="1857375" cy="704850"/>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Host</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7" name="Rectangle 16"/>
          <p:cNvSpPr>
            <a:spLocks noChangeArrowheads="1"/>
          </p:cNvSpPr>
          <p:nvPr/>
        </p:nvSpPr>
        <p:spPr bwMode="auto">
          <a:xfrm>
            <a:off x="3104663" y="2635038"/>
            <a:ext cx="1882775"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8" name="Rectangle 17"/>
          <p:cNvSpPr>
            <a:spLocks noChangeArrowheads="1"/>
          </p:cNvSpPr>
          <p:nvPr/>
        </p:nvSpPr>
        <p:spPr bwMode="auto">
          <a:xfrm>
            <a:off x="3104663" y="4630525"/>
            <a:ext cx="1873250"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9" name="Rectangle 18"/>
          <p:cNvSpPr>
            <a:spLocks noChangeArrowheads="1"/>
          </p:cNvSpPr>
          <p:nvPr/>
        </p:nvSpPr>
        <p:spPr bwMode="auto">
          <a:xfrm>
            <a:off x="3104663" y="3611350"/>
            <a:ext cx="1857375"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0" name="Rectangle 19"/>
          <p:cNvSpPr>
            <a:spLocks noChangeArrowheads="1"/>
          </p:cNvSpPr>
          <p:nvPr/>
        </p:nvSpPr>
        <p:spPr bwMode="auto">
          <a:xfrm>
            <a:off x="5479563" y="2635038"/>
            <a:ext cx="1882775"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C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1" name="Rectangle 20"/>
          <p:cNvSpPr>
            <a:spLocks noChangeArrowheads="1"/>
          </p:cNvSpPr>
          <p:nvPr/>
        </p:nvSpPr>
        <p:spPr bwMode="auto">
          <a:xfrm>
            <a:off x="5479563" y="4630525"/>
            <a:ext cx="1871662"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C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2" name="Rectangle 21"/>
          <p:cNvSpPr>
            <a:spLocks noChangeArrowheads="1"/>
          </p:cNvSpPr>
          <p:nvPr/>
        </p:nvSpPr>
        <p:spPr bwMode="auto">
          <a:xfrm>
            <a:off x="5479563" y="3611350"/>
            <a:ext cx="1857375"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C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3" name="Rectangle 22"/>
          <p:cNvSpPr>
            <a:spLocks noChangeArrowheads="1"/>
          </p:cNvSpPr>
          <p:nvPr/>
        </p:nvSpPr>
        <p:spPr bwMode="auto">
          <a:xfrm>
            <a:off x="7656025" y="2635038"/>
            <a:ext cx="1884363"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D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4" name="Rectangle 23"/>
          <p:cNvSpPr>
            <a:spLocks noChangeArrowheads="1"/>
          </p:cNvSpPr>
          <p:nvPr/>
        </p:nvSpPr>
        <p:spPr bwMode="auto">
          <a:xfrm>
            <a:off x="7656025" y="4630525"/>
            <a:ext cx="1873250"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D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5" name="Rectangle 24"/>
          <p:cNvSpPr>
            <a:spLocks noChangeArrowheads="1"/>
          </p:cNvSpPr>
          <p:nvPr/>
        </p:nvSpPr>
        <p:spPr bwMode="auto">
          <a:xfrm>
            <a:off x="7656025" y="3611350"/>
            <a:ext cx="1858963"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D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 Service Allocation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a:t>Mark services in a box</a:t>
            </a:r>
          </a:p>
          <a:p>
            <a:pPr marL="457200" indent="-457200">
              <a:buFont typeface="Arial" panose="020B0604020202020204" pitchFamily="34" charset="0"/>
              <a:buChar char="•"/>
            </a:pPr>
            <a:r>
              <a:rPr lang="en-US" dirty="0"/>
              <a:t>In general, these are always services </a:t>
            </a:r>
          </a:p>
          <a:p>
            <a:pPr lvl="1"/>
            <a:r>
              <a:rPr lang="en-US" dirty="0"/>
              <a:t>Managers </a:t>
            </a:r>
          </a:p>
          <a:p>
            <a:pPr lvl="1"/>
            <a:r>
              <a:rPr lang="en-US" dirty="0"/>
              <a:t>Engines </a:t>
            </a:r>
          </a:p>
          <a:p>
            <a:pPr lvl="1"/>
            <a:r>
              <a:rPr lang="en-US" dirty="0"/>
              <a:t>Resource access</a:t>
            </a:r>
          </a:p>
          <a:p>
            <a:pPr lvl="1"/>
            <a:r>
              <a:rPr lang="en-US" dirty="0"/>
              <a:t>Logbook</a:t>
            </a:r>
          </a:p>
          <a:p>
            <a:pPr marL="457200" indent="-457200">
              <a:buFont typeface="Arial" panose="020B0604020202020204" pitchFamily="34" charset="0"/>
              <a:buChar char="•"/>
            </a:pPr>
            <a:r>
              <a:rPr lang="en-US" dirty="0"/>
              <a:t>Optional services</a:t>
            </a:r>
          </a:p>
          <a:p>
            <a:pPr lvl="1"/>
            <a:r>
              <a:rPr lang="en-US" dirty="0"/>
              <a:t>Clients </a:t>
            </a:r>
          </a:p>
          <a:p>
            <a:pPr lvl="1"/>
            <a:r>
              <a:rPr lang="en-US" dirty="0"/>
              <a:t>Every other </a:t>
            </a:r>
            <a:r>
              <a:rPr lang="en-US" dirty="0" smtClean="0"/>
              <a:t>class</a:t>
            </a:r>
            <a:endParaRPr lang="en-US" dirty="0"/>
          </a:p>
        </p:txBody>
      </p:sp>
    </p:spTree>
    <p:extLst>
      <p:ext uri="{BB962C8B-B14F-4D97-AF65-F5344CB8AC3E}">
        <p14:creationId xmlns:p14="http://schemas.microsoft.com/office/powerpoint/2010/main" val="370605461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 Service Allocation View</a:t>
            </a:r>
            <a:endParaRPr lang="en-US" dirty="0"/>
          </a:p>
        </p:txBody>
      </p:sp>
      <p:sp>
        <p:nvSpPr>
          <p:cNvPr id="3" name="Rectangle 2"/>
          <p:cNvSpPr>
            <a:spLocks noChangeArrowheads="1"/>
          </p:cNvSpPr>
          <p:nvPr/>
        </p:nvSpPr>
        <p:spPr bwMode="auto">
          <a:xfrm>
            <a:off x="1276075" y="5351575"/>
            <a:ext cx="958850"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Logbook</a:t>
            </a:r>
          </a:p>
        </p:txBody>
      </p:sp>
      <p:sp>
        <p:nvSpPr>
          <p:cNvPr id="4" name="Rectangle 3"/>
          <p:cNvSpPr>
            <a:spLocks noChangeArrowheads="1"/>
          </p:cNvSpPr>
          <p:nvPr/>
        </p:nvSpPr>
        <p:spPr bwMode="auto">
          <a:xfrm>
            <a:off x="3335063" y="5356338"/>
            <a:ext cx="958850"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5" name="Rectangle 4"/>
          <p:cNvSpPr>
            <a:spLocks noChangeArrowheads="1"/>
          </p:cNvSpPr>
          <p:nvPr/>
        </p:nvSpPr>
        <p:spPr bwMode="auto">
          <a:xfrm>
            <a:off x="1107800" y="3802175"/>
            <a:ext cx="1296988" cy="522288"/>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6" name="Rectangle 5"/>
          <p:cNvSpPr>
            <a:spLocks noChangeArrowheads="1"/>
          </p:cNvSpPr>
          <p:nvPr/>
        </p:nvSpPr>
        <p:spPr bwMode="auto">
          <a:xfrm>
            <a:off x="1107800" y="27655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7" name="Rectangle 6"/>
          <p:cNvSpPr>
            <a:spLocks noChangeArrowheads="1"/>
          </p:cNvSpPr>
          <p:nvPr/>
        </p:nvSpPr>
        <p:spPr bwMode="auto">
          <a:xfrm>
            <a:off x="1152250" y="1709850"/>
            <a:ext cx="12350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8" name="Rectangle 7"/>
          <p:cNvSpPr>
            <a:spLocks noChangeArrowheads="1"/>
          </p:cNvSpPr>
          <p:nvPr/>
        </p:nvSpPr>
        <p:spPr bwMode="auto">
          <a:xfrm>
            <a:off x="933175" y="1506650"/>
            <a:ext cx="1662113" cy="91281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Rectangle 8"/>
          <p:cNvSpPr>
            <a:spLocks noChangeArrowheads="1"/>
          </p:cNvSpPr>
          <p:nvPr/>
        </p:nvSpPr>
        <p:spPr bwMode="auto">
          <a:xfrm>
            <a:off x="917300" y="2611550"/>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Rectangle 9"/>
          <p:cNvSpPr>
            <a:spLocks noChangeArrowheads="1"/>
          </p:cNvSpPr>
          <p:nvPr/>
        </p:nvSpPr>
        <p:spPr bwMode="auto">
          <a:xfrm>
            <a:off x="917300" y="3622788"/>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Rectangle 10"/>
          <p:cNvSpPr>
            <a:spLocks noChangeArrowheads="1"/>
          </p:cNvSpPr>
          <p:nvPr/>
        </p:nvSpPr>
        <p:spPr bwMode="auto">
          <a:xfrm>
            <a:off x="3201713" y="3802175"/>
            <a:ext cx="1298575" cy="522288"/>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2" name="Rectangle 11"/>
          <p:cNvSpPr>
            <a:spLocks noChangeArrowheads="1"/>
          </p:cNvSpPr>
          <p:nvPr/>
        </p:nvSpPr>
        <p:spPr bwMode="auto">
          <a:xfrm>
            <a:off x="3201713" y="276553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13" name="Rectangle 12"/>
          <p:cNvSpPr>
            <a:spLocks noChangeArrowheads="1"/>
          </p:cNvSpPr>
          <p:nvPr/>
        </p:nvSpPr>
        <p:spPr bwMode="auto">
          <a:xfrm>
            <a:off x="3011213" y="2611550"/>
            <a:ext cx="1677987"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Rectangle 13"/>
          <p:cNvSpPr>
            <a:spLocks noChangeArrowheads="1"/>
          </p:cNvSpPr>
          <p:nvPr/>
        </p:nvSpPr>
        <p:spPr bwMode="auto">
          <a:xfrm>
            <a:off x="3011213" y="3622788"/>
            <a:ext cx="1677987"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p:cNvSpPr>
            <a:spLocks noChangeArrowheads="1"/>
          </p:cNvSpPr>
          <p:nvPr/>
        </p:nvSpPr>
        <p:spPr bwMode="auto">
          <a:xfrm>
            <a:off x="5282925" y="3802175"/>
            <a:ext cx="1296988" cy="522288"/>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p>
          <a:p>
            <a:pPr algn="ctr"/>
            <a:r>
              <a:rPr lang="en-US" sz="1200" dirty="0">
                <a:solidFill>
                  <a:schemeClr val="bg2"/>
                </a:solidFill>
              </a:rPr>
              <a:t>Engine</a:t>
            </a:r>
          </a:p>
        </p:txBody>
      </p:sp>
      <p:sp>
        <p:nvSpPr>
          <p:cNvPr id="16" name="Rectangle 15"/>
          <p:cNvSpPr>
            <a:spLocks noChangeArrowheads="1"/>
          </p:cNvSpPr>
          <p:nvPr/>
        </p:nvSpPr>
        <p:spPr bwMode="auto">
          <a:xfrm>
            <a:off x="5282925" y="27655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17" name="Rectangle 16"/>
          <p:cNvSpPr>
            <a:spLocks noChangeArrowheads="1"/>
          </p:cNvSpPr>
          <p:nvPr/>
        </p:nvSpPr>
        <p:spPr bwMode="auto">
          <a:xfrm>
            <a:off x="5092425" y="2611550"/>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Rectangle 17"/>
          <p:cNvSpPr>
            <a:spLocks noChangeArrowheads="1"/>
          </p:cNvSpPr>
          <p:nvPr/>
        </p:nvSpPr>
        <p:spPr bwMode="auto">
          <a:xfrm>
            <a:off x="5092424" y="3622788"/>
            <a:ext cx="3757613"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Rectangle 18"/>
          <p:cNvSpPr>
            <a:spLocks noChangeArrowheads="1"/>
          </p:cNvSpPr>
          <p:nvPr/>
        </p:nvSpPr>
        <p:spPr bwMode="auto">
          <a:xfrm>
            <a:off x="7362550" y="3802175"/>
            <a:ext cx="1296988" cy="522288"/>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p>
          <a:p>
            <a:pPr algn="ctr"/>
            <a:r>
              <a:rPr lang="en-US" sz="1200" dirty="0">
                <a:solidFill>
                  <a:schemeClr val="bg2"/>
                </a:solidFill>
              </a:rPr>
              <a:t>Engine</a:t>
            </a:r>
          </a:p>
        </p:txBody>
      </p:sp>
      <p:sp>
        <p:nvSpPr>
          <p:cNvPr id="20" name="Rectangle 19"/>
          <p:cNvSpPr>
            <a:spLocks noChangeArrowheads="1"/>
          </p:cNvSpPr>
          <p:nvPr/>
        </p:nvSpPr>
        <p:spPr bwMode="auto">
          <a:xfrm>
            <a:off x="7362550" y="27655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p>
          <a:p>
            <a:pPr algn="ctr"/>
            <a:r>
              <a:rPr lang="en-US" sz="1200" dirty="0">
                <a:solidFill>
                  <a:schemeClr val="bg2"/>
                </a:solidFill>
              </a:rPr>
              <a:t>Manager</a:t>
            </a:r>
          </a:p>
        </p:txBody>
      </p:sp>
      <p:sp>
        <p:nvSpPr>
          <p:cNvPr id="21" name="Rectangle 20"/>
          <p:cNvSpPr>
            <a:spLocks noChangeArrowheads="1"/>
          </p:cNvSpPr>
          <p:nvPr/>
        </p:nvSpPr>
        <p:spPr bwMode="auto">
          <a:xfrm>
            <a:off x="7172050" y="2611550"/>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Rectangle 22"/>
          <p:cNvSpPr>
            <a:spLocks noChangeArrowheads="1"/>
          </p:cNvSpPr>
          <p:nvPr/>
        </p:nvSpPr>
        <p:spPr bwMode="auto">
          <a:xfrm>
            <a:off x="917300" y="5172188"/>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Rectangle 23"/>
          <p:cNvSpPr>
            <a:spLocks noChangeArrowheads="1"/>
          </p:cNvSpPr>
          <p:nvPr/>
        </p:nvSpPr>
        <p:spPr bwMode="auto">
          <a:xfrm>
            <a:off x="2979463" y="5172188"/>
            <a:ext cx="1677987"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Rectangle 24"/>
          <p:cNvSpPr>
            <a:spLocks noChangeArrowheads="1"/>
          </p:cNvSpPr>
          <p:nvPr/>
        </p:nvSpPr>
        <p:spPr bwMode="auto">
          <a:xfrm>
            <a:off x="996675" y="6489813"/>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3085825" y="648981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5017813" y="6489813"/>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8" name="Rectangle 27"/>
          <p:cNvSpPr>
            <a:spLocks noChangeArrowheads="1"/>
          </p:cNvSpPr>
          <p:nvPr/>
        </p:nvSpPr>
        <p:spPr bwMode="auto">
          <a:xfrm>
            <a:off x="6932338" y="6489813"/>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9" name="Rectangle 28"/>
          <p:cNvSpPr>
            <a:spLocks noChangeArrowheads="1"/>
          </p:cNvSpPr>
          <p:nvPr/>
        </p:nvSpPr>
        <p:spPr bwMode="auto">
          <a:xfrm>
            <a:off x="771250" y="6324713"/>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Rectangle 29"/>
          <p:cNvSpPr>
            <a:spLocks noChangeArrowheads="1"/>
          </p:cNvSpPr>
          <p:nvPr/>
        </p:nvSpPr>
        <p:spPr bwMode="auto">
          <a:xfrm>
            <a:off x="2850875" y="6324713"/>
            <a:ext cx="1677988"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Rectangle 30"/>
          <p:cNvSpPr>
            <a:spLocks noChangeArrowheads="1"/>
          </p:cNvSpPr>
          <p:nvPr/>
        </p:nvSpPr>
        <p:spPr bwMode="auto">
          <a:xfrm>
            <a:off x="4784450" y="6324713"/>
            <a:ext cx="3630207" cy="8509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 Run-Time Processes Allocation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a:t>Allocation of services to run-time processes</a:t>
            </a:r>
          </a:p>
          <a:p>
            <a:pPr lvl="1"/>
            <a:r>
              <a:rPr lang="en-US" dirty="0"/>
              <a:t>Who hosts whom</a:t>
            </a:r>
          </a:p>
          <a:p>
            <a:pPr marL="457200" indent="-457200">
              <a:buFont typeface="Arial" panose="020B0604020202020204" pitchFamily="34" charset="0"/>
              <a:buChar char="•"/>
            </a:pPr>
            <a:r>
              <a:rPr lang="en-US" dirty="0"/>
              <a:t>Base on need for </a:t>
            </a:r>
          </a:p>
          <a:p>
            <a:pPr lvl="1"/>
            <a:r>
              <a:rPr lang="en-US" dirty="0"/>
              <a:t>Fault isolation</a:t>
            </a:r>
          </a:p>
          <a:p>
            <a:pPr lvl="1"/>
            <a:r>
              <a:rPr lang="en-US" dirty="0"/>
              <a:t>Security isolation</a:t>
            </a:r>
          </a:p>
          <a:p>
            <a:pPr lvl="2"/>
            <a:r>
              <a:rPr lang="en-US" dirty="0"/>
              <a:t>Identities </a:t>
            </a:r>
          </a:p>
          <a:p>
            <a:pPr lvl="2"/>
            <a:r>
              <a:rPr lang="en-US" dirty="0"/>
              <a:t>Authentication </a:t>
            </a:r>
          </a:p>
          <a:p>
            <a:pPr lvl="2"/>
            <a:r>
              <a:rPr lang="en-US" dirty="0"/>
              <a:t>Authorization </a:t>
            </a:r>
          </a:p>
          <a:p>
            <a:pPr lvl="1"/>
            <a:r>
              <a:rPr lang="en-US" dirty="0"/>
              <a:t>Time-line isolation</a:t>
            </a:r>
          </a:p>
          <a:p>
            <a:pPr lvl="1"/>
            <a:r>
              <a:rPr lang="en-US" dirty="0"/>
              <a:t>Administration and Operations </a:t>
            </a:r>
            <a:r>
              <a:rPr lang="en-US" dirty="0" smtClean="0"/>
              <a:t>isolation</a:t>
            </a:r>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 Run-Time Processes Allocation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smtClean="0"/>
              <a:t>Typically </a:t>
            </a:r>
            <a:endParaRPr lang="en-US" dirty="0"/>
          </a:p>
          <a:p>
            <a:pPr lvl="1"/>
            <a:r>
              <a:rPr lang="en-US" dirty="0"/>
              <a:t>Layer boundary is process boundary</a:t>
            </a:r>
          </a:p>
          <a:p>
            <a:pPr lvl="1"/>
            <a:r>
              <a:rPr lang="en-US" dirty="0"/>
              <a:t>Managers do not share process </a:t>
            </a:r>
          </a:p>
          <a:p>
            <a:pPr lvl="1"/>
            <a:r>
              <a:rPr lang="en-US" dirty="0"/>
              <a:t>Engines and resource access are in-</a:t>
            </a:r>
            <a:r>
              <a:rPr lang="en-US" dirty="0" err="1"/>
              <a:t>proc</a:t>
            </a:r>
            <a:r>
              <a:rPr lang="en-US" dirty="0"/>
              <a:t> to managers </a:t>
            </a:r>
          </a:p>
          <a:p>
            <a:pPr lvl="2"/>
            <a:r>
              <a:rPr lang="en-US" dirty="0"/>
              <a:t>No meaning on their own </a:t>
            </a:r>
          </a:p>
          <a:p>
            <a:pPr lvl="2"/>
            <a:r>
              <a:rPr lang="en-US" dirty="0"/>
              <a:t>May be loaded into multiple manager processes</a:t>
            </a:r>
          </a:p>
          <a:p>
            <a:pPr marL="457200" indent="-457200">
              <a:buFont typeface="Arial" panose="020B0604020202020204" pitchFamily="34" charset="0"/>
              <a:buChar char="•"/>
            </a:pPr>
            <a:r>
              <a:rPr lang="en-US" dirty="0"/>
              <a:t>Group all assemblies that share process and enclose in a box</a:t>
            </a:r>
          </a:p>
          <a:p>
            <a:pPr marL="457200" indent="-457200">
              <a:buFont typeface="Arial" panose="020B0604020202020204" pitchFamily="34" charset="0"/>
              <a:buChar char="•"/>
            </a:pPr>
            <a:r>
              <a:rPr lang="en-US" dirty="0"/>
              <a:t>Show WAS/</a:t>
            </a:r>
            <a:r>
              <a:rPr lang="en-US" dirty="0" err="1"/>
              <a:t>AppFabric</a:t>
            </a:r>
            <a:r>
              <a:rPr lang="en-US" dirty="0"/>
              <a:t> processes as well</a:t>
            </a:r>
          </a:p>
        </p:txBody>
      </p:sp>
    </p:spTree>
    <p:extLst>
      <p:ext uri="{BB962C8B-B14F-4D97-AF65-F5344CB8AC3E}">
        <p14:creationId xmlns:p14="http://schemas.microsoft.com/office/powerpoint/2010/main" val="2211734329"/>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 Run-Time Processes Allocation View</a:t>
            </a:r>
            <a:endParaRPr lang="en-US" dirty="0"/>
          </a:p>
        </p:txBody>
      </p:sp>
      <p:sp>
        <p:nvSpPr>
          <p:cNvPr id="3" name="Rectangle 2"/>
          <p:cNvSpPr>
            <a:spLocks noChangeArrowheads="1"/>
          </p:cNvSpPr>
          <p:nvPr/>
        </p:nvSpPr>
        <p:spPr bwMode="auto">
          <a:xfrm>
            <a:off x="751288" y="1580050"/>
            <a:ext cx="2068512" cy="91281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Rectangle 3"/>
          <p:cNvSpPr>
            <a:spLocks noChangeArrowheads="1"/>
          </p:cNvSpPr>
          <p:nvPr/>
        </p:nvSpPr>
        <p:spPr bwMode="auto">
          <a:xfrm>
            <a:off x="751288" y="2677013"/>
            <a:ext cx="2068512" cy="46656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Rectangle 4"/>
          <p:cNvSpPr>
            <a:spLocks noChangeArrowheads="1"/>
          </p:cNvSpPr>
          <p:nvPr/>
        </p:nvSpPr>
        <p:spPr bwMode="auto">
          <a:xfrm>
            <a:off x="846538" y="1645138"/>
            <a:ext cx="1860550"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A</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6" name="Rectangle 5"/>
          <p:cNvSpPr>
            <a:spLocks noChangeArrowheads="1"/>
          </p:cNvSpPr>
          <p:nvPr/>
        </p:nvSpPr>
        <p:spPr bwMode="auto">
          <a:xfrm>
            <a:off x="846538" y="3713650"/>
            <a:ext cx="1884362"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7" name="Rectangle 6"/>
          <p:cNvSpPr>
            <a:spLocks noChangeArrowheads="1"/>
          </p:cNvSpPr>
          <p:nvPr/>
        </p:nvSpPr>
        <p:spPr bwMode="auto">
          <a:xfrm>
            <a:off x="846538" y="5526575"/>
            <a:ext cx="1873250"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8" name="Rectangle 7"/>
          <p:cNvSpPr>
            <a:spLocks noChangeArrowheads="1"/>
          </p:cNvSpPr>
          <p:nvPr/>
        </p:nvSpPr>
        <p:spPr bwMode="auto">
          <a:xfrm>
            <a:off x="846538" y="4615350"/>
            <a:ext cx="1858962"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9" name="Rectangle 8"/>
          <p:cNvSpPr>
            <a:spLocks noChangeArrowheads="1"/>
          </p:cNvSpPr>
          <p:nvPr/>
        </p:nvSpPr>
        <p:spPr bwMode="auto">
          <a:xfrm>
            <a:off x="7914088" y="1645138"/>
            <a:ext cx="1697037"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WS Portal</a:t>
            </a:r>
            <a:br>
              <a:rPr lang="en-US" sz="1200" b="1" dirty="0">
                <a:solidFill>
                  <a:schemeClr val="bg2"/>
                </a:solidFill>
                <a:latin typeface="Times New Roman" pitchFamily="18" charset="0"/>
              </a:rPr>
            </a:br>
            <a:r>
              <a:rPr lang="en-US" sz="1200" dirty="0">
                <a:solidFill>
                  <a:schemeClr val="bg2"/>
                </a:solidFill>
                <a:latin typeface="Times New Roman" pitchFamily="18" charset="0"/>
              </a:rPr>
              <a:t>ASP.NET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0" name="Rectangle 9"/>
          <p:cNvSpPr>
            <a:spLocks noChangeArrowheads="1"/>
          </p:cNvSpPr>
          <p:nvPr/>
        </p:nvSpPr>
        <p:spPr bwMode="auto">
          <a:xfrm>
            <a:off x="3188100" y="1645138"/>
            <a:ext cx="1858963"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B</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1" name="Rectangle 10"/>
          <p:cNvSpPr>
            <a:spLocks noChangeArrowheads="1"/>
          </p:cNvSpPr>
          <p:nvPr/>
        </p:nvSpPr>
        <p:spPr bwMode="auto">
          <a:xfrm>
            <a:off x="5528075" y="1645138"/>
            <a:ext cx="1860550" cy="728662"/>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Client C</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12" name="Rectangle 11"/>
          <p:cNvSpPr>
            <a:spLocks noChangeArrowheads="1"/>
          </p:cNvSpPr>
          <p:nvPr/>
        </p:nvSpPr>
        <p:spPr bwMode="auto">
          <a:xfrm>
            <a:off x="3092850" y="1580050"/>
            <a:ext cx="2066925" cy="91281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Rectangle 12"/>
          <p:cNvSpPr>
            <a:spLocks noChangeArrowheads="1"/>
          </p:cNvSpPr>
          <p:nvPr/>
        </p:nvSpPr>
        <p:spPr bwMode="auto">
          <a:xfrm>
            <a:off x="5401075" y="1580050"/>
            <a:ext cx="2066925" cy="91281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Rectangle 13"/>
          <p:cNvSpPr>
            <a:spLocks noChangeArrowheads="1"/>
          </p:cNvSpPr>
          <p:nvPr/>
        </p:nvSpPr>
        <p:spPr bwMode="auto">
          <a:xfrm>
            <a:off x="7729938" y="1580050"/>
            <a:ext cx="2068512" cy="91281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p:cNvSpPr>
            <a:spLocks noChangeArrowheads="1"/>
          </p:cNvSpPr>
          <p:nvPr/>
        </p:nvSpPr>
        <p:spPr bwMode="auto">
          <a:xfrm>
            <a:off x="883050" y="6525113"/>
            <a:ext cx="1793875" cy="66833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6" name="Rectangle 15"/>
          <p:cNvSpPr>
            <a:spLocks noChangeArrowheads="1"/>
          </p:cNvSpPr>
          <p:nvPr/>
        </p:nvSpPr>
        <p:spPr bwMode="auto">
          <a:xfrm>
            <a:off x="3057925" y="2677013"/>
            <a:ext cx="2068513" cy="46656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6"/>
          <p:cNvSpPr>
            <a:spLocks noChangeArrowheads="1"/>
          </p:cNvSpPr>
          <p:nvPr/>
        </p:nvSpPr>
        <p:spPr bwMode="auto">
          <a:xfrm>
            <a:off x="3153175" y="3713650"/>
            <a:ext cx="1884363"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8" name="Rectangle 17"/>
          <p:cNvSpPr>
            <a:spLocks noChangeArrowheads="1"/>
          </p:cNvSpPr>
          <p:nvPr/>
        </p:nvSpPr>
        <p:spPr bwMode="auto">
          <a:xfrm>
            <a:off x="3153175" y="5526575"/>
            <a:ext cx="1873250"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19" name="Rectangle 18"/>
          <p:cNvSpPr>
            <a:spLocks noChangeArrowheads="1"/>
          </p:cNvSpPr>
          <p:nvPr/>
        </p:nvSpPr>
        <p:spPr bwMode="auto">
          <a:xfrm>
            <a:off x="3153175" y="4615350"/>
            <a:ext cx="1858963"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0" name="Rectangle 19"/>
          <p:cNvSpPr>
            <a:spLocks noChangeArrowheads="1"/>
          </p:cNvSpPr>
          <p:nvPr/>
        </p:nvSpPr>
        <p:spPr bwMode="auto">
          <a:xfrm>
            <a:off x="3189688" y="6525113"/>
            <a:ext cx="1793875" cy="66833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1" name="Rectangle 20"/>
          <p:cNvSpPr>
            <a:spLocks noChangeArrowheads="1"/>
          </p:cNvSpPr>
          <p:nvPr/>
        </p:nvSpPr>
        <p:spPr bwMode="auto">
          <a:xfrm>
            <a:off x="5399488" y="2677013"/>
            <a:ext cx="2066925" cy="46656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Rectangle 21"/>
          <p:cNvSpPr>
            <a:spLocks noChangeArrowheads="1"/>
          </p:cNvSpPr>
          <p:nvPr/>
        </p:nvSpPr>
        <p:spPr bwMode="auto">
          <a:xfrm>
            <a:off x="5494738" y="3713650"/>
            <a:ext cx="1882775"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C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3" name="Rectangle 22"/>
          <p:cNvSpPr>
            <a:spLocks noChangeArrowheads="1"/>
          </p:cNvSpPr>
          <p:nvPr/>
        </p:nvSpPr>
        <p:spPr bwMode="auto">
          <a:xfrm>
            <a:off x="5494738" y="5526575"/>
            <a:ext cx="1871662"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C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4" name="Rectangle 23"/>
          <p:cNvSpPr>
            <a:spLocks noChangeArrowheads="1"/>
          </p:cNvSpPr>
          <p:nvPr/>
        </p:nvSpPr>
        <p:spPr bwMode="auto">
          <a:xfrm>
            <a:off x="5494738" y="4615350"/>
            <a:ext cx="1857375"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B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5" name="Rectangle 24"/>
          <p:cNvSpPr>
            <a:spLocks noChangeArrowheads="1"/>
          </p:cNvSpPr>
          <p:nvPr/>
        </p:nvSpPr>
        <p:spPr bwMode="auto">
          <a:xfrm>
            <a:off x="5529663" y="6525113"/>
            <a:ext cx="1795462" cy="66833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6" name="Rectangle 25"/>
          <p:cNvSpPr>
            <a:spLocks noChangeArrowheads="1"/>
          </p:cNvSpPr>
          <p:nvPr/>
        </p:nvSpPr>
        <p:spPr bwMode="auto">
          <a:xfrm>
            <a:off x="7739463" y="2677013"/>
            <a:ext cx="2066925" cy="37385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Rectangle 26"/>
          <p:cNvSpPr>
            <a:spLocks noChangeArrowheads="1"/>
          </p:cNvSpPr>
          <p:nvPr/>
        </p:nvSpPr>
        <p:spPr bwMode="auto">
          <a:xfrm>
            <a:off x="7834713" y="2811950"/>
            <a:ext cx="1882775" cy="717550"/>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D Manager</a:t>
            </a:r>
            <a:r>
              <a:rPr lang="en-US" sz="1200" dirty="0">
                <a:solidFill>
                  <a:schemeClr val="bg2"/>
                </a:solidFill>
                <a:latin typeface="Times New Roman" pitchFamily="18" charset="0"/>
              </a:rPr>
              <a:t> </a:t>
            </a:r>
            <a:br>
              <a:rPr lang="en-US" sz="1200" dirty="0">
                <a:solidFill>
                  <a:schemeClr val="bg2"/>
                </a:solidFill>
                <a:latin typeface="Times New Roman" pitchFamily="18" charset="0"/>
              </a:rPr>
            </a:br>
            <a:r>
              <a:rPr lang="en-US" sz="1200" dirty="0">
                <a:solidFill>
                  <a:schemeClr val="bg2"/>
                </a:solidFill>
                <a:latin typeface="Times New Roman" pitchFamily="18" charset="0"/>
              </a:rPr>
              <a:t> 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8" name="Rectangle 27"/>
          <p:cNvSpPr>
            <a:spLocks noChangeArrowheads="1"/>
          </p:cNvSpPr>
          <p:nvPr/>
        </p:nvSpPr>
        <p:spPr bwMode="auto">
          <a:xfrm>
            <a:off x="7834713" y="4624875"/>
            <a:ext cx="1871662" cy="814388"/>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A </a:t>
            </a:r>
            <a:br>
              <a:rPr lang="en-US" sz="1200" b="1" dirty="0">
                <a:solidFill>
                  <a:schemeClr val="bg2"/>
                </a:solidFill>
                <a:latin typeface="Times New Roman" pitchFamily="18" charset="0"/>
              </a:rPr>
            </a:br>
            <a:r>
              <a:rPr lang="en-US" sz="1200" b="1" dirty="0">
                <a:solidFill>
                  <a:schemeClr val="bg2"/>
                </a:solidFill>
                <a:latin typeface="Times New Roman" pitchFamily="18" charset="0"/>
              </a:rPr>
              <a:t>Res Access</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29" name="Rectangle 28"/>
          <p:cNvSpPr>
            <a:spLocks noChangeArrowheads="1"/>
          </p:cNvSpPr>
          <p:nvPr/>
        </p:nvSpPr>
        <p:spPr bwMode="auto">
          <a:xfrm>
            <a:off x="7834713" y="3713650"/>
            <a:ext cx="1857375" cy="728663"/>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Service D Engine</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30" name="Rectangle 29"/>
          <p:cNvSpPr>
            <a:spLocks noChangeArrowheads="1"/>
          </p:cNvSpPr>
          <p:nvPr/>
        </p:nvSpPr>
        <p:spPr bwMode="auto">
          <a:xfrm>
            <a:off x="7869638" y="5623413"/>
            <a:ext cx="1795462" cy="66833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31" name="Rectangle 30"/>
          <p:cNvSpPr>
            <a:spLocks noChangeArrowheads="1"/>
          </p:cNvSpPr>
          <p:nvPr/>
        </p:nvSpPr>
        <p:spPr bwMode="auto">
          <a:xfrm>
            <a:off x="883050" y="2808775"/>
            <a:ext cx="1825625" cy="7191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Host</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32" name="Rectangle 31"/>
          <p:cNvSpPr>
            <a:spLocks noChangeArrowheads="1"/>
          </p:cNvSpPr>
          <p:nvPr/>
        </p:nvSpPr>
        <p:spPr bwMode="auto">
          <a:xfrm>
            <a:off x="3157938" y="2808775"/>
            <a:ext cx="1825625" cy="7191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Host</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33" name="Rectangle 32"/>
          <p:cNvSpPr>
            <a:spLocks noChangeArrowheads="1"/>
          </p:cNvSpPr>
          <p:nvPr/>
        </p:nvSpPr>
        <p:spPr bwMode="auto">
          <a:xfrm>
            <a:off x="5497913" y="2808775"/>
            <a:ext cx="1827212" cy="7191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Host</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
        <p:nvSpPr>
          <p:cNvPr id="34" name="Rectangle 33"/>
          <p:cNvSpPr>
            <a:spLocks noChangeArrowheads="1"/>
          </p:cNvSpPr>
          <p:nvPr/>
        </p:nvSpPr>
        <p:spPr bwMode="auto">
          <a:xfrm>
            <a:off x="10111188" y="2689713"/>
            <a:ext cx="2066925" cy="9461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 name="Rectangle 34"/>
          <p:cNvSpPr>
            <a:spLocks noChangeArrowheads="1"/>
          </p:cNvSpPr>
          <p:nvPr/>
        </p:nvSpPr>
        <p:spPr bwMode="auto">
          <a:xfrm>
            <a:off x="10242950" y="2843700"/>
            <a:ext cx="1793875" cy="6683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a:t>
            </a:r>
            <a:br>
              <a:rPr lang="en-US" sz="1200" b="1" dirty="0">
                <a:solidFill>
                  <a:schemeClr val="bg2"/>
                </a:solidFill>
                <a:latin typeface="Times New Roman" pitchFamily="18" charset="0"/>
              </a:rPr>
            </a:br>
            <a:r>
              <a:rPr lang="en-US" sz="1200" dirty="0">
                <a:solidFill>
                  <a:schemeClr val="bg2"/>
                </a:solidFill>
                <a:latin typeface="Times New Roman" pitchFamily="18" charset="0"/>
              </a:rPr>
              <a:t>Library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(DLL)</a:t>
            </a:r>
          </a:p>
        </p:txBody>
      </p:sp>
      <p:sp>
        <p:nvSpPr>
          <p:cNvPr id="36" name="Rectangle 35"/>
          <p:cNvSpPr>
            <a:spLocks noChangeArrowheads="1"/>
          </p:cNvSpPr>
          <p:nvPr/>
        </p:nvSpPr>
        <p:spPr bwMode="auto">
          <a:xfrm>
            <a:off x="10111188" y="1543538"/>
            <a:ext cx="2066925" cy="9461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 name="Rectangle 36"/>
          <p:cNvSpPr>
            <a:spLocks noChangeArrowheads="1"/>
          </p:cNvSpPr>
          <p:nvPr/>
        </p:nvSpPr>
        <p:spPr bwMode="auto">
          <a:xfrm>
            <a:off x="10242950" y="1697525"/>
            <a:ext cx="1793875" cy="66833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2"/>
                </a:solidFill>
                <a:latin typeface="Times New Roman" pitchFamily="18" charset="0"/>
              </a:rPr>
              <a:t>Logbook Viewer</a:t>
            </a:r>
            <a:br>
              <a:rPr lang="en-US" sz="1200" b="1" dirty="0">
                <a:solidFill>
                  <a:schemeClr val="bg2"/>
                </a:solidFill>
                <a:latin typeface="Times New Roman" pitchFamily="18" charset="0"/>
              </a:rPr>
            </a:br>
            <a:r>
              <a:rPr lang="en-US" sz="1200" dirty="0">
                <a:solidFill>
                  <a:schemeClr val="bg2"/>
                </a:solidFill>
                <a:latin typeface="Times New Roman" pitchFamily="18" charset="0"/>
              </a:rPr>
              <a:t>Application </a:t>
            </a:r>
            <a:br>
              <a:rPr lang="en-US" sz="1200" dirty="0">
                <a:solidFill>
                  <a:schemeClr val="bg2"/>
                </a:solidFill>
                <a:latin typeface="Times New Roman" pitchFamily="18" charset="0"/>
              </a:rPr>
            </a:br>
            <a:r>
              <a:rPr lang="en-US" sz="1200" dirty="0">
                <a:solidFill>
                  <a:schemeClr val="bg2"/>
                </a:solidFill>
                <a:latin typeface="Times New Roman" pitchFamily="18" charset="0"/>
              </a:rPr>
              <a:t>Assembly (EXE)</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Transaction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lgn="just">
              <a:buFont typeface="Arial" panose="020B0604020202020204" pitchFamily="34" charset="0"/>
              <a:buChar char="•"/>
            </a:pPr>
            <a:r>
              <a:rPr lang="en-US" dirty="0"/>
              <a:t>Guidelines</a:t>
            </a:r>
          </a:p>
          <a:p>
            <a:pPr lvl="1" algn="just"/>
            <a:r>
              <a:rPr lang="en-US" dirty="0"/>
              <a:t>Start transactions as up-stream as possible</a:t>
            </a:r>
          </a:p>
          <a:p>
            <a:pPr lvl="1" algn="just"/>
            <a:r>
              <a:rPr lang="en-US" dirty="0"/>
              <a:t>Engulf as much as possible</a:t>
            </a:r>
          </a:p>
          <a:p>
            <a:pPr lvl="1" algn="just"/>
            <a:r>
              <a:rPr lang="en-US" dirty="0"/>
              <a:t>Keep transactions short </a:t>
            </a:r>
          </a:p>
          <a:p>
            <a:pPr lvl="2" algn="just"/>
            <a:r>
              <a:rPr lang="en-US" dirty="0"/>
              <a:t>Under 1 second</a:t>
            </a:r>
          </a:p>
          <a:p>
            <a:pPr marL="457200" indent="-457200" algn="just">
              <a:buFont typeface="Arial" panose="020B0604020202020204" pitchFamily="34" charset="0"/>
              <a:buChar char="•"/>
            </a:pPr>
            <a:r>
              <a:rPr lang="en-US" dirty="0"/>
              <a:t>Group all services and resources in same transaction with a box</a:t>
            </a:r>
          </a:p>
          <a:p>
            <a:pPr marL="457200" indent="-457200" algn="just">
              <a:buFont typeface="Arial" panose="020B0604020202020204" pitchFamily="34" charset="0"/>
              <a:buChar char="•"/>
            </a:pPr>
            <a:r>
              <a:rPr lang="en-US" dirty="0"/>
              <a:t>Typically </a:t>
            </a:r>
          </a:p>
          <a:p>
            <a:pPr lvl="1" algn="just"/>
            <a:r>
              <a:rPr lang="en-US" dirty="0"/>
              <a:t>Managers are Client/Service mode</a:t>
            </a:r>
          </a:p>
          <a:p>
            <a:pPr lvl="1" algn="just"/>
            <a:r>
              <a:rPr lang="en-US" dirty="0"/>
              <a:t>Engines, resources access are Client mode </a:t>
            </a:r>
          </a:p>
          <a:p>
            <a:pPr lvl="1" algn="just"/>
            <a:r>
              <a:rPr lang="en-US" dirty="0"/>
              <a:t>Utilities are Service </a:t>
            </a:r>
            <a:r>
              <a:rPr lang="en-US" dirty="0" smtClean="0"/>
              <a:t>mode</a:t>
            </a:r>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Enterprise architecture</a:t>
            </a:r>
            <a:endParaRPr lang="en-US" noProof="0" dirty="0"/>
          </a:p>
        </p:txBody>
      </p:sp>
      <p:sp>
        <p:nvSpPr>
          <p:cNvPr id="3" name="Text Placeholder 2"/>
          <p:cNvSpPr>
            <a:spLocks noGrp="1"/>
          </p:cNvSpPr>
          <p:nvPr>
            <p:ph type="body" sz="quarter" idx="4294967295"/>
          </p:nvPr>
        </p:nvSpPr>
        <p:spPr>
          <a:xfrm>
            <a:off x="1828800" y="1885951"/>
            <a:ext cx="9770746" cy="5063490"/>
          </a:xfrm>
        </p:spPr>
        <p:txBody>
          <a:bodyPr/>
          <a:lstStyle/>
          <a:p>
            <a:endParaRPr lang="en-US" dirty="0" smtClean="0"/>
          </a:p>
          <a:p>
            <a:pPr lvl="1"/>
            <a:endParaRPr lang="en-US" dirty="0"/>
          </a:p>
          <a:p>
            <a:endParaRPr lang="en-US" dirty="0" smtClean="0"/>
          </a:p>
        </p:txBody>
      </p:sp>
      <p:sp>
        <p:nvSpPr>
          <p:cNvPr id="4" name="Rectangle 3"/>
          <p:cNvSpPr/>
          <p:nvPr/>
        </p:nvSpPr>
        <p:spPr>
          <a:xfrm>
            <a:off x="1491222" y="1409546"/>
            <a:ext cx="11169328" cy="1532727"/>
          </a:xfrm>
          <a:prstGeom prst="rect">
            <a:avLst/>
          </a:prstGeom>
        </p:spPr>
        <p:txBody>
          <a:bodyPr wrap="square">
            <a:spAutoFit/>
          </a:bodyPr>
          <a:lstStyle/>
          <a:p>
            <a:pPr algn="ctr"/>
            <a:r>
              <a:rPr lang="en-US" sz="3120" i="1" dirty="0"/>
              <a:t>…is about </a:t>
            </a:r>
            <a:r>
              <a:rPr lang="en-US" sz="3120" b="1" i="1" dirty="0"/>
              <a:t>effective communication </a:t>
            </a:r>
            <a:r>
              <a:rPr lang="en-US" sz="3120" i="1" dirty="0"/>
              <a:t>between all the </a:t>
            </a:r>
            <a:r>
              <a:rPr lang="en-US" sz="3120" b="1" i="1" dirty="0"/>
              <a:t>stakeholders</a:t>
            </a:r>
            <a:r>
              <a:rPr lang="en-US" sz="3120" i="1" dirty="0"/>
              <a:t> of the systems and systems of systems utilized in </a:t>
            </a:r>
            <a:r>
              <a:rPr lang="en-US" sz="3120" b="1" i="1" dirty="0"/>
              <a:t>realizing the business</a:t>
            </a:r>
            <a:r>
              <a:rPr lang="en-US" sz="3120" i="1" dirty="0"/>
              <a:t> of the enterprise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573" y="3110457"/>
            <a:ext cx="8077200" cy="41388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3932326"/>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Transaction View</a:t>
            </a:r>
            <a:endParaRPr lang="en-US" dirty="0"/>
          </a:p>
        </p:txBody>
      </p:sp>
      <p:sp>
        <p:nvSpPr>
          <p:cNvPr id="3" name="Line 2"/>
          <p:cNvSpPr>
            <a:spLocks noChangeShapeType="1"/>
          </p:cNvSpPr>
          <p:nvPr/>
        </p:nvSpPr>
        <p:spPr bwMode="auto">
          <a:xfrm>
            <a:off x="883375" y="479740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883375" y="6673825"/>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883375" y="254315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Rectangle 5"/>
          <p:cNvSpPr>
            <a:spLocks noChangeArrowheads="1"/>
          </p:cNvSpPr>
          <p:nvPr/>
        </p:nvSpPr>
        <p:spPr bwMode="auto">
          <a:xfrm>
            <a:off x="11573600" y="1247750"/>
            <a:ext cx="1201738"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7" name="Rectangle 6"/>
          <p:cNvSpPr>
            <a:spLocks noChangeArrowheads="1"/>
          </p:cNvSpPr>
          <p:nvPr/>
        </p:nvSpPr>
        <p:spPr bwMode="auto">
          <a:xfrm>
            <a:off x="11697425" y="214468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8" name="Rectangle 7"/>
          <p:cNvSpPr>
            <a:spLocks noChangeArrowheads="1"/>
          </p:cNvSpPr>
          <p:nvPr/>
        </p:nvSpPr>
        <p:spPr bwMode="auto">
          <a:xfrm>
            <a:off x="11697425" y="29527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9" name="Rectangle 8"/>
          <p:cNvSpPr>
            <a:spLocks noChangeArrowheads="1"/>
          </p:cNvSpPr>
          <p:nvPr/>
        </p:nvSpPr>
        <p:spPr bwMode="auto">
          <a:xfrm>
            <a:off x="11697425" y="37718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0" name="Rectangle 9"/>
          <p:cNvSpPr>
            <a:spLocks noChangeArrowheads="1"/>
          </p:cNvSpPr>
          <p:nvPr/>
        </p:nvSpPr>
        <p:spPr bwMode="auto">
          <a:xfrm>
            <a:off x="11697425" y="541176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1" name="Text Box 10"/>
          <p:cNvSpPr txBox="1">
            <a:spLocks noChangeArrowheads="1"/>
          </p:cNvSpPr>
          <p:nvPr/>
        </p:nvSpPr>
        <p:spPr bwMode="auto">
          <a:xfrm>
            <a:off x="11838713" y="437988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2" name="Rectangle 11"/>
          <p:cNvSpPr>
            <a:spLocks noChangeArrowheads="1"/>
          </p:cNvSpPr>
          <p:nvPr/>
        </p:nvSpPr>
        <p:spPr bwMode="auto">
          <a:xfrm>
            <a:off x="11697425" y="609438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3" name="Rectangle 12"/>
          <p:cNvSpPr>
            <a:spLocks noChangeArrowheads="1"/>
          </p:cNvSpPr>
          <p:nvPr/>
        </p:nvSpPr>
        <p:spPr bwMode="auto">
          <a:xfrm>
            <a:off x="11716475" y="677860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4" name="AutoShape 13"/>
          <p:cNvSpPr>
            <a:spLocks noChangeArrowheads="1"/>
          </p:cNvSpPr>
          <p:nvPr/>
        </p:nvSpPr>
        <p:spPr bwMode="auto">
          <a:xfrm>
            <a:off x="3232875" y="683575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1</a:t>
            </a:r>
          </a:p>
        </p:txBody>
      </p:sp>
      <p:sp>
        <p:nvSpPr>
          <p:cNvPr id="15" name="Rectangle 14"/>
          <p:cNvSpPr>
            <a:spLocks noChangeArrowheads="1"/>
          </p:cNvSpPr>
          <p:nvPr/>
        </p:nvSpPr>
        <p:spPr bwMode="auto">
          <a:xfrm>
            <a:off x="3945663" y="366233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16" name="Rectangle 15"/>
          <p:cNvSpPr>
            <a:spLocks noChangeArrowheads="1"/>
          </p:cNvSpPr>
          <p:nvPr/>
        </p:nvSpPr>
        <p:spPr bwMode="auto">
          <a:xfrm>
            <a:off x="2401025" y="57038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17" name="Rectangle 16"/>
          <p:cNvSpPr>
            <a:spLocks noChangeArrowheads="1"/>
          </p:cNvSpPr>
          <p:nvPr/>
        </p:nvSpPr>
        <p:spPr bwMode="auto">
          <a:xfrm>
            <a:off x="2401025" y="28209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8" name="Rectangle 17"/>
          <p:cNvSpPr>
            <a:spLocks noChangeArrowheads="1"/>
          </p:cNvSpPr>
          <p:nvPr/>
        </p:nvSpPr>
        <p:spPr bwMode="auto">
          <a:xfrm>
            <a:off x="5868125" y="366233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9" name="Rectangle 18"/>
          <p:cNvSpPr>
            <a:spLocks noChangeArrowheads="1"/>
          </p:cNvSpPr>
          <p:nvPr/>
        </p:nvSpPr>
        <p:spPr bwMode="auto">
          <a:xfrm>
            <a:off x="5868125" y="2820963"/>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20" name="Rectangle 19"/>
          <p:cNvSpPr>
            <a:spLocks noChangeArrowheads="1"/>
          </p:cNvSpPr>
          <p:nvPr/>
        </p:nvSpPr>
        <p:spPr bwMode="auto">
          <a:xfrm>
            <a:off x="7738200" y="36623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Engine</a:t>
            </a:r>
          </a:p>
        </p:txBody>
      </p:sp>
      <p:sp>
        <p:nvSpPr>
          <p:cNvPr id="21" name="Rectangle 20"/>
          <p:cNvSpPr>
            <a:spLocks noChangeArrowheads="1"/>
          </p:cNvSpPr>
          <p:nvPr/>
        </p:nvSpPr>
        <p:spPr bwMode="auto">
          <a:xfrm>
            <a:off x="7738200" y="28209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22" name="Rectangle 21"/>
          <p:cNvSpPr>
            <a:spLocks noChangeArrowheads="1"/>
          </p:cNvSpPr>
          <p:nvPr/>
        </p:nvSpPr>
        <p:spPr bwMode="auto">
          <a:xfrm>
            <a:off x="9686063" y="366233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Engine</a:t>
            </a:r>
          </a:p>
        </p:txBody>
      </p:sp>
      <p:sp>
        <p:nvSpPr>
          <p:cNvPr id="23" name="Rectangle 22"/>
          <p:cNvSpPr>
            <a:spLocks noChangeArrowheads="1"/>
          </p:cNvSpPr>
          <p:nvPr/>
        </p:nvSpPr>
        <p:spPr bwMode="auto">
          <a:xfrm>
            <a:off x="9686063" y="28209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Manager</a:t>
            </a:r>
          </a:p>
        </p:txBody>
      </p:sp>
      <p:sp>
        <p:nvSpPr>
          <p:cNvPr id="24" name="AutoShape 23"/>
          <p:cNvSpPr>
            <a:spLocks noChangeArrowheads="1"/>
          </p:cNvSpPr>
          <p:nvPr/>
        </p:nvSpPr>
        <p:spPr bwMode="auto">
          <a:xfrm>
            <a:off x="6823800" y="689925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2</a:t>
            </a:r>
          </a:p>
        </p:txBody>
      </p:sp>
      <p:sp>
        <p:nvSpPr>
          <p:cNvPr id="25" name="Rectangle 24"/>
          <p:cNvSpPr>
            <a:spLocks noChangeArrowheads="1"/>
          </p:cNvSpPr>
          <p:nvPr/>
        </p:nvSpPr>
        <p:spPr bwMode="auto">
          <a:xfrm>
            <a:off x="5868125" y="5703863"/>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7738200" y="57038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9686063" y="5703863"/>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8" name="Line 27"/>
          <p:cNvSpPr>
            <a:spLocks noChangeShapeType="1"/>
          </p:cNvSpPr>
          <p:nvPr/>
        </p:nvSpPr>
        <p:spPr bwMode="auto">
          <a:xfrm>
            <a:off x="3010625" y="3370238"/>
            <a:ext cx="0" cy="23368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Line 28"/>
          <p:cNvSpPr>
            <a:spLocks noChangeShapeType="1"/>
          </p:cNvSpPr>
          <p:nvPr/>
        </p:nvSpPr>
        <p:spPr bwMode="auto">
          <a:xfrm>
            <a:off x="3480525" y="3370238"/>
            <a:ext cx="423863" cy="2667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 name="Line 29"/>
          <p:cNvSpPr>
            <a:spLocks noChangeShapeType="1"/>
          </p:cNvSpPr>
          <p:nvPr/>
        </p:nvSpPr>
        <p:spPr bwMode="auto">
          <a:xfrm>
            <a:off x="3026500" y="6246788"/>
            <a:ext cx="685800" cy="657225"/>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30"/>
          <p:cNvSpPr>
            <a:spLocks noChangeArrowheads="1"/>
          </p:cNvSpPr>
          <p:nvPr/>
        </p:nvSpPr>
        <p:spPr bwMode="auto">
          <a:xfrm>
            <a:off x="2396263" y="138745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32" name="Rectangle 31"/>
          <p:cNvSpPr>
            <a:spLocks noChangeArrowheads="1"/>
          </p:cNvSpPr>
          <p:nvPr/>
        </p:nvSpPr>
        <p:spPr bwMode="auto">
          <a:xfrm>
            <a:off x="9686063" y="138745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33" name="Rectangle 32"/>
          <p:cNvSpPr>
            <a:spLocks noChangeArrowheads="1"/>
          </p:cNvSpPr>
          <p:nvPr/>
        </p:nvSpPr>
        <p:spPr bwMode="auto">
          <a:xfrm>
            <a:off x="5868125" y="1387450"/>
            <a:ext cx="12858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34" name="Rectangle 33"/>
          <p:cNvSpPr>
            <a:spLocks noChangeArrowheads="1"/>
          </p:cNvSpPr>
          <p:nvPr/>
        </p:nvSpPr>
        <p:spPr bwMode="auto">
          <a:xfrm>
            <a:off x="7738200" y="1387450"/>
            <a:ext cx="1249363"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35" name="Line 34"/>
          <p:cNvSpPr>
            <a:spLocks noChangeShapeType="1"/>
          </p:cNvSpPr>
          <p:nvPr/>
        </p:nvSpPr>
        <p:spPr bwMode="auto">
          <a:xfrm flipH="1">
            <a:off x="2978875" y="1906563"/>
            <a:ext cx="0" cy="935037"/>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35"/>
          <p:cNvSpPr>
            <a:spLocks noChangeArrowheads="1"/>
          </p:cNvSpPr>
          <p:nvPr/>
        </p:nvSpPr>
        <p:spPr bwMode="auto">
          <a:xfrm>
            <a:off x="11697425" y="14255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Host</a:t>
            </a:r>
          </a:p>
        </p:txBody>
      </p:sp>
      <p:sp>
        <p:nvSpPr>
          <p:cNvPr id="37" name="Rectangle 36"/>
          <p:cNvSpPr>
            <a:spLocks noChangeArrowheads="1"/>
          </p:cNvSpPr>
          <p:nvPr/>
        </p:nvSpPr>
        <p:spPr bwMode="auto">
          <a:xfrm>
            <a:off x="2045425" y="1246163"/>
            <a:ext cx="3514725" cy="63468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Identity Management</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a:t>Process boundary enables identity boundary</a:t>
            </a:r>
          </a:p>
          <a:p>
            <a:pPr lvl="1"/>
            <a:r>
              <a:rPr lang="en-US" dirty="0"/>
              <a:t>Not mandates it</a:t>
            </a:r>
          </a:p>
          <a:p>
            <a:pPr marL="457200" indent="-457200">
              <a:buFont typeface="Arial" panose="020B0604020202020204" pitchFamily="34" charset="0"/>
              <a:buChar char="•"/>
            </a:pPr>
            <a:r>
              <a:rPr lang="en-US" dirty="0"/>
              <a:t>Assign identities based on credentials required to operate</a:t>
            </a:r>
          </a:p>
          <a:p>
            <a:pPr marL="457200" indent="-457200">
              <a:buFont typeface="Arial" panose="020B0604020202020204" pitchFamily="34" charset="0"/>
              <a:buChar char="•"/>
            </a:pPr>
            <a:r>
              <a:rPr lang="en-US" dirty="0"/>
              <a:t>Typically</a:t>
            </a:r>
          </a:p>
          <a:p>
            <a:pPr lvl="1"/>
            <a:r>
              <a:rPr lang="en-US" dirty="0"/>
              <a:t>Clients and manager do not share identity</a:t>
            </a:r>
          </a:p>
          <a:p>
            <a:pPr lvl="1"/>
            <a:r>
              <a:rPr lang="en-US" dirty="0"/>
              <a:t>The further from the client the less relevant its identity is </a:t>
            </a:r>
          </a:p>
          <a:p>
            <a:pPr marL="457200" indent="-457200">
              <a:buFont typeface="Arial" panose="020B0604020202020204" pitchFamily="34" charset="0"/>
              <a:buChar char="•"/>
            </a:pPr>
            <a:r>
              <a:rPr lang="en-US" dirty="0"/>
              <a:t>Managers from different processes may share identities </a:t>
            </a:r>
          </a:p>
          <a:p>
            <a:pPr lvl="1"/>
            <a:r>
              <a:rPr lang="en-US" dirty="0"/>
              <a:t>Strive to minimize overall number of identities </a:t>
            </a:r>
          </a:p>
          <a:p>
            <a:pPr lvl="1"/>
            <a:r>
              <a:rPr lang="en-US" dirty="0"/>
              <a:t>Use designated identities </a:t>
            </a:r>
          </a:p>
          <a:p>
            <a:pPr marL="457200" indent="-457200">
              <a:buFont typeface="Arial" panose="020B0604020202020204" pitchFamily="34" charset="0"/>
              <a:buChar char="•"/>
            </a:pPr>
            <a:r>
              <a:rPr lang="en-US" dirty="0"/>
              <a:t>Group all services that share identity and enclose in a </a:t>
            </a:r>
            <a:r>
              <a:rPr lang="en-US" dirty="0" smtClean="0"/>
              <a:t>box</a:t>
            </a:r>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Identity Management</a:t>
            </a:r>
            <a:endParaRPr lang="en-US" dirty="0"/>
          </a:p>
        </p:txBody>
      </p:sp>
      <p:sp>
        <p:nvSpPr>
          <p:cNvPr id="3" name="Line 2"/>
          <p:cNvSpPr>
            <a:spLocks noChangeShapeType="1"/>
          </p:cNvSpPr>
          <p:nvPr/>
        </p:nvSpPr>
        <p:spPr bwMode="auto">
          <a:xfrm>
            <a:off x="199572" y="4764769"/>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3"/>
          <p:cNvSpPr>
            <a:spLocks noChangeShapeType="1"/>
          </p:cNvSpPr>
          <p:nvPr/>
        </p:nvSpPr>
        <p:spPr bwMode="auto">
          <a:xfrm>
            <a:off x="199572" y="6641194"/>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4"/>
          <p:cNvSpPr>
            <a:spLocks noChangeShapeType="1"/>
          </p:cNvSpPr>
          <p:nvPr/>
        </p:nvSpPr>
        <p:spPr bwMode="auto">
          <a:xfrm>
            <a:off x="199572" y="2510519"/>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5"/>
          <p:cNvSpPr>
            <a:spLocks noChangeArrowheads="1"/>
          </p:cNvSpPr>
          <p:nvPr/>
        </p:nvSpPr>
        <p:spPr bwMode="auto">
          <a:xfrm>
            <a:off x="10889797" y="1215119"/>
            <a:ext cx="1201738"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a:p>
            <a:pPr algn="ctr"/>
            <a:endParaRPr lang="en-US" sz="1400" b="1">
              <a:solidFill>
                <a:schemeClr val="bg2"/>
              </a:solidFill>
            </a:endParaRPr>
          </a:p>
        </p:txBody>
      </p:sp>
      <p:sp>
        <p:nvSpPr>
          <p:cNvPr id="7" name="Rectangle 6"/>
          <p:cNvSpPr>
            <a:spLocks noChangeArrowheads="1"/>
          </p:cNvSpPr>
          <p:nvPr/>
        </p:nvSpPr>
        <p:spPr bwMode="auto">
          <a:xfrm>
            <a:off x="11013622" y="2112057"/>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Security</a:t>
            </a:r>
          </a:p>
        </p:txBody>
      </p:sp>
      <p:sp>
        <p:nvSpPr>
          <p:cNvPr id="8" name="Rectangle 7"/>
          <p:cNvSpPr>
            <a:spLocks noChangeArrowheads="1"/>
          </p:cNvSpPr>
          <p:nvPr/>
        </p:nvSpPr>
        <p:spPr bwMode="auto">
          <a:xfrm>
            <a:off x="11013622" y="2920094"/>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Admin</a:t>
            </a:r>
          </a:p>
          <a:p>
            <a:pPr algn="ctr"/>
            <a:r>
              <a:rPr lang="en-US" sz="1200">
                <a:solidFill>
                  <a:schemeClr val="bg2"/>
                </a:solidFill>
              </a:rPr>
              <a:t>Client</a:t>
            </a:r>
          </a:p>
        </p:txBody>
      </p:sp>
      <p:sp>
        <p:nvSpPr>
          <p:cNvPr id="9" name="Rectangle 8"/>
          <p:cNvSpPr>
            <a:spLocks noChangeArrowheads="1"/>
          </p:cNvSpPr>
          <p:nvPr/>
        </p:nvSpPr>
        <p:spPr bwMode="auto">
          <a:xfrm>
            <a:off x="11013622" y="3739244"/>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Logging</a:t>
            </a:r>
          </a:p>
        </p:txBody>
      </p:sp>
      <p:sp>
        <p:nvSpPr>
          <p:cNvPr id="10" name="Rectangle 9"/>
          <p:cNvSpPr>
            <a:spLocks noChangeArrowheads="1"/>
          </p:cNvSpPr>
          <p:nvPr/>
        </p:nvSpPr>
        <p:spPr bwMode="auto">
          <a:xfrm>
            <a:off x="11013622" y="5379132"/>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Pub/Sub</a:t>
            </a:r>
          </a:p>
        </p:txBody>
      </p:sp>
      <p:sp>
        <p:nvSpPr>
          <p:cNvPr id="11" name="Text Box 10"/>
          <p:cNvSpPr txBox="1">
            <a:spLocks noChangeArrowheads="1"/>
          </p:cNvSpPr>
          <p:nvPr/>
        </p:nvSpPr>
        <p:spPr bwMode="auto">
          <a:xfrm>
            <a:off x="11154910" y="4347257"/>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2"/>
                </a:solidFill>
                <a:latin typeface="Times New Roman" pitchFamily="18" charset="0"/>
              </a:rPr>
              <a:t>.</a:t>
            </a:r>
            <a:br>
              <a:rPr lang="en-US" b="1">
                <a:solidFill>
                  <a:schemeClr val="bg2"/>
                </a:solidFill>
                <a:latin typeface="Times New Roman" pitchFamily="18" charset="0"/>
              </a:rPr>
            </a:br>
            <a:r>
              <a:rPr lang="en-US" b="1">
                <a:solidFill>
                  <a:schemeClr val="bg2"/>
                </a:solidFill>
                <a:latin typeface="Times New Roman" pitchFamily="18" charset="0"/>
              </a:rPr>
              <a:t>.</a:t>
            </a:r>
            <a:br>
              <a:rPr lang="en-US" b="1">
                <a:solidFill>
                  <a:schemeClr val="bg2"/>
                </a:solidFill>
                <a:latin typeface="Times New Roman" pitchFamily="18" charset="0"/>
              </a:rPr>
            </a:br>
            <a:r>
              <a:rPr lang="en-US" b="1">
                <a:solidFill>
                  <a:schemeClr val="bg2"/>
                </a:solidFill>
                <a:latin typeface="Times New Roman" pitchFamily="18" charset="0"/>
              </a:rPr>
              <a:t>. </a:t>
            </a:r>
          </a:p>
        </p:txBody>
      </p:sp>
      <p:sp>
        <p:nvSpPr>
          <p:cNvPr id="12" name="Rectangle 11"/>
          <p:cNvSpPr>
            <a:spLocks noChangeArrowheads="1"/>
          </p:cNvSpPr>
          <p:nvPr/>
        </p:nvSpPr>
        <p:spPr bwMode="auto">
          <a:xfrm>
            <a:off x="11013622" y="6061757"/>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Reports</a:t>
            </a:r>
          </a:p>
        </p:txBody>
      </p:sp>
      <p:sp>
        <p:nvSpPr>
          <p:cNvPr id="13" name="Rectangle 12"/>
          <p:cNvSpPr>
            <a:spLocks noChangeArrowheads="1"/>
          </p:cNvSpPr>
          <p:nvPr/>
        </p:nvSpPr>
        <p:spPr bwMode="auto">
          <a:xfrm>
            <a:off x="11032672" y="6745969"/>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Support</a:t>
            </a:r>
          </a:p>
        </p:txBody>
      </p:sp>
      <p:sp>
        <p:nvSpPr>
          <p:cNvPr id="14" name="AutoShape 13"/>
          <p:cNvSpPr>
            <a:spLocks noChangeArrowheads="1"/>
          </p:cNvSpPr>
          <p:nvPr/>
        </p:nvSpPr>
        <p:spPr bwMode="auto">
          <a:xfrm>
            <a:off x="2549072" y="6803119"/>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chemeClr val="bg2"/>
                </a:solidFill>
                <a:latin typeface="Times New Roman" pitchFamily="18" charset="0"/>
              </a:rPr>
              <a:t>Resource</a:t>
            </a:r>
            <a:br>
              <a:rPr lang="en-US" sz="1400">
                <a:solidFill>
                  <a:schemeClr val="bg2"/>
                </a:solidFill>
                <a:latin typeface="Times New Roman" pitchFamily="18" charset="0"/>
              </a:rPr>
            </a:br>
            <a:r>
              <a:rPr lang="en-US" sz="1400">
                <a:solidFill>
                  <a:schemeClr val="bg2"/>
                </a:solidFill>
                <a:latin typeface="Times New Roman" pitchFamily="18" charset="0"/>
              </a:rPr>
              <a:t>1</a:t>
            </a:r>
          </a:p>
        </p:txBody>
      </p:sp>
      <p:sp>
        <p:nvSpPr>
          <p:cNvPr id="15" name="Rectangle 14"/>
          <p:cNvSpPr>
            <a:spLocks noChangeArrowheads="1"/>
          </p:cNvSpPr>
          <p:nvPr/>
        </p:nvSpPr>
        <p:spPr bwMode="auto">
          <a:xfrm>
            <a:off x="3261860" y="3629707"/>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A</a:t>
            </a:r>
            <a:br>
              <a:rPr lang="en-US" sz="1200">
                <a:solidFill>
                  <a:schemeClr val="bg2"/>
                </a:solidFill>
              </a:rPr>
            </a:br>
            <a:r>
              <a:rPr lang="en-US" sz="1200">
                <a:solidFill>
                  <a:schemeClr val="bg2"/>
                </a:solidFill>
              </a:rPr>
              <a:t>Engine</a:t>
            </a:r>
          </a:p>
        </p:txBody>
      </p:sp>
      <p:sp>
        <p:nvSpPr>
          <p:cNvPr id="16" name="Rectangle 15"/>
          <p:cNvSpPr>
            <a:spLocks noChangeArrowheads="1"/>
          </p:cNvSpPr>
          <p:nvPr/>
        </p:nvSpPr>
        <p:spPr bwMode="auto">
          <a:xfrm>
            <a:off x="1717222" y="5671232"/>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A</a:t>
            </a:r>
            <a:br>
              <a:rPr lang="en-US" sz="1200">
                <a:solidFill>
                  <a:schemeClr val="bg2"/>
                </a:solidFill>
              </a:rPr>
            </a:br>
            <a:r>
              <a:rPr lang="en-US" sz="1200">
                <a:solidFill>
                  <a:schemeClr val="bg2"/>
                </a:solidFill>
              </a:rPr>
              <a:t>Res Access</a:t>
            </a:r>
          </a:p>
        </p:txBody>
      </p:sp>
      <p:sp>
        <p:nvSpPr>
          <p:cNvPr id="17" name="Rectangle 16"/>
          <p:cNvSpPr>
            <a:spLocks noChangeArrowheads="1"/>
          </p:cNvSpPr>
          <p:nvPr/>
        </p:nvSpPr>
        <p:spPr bwMode="auto">
          <a:xfrm>
            <a:off x="1717222" y="2788332"/>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A</a:t>
            </a:r>
            <a:br>
              <a:rPr lang="en-US" sz="1200">
                <a:solidFill>
                  <a:schemeClr val="bg2"/>
                </a:solidFill>
              </a:rPr>
            </a:br>
            <a:r>
              <a:rPr lang="en-US" sz="1200">
                <a:solidFill>
                  <a:schemeClr val="bg2"/>
                </a:solidFill>
              </a:rPr>
              <a:t>Manager</a:t>
            </a:r>
          </a:p>
        </p:txBody>
      </p:sp>
      <p:sp>
        <p:nvSpPr>
          <p:cNvPr id="18" name="Rectangle 17"/>
          <p:cNvSpPr>
            <a:spLocks noChangeArrowheads="1"/>
          </p:cNvSpPr>
          <p:nvPr/>
        </p:nvSpPr>
        <p:spPr bwMode="auto">
          <a:xfrm>
            <a:off x="5184322" y="3629707"/>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B</a:t>
            </a:r>
            <a:br>
              <a:rPr lang="en-US" sz="1200">
                <a:solidFill>
                  <a:schemeClr val="bg2"/>
                </a:solidFill>
              </a:rPr>
            </a:br>
            <a:r>
              <a:rPr lang="en-US" sz="1200">
                <a:solidFill>
                  <a:schemeClr val="bg2"/>
                </a:solidFill>
              </a:rPr>
              <a:t>Engine</a:t>
            </a:r>
          </a:p>
        </p:txBody>
      </p:sp>
      <p:sp>
        <p:nvSpPr>
          <p:cNvPr id="19" name="Rectangle 18"/>
          <p:cNvSpPr>
            <a:spLocks noChangeArrowheads="1"/>
          </p:cNvSpPr>
          <p:nvPr/>
        </p:nvSpPr>
        <p:spPr bwMode="auto">
          <a:xfrm>
            <a:off x="5184322" y="2788332"/>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B</a:t>
            </a:r>
            <a:br>
              <a:rPr lang="en-US" sz="1200">
                <a:solidFill>
                  <a:schemeClr val="bg2"/>
                </a:solidFill>
              </a:rPr>
            </a:br>
            <a:r>
              <a:rPr lang="en-US" sz="1200">
                <a:solidFill>
                  <a:schemeClr val="bg2"/>
                </a:solidFill>
              </a:rPr>
              <a:t>Manager</a:t>
            </a:r>
          </a:p>
        </p:txBody>
      </p:sp>
      <p:sp>
        <p:nvSpPr>
          <p:cNvPr id="20" name="Rectangle 19"/>
          <p:cNvSpPr>
            <a:spLocks noChangeArrowheads="1"/>
          </p:cNvSpPr>
          <p:nvPr/>
        </p:nvSpPr>
        <p:spPr bwMode="auto">
          <a:xfrm>
            <a:off x="7054397" y="3629707"/>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C</a:t>
            </a:r>
            <a:br>
              <a:rPr lang="en-US" sz="1200">
                <a:solidFill>
                  <a:schemeClr val="bg2"/>
                </a:solidFill>
              </a:rPr>
            </a:br>
            <a:r>
              <a:rPr lang="en-US" sz="1200">
                <a:solidFill>
                  <a:schemeClr val="bg2"/>
                </a:solidFill>
              </a:rPr>
              <a:t>Engine</a:t>
            </a:r>
          </a:p>
        </p:txBody>
      </p:sp>
      <p:sp>
        <p:nvSpPr>
          <p:cNvPr id="21" name="Rectangle 20"/>
          <p:cNvSpPr>
            <a:spLocks noChangeArrowheads="1"/>
          </p:cNvSpPr>
          <p:nvPr/>
        </p:nvSpPr>
        <p:spPr bwMode="auto">
          <a:xfrm>
            <a:off x="7054397" y="2788332"/>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C</a:t>
            </a:r>
            <a:br>
              <a:rPr lang="en-US" sz="1200">
                <a:solidFill>
                  <a:schemeClr val="bg2"/>
                </a:solidFill>
              </a:rPr>
            </a:br>
            <a:r>
              <a:rPr lang="en-US" sz="1200">
                <a:solidFill>
                  <a:schemeClr val="bg2"/>
                </a:solidFill>
              </a:rPr>
              <a:t>Manager</a:t>
            </a:r>
          </a:p>
        </p:txBody>
      </p:sp>
      <p:sp>
        <p:nvSpPr>
          <p:cNvPr id="22" name="Rectangle 21"/>
          <p:cNvSpPr>
            <a:spLocks noChangeArrowheads="1"/>
          </p:cNvSpPr>
          <p:nvPr/>
        </p:nvSpPr>
        <p:spPr bwMode="auto">
          <a:xfrm>
            <a:off x="9002260" y="3629707"/>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D</a:t>
            </a:r>
            <a:br>
              <a:rPr lang="en-US" sz="1200">
                <a:solidFill>
                  <a:schemeClr val="bg2"/>
                </a:solidFill>
              </a:rPr>
            </a:br>
            <a:r>
              <a:rPr lang="en-US" sz="1200">
                <a:solidFill>
                  <a:schemeClr val="bg2"/>
                </a:solidFill>
              </a:rPr>
              <a:t>Engine</a:t>
            </a:r>
          </a:p>
        </p:txBody>
      </p:sp>
      <p:sp>
        <p:nvSpPr>
          <p:cNvPr id="23" name="Rectangle 22"/>
          <p:cNvSpPr>
            <a:spLocks noChangeArrowheads="1"/>
          </p:cNvSpPr>
          <p:nvPr/>
        </p:nvSpPr>
        <p:spPr bwMode="auto">
          <a:xfrm>
            <a:off x="9002260" y="2788332"/>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D</a:t>
            </a:r>
            <a:br>
              <a:rPr lang="en-US" sz="1200">
                <a:solidFill>
                  <a:schemeClr val="bg2"/>
                </a:solidFill>
              </a:rPr>
            </a:br>
            <a:r>
              <a:rPr lang="en-US" sz="1200">
                <a:solidFill>
                  <a:schemeClr val="bg2"/>
                </a:solidFill>
              </a:rPr>
              <a:t>Manager</a:t>
            </a:r>
          </a:p>
        </p:txBody>
      </p:sp>
      <p:sp>
        <p:nvSpPr>
          <p:cNvPr id="24" name="AutoShape 23"/>
          <p:cNvSpPr>
            <a:spLocks noChangeArrowheads="1"/>
          </p:cNvSpPr>
          <p:nvPr/>
        </p:nvSpPr>
        <p:spPr bwMode="auto">
          <a:xfrm>
            <a:off x="6139997" y="6866619"/>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chemeClr val="bg2"/>
                </a:solidFill>
                <a:latin typeface="Times New Roman" pitchFamily="18" charset="0"/>
              </a:rPr>
              <a:t>Resource</a:t>
            </a:r>
            <a:br>
              <a:rPr lang="en-US" sz="1400">
                <a:solidFill>
                  <a:schemeClr val="bg2"/>
                </a:solidFill>
                <a:latin typeface="Times New Roman" pitchFamily="18" charset="0"/>
              </a:rPr>
            </a:br>
            <a:r>
              <a:rPr lang="en-US" sz="1400">
                <a:solidFill>
                  <a:schemeClr val="bg2"/>
                </a:solidFill>
                <a:latin typeface="Times New Roman" pitchFamily="18" charset="0"/>
              </a:rPr>
              <a:t>2</a:t>
            </a:r>
          </a:p>
        </p:txBody>
      </p:sp>
      <p:sp>
        <p:nvSpPr>
          <p:cNvPr id="25" name="Rectangle 24"/>
          <p:cNvSpPr>
            <a:spLocks noChangeArrowheads="1"/>
          </p:cNvSpPr>
          <p:nvPr/>
        </p:nvSpPr>
        <p:spPr bwMode="auto">
          <a:xfrm>
            <a:off x="5184322" y="5671232"/>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B</a:t>
            </a:r>
            <a:br>
              <a:rPr lang="en-US" sz="1200">
                <a:solidFill>
                  <a:schemeClr val="bg2"/>
                </a:solidFill>
              </a:rPr>
            </a:br>
            <a:r>
              <a:rPr lang="en-US" sz="1200">
                <a:solidFill>
                  <a:schemeClr val="bg2"/>
                </a:solidFill>
              </a:rPr>
              <a:t>Res Access</a:t>
            </a:r>
          </a:p>
        </p:txBody>
      </p:sp>
      <p:sp>
        <p:nvSpPr>
          <p:cNvPr id="26" name="Rectangle 25"/>
          <p:cNvSpPr>
            <a:spLocks noChangeArrowheads="1"/>
          </p:cNvSpPr>
          <p:nvPr/>
        </p:nvSpPr>
        <p:spPr bwMode="auto">
          <a:xfrm>
            <a:off x="7054397" y="5671232"/>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C</a:t>
            </a:r>
            <a:br>
              <a:rPr lang="en-US" sz="1200">
                <a:solidFill>
                  <a:schemeClr val="bg2"/>
                </a:solidFill>
              </a:rPr>
            </a:br>
            <a:r>
              <a:rPr lang="en-US" sz="1200">
                <a:solidFill>
                  <a:schemeClr val="bg2"/>
                </a:solidFill>
              </a:rPr>
              <a:t>Res Access</a:t>
            </a:r>
          </a:p>
        </p:txBody>
      </p:sp>
      <p:sp>
        <p:nvSpPr>
          <p:cNvPr id="27" name="Rectangle 26"/>
          <p:cNvSpPr>
            <a:spLocks noChangeArrowheads="1"/>
          </p:cNvSpPr>
          <p:nvPr/>
        </p:nvSpPr>
        <p:spPr bwMode="auto">
          <a:xfrm>
            <a:off x="9002260" y="5671232"/>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Service D</a:t>
            </a:r>
            <a:br>
              <a:rPr lang="en-US" sz="1200">
                <a:solidFill>
                  <a:schemeClr val="bg2"/>
                </a:solidFill>
              </a:rPr>
            </a:br>
            <a:r>
              <a:rPr lang="en-US" sz="1200">
                <a:solidFill>
                  <a:schemeClr val="bg2"/>
                </a:solidFill>
              </a:rPr>
              <a:t>Res Access</a:t>
            </a:r>
          </a:p>
        </p:txBody>
      </p:sp>
      <p:sp>
        <p:nvSpPr>
          <p:cNvPr id="28" name="Line 27"/>
          <p:cNvSpPr>
            <a:spLocks noChangeShapeType="1"/>
          </p:cNvSpPr>
          <p:nvPr/>
        </p:nvSpPr>
        <p:spPr bwMode="auto">
          <a:xfrm>
            <a:off x="2326822" y="3337607"/>
            <a:ext cx="0" cy="23368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p:cNvSpPr>
            <a:spLocks noChangeShapeType="1"/>
          </p:cNvSpPr>
          <p:nvPr/>
        </p:nvSpPr>
        <p:spPr bwMode="auto">
          <a:xfrm>
            <a:off x="2796722" y="3337607"/>
            <a:ext cx="423863" cy="2667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2342697" y="6214157"/>
            <a:ext cx="685800" cy="657225"/>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Rectangle 30"/>
          <p:cNvSpPr>
            <a:spLocks noChangeArrowheads="1"/>
          </p:cNvSpPr>
          <p:nvPr/>
        </p:nvSpPr>
        <p:spPr bwMode="auto">
          <a:xfrm>
            <a:off x="1712460" y="1354819"/>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Client A</a:t>
            </a:r>
          </a:p>
        </p:txBody>
      </p:sp>
      <p:sp>
        <p:nvSpPr>
          <p:cNvPr id="32" name="Rectangle 31"/>
          <p:cNvSpPr>
            <a:spLocks noChangeArrowheads="1"/>
          </p:cNvSpPr>
          <p:nvPr/>
        </p:nvSpPr>
        <p:spPr bwMode="auto">
          <a:xfrm>
            <a:off x="9002260" y="1354819"/>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Client D</a:t>
            </a:r>
          </a:p>
        </p:txBody>
      </p:sp>
      <p:sp>
        <p:nvSpPr>
          <p:cNvPr id="33" name="Rectangle 32"/>
          <p:cNvSpPr>
            <a:spLocks noChangeArrowheads="1"/>
          </p:cNvSpPr>
          <p:nvPr/>
        </p:nvSpPr>
        <p:spPr bwMode="auto">
          <a:xfrm>
            <a:off x="5184322" y="1354819"/>
            <a:ext cx="12858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Client B</a:t>
            </a:r>
          </a:p>
        </p:txBody>
      </p:sp>
      <p:sp>
        <p:nvSpPr>
          <p:cNvPr id="34" name="Rectangle 33"/>
          <p:cNvSpPr>
            <a:spLocks noChangeArrowheads="1"/>
          </p:cNvSpPr>
          <p:nvPr/>
        </p:nvSpPr>
        <p:spPr bwMode="auto">
          <a:xfrm>
            <a:off x="7054397" y="1354819"/>
            <a:ext cx="1249363"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Client C</a:t>
            </a:r>
          </a:p>
        </p:txBody>
      </p:sp>
      <p:sp>
        <p:nvSpPr>
          <p:cNvPr id="35" name="Line 34"/>
          <p:cNvSpPr>
            <a:spLocks noChangeShapeType="1"/>
          </p:cNvSpPr>
          <p:nvPr/>
        </p:nvSpPr>
        <p:spPr bwMode="auto">
          <a:xfrm flipH="1">
            <a:off x="2295072" y="1873932"/>
            <a:ext cx="0" cy="935037"/>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35"/>
          <p:cNvSpPr>
            <a:spLocks noChangeArrowheads="1"/>
          </p:cNvSpPr>
          <p:nvPr/>
        </p:nvSpPr>
        <p:spPr bwMode="auto">
          <a:xfrm>
            <a:off x="11013622" y="1392919"/>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bg2"/>
                </a:solidFill>
              </a:rPr>
              <a:t>Host</a:t>
            </a:r>
          </a:p>
        </p:txBody>
      </p:sp>
      <p:sp>
        <p:nvSpPr>
          <p:cNvPr id="37" name="Rectangle 36"/>
          <p:cNvSpPr>
            <a:spLocks noChangeArrowheads="1"/>
          </p:cNvSpPr>
          <p:nvPr/>
        </p:nvSpPr>
        <p:spPr bwMode="auto">
          <a:xfrm>
            <a:off x="1377497" y="1279074"/>
            <a:ext cx="1905000" cy="766763"/>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7"/>
          <p:cNvSpPr>
            <a:spLocks noChangeArrowheads="1"/>
          </p:cNvSpPr>
          <p:nvPr/>
        </p:nvSpPr>
        <p:spPr bwMode="auto">
          <a:xfrm>
            <a:off x="1361622" y="2329544"/>
            <a:ext cx="3386138" cy="41179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760730"/>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Call Authentication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buFont typeface="Arial" panose="020B0604020202020204" pitchFamily="34" charset="0"/>
              <a:buChar char="•"/>
            </a:pPr>
            <a:r>
              <a:rPr lang="en-US" dirty="0"/>
              <a:t>Prefer trusted sub-system pattern</a:t>
            </a:r>
          </a:p>
          <a:p>
            <a:pPr marL="457200" indent="-457200">
              <a:buFont typeface="Arial" panose="020B0604020202020204" pitchFamily="34" charset="0"/>
              <a:buChar char="•"/>
            </a:pPr>
            <a:r>
              <a:rPr lang="en-US" dirty="0"/>
              <a:t>Works well in a multi-tier design </a:t>
            </a:r>
          </a:p>
          <a:p>
            <a:pPr marL="457200" indent="-457200">
              <a:buFont typeface="Arial" panose="020B0604020202020204" pitchFamily="34" charset="0"/>
              <a:buChar char="•"/>
            </a:pPr>
            <a:r>
              <a:rPr lang="en-US" dirty="0"/>
              <a:t>Every layer</a:t>
            </a:r>
          </a:p>
          <a:p>
            <a:pPr lvl="1"/>
            <a:r>
              <a:rPr lang="en-US" dirty="0"/>
              <a:t>Authenticates its immediate caller </a:t>
            </a:r>
          </a:p>
          <a:p>
            <a:pPr lvl="1"/>
            <a:r>
              <a:rPr lang="en-US" dirty="0"/>
              <a:t>Implicitly trusts its caller to authenticate its callers</a:t>
            </a:r>
          </a:p>
          <a:p>
            <a:pPr lvl="1"/>
            <a:r>
              <a:rPr lang="en-US" dirty="0"/>
              <a:t>Authorizes its callers via role-based security  </a:t>
            </a:r>
          </a:p>
          <a:p>
            <a:pPr marL="457200" indent="-457200">
              <a:buFont typeface="Arial" panose="020B0604020202020204" pitchFamily="34" charset="0"/>
              <a:buChar char="•"/>
            </a:pPr>
            <a:r>
              <a:rPr lang="en-US" dirty="0"/>
              <a:t>Identities are not fully propagated downwards</a:t>
            </a:r>
          </a:p>
          <a:p>
            <a:pPr marL="457200" indent="-457200">
              <a:buFont typeface="Arial" panose="020B0604020202020204" pitchFamily="34" charset="0"/>
              <a:buChar char="•"/>
            </a:pPr>
            <a:r>
              <a:rPr lang="en-US" dirty="0"/>
              <a:t>Can construct audit trail by</a:t>
            </a:r>
          </a:p>
          <a:p>
            <a:pPr lvl="1"/>
            <a:r>
              <a:rPr lang="en-US" dirty="0"/>
              <a:t>Composing local audits </a:t>
            </a:r>
          </a:p>
          <a:p>
            <a:pPr lvl="1"/>
            <a:r>
              <a:rPr lang="en-US" dirty="0"/>
              <a:t>Propagate full stack trace </a:t>
            </a:r>
          </a:p>
          <a:p>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Call Authentication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lgn="just">
              <a:buFont typeface="Arial" panose="020B0604020202020204" pitchFamily="34" charset="0"/>
              <a:buChar char="•"/>
            </a:pPr>
            <a:r>
              <a:rPr lang="en-US" dirty="0" smtClean="0"/>
              <a:t>Typically</a:t>
            </a:r>
            <a:endParaRPr lang="en-US" dirty="0"/>
          </a:p>
          <a:p>
            <a:pPr lvl="1" algn="just"/>
            <a:r>
              <a:rPr lang="en-US" dirty="0"/>
              <a:t>Every logical layer crossing is authenticated</a:t>
            </a:r>
          </a:p>
          <a:p>
            <a:pPr lvl="1" algn="just"/>
            <a:r>
              <a:rPr lang="en-US" dirty="0"/>
              <a:t>Every cross-process call is authenticated</a:t>
            </a:r>
          </a:p>
          <a:p>
            <a:pPr marL="457200" indent="-457200" algn="just">
              <a:buFont typeface="Arial" panose="020B0604020202020204" pitchFamily="34" charset="0"/>
              <a:buChar char="•"/>
            </a:pPr>
            <a:r>
              <a:rPr lang="en-US" dirty="0"/>
              <a:t>Do authenticate in-</a:t>
            </a:r>
            <a:r>
              <a:rPr lang="en-US" dirty="0" err="1"/>
              <a:t>proc</a:t>
            </a:r>
            <a:r>
              <a:rPr lang="en-US" dirty="0"/>
              <a:t> services</a:t>
            </a:r>
          </a:p>
          <a:p>
            <a:pPr lvl="1" algn="just"/>
            <a:r>
              <a:rPr lang="en-US" dirty="0"/>
              <a:t>For message protection with Windows </a:t>
            </a:r>
            <a:r>
              <a:rPr lang="en-US" dirty="0" smtClean="0"/>
              <a:t>credentials</a:t>
            </a:r>
            <a:endParaRPr lang="en-US" dirty="0"/>
          </a:p>
          <a:p>
            <a:pPr marL="457200" indent="-457200" algn="just">
              <a:buFont typeface="Arial" panose="020B0604020202020204" pitchFamily="34" charset="0"/>
              <a:buChar char="•"/>
            </a:pPr>
            <a:r>
              <a:rPr lang="en-US" dirty="0"/>
              <a:t>Mark authentication boundary with a solid bar</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67357838"/>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Call Authentication View</a:t>
            </a:r>
            <a:endParaRPr lang="en-US" dirty="0"/>
          </a:p>
        </p:txBody>
      </p:sp>
      <p:sp>
        <p:nvSpPr>
          <p:cNvPr id="3" name="Line 2"/>
          <p:cNvSpPr>
            <a:spLocks noChangeShapeType="1"/>
          </p:cNvSpPr>
          <p:nvPr/>
        </p:nvSpPr>
        <p:spPr bwMode="auto">
          <a:xfrm>
            <a:off x="907125" y="474990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907125" y="6626325"/>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907125" y="249565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Rectangle 5"/>
          <p:cNvSpPr>
            <a:spLocks noChangeArrowheads="1"/>
          </p:cNvSpPr>
          <p:nvPr/>
        </p:nvSpPr>
        <p:spPr bwMode="auto">
          <a:xfrm>
            <a:off x="11597350" y="1200250"/>
            <a:ext cx="1201738"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7" name="Rectangle 6"/>
          <p:cNvSpPr>
            <a:spLocks noChangeArrowheads="1"/>
          </p:cNvSpPr>
          <p:nvPr/>
        </p:nvSpPr>
        <p:spPr bwMode="auto">
          <a:xfrm>
            <a:off x="11721175" y="209718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8" name="Rectangle 7"/>
          <p:cNvSpPr>
            <a:spLocks noChangeArrowheads="1"/>
          </p:cNvSpPr>
          <p:nvPr/>
        </p:nvSpPr>
        <p:spPr bwMode="auto">
          <a:xfrm>
            <a:off x="11721175" y="29052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9" name="Rectangle 8"/>
          <p:cNvSpPr>
            <a:spLocks noChangeArrowheads="1"/>
          </p:cNvSpPr>
          <p:nvPr/>
        </p:nvSpPr>
        <p:spPr bwMode="auto">
          <a:xfrm>
            <a:off x="11721175" y="37243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0" name="Rectangle 9"/>
          <p:cNvSpPr>
            <a:spLocks noChangeArrowheads="1"/>
          </p:cNvSpPr>
          <p:nvPr/>
        </p:nvSpPr>
        <p:spPr bwMode="auto">
          <a:xfrm>
            <a:off x="11721175" y="536426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1" name="Text Box 10"/>
          <p:cNvSpPr txBox="1">
            <a:spLocks noChangeArrowheads="1"/>
          </p:cNvSpPr>
          <p:nvPr/>
        </p:nvSpPr>
        <p:spPr bwMode="auto">
          <a:xfrm>
            <a:off x="11862463" y="433238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2" name="Rectangle 11"/>
          <p:cNvSpPr>
            <a:spLocks noChangeArrowheads="1"/>
          </p:cNvSpPr>
          <p:nvPr/>
        </p:nvSpPr>
        <p:spPr bwMode="auto">
          <a:xfrm>
            <a:off x="11721175" y="604688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3" name="Rectangle 12"/>
          <p:cNvSpPr>
            <a:spLocks noChangeArrowheads="1"/>
          </p:cNvSpPr>
          <p:nvPr/>
        </p:nvSpPr>
        <p:spPr bwMode="auto">
          <a:xfrm>
            <a:off x="11740225" y="673110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4" name="AutoShape 13"/>
          <p:cNvSpPr>
            <a:spLocks noChangeArrowheads="1"/>
          </p:cNvSpPr>
          <p:nvPr/>
        </p:nvSpPr>
        <p:spPr bwMode="auto">
          <a:xfrm>
            <a:off x="3256625" y="678825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1</a:t>
            </a:r>
          </a:p>
        </p:txBody>
      </p:sp>
      <p:sp>
        <p:nvSpPr>
          <p:cNvPr id="15" name="Rectangle 14"/>
          <p:cNvSpPr>
            <a:spLocks noChangeArrowheads="1"/>
          </p:cNvSpPr>
          <p:nvPr/>
        </p:nvSpPr>
        <p:spPr bwMode="auto">
          <a:xfrm>
            <a:off x="3969413" y="361483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16" name="Rectangle 15"/>
          <p:cNvSpPr>
            <a:spLocks noChangeArrowheads="1"/>
          </p:cNvSpPr>
          <p:nvPr/>
        </p:nvSpPr>
        <p:spPr bwMode="auto">
          <a:xfrm>
            <a:off x="2424775" y="56563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17" name="Rectangle 16"/>
          <p:cNvSpPr>
            <a:spLocks noChangeArrowheads="1"/>
          </p:cNvSpPr>
          <p:nvPr/>
        </p:nvSpPr>
        <p:spPr bwMode="auto">
          <a:xfrm>
            <a:off x="2424775" y="2773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8" name="Rectangle 17"/>
          <p:cNvSpPr>
            <a:spLocks noChangeArrowheads="1"/>
          </p:cNvSpPr>
          <p:nvPr/>
        </p:nvSpPr>
        <p:spPr bwMode="auto">
          <a:xfrm>
            <a:off x="5891875" y="361483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9" name="Rectangle 18"/>
          <p:cNvSpPr>
            <a:spLocks noChangeArrowheads="1"/>
          </p:cNvSpPr>
          <p:nvPr/>
        </p:nvSpPr>
        <p:spPr bwMode="auto">
          <a:xfrm>
            <a:off x="5891875" y="2773463"/>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20" name="Rectangle 19"/>
          <p:cNvSpPr>
            <a:spLocks noChangeArrowheads="1"/>
          </p:cNvSpPr>
          <p:nvPr/>
        </p:nvSpPr>
        <p:spPr bwMode="auto">
          <a:xfrm>
            <a:off x="7761950" y="361483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Engine</a:t>
            </a:r>
          </a:p>
        </p:txBody>
      </p:sp>
      <p:sp>
        <p:nvSpPr>
          <p:cNvPr id="21" name="Rectangle 20"/>
          <p:cNvSpPr>
            <a:spLocks noChangeArrowheads="1"/>
          </p:cNvSpPr>
          <p:nvPr/>
        </p:nvSpPr>
        <p:spPr bwMode="auto">
          <a:xfrm>
            <a:off x="7761950" y="2773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22" name="Rectangle 21"/>
          <p:cNvSpPr>
            <a:spLocks noChangeArrowheads="1"/>
          </p:cNvSpPr>
          <p:nvPr/>
        </p:nvSpPr>
        <p:spPr bwMode="auto">
          <a:xfrm>
            <a:off x="9709813" y="361483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Engine</a:t>
            </a:r>
          </a:p>
        </p:txBody>
      </p:sp>
      <p:sp>
        <p:nvSpPr>
          <p:cNvPr id="23" name="Rectangle 22"/>
          <p:cNvSpPr>
            <a:spLocks noChangeArrowheads="1"/>
          </p:cNvSpPr>
          <p:nvPr/>
        </p:nvSpPr>
        <p:spPr bwMode="auto">
          <a:xfrm>
            <a:off x="9709813" y="2773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Manager</a:t>
            </a:r>
          </a:p>
        </p:txBody>
      </p:sp>
      <p:sp>
        <p:nvSpPr>
          <p:cNvPr id="24" name="AutoShape 23"/>
          <p:cNvSpPr>
            <a:spLocks noChangeArrowheads="1"/>
          </p:cNvSpPr>
          <p:nvPr/>
        </p:nvSpPr>
        <p:spPr bwMode="auto">
          <a:xfrm>
            <a:off x="6847550" y="685175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2</a:t>
            </a:r>
          </a:p>
        </p:txBody>
      </p:sp>
      <p:sp>
        <p:nvSpPr>
          <p:cNvPr id="25" name="Rectangle 24"/>
          <p:cNvSpPr>
            <a:spLocks noChangeArrowheads="1"/>
          </p:cNvSpPr>
          <p:nvPr/>
        </p:nvSpPr>
        <p:spPr bwMode="auto">
          <a:xfrm>
            <a:off x="5891875" y="5656363"/>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7761950" y="565636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9709813" y="5656363"/>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8" name="Line 27"/>
          <p:cNvSpPr>
            <a:spLocks noChangeShapeType="1"/>
          </p:cNvSpPr>
          <p:nvPr/>
        </p:nvSpPr>
        <p:spPr bwMode="auto">
          <a:xfrm>
            <a:off x="3034375" y="3322738"/>
            <a:ext cx="0" cy="23368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Line 28"/>
          <p:cNvSpPr>
            <a:spLocks noChangeShapeType="1"/>
          </p:cNvSpPr>
          <p:nvPr/>
        </p:nvSpPr>
        <p:spPr bwMode="auto">
          <a:xfrm>
            <a:off x="3504275" y="3322738"/>
            <a:ext cx="423863" cy="2667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 name="Line 29"/>
          <p:cNvSpPr>
            <a:spLocks noChangeShapeType="1"/>
          </p:cNvSpPr>
          <p:nvPr/>
        </p:nvSpPr>
        <p:spPr bwMode="auto">
          <a:xfrm>
            <a:off x="3050250" y="6199288"/>
            <a:ext cx="685800" cy="657225"/>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30"/>
          <p:cNvSpPr>
            <a:spLocks noChangeArrowheads="1"/>
          </p:cNvSpPr>
          <p:nvPr/>
        </p:nvSpPr>
        <p:spPr bwMode="auto">
          <a:xfrm>
            <a:off x="2420013" y="133995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32" name="Rectangle 31"/>
          <p:cNvSpPr>
            <a:spLocks noChangeArrowheads="1"/>
          </p:cNvSpPr>
          <p:nvPr/>
        </p:nvSpPr>
        <p:spPr bwMode="auto">
          <a:xfrm>
            <a:off x="9709813" y="133995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33" name="Rectangle 32"/>
          <p:cNvSpPr>
            <a:spLocks noChangeArrowheads="1"/>
          </p:cNvSpPr>
          <p:nvPr/>
        </p:nvSpPr>
        <p:spPr bwMode="auto">
          <a:xfrm>
            <a:off x="5891875" y="1339950"/>
            <a:ext cx="12858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34" name="Rectangle 33"/>
          <p:cNvSpPr>
            <a:spLocks noChangeArrowheads="1"/>
          </p:cNvSpPr>
          <p:nvPr/>
        </p:nvSpPr>
        <p:spPr bwMode="auto">
          <a:xfrm>
            <a:off x="7761950" y="1339950"/>
            <a:ext cx="1249363"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35" name="Line 34"/>
          <p:cNvSpPr>
            <a:spLocks noChangeShapeType="1"/>
          </p:cNvSpPr>
          <p:nvPr/>
        </p:nvSpPr>
        <p:spPr bwMode="auto">
          <a:xfrm flipH="1">
            <a:off x="3002625" y="1859063"/>
            <a:ext cx="0" cy="935037"/>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35"/>
          <p:cNvSpPr>
            <a:spLocks noChangeArrowheads="1"/>
          </p:cNvSpPr>
          <p:nvPr/>
        </p:nvSpPr>
        <p:spPr bwMode="auto">
          <a:xfrm>
            <a:off x="11721175" y="13780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Host</a:t>
            </a:r>
          </a:p>
        </p:txBody>
      </p:sp>
      <p:sp>
        <p:nvSpPr>
          <p:cNvPr id="37" name="Rectangle 36"/>
          <p:cNvSpPr>
            <a:spLocks noChangeArrowheads="1"/>
          </p:cNvSpPr>
          <p:nvPr/>
        </p:nvSpPr>
        <p:spPr bwMode="auto">
          <a:xfrm>
            <a:off x="2123150" y="2173388"/>
            <a:ext cx="1944688" cy="139700"/>
          </a:xfrm>
          <a:prstGeom prst="rect">
            <a:avLst/>
          </a:prstGeom>
          <a:solidFill>
            <a:srgbClr val="FF0000"/>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
        <p:nvSpPr>
          <p:cNvPr id="38" name="Rectangle 37"/>
          <p:cNvSpPr>
            <a:spLocks noChangeArrowheads="1"/>
          </p:cNvSpPr>
          <p:nvPr/>
        </p:nvSpPr>
        <p:spPr bwMode="auto">
          <a:xfrm>
            <a:off x="2123150" y="6380263"/>
            <a:ext cx="1944688" cy="139700"/>
          </a:xfrm>
          <a:prstGeom prst="rect">
            <a:avLst/>
          </a:prstGeom>
          <a:solidFill>
            <a:srgbClr val="FF0000"/>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
        <p:nvSpPr>
          <p:cNvPr id="39" name="Rectangle 38"/>
          <p:cNvSpPr>
            <a:spLocks noChangeArrowheads="1"/>
          </p:cNvSpPr>
          <p:nvPr/>
        </p:nvSpPr>
        <p:spPr bwMode="auto">
          <a:xfrm rot="-2504812">
            <a:off x="3196300" y="3402113"/>
            <a:ext cx="849313" cy="82550"/>
          </a:xfrm>
          <a:prstGeom prst="rect">
            <a:avLst/>
          </a:prstGeom>
          <a:solidFill>
            <a:srgbClr val="FF0000"/>
          </a:solidFill>
          <a:ln w="31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
        <p:nvSpPr>
          <p:cNvPr id="40" name="Rectangle 39"/>
          <p:cNvSpPr>
            <a:spLocks noChangeArrowheads="1"/>
          </p:cNvSpPr>
          <p:nvPr/>
        </p:nvSpPr>
        <p:spPr bwMode="auto">
          <a:xfrm>
            <a:off x="2107275" y="4673700"/>
            <a:ext cx="1944688" cy="139700"/>
          </a:xfrm>
          <a:prstGeom prst="rect">
            <a:avLst/>
          </a:prstGeom>
          <a:solidFill>
            <a:srgbClr val="FF0000"/>
          </a:solidFill>
          <a:ln w="31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Call Authorization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lgn="just">
              <a:buFont typeface="Arial" panose="020B0604020202020204" pitchFamily="34" charset="0"/>
              <a:buChar char="•"/>
            </a:pPr>
            <a:r>
              <a:rPr lang="en-US" dirty="0"/>
              <a:t>Authorization meaningless without authentication </a:t>
            </a:r>
          </a:p>
          <a:p>
            <a:pPr marL="457200" indent="-457200" algn="just">
              <a:buFont typeface="Arial" panose="020B0604020202020204" pitchFamily="34" charset="0"/>
              <a:buChar char="•"/>
            </a:pPr>
            <a:r>
              <a:rPr lang="en-US" dirty="0"/>
              <a:t>Typically</a:t>
            </a:r>
          </a:p>
          <a:p>
            <a:pPr lvl="1" algn="just"/>
            <a:r>
              <a:rPr lang="en-US" dirty="0"/>
              <a:t>Every logical layer crossing is authorized </a:t>
            </a:r>
          </a:p>
          <a:p>
            <a:pPr lvl="1" algn="just"/>
            <a:r>
              <a:rPr lang="en-US" dirty="0"/>
              <a:t>Every cross process call is authorized </a:t>
            </a:r>
          </a:p>
          <a:p>
            <a:pPr marL="457200" indent="-457200" algn="just">
              <a:buFont typeface="Arial" panose="020B0604020202020204" pitchFamily="34" charset="0"/>
              <a:buChar char="•"/>
            </a:pPr>
            <a:r>
              <a:rPr lang="en-US" dirty="0"/>
              <a:t>No point in authorizing calls to in-</a:t>
            </a:r>
            <a:r>
              <a:rPr lang="en-US" dirty="0" err="1"/>
              <a:t>proc</a:t>
            </a:r>
            <a:r>
              <a:rPr lang="en-US" dirty="0"/>
              <a:t> services</a:t>
            </a:r>
          </a:p>
          <a:p>
            <a:pPr lvl="1" algn="just"/>
            <a:r>
              <a:rPr lang="en-US" dirty="0"/>
              <a:t>Shared identity</a:t>
            </a:r>
          </a:p>
          <a:p>
            <a:pPr marL="457200" indent="-457200" algn="just">
              <a:buFont typeface="Arial" panose="020B0604020202020204" pitchFamily="34" charset="0"/>
              <a:buChar char="•"/>
            </a:pPr>
            <a:r>
              <a:rPr lang="en-US" dirty="0"/>
              <a:t>Authorization does not necessarily coincide with authentication</a:t>
            </a:r>
          </a:p>
          <a:p>
            <a:pPr marL="457200" indent="-457200" algn="just">
              <a:buFont typeface="Arial" panose="020B0604020202020204" pitchFamily="34" charset="0"/>
              <a:buChar char="•"/>
            </a:pPr>
            <a:r>
              <a:rPr lang="en-US" dirty="0"/>
              <a:t>Mark authorization boundary with patterned </a:t>
            </a:r>
            <a:r>
              <a:rPr lang="en-US" dirty="0" smtClean="0"/>
              <a:t>bar</a:t>
            </a:r>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Call Authorization View</a:t>
            </a:r>
            <a:endParaRPr lang="en-US" dirty="0"/>
          </a:p>
        </p:txBody>
      </p:sp>
      <p:sp>
        <p:nvSpPr>
          <p:cNvPr id="3" name="Line 2"/>
          <p:cNvSpPr>
            <a:spLocks noChangeShapeType="1"/>
          </p:cNvSpPr>
          <p:nvPr/>
        </p:nvSpPr>
        <p:spPr bwMode="auto">
          <a:xfrm>
            <a:off x="942750" y="4785525"/>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942750" y="6661950"/>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942750" y="2531275"/>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Rectangle 5"/>
          <p:cNvSpPr>
            <a:spLocks noChangeArrowheads="1"/>
          </p:cNvSpPr>
          <p:nvPr/>
        </p:nvSpPr>
        <p:spPr bwMode="auto">
          <a:xfrm>
            <a:off x="11632975" y="1235875"/>
            <a:ext cx="1201738"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7" name="Rectangle 6"/>
          <p:cNvSpPr>
            <a:spLocks noChangeArrowheads="1"/>
          </p:cNvSpPr>
          <p:nvPr/>
        </p:nvSpPr>
        <p:spPr bwMode="auto">
          <a:xfrm>
            <a:off x="11756800" y="213281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8" name="Rectangle 7"/>
          <p:cNvSpPr>
            <a:spLocks noChangeArrowheads="1"/>
          </p:cNvSpPr>
          <p:nvPr/>
        </p:nvSpPr>
        <p:spPr bwMode="auto">
          <a:xfrm>
            <a:off x="11756800" y="29408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9" name="Rectangle 8"/>
          <p:cNvSpPr>
            <a:spLocks noChangeArrowheads="1"/>
          </p:cNvSpPr>
          <p:nvPr/>
        </p:nvSpPr>
        <p:spPr bwMode="auto">
          <a:xfrm>
            <a:off x="11756800" y="376000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0" name="Rectangle 9"/>
          <p:cNvSpPr>
            <a:spLocks noChangeArrowheads="1"/>
          </p:cNvSpPr>
          <p:nvPr/>
        </p:nvSpPr>
        <p:spPr bwMode="auto">
          <a:xfrm>
            <a:off x="11756800" y="539988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1" name="Text Box 10"/>
          <p:cNvSpPr txBox="1">
            <a:spLocks noChangeArrowheads="1"/>
          </p:cNvSpPr>
          <p:nvPr/>
        </p:nvSpPr>
        <p:spPr bwMode="auto">
          <a:xfrm>
            <a:off x="11898088" y="4368013"/>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2" name="Rectangle 11"/>
          <p:cNvSpPr>
            <a:spLocks noChangeArrowheads="1"/>
          </p:cNvSpPr>
          <p:nvPr/>
        </p:nvSpPr>
        <p:spPr bwMode="auto">
          <a:xfrm>
            <a:off x="11756800" y="608251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3" name="Rectangle 12"/>
          <p:cNvSpPr>
            <a:spLocks noChangeArrowheads="1"/>
          </p:cNvSpPr>
          <p:nvPr/>
        </p:nvSpPr>
        <p:spPr bwMode="auto">
          <a:xfrm>
            <a:off x="11775850" y="67667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4" name="AutoShape 13"/>
          <p:cNvSpPr>
            <a:spLocks noChangeArrowheads="1"/>
          </p:cNvSpPr>
          <p:nvPr/>
        </p:nvSpPr>
        <p:spPr bwMode="auto">
          <a:xfrm>
            <a:off x="3292250" y="6823875"/>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1</a:t>
            </a:r>
          </a:p>
        </p:txBody>
      </p:sp>
      <p:sp>
        <p:nvSpPr>
          <p:cNvPr id="15" name="Rectangle 14"/>
          <p:cNvSpPr>
            <a:spLocks noChangeArrowheads="1"/>
          </p:cNvSpPr>
          <p:nvPr/>
        </p:nvSpPr>
        <p:spPr bwMode="auto">
          <a:xfrm>
            <a:off x="400503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16" name="Rectangle 15"/>
          <p:cNvSpPr>
            <a:spLocks noChangeArrowheads="1"/>
          </p:cNvSpPr>
          <p:nvPr/>
        </p:nvSpPr>
        <p:spPr bwMode="auto">
          <a:xfrm>
            <a:off x="2460400" y="5691988"/>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17" name="Rectangle 16"/>
          <p:cNvSpPr>
            <a:spLocks noChangeArrowheads="1"/>
          </p:cNvSpPr>
          <p:nvPr/>
        </p:nvSpPr>
        <p:spPr bwMode="auto">
          <a:xfrm>
            <a:off x="2460400"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8" name="Rectangle 17"/>
          <p:cNvSpPr>
            <a:spLocks noChangeArrowheads="1"/>
          </p:cNvSpPr>
          <p:nvPr/>
        </p:nvSpPr>
        <p:spPr bwMode="auto">
          <a:xfrm>
            <a:off x="5927500" y="3650463"/>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9" name="Rectangle 18"/>
          <p:cNvSpPr>
            <a:spLocks noChangeArrowheads="1"/>
          </p:cNvSpPr>
          <p:nvPr/>
        </p:nvSpPr>
        <p:spPr bwMode="auto">
          <a:xfrm>
            <a:off x="5927500" y="280908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20" name="Rectangle 19"/>
          <p:cNvSpPr>
            <a:spLocks noChangeArrowheads="1"/>
          </p:cNvSpPr>
          <p:nvPr/>
        </p:nvSpPr>
        <p:spPr bwMode="auto">
          <a:xfrm>
            <a:off x="7797575" y="365046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Engine</a:t>
            </a:r>
          </a:p>
        </p:txBody>
      </p:sp>
      <p:sp>
        <p:nvSpPr>
          <p:cNvPr id="21" name="Rectangle 20"/>
          <p:cNvSpPr>
            <a:spLocks noChangeArrowheads="1"/>
          </p:cNvSpPr>
          <p:nvPr/>
        </p:nvSpPr>
        <p:spPr bwMode="auto">
          <a:xfrm>
            <a:off x="7797575" y="2809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22" name="Rectangle 21"/>
          <p:cNvSpPr>
            <a:spLocks noChangeArrowheads="1"/>
          </p:cNvSpPr>
          <p:nvPr/>
        </p:nvSpPr>
        <p:spPr bwMode="auto">
          <a:xfrm>
            <a:off x="9745438" y="365046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Engine</a:t>
            </a:r>
          </a:p>
        </p:txBody>
      </p:sp>
      <p:sp>
        <p:nvSpPr>
          <p:cNvPr id="23" name="Rectangle 22"/>
          <p:cNvSpPr>
            <a:spLocks noChangeArrowheads="1"/>
          </p:cNvSpPr>
          <p:nvPr/>
        </p:nvSpPr>
        <p:spPr bwMode="auto">
          <a:xfrm>
            <a:off x="9745438" y="2809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Manager</a:t>
            </a:r>
          </a:p>
        </p:txBody>
      </p:sp>
      <p:sp>
        <p:nvSpPr>
          <p:cNvPr id="24" name="AutoShape 23"/>
          <p:cNvSpPr>
            <a:spLocks noChangeArrowheads="1"/>
          </p:cNvSpPr>
          <p:nvPr/>
        </p:nvSpPr>
        <p:spPr bwMode="auto">
          <a:xfrm>
            <a:off x="6883175" y="6887375"/>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2</a:t>
            </a:r>
          </a:p>
        </p:txBody>
      </p:sp>
      <p:sp>
        <p:nvSpPr>
          <p:cNvPr id="25" name="Rectangle 24"/>
          <p:cNvSpPr>
            <a:spLocks noChangeArrowheads="1"/>
          </p:cNvSpPr>
          <p:nvPr/>
        </p:nvSpPr>
        <p:spPr bwMode="auto">
          <a:xfrm>
            <a:off x="5927500" y="5691988"/>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7797575" y="5691988"/>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9745438" y="5691988"/>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8" name="Line 27"/>
          <p:cNvSpPr>
            <a:spLocks noChangeShapeType="1"/>
          </p:cNvSpPr>
          <p:nvPr/>
        </p:nvSpPr>
        <p:spPr bwMode="auto">
          <a:xfrm>
            <a:off x="3070000" y="3358363"/>
            <a:ext cx="0" cy="23368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 name="Line 28"/>
          <p:cNvSpPr>
            <a:spLocks noChangeShapeType="1"/>
          </p:cNvSpPr>
          <p:nvPr/>
        </p:nvSpPr>
        <p:spPr bwMode="auto">
          <a:xfrm>
            <a:off x="3539900" y="3358363"/>
            <a:ext cx="423863" cy="266700"/>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 name="Line 29"/>
          <p:cNvSpPr>
            <a:spLocks noChangeShapeType="1"/>
          </p:cNvSpPr>
          <p:nvPr/>
        </p:nvSpPr>
        <p:spPr bwMode="auto">
          <a:xfrm>
            <a:off x="3085875" y="6234913"/>
            <a:ext cx="685800" cy="657225"/>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30"/>
          <p:cNvSpPr>
            <a:spLocks noChangeArrowheads="1"/>
          </p:cNvSpPr>
          <p:nvPr/>
        </p:nvSpPr>
        <p:spPr bwMode="auto">
          <a:xfrm>
            <a:off x="2455638" y="13755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32" name="Rectangle 31"/>
          <p:cNvSpPr>
            <a:spLocks noChangeArrowheads="1"/>
          </p:cNvSpPr>
          <p:nvPr/>
        </p:nvSpPr>
        <p:spPr bwMode="auto">
          <a:xfrm>
            <a:off x="9745438" y="1375575"/>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33" name="Rectangle 32"/>
          <p:cNvSpPr>
            <a:spLocks noChangeArrowheads="1"/>
          </p:cNvSpPr>
          <p:nvPr/>
        </p:nvSpPr>
        <p:spPr bwMode="auto">
          <a:xfrm>
            <a:off x="5927500" y="1375575"/>
            <a:ext cx="12858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34" name="Rectangle 33"/>
          <p:cNvSpPr>
            <a:spLocks noChangeArrowheads="1"/>
          </p:cNvSpPr>
          <p:nvPr/>
        </p:nvSpPr>
        <p:spPr bwMode="auto">
          <a:xfrm>
            <a:off x="7797575" y="1375575"/>
            <a:ext cx="1249363"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35" name="Line 34"/>
          <p:cNvSpPr>
            <a:spLocks noChangeShapeType="1"/>
          </p:cNvSpPr>
          <p:nvPr/>
        </p:nvSpPr>
        <p:spPr bwMode="auto">
          <a:xfrm flipH="1">
            <a:off x="3038250" y="1894688"/>
            <a:ext cx="0" cy="935037"/>
          </a:xfrm>
          <a:prstGeom prst="line">
            <a:avLst/>
          </a:prstGeom>
          <a:noFill/>
          <a:ln w="28575">
            <a:solidFill>
              <a:schemeClr val="bg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35"/>
          <p:cNvSpPr>
            <a:spLocks noChangeArrowheads="1"/>
          </p:cNvSpPr>
          <p:nvPr/>
        </p:nvSpPr>
        <p:spPr bwMode="auto">
          <a:xfrm>
            <a:off x="11756800" y="14136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Host</a:t>
            </a:r>
          </a:p>
        </p:txBody>
      </p:sp>
      <p:sp>
        <p:nvSpPr>
          <p:cNvPr id="37" name="Rectangle 36" descr="Light downward diagonal"/>
          <p:cNvSpPr>
            <a:spLocks noChangeArrowheads="1"/>
          </p:cNvSpPr>
          <p:nvPr/>
        </p:nvSpPr>
        <p:spPr bwMode="auto">
          <a:xfrm>
            <a:off x="2158775" y="2209013"/>
            <a:ext cx="1944688" cy="139700"/>
          </a:xfrm>
          <a:prstGeom prst="rect">
            <a:avLst/>
          </a:prstGeom>
          <a:pattFill prst="ltDnDiag">
            <a:fgClr>
              <a:srgbClr val="FF0000"/>
            </a:fgClr>
            <a:bgClr>
              <a:srgbClr val="FFFFFF"/>
            </a:bgClr>
          </a:patt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
        <p:nvSpPr>
          <p:cNvPr id="38" name="Rectangle 37" descr="Light downward diagonal"/>
          <p:cNvSpPr>
            <a:spLocks noChangeArrowheads="1"/>
          </p:cNvSpPr>
          <p:nvPr/>
        </p:nvSpPr>
        <p:spPr bwMode="auto">
          <a:xfrm>
            <a:off x="2158775" y="6415888"/>
            <a:ext cx="1944688" cy="139700"/>
          </a:xfrm>
          <a:prstGeom prst="rect">
            <a:avLst/>
          </a:prstGeom>
          <a:pattFill prst="ltDnDiag">
            <a:fgClr>
              <a:srgbClr val="FF0000"/>
            </a:fgClr>
            <a:bgClr>
              <a:srgbClr val="FFFFFF"/>
            </a:bgClr>
          </a:patt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chemeClr val="bg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Synchronization View</a:t>
            </a:r>
          </a:p>
        </p:txBody>
      </p:sp>
      <p:sp>
        <p:nvSpPr>
          <p:cNvPr id="3" name="Content Placeholder 2"/>
          <p:cNvSpPr>
            <a:spLocks noGrp="1"/>
          </p:cNvSpPr>
          <p:nvPr>
            <p:ph sz="quarter" idx="10"/>
          </p:nvPr>
        </p:nvSpPr>
        <p:spPr>
          <a:xfrm>
            <a:off x="723198" y="1399031"/>
            <a:ext cx="12978115" cy="6080292"/>
          </a:xfrm>
        </p:spPr>
        <p:txBody>
          <a:bodyPr/>
          <a:lstStyle/>
          <a:p>
            <a:pPr marL="457200" indent="-457200" algn="just">
              <a:buFont typeface="Arial" panose="020B0604020202020204" pitchFamily="34" charset="0"/>
              <a:buChar char="•"/>
            </a:pPr>
            <a:r>
              <a:rPr lang="en-US" dirty="0"/>
              <a:t>Identify logical thread of execution</a:t>
            </a:r>
          </a:p>
          <a:p>
            <a:pPr marL="457200" indent="-457200" algn="just">
              <a:buFont typeface="Arial" panose="020B0604020202020204" pitchFamily="34" charset="0"/>
              <a:buChar char="•"/>
            </a:pPr>
            <a:r>
              <a:rPr lang="en-US" dirty="0"/>
              <a:t>Any reentrant cyclic path implies </a:t>
            </a:r>
          </a:p>
          <a:p>
            <a:pPr lvl="1" algn="just"/>
            <a:r>
              <a:rPr lang="en-US" dirty="0"/>
              <a:t>Deadlock</a:t>
            </a:r>
          </a:p>
          <a:p>
            <a:pPr lvl="1" algn="just"/>
            <a:r>
              <a:rPr lang="en-US" dirty="0"/>
              <a:t>Poor design and reentrancy </a:t>
            </a:r>
          </a:p>
          <a:p>
            <a:pPr lvl="1" algn="just"/>
            <a:r>
              <a:rPr lang="en-US" dirty="0"/>
              <a:t>Need for queuing </a:t>
            </a:r>
          </a:p>
          <a:p>
            <a:pPr lvl="1" algn="just"/>
            <a:r>
              <a:rPr lang="en-US" dirty="0"/>
              <a:t>Need for </a:t>
            </a:r>
            <a:r>
              <a:rPr lang="en-US" dirty="0" err="1"/>
              <a:t>async</a:t>
            </a:r>
            <a:r>
              <a:rPr lang="en-US" dirty="0"/>
              <a:t> event publishing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8144495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506361"/>
            <a:ext cx="12997181" cy="674044"/>
          </a:xfrm>
        </p:spPr>
        <p:txBody>
          <a:bodyPr/>
          <a:lstStyle/>
          <a:p>
            <a:r>
              <a:rPr lang="en-US" dirty="0" smtClean="0"/>
              <a:t>8. Synchronization View</a:t>
            </a:r>
            <a:endParaRPr lang="en-US" dirty="0"/>
          </a:p>
        </p:txBody>
      </p:sp>
      <p:sp>
        <p:nvSpPr>
          <p:cNvPr id="3" name="Line 2"/>
          <p:cNvSpPr>
            <a:spLocks noChangeShapeType="1"/>
          </p:cNvSpPr>
          <p:nvPr/>
        </p:nvSpPr>
        <p:spPr bwMode="auto">
          <a:xfrm>
            <a:off x="942750" y="482115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 name="Line 3"/>
          <p:cNvSpPr>
            <a:spLocks noChangeShapeType="1"/>
          </p:cNvSpPr>
          <p:nvPr/>
        </p:nvSpPr>
        <p:spPr bwMode="auto">
          <a:xfrm>
            <a:off x="942750" y="6697575"/>
            <a:ext cx="10429875"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 name="Line 4"/>
          <p:cNvSpPr>
            <a:spLocks noChangeShapeType="1"/>
          </p:cNvSpPr>
          <p:nvPr/>
        </p:nvSpPr>
        <p:spPr bwMode="auto">
          <a:xfrm>
            <a:off x="942750" y="2566900"/>
            <a:ext cx="105092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Rectangle 5"/>
          <p:cNvSpPr>
            <a:spLocks noChangeArrowheads="1"/>
          </p:cNvSpPr>
          <p:nvPr/>
        </p:nvSpPr>
        <p:spPr bwMode="auto">
          <a:xfrm>
            <a:off x="11632975" y="1271500"/>
            <a:ext cx="1201738" cy="625157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a:p>
            <a:pPr algn="ctr"/>
            <a:endParaRPr lang="en-US" sz="1400" b="1" dirty="0">
              <a:solidFill>
                <a:schemeClr val="bg2"/>
              </a:solidFill>
            </a:endParaRPr>
          </a:p>
        </p:txBody>
      </p:sp>
      <p:sp>
        <p:nvSpPr>
          <p:cNvPr id="7" name="Rectangle 6"/>
          <p:cNvSpPr>
            <a:spLocks noChangeArrowheads="1"/>
          </p:cNvSpPr>
          <p:nvPr/>
        </p:nvSpPr>
        <p:spPr bwMode="auto">
          <a:xfrm>
            <a:off x="11756800" y="21684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Security</a:t>
            </a:r>
          </a:p>
        </p:txBody>
      </p:sp>
      <p:sp>
        <p:nvSpPr>
          <p:cNvPr id="8" name="Rectangle 7"/>
          <p:cNvSpPr>
            <a:spLocks noChangeArrowheads="1"/>
          </p:cNvSpPr>
          <p:nvPr/>
        </p:nvSpPr>
        <p:spPr bwMode="auto">
          <a:xfrm>
            <a:off x="11756800" y="297647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Admin</a:t>
            </a:r>
          </a:p>
          <a:p>
            <a:pPr algn="ctr"/>
            <a:r>
              <a:rPr lang="en-US" sz="1200" dirty="0">
                <a:solidFill>
                  <a:schemeClr val="bg2"/>
                </a:solidFill>
              </a:rPr>
              <a:t>Client</a:t>
            </a:r>
          </a:p>
        </p:txBody>
      </p:sp>
      <p:sp>
        <p:nvSpPr>
          <p:cNvPr id="9" name="Rectangle 8"/>
          <p:cNvSpPr>
            <a:spLocks noChangeArrowheads="1"/>
          </p:cNvSpPr>
          <p:nvPr/>
        </p:nvSpPr>
        <p:spPr bwMode="auto">
          <a:xfrm>
            <a:off x="11756800" y="3795625"/>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Logging</a:t>
            </a:r>
          </a:p>
        </p:txBody>
      </p:sp>
      <p:sp>
        <p:nvSpPr>
          <p:cNvPr id="10" name="Rectangle 9"/>
          <p:cNvSpPr>
            <a:spLocks noChangeArrowheads="1"/>
          </p:cNvSpPr>
          <p:nvPr/>
        </p:nvSpPr>
        <p:spPr bwMode="auto">
          <a:xfrm>
            <a:off x="11756800" y="5435513"/>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Pub/Sub</a:t>
            </a:r>
          </a:p>
        </p:txBody>
      </p:sp>
      <p:sp>
        <p:nvSpPr>
          <p:cNvPr id="11" name="Text Box 10"/>
          <p:cNvSpPr txBox="1">
            <a:spLocks noChangeArrowheads="1"/>
          </p:cNvSpPr>
          <p:nvPr/>
        </p:nvSpPr>
        <p:spPr bwMode="auto">
          <a:xfrm>
            <a:off x="11898088" y="4403638"/>
            <a:ext cx="298450" cy="915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a:t>
            </a:r>
            <a:br>
              <a:rPr lang="en-US" b="1" dirty="0">
                <a:solidFill>
                  <a:schemeClr val="bg2"/>
                </a:solidFill>
                <a:latin typeface="Times New Roman" pitchFamily="18" charset="0"/>
              </a:rPr>
            </a:br>
            <a:r>
              <a:rPr lang="en-US" b="1" dirty="0">
                <a:solidFill>
                  <a:schemeClr val="bg2"/>
                </a:solidFill>
                <a:latin typeface="Times New Roman" pitchFamily="18" charset="0"/>
              </a:rPr>
              <a:t>. </a:t>
            </a:r>
          </a:p>
        </p:txBody>
      </p:sp>
      <p:sp>
        <p:nvSpPr>
          <p:cNvPr id="12" name="Rectangle 11"/>
          <p:cNvSpPr>
            <a:spLocks noChangeArrowheads="1"/>
          </p:cNvSpPr>
          <p:nvPr/>
        </p:nvSpPr>
        <p:spPr bwMode="auto">
          <a:xfrm>
            <a:off x="11756800" y="6118138"/>
            <a:ext cx="957263" cy="522287"/>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Reports</a:t>
            </a:r>
          </a:p>
        </p:txBody>
      </p:sp>
      <p:sp>
        <p:nvSpPr>
          <p:cNvPr id="13" name="Rectangle 12"/>
          <p:cNvSpPr>
            <a:spLocks noChangeArrowheads="1"/>
          </p:cNvSpPr>
          <p:nvPr/>
        </p:nvSpPr>
        <p:spPr bwMode="auto">
          <a:xfrm>
            <a:off x="11775850" y="680235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Support</a:t>
            </a:r>
          </a:p>
        </p:txBody>
      </p:sp>
      <p:sp>
        <p:nvSpPr>
          <p:cNvPr id="14" name="AutoShape 13"/>
          <p:cNvSpPr>
            <a:spLocks noChangeArrowheads="1"/>
          </p:cNvSpPr>
          <p:nvPr/>
        </p:nvSpPr>
        <p:spPr bwMode="auto">
          <a:xfrm>
            <a:off x="3292250" y="685950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1</a:t>
            </a:r>
          </a:p>
        </p:txBody>
      </p:sp>
      <p:sp>
        <p:nvSpPr>
          <p:cNvPr id="15" name="Rectangle 14"/>
          <p:cNvSpPr>
            <a:spLocks noChangeArrowheads="1"/>
          </p:cNvSpPr>
          <p:nvPr/>
        </p:nvSpPr>
        <p:spPr bwMode="auto">
          <a:xfrm>
            <a:off x="4005038" y="3686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Engine</a:t>
            </a:r>
          </a:p>
        </p:txBody>
      </p:sp>
      <p:sp>
        <p:nvSpPr>
          <p:cNvPr id="16" name="Rectangle 15"/>
          <p:cNvSpPr>
            <a:spLocks noChangeArrowheads="1"/>
          </p:cNvSpPr>
          <p:nvPr/>
        </p:nvSpPr>
        <p:spPr bwMode="auto">
          <a:xfrm>
            <a:off x="2460400" y="572761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Res Access</a:t>
            </a:r>
          </a:p>
        </p:txBody>
      </p:sp>
      <p:sp>
        <p:nvSpPr>
          <p:cNvPr id="17" name="Rectangle 16"/>
          <p:cNvSpPr>
            <a:spLocks noChangeArrowheads="1"/>
          </p:cNvSpPr>
          <p:nvPr/>
        </p:nvSpPr>
        <p:spPr bwMode="auto">
          <a:xfrm>
            <a:off x="2460400" y="284471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A</a:t>
            </a:r>
            <a:br>
              <a:rPr lang="en-US" sz="1200" dirty="0">
                <a:solidFill>
                  <a:schemeClr val="bg2"/>
                </a:solidFill>
              </a:rPr>
            </a:br>
            <a:r>
              <a:rPr lang="en-US" sz="1200" dirty="0">
                <a:solidFill>
                  <a:schemeClr val="bg2"/>
                </a:solidFill>
              </a:rPr>
              <a:t>Manager</a:t>
            </a:r>
          </a:p>
        </p:txBody>
      </p:sp>
      <p:sp>
        <p:nvSpPr>
          <p:cNvPr id="18" name="Rectangle 17"/>
          <p:cNvSpPr>
            <a:spLocks noChangeArrowheads="1"/>
          </p:cNvSpPr>
          <p:nvPr/>
        </p:nvSpPr>
        <p:spPr bwMode="auto">
          <a:xfrm>
            <a:off x="5927500" y="3686088"/>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Engine</a:t>
            </a:r>
          </a:p>
        </p:txBody>
      </p:sp>
      <p:sp>
        <p:nvSpPr>
          <p:cNvPr id="19" name="Rectangle 18"/>
          <p:cNvSpPr>
            <a:spLocks noChangeArrowheads="1"/>
          </p:cNvSpPr>
          <p:nvPr/>
        </p:nvSpPr>
        <p:spPr bwMode="auto">
          <a:xfrm>
            <a:off x="5927500" y="2844713"/>
            <a:ext cx="1298575"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Manager</a:t>
            </a:r>
          </a:p>
        </p:txBody>
      </p:sp>
      <p:sp>
        <p:nvSpPr>
          <p:cNvPr id="20" name="Rectangle 19"/>
          <p:cNvSpPr>
            <a:spLocks noChangeArrowheads="1"/>
          </p:cNvSpPr>
          <p:nvPr/>
        </p:nvSpPr>
        <p:spPr bwMode="auto">
          <a:xfrm>
            <a:off x="7797575" y="3686088"/>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Engine</a:t>
            </a:r>
          </a:p>
        </p:txBody>
      </p:sp>
      <p:sp>
        <p:nvSpPr>
          <p:cNvPr id="21" name="Rectangle 20"/>
          <p:cNvSpPr>
            <a:spLocks noChangeArrowheads="1"/>
          </p:cNvSpPr>
          <p:nvPr/>
        </p:nvSpPr>
        <p:spPr bwMode="auto">
          <a:xfrm>
            <a:off x="7797575" y="2844713"/>
            <a:ext cx="1296988"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Manager</a:t>
            </a:r>
          </a:p>
        </p:txBody>
      </p:sp>
      <p:sp>
        <p:nvSpPr>
          <p:cNvPr id="22" name="Rectangle 21"/>
          <p:cNvSpPr>
            <a:spLocks noChangeArrowheads="1"/>
          </p:cNvSpPr>
          <p:nvPr/>
        </p:nvSpPr>
        <p:spPr bwMode="auto">
          <a:xfrm>
            <a:off x="9745438" y="3686088"/>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Engine</a:t>
            </a:r>
          </a:p>
        </p:txBody>
      </p:sp>
      <p:sp>
        <p:nvSpPr>
          <p:cNvPr id="23" name="Rectangle 22"/>
          <p:cNvSpPr>
            <a:spLocks noChangeArrowheads="1"/>
          </p:cNvSpPr>
          <p:nvPr/>
        </p:nvSpPr>
        <p:spPr bwMode="auto">
          <a:xfrm>
            <a:off x="9745438" y="2844713"/>
            <a:ext cx="1296987" cy="522287"/>
          </a:xfrm>
          <a:prstGeom prst="rect">
            <a:avLst/>
          </a:prstGeom>
          <a:solidFill>
            <a:srgbClr val="FFFF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Manager</a:t>
            </a:r>
          </a:p>
        </p:txBody>
      </p:sp>
      <p:sp>
        <p:nvSpPr>
          <p:cNvPr id="24" name="AutoShape 23"/>
          <p:cNvSpPr>
            <a:spLocks noChangeArrowheads="1"/>
          </p:cNvSpPr>
          <p:nvPr/>
        </p:nvSpPr>
        <p:spPr bwMode="auto">
          <a:xfrm>
            <a:off x="6883175" y="6923000"/>
            <a:ext cx="1239838" cy="682625"/>
          </a:xfrm>
          <a:prstGeom prst="can">
            <a:avLst>
              <a:gd name="adj" fmla="val 25000"/>
            </a:avLst>
          </a:prstGeom>
          <a:solidFill>
            <a:srgbClr val="00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chemeClr val="bg2"/>
                </a:solidFill>
                <a:latin typeface="Times New Roman" pitchFamily="18" charset="0"/>
              </a:rPr>
              <a:t>Resource</a:t>
            </a:r>
            <a:br>
              <a:rPr lang="en-US" sz="1400" dirty="0">
                <a:solidFill>
                  <a:schemeClr val="bg2"/>
                </a:solidFill>
                <a:latin typeface="Times New Roman" pitchFamily="18" charset="0"/>
              </a:rPr>
            </a:br>
            <a:r>
              <a:rPr lang="en-US" sz="1400" dirty="0">
                <a:solidFill>
                  <a:schemeClr val="bg2"/>
                </a:solidFill>
                <a:latin typeface="Times New Roman" pitchFamily="18" charset="0"/>
              </a:rPr>
              <a:t>2</a:t>
            </a:r>
          </a:p>
        </p:txBody>
      </p:sp>
      <p:sp>
        <p:nvSpPr>
          <p:cNvPr id="25" name="Rectangle 24"/>
          <p:cNvSpPr>
            <a:spLocks noChangeArrowheads="1"/>
          </p:cNvSpPr>
          <p:nvPr/>
        </p:nvSpPr>
        <p:spPr bwMode="auto">
          <a:xfrm>
            <a:off x="5927500" y="5727613"/>
            <a:ext cx="1298575"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B</a:t>
            </a:r>
            <a:br>
              <a:rPr lang="en-US" sz="1200" dirty="0">
                <a:solidFill>
                  <a:schemeClr val="bg2"/>
                </a:solidFill>
              </a:rPr>
            </a:br>
            <a:r>
              <a:rPr lang="en-US" sz="1200" dirty="0">
                <a:solidFill>
                  <a:schemeClr val="bg2"/>
                </a:solidFill>
              </a:rPr>
              <a:t>Res Access</a:t>
            </a:r>
          </a:p>
        </p:txBody>
      </p:sp>
      <p:sp>
        <p:nvSpPr>
          <p:cNvPr id="26" name="Rectangle 25"/>
          <p:cNvSpPr>
            <a:spLocks noChangeArrowheads="1"/>
          </p:cNvSpPr>
          <p:nvPr/>
        </p:nvSpPr>
        <p:spPr bwMode="auto">
          <a:xfrm>
            <a:off x="7797575" y="5727613"/>
            <a:ext cx="1296988"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C</a:t>
            </a:r>
            <a:br>
              <a:rPr lang="en-US" sz="1200" dirty="0">
                <a:solidFill>
                  <a:schemeClr val="bg2"/>
                </a:solidFill>
              </a:rPr>
            </a:br>
            <a:r>
              <a:rPr lang="en-US" sz="1200" dirty="0">
                <a:solidFill>
                  <a:schemeClr val="bg2"/>
                </a:solidFill>
              </a:rPr>
              <a:t>Res Access</a:t>
            </a:r>
          </a:p>
        </p:txBody>
      </p:sp>
      <p:sp>
        <p:nvSpPr>
          <p:cNvPr id="27" name="Rectangle 26"/>
          <p:cNvSpPr>
            <a:spLocks noChangeArrowheads="1"/>
          </p:cNvSpPr>
          <p:nvPr/>
        </p:nvSpPr>
        <p:spPr bwMode="auto">
          <a:xfrm>
            <a:off x="9745438" y="5727613"/>
            <a:ext cx="1296987" cy="522287"/>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Service D</a:t>
            </a:r>
            <a:br>
              <a:rPr lang="en-US" sz="1200" dirty="0">
                <a:solidFill>
                  <a:schemeClr val="bg2"/>
                </a:solidFill>
              </a:rPr>
            </a:br>
            <a:r>
              <a:rPr lang="en-US" sz="1200" dirty="0">
                <a:solidFill>
                  <a:schemeClr val="bg2"/>
                </a:solidFill>
              </a:rPr>
              <a:t>Res Access</a:t>
            </a:r>
          </a:p>
        </p:txBody>
      </p:sp>
      <p:sp>
        <p:nvSpPr>
          <p:cNvPr id="28" name="Rectangle 27"/>
          <p:cNvSpPr>
            <a:spLocks noChangeArrowheads="1"/>
          </p:cNvSpPr>
          <p:nvPr/>
        </p:nvSpPr>
        <p:spPr bwMode="auto">
          <a:xfrm>
            <a:off x="2455638" y="141120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A</a:t>
            </a:r>
          </a:p>
        </p:txBody>
      </p:sp>
      <p:sp>
        <p:nvSpPr>
          <p:cNvPr id="29" name="Rectangle 28"/>
          <p:cNvSpPr>
            <a:spLocks noChangeArrowheads="1"/>
          </p:cNvSpPr>
          <p:nvPr/>
        </p:nvSpPr>
        <p:spPr bwMode="auto">
          <a:xfrm>
            <a:off x="9745438" y="1411200"/>
            <a:ext cx="1250950"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D</a:t>
            </a:r>
          </a:p>
        </p:txBody>
      </p:sp>
      <p:sp>
        <p:nvSpPr>
          <p:cNvPr id="30" name="Rectangle 29"/>
          <p:cNvSpPr>
            <a:spLocks noChangeArrowheads="1"/>
          </p:cNvSpPr>
          <p:nvPr/>
        </p:nvSpPr>
        <p:spPr bwMode="auto">
          <a:xfrm>
            <a:off x="5927500" y="1411200"/>
            <a:ext cx="1285875"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B</a:t>
            </a:r>
          </a:p>
        </p:txBody>
      </p:sp>
      <p:sp>
        <p:nvSpPr>
          <p:cNvPr id="31" name="Rectangle 30"/>
          <p:cNvSpPr>
            <a:spLocks noChangeArrowheads="1"/>
          </p:cNvSpPr>
          <p:nvPr/>
        </p:nvSpPr>
        <p:spPr bwMode="auto">
          <a:xfrm>
            <a:off x="7797575" y="1411200"/>
            <a:ext cx="1249363" cy="522288"/>
          </a:xfrm>
          <a:prstGeom prst="rect">
            <a:avLst/>
          </a:prstGeom>
          <a:solidFill>
            <a:srgbClr val="99FF3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Client C</a:t>
            </a:r>
          </a:p>
        </p:txBody>
      </p:sp>
      <p:sp>
        <p:nvSpPr>
          <p:cNvPr id="32" name="Rectangle 31"/>
          <p:cNvSpPr>
            <a:spLocks noChangeArrowheads="1"/>
          </p:cNvSpPr>
          <p:nvPr/>
        </p:nvSpPr>
        <p:spPr bwMode="auto">
          <a:xfrm>
            <a:off x="11756800" y="1449300"/>
            <a:ext cx="957263" cy="522288"/>
          </a:xfrm>
          <a:prstGeom prst="rect">
            <a:avLst/>
          </a:prstGeom>
          <a:solidFill>
            <a:srgbClr val="FF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solidFill>
                  <a:schemeClr val="bg2"/>
                </a:solidFill>
              </a:rPr>
              <a:t>Host</a:t>
            </a:r>
          </a:p>
        </p:txBody>
      </p:sp>
      <p:sp>
        <p:nvSpPr>
          <p:cNvPr id="33" name="Freeform 32"/>
          <p:cNvSpPr>
            <a:spLocks/>
          </p:cNvSpPr>
          <p:nvPr/>
        </p:nvSpPr>
        <p:spPr bwMode="auto">
          <a:xfrm>
            <a:off x="2608038" y="1816013"/>
            <a:ext cx="2305050" cy="5478462"/>
          </a:xfrm>
          <a:custGeom>
            <a:avLst/>
            <a:gdLst>
              <a:gd name="T0" fmla="*/ 176 w 1089"/>
              <a:gd name="T1" fmla="*/ 0 h 3451"/>
              <a:gd name="T2" fmla="*/ 122 w 1089"/>
              <a:gd name="T3" fmla="*/ 791 h 3451"/>
              <a:gd name="T4" fmla="*/ 91 w 1089"/>
              <a:gd name="T5" fmla="*/ 2603 h 3451"/>
              <a:gd name="T6" fmla="*/ 667 w 1089"/>
              <a:gd name="T7" fmla="*/ 3448 h 3451"/>
              <a:gd name="T8" fmla="*/ 345 w 1089"/>
              <a:gd name="T9" fmla="*/ 2619 h 3451"/>
              <a:gd name="T10" fmla="*/ 268 w 1089"/>
              <a:gd name="T11" fmla="*/ 753 h 3451"/>
              <a:gd name="T12" fmla="*/ 1005 w 1089"/>
              <a:gd name="T13" fmla="*/ 1367 h 3451"/>
              <a:gd name="T14" fmla="*/ 775 w 1089"/>
              <a:gd name="T15" fmla="*/ 714 h 3451"/>
              <a:gd name="T16" fmla="*/ 445 w 1089"/>
              <a:gd name="T17" fmla="*/ 683 h 3451"/>
              <a:gd name="T18" fmla="*/ 245 w 1089"/>
              <a:gd name="T19" fmla="*/ 23 h 3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9" h="3451">
                <a:moveTo>
                  <a:pt x="176" y="0"/>
                </a:moveTo>
                <a:cubicBezTo>
                  <a:pt x="156" y="178"/>
                  <a:pt x="136" y="357"/>
                  <a:pt x="122" y="791"/>
                </a:cubicBezTo>
                <a:cubicBezTo>
                  <a:pt x="108" y="1225"/>
                  <a:pt x="0" y="2160"/>
                  <a:pt x="91" y="2603"/>
                </a:cubicBezTo>
                <a:cubicBezTo>
                  <a:pt x="182" y="3046"/>
                  <a:pt x="625" y="3445"/>
                  <a:pt x="667" y="3448"/>
                </a:cubicBezTo>
                <a:cubicBezTo>
                  <a:pt x="709" y="3451"/>
                  <a:pt x="411" y="3068"/>
                  <a:pt x="345" y="2619"/>
                </a:cubicBezTo>
                <a:cubicBezTo>
                  <a:pt x="279" y="2170"/>
                  <a:pt x="158" y="962"/>
                  <a:pt x="268" y="753"/>
                </a:cubicBezTo>
                <a:cubicBezTo>
                  <a:pt x="378" y="544"/>
                  <a:pt x="921" y="1373"/>
                  <a:pt x="1005" y="1367"/>
                </a:cubicBezTo>
                <a:cubicBezTo>
                  <a:pt x="1089" y="1361"/>
                  <a:pt x="868" y="828"/>
                  <a:pt x="775" y="714"/>
                </a:cubicBezTo>
                <a:cubicBezTo>
                  <a:pt x="682" y="600"/>
                  <a:pt x="533" y="798"/>
                  <a:pt x="445" y="683"/>
                </a:cubicBezTo>
                <a:cubicBezTo>
                  <a:pt x="357" y="568"/>
                  <a:pt x="301" y="295"/>
                  <a:pt x="245" y="23"/>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08oQQQL9KHsplJWvUKJKK4"/>
</p:tagLst>
</file>

<file path=ppt/theme/theme1.xml><?xml version="1.0" encoding="utf-8"?>
<a:theme xmlns:a="http://schemas.openxmlformats.org/drawingml/2006/main" name="Office Theme">
  <a:themeElements>
    <a:clrScheme name="AGT Intl.">
      <a:dk1>
        <a:srgbClr val="000000"/>
      </a:dk1>
      <a:lt1>
        <a:srgbClr val="FFFFFF"/>
      </a:lt1>
      <a:dk2>
        <a:srgbClr val="EFE9E5"/>
      </a:dk2>
      <a:lt2>
        <a:srgbClr val="464646"/>
      </a:lt2>
      <a:accent1>
        <a:srgbClr val="ED1933"/>
      </a:accent1>
      <a:accent2>
        <a:srgbClr val="B60E22"/>
      </a:accent2>
      <a:accent3>
        <a:srgbClr val="6B61A1"/>
      </a:accent3>
      <a:accent4>
        <a:srgbClr val="443D67"/>
      </a:accent4>
      <a:accent5>
        <a:srgbClr val="918AA8"/>
      </a:accent5>
      <a:accent6>
        <a:srgbClr val="7D7D7D"/>
      </a:accent6>
      <a:hlink>
        <a:srgbClr val="C00000"/>
      </a:hlink>
      <a:folHlink>
        <a:srgbClr val="FF1705"/>
      </a:folHlink>
    </a:clrScheme>
    <a:fontScheme name="AGT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c52c23b1-ea16-497b-8061-47fc6721f3bf"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39667ECD6F015B4B97361B83E05B22DE" ma:contentTypeVersion="3" ma:contentTypeDescription="Create a new document." ma:contentTypeScope="" ma:versionID="47ffa1707eddc902dc8df4777d632fb0">
  <xsd:schema xmlns:xsd="http://www.w3.org/2001/XMLSchema" xmlns:xs="http://www.w3.org/2001/XMLSchema" xmlns:p="http://schemas.microsoft.com/office/2006/metadata/properties" xmlns:ns1="http://schemas.microsoft.com/sharepoint/v3" xmlns:ns2="deeb29f2-3575-41ea-aba8-97dd5db134bd" targetNamespace="http://schemas.microsoft.com/office/2006/metadata/properties" ma:root="true" ma:fieldsID="9b6902c2bdb606dc615b930e8725e833" ns1:_="" ns2:_="">
    <xsd:import namespace="http://schemas.microsoft.com/sharepoint/v3"/>
    <xsd:import namespace="deeb29f2-3575-41ea-aba8-97dd5db134bd"/>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 ma:hidden="true" ma:internalName="PublishingStartDate">
      <xsd:simpleType>
        <xsd:restriction base="dms:Unknown"/>
      </xsd:simpleType>
    </xsd:element>
    <xsd:element name="PublishingExpirationDate" ma:index="12"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eeb29f2-3575-41ea-aba8-97dd5db134b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deeb29f2-3575-41ea-aba8-97dd5db134bd">BRANDPORTAL-16-10</_dlc_DocId>
    <_dlc_DocIdUrl xmlns="deeb29f2-3575-41ea-aba8-97dd5db134bd">
      <Url>http://iagt.com/branding/_layouts/DocIdRedir.aspx?ID=BRANDPORTAL-16-10</Url>
      <Description>BRANDPORTAL-16-10</Description>
    </_dlc_DocIdUrl>
    <_dlc_DocIdPersistId xmlns="deeb29f2-3575-41ea-aba8-97dd5db134bd"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DDF9835-0843-45E0-8B13-7DB035A6140A}">
  <ds:schemaRefs>
    <ds:schemaRef ds:uri="Microsoft.SharePoint.Taxonomy.ContentTypeSync"/>
  </ds:schemaRefs>
</ds:datastoreItem>
</file>

<file path=customXml/itemProps2.xml><?xml version="1.0" encoding="utf-8"?>
<ds:datastoreItem xmlns:ds="http://schemas.openxmlformats.org/officeDocument/2006/customXml" ds:itemID="{80C8CD7E-9552-42AC-910F-6D9B39DC7B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eeb29f2-3575-41ea-aba8-97dd5db134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CBF26D-1118-434B-A714-A3474FA06DEC}">
  <ds:schemaRefs>
    <ds:schemaRef ds:uri="http://schemas.microsoft.com/office/infopath/2007/PartnerControls"/>
    <ds:schemaRef ds:uri="http://purl.org/dc/dcmitype/"/>
    <ds:schemaRef ds:uri="http://schemas.microsoft.com/sharepoint/v3"/>
    <ds:schemaRef ds:uri="http://purl.org/dc/terms/"/>
    <ds:schemaRef ds:uri="http://www.w3.org/XML/1998/namespace"/>
    <ds:schemaRef ds:uri="http://schemas.microsoft.com/office/2006/documentManagement/types"/>
    <ds:schemaRef ds:uri="http://purl.org/dc/elements/1.1/"/>
    <ds:schemaRef ds:uri="http://schemas.openxmlformats.org/package/2006/metadata/core-properties"/>
    <ds:schemaRef ds:uri="deeb29f2-3575-41ea-aba8-97dd5db134bd"/>
    <ds:schemaRef ds:uri="http://schemas.microsoft.com/office/2006/metadata/properties"/>
  </ds:schemaRefs>
</ds:datastoreItem>
</file>

<file path=customXml/itemProps4.xml><?xml version="1.0" encoding="utf-8"?>
<ds:datastoreItem xmlns:ds="http://schemas.openxmlformats.org/officeDocument/2006/customXml" ds:itemID="{9B1956F3-C70D-469D-AD7E-8E64EB1D67BA}">
  <ds:schemaRefs>
    <ds:schemaRef ds:uri="http://schemas.microsoft.com/sharepoint/v3/contenttype/forms"/>
  </ds:schemaRefs>
</ds:datastoreItem>
</file>

<file path=customXml/itemProps5.xml><?xml version="1.0" encoding="utf-8"?>
<ds:datastoreItem xmlns:ds="http://schemas.openxmlformats.org/officeDocument/2006/customXml" ds:itemID="{F172DC9B-464E-4CA6-906F-BD6F58D04D4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63</TotalTime>
  <Words>9593</Words>
  <Application>Microsoft Macintosh PowerPoint</Application>
  <PresentationFormat>Custom</PresentationFormat>
  <Paragraphs>2271</Paragraphs>
  <Slides>163</Slides>
  <Notes>69</Notes>
  <HiddenSlides>6</HiddenSlides>
  <MMClips>0</MMClips>
  <ScaleCrop>false</ScaleCrop>
  <HeadingPairs>
    <vt:vector size="8" baseType="variant">
      <vt:variant>
        <vt:lpstr>Theme</vt:lpstr>
      </vt:variant>
      <vt:variant>
        <vt:i4>1</vt:i4>
      </vt:variant>
      <vt:variant>
        <vt:lpstr>Links</vt:lpstr>
      </vt:variant>
      <vt:variant>
        <vt:i4>1</vt:i4>
      </vt:variant>
      <vt:variant>
        <vt:lpstr>Embedded OLE Servers</vt:lpstr>
      </vt:variant>
      <vt:variant>
        <vt:i4>2</vt:i4>
      </vt:variant>
      <vt:variant>
        <vt:lpstr>Slide Titles</vt:lpstr>
      </vt:variant>
      <vt:variant>
        <vt:i4>163</vt:i4>
      </vt:variant>
    </vt:vector>
  </HeadingPairs>
  <TitlesOfParts>
    <vt:vector size="167" baseType="lpstr">
      <vt:lpstr>Office Theme</vt:lpstr>
      <vt:lpstr>F:\Joy\Work\AGT\Technology Roadmap\Architecture Workshop\Earn Value Template Sim.xls</vt:lpstr>
      <vt:lpstr>Bitmap Image</vt:lpstr>
      <vt:lpstr>Document</vt:lpstr>
      <vt:lpstr>Architecture and Design Practices</vt:lpstr>
      <vt:lpstr>Architecture - 1</vt:lpstr>
      <vt:lpstr>Architecture - 1</vt:lpstr>
      <vt:lpstr>Agenda</vt:lpstr>
      <vt:lpstr>PowerPoint Presentation</vt:lpstr>
      <vt:lpstr>Introduction</vt:lpstr>
      <vt:lpstr>A standard definition of architecture</vt:lpstr>
      <vt:lpstr>Introduction</vt:lpstr>
      <vt:lpstr>Enterprise architecture</vt:lpstr>
      <vt:lpstr>Enterprise architecture</vt:lpstr>
      <vt:lpstr>The enterprise perspective</vt:lpstr>
      <vt:lpstr>How enterprise architecture helps</vt:lpstr>
      <vt:lpstr>What does enterprise architecture facilitate</vt:lpstr>
      <vt:lpstr>What does enterprise architecture mean for AGT?</vt:lpstr>
      <vt:lpstr>Governance instruments</vt:lpstr>
      <vt:lpstr>Methods and frameworks</vt:lpstr>
      <vt:lpstr>Architecture methods</vt:lpstr>
      <vt:lpstr>Architecture methods</vt:lpstr>
      <vt:lpstr>Architecture frameworks</vt:lpstr>
      <vt:lpstr>AGT Enterprise Architecture framework</vt:lpstr>
      <vt:lpstr>Architecture domains</vt:lpstr>
      <vt:lpstr>Architecture domains</vt:lpstr>
      <vt:lpstr>Architecture development techniques</vt:lpstr>
      <vt:lpstr>Architecture development techniques continues …</vt:lpstr>
      <vt:lpstr>Architecture governance</vt:lpstr>
      <vt:lpstr>Benefits of architecture governance</vt:lpstr>
      <vt:lpstr>Elements of architecture governance</vt:lpstr>
      <vt:lpstr>Properties of architecture governance</vt:lpstr>
      <vt:lpstr>Properties of architecture governance</vt:lpstr>
      <vt:lpstr>Instruments of architecture governance</vt:lpstr>
      <vt:lpstr>The architecture board</vt:lpstr>
      <vt:lpstr>Governance aspects of the architecture board</vt:lpstr>
      <vt:lpstr>Practical aspects of architecture governance</vt:lpstr>
      <vt:lpstr>Practical aspects of architecture governance</vt:lpstr>
      <vt:lpstr>Concepts of architecture governance</vt:lpstr>
      <vt:lpstr>Organizational aspects of architecture governance</vt:lpstr>
      <vt:lpstr>Quality impacts of architecture governance</vt:lpstr>
      <vt:lpstr>Quality impacts of architecture governance continue …</vt:lpstr>
      <vt:lpstr>Success factors of architecture governance</vt:lpstr>
      <vt:lpstr>Success factors of architecture governance continue …</vt:lpstr>
      <vt:lpstr>PowerPoint Presentation</vt:lpstr>
      <vt:lpstr>What is Software System Architecture – What?</vt:lpstr>
      <vt:lpstr>Architecture – Why?</vt:lpstr>
      <vt:lpstr>Architecture – Why?</vt:lpstr>
      <vt:lpstr>Architecture – Why?</vt:lpstr>
      <vt:lpstr>Factor Influencing Architecture</vt:lpstr>
      <vt:lpstr>Architecture Business Cycle</vt:lpstr>
      <vt:lpstr>AGT Architecture</vt:lpstr>
      <vt:lpstr>PowerPoint Presentation</vt:lpstr>
      <vt:lpstr>Terminology</vt:lpstr>
      <vt:lpstr>AGT Software System Architecture Life-Cycle</vt:lpstr>
      <vt:lpstr>AGT Software System Architecture Life-Cycle</vt:lpstr>
      <vt:lpstr>Motivation</vt:lpstr>
      <vt:lpstr>Motivation - 1</vt:lpstr>
      <vt:lpstr>Motivation - 2</vt:lpstr>
      <vt:lpstr>Motivation - 3</vt:lpstr>
      <vt:lpstr>Motivation - Fundamental Problem</vt:lpstr>
      <vt:lpstr>AGT Architectural Design Method – 1A</vt:lpstr>
      <vt:lpstr>AGT Architectural Design Method – 1B</vt:lpstr>
      <vt:lpstr>Architectural Structure</vt:lpstr>
      <vt:lpstr>View and View Point</vt:lpstr>
      <vt:lpstr>Architectural Views</vt:lpstr>
      <vt:lpstr>AGT Architectural Design Method – 2A</vt:lpstr>
      <vt:lpstr>AGT Architectural Design Method – 2B</vt:lpstr>
      <vt:lpstr>AGT Architectural Design Method - 2</vt:lpstr>
      <vt:lpstr>Layered Approach</vt:lpstr>
      <vt:lpstr>Typical Layers - 2</vt:lpstr>
      <vt:lpstr>Typical Layers - 3</vt:lpstr>
      <vt:lpstr>Typical Layer - 4</vt:lpstr>
      <vt:lpstr>Typical Layer – 4: Grouped by Use-case scenario</vt:lpstr>
      <vt:lpstr>Typical Layers - 5</vt:lpstr>
      <vt:lpstr>Typical Layers - 6</vt:lpstr>
      <vt:lpstr>Typical Layers - 7</vt:lpstr>
      <vt:lpstr>Open and Closed Architecture - 1</vt:lpstr>
      <vt:lpstr>Open and Closed Architecture - 2</vt:lpstr>
      <vt:lpstr>Open and Closed Architecture - 3</vt:lpstr>
      <vt:lpstr>Open and Closed Architecture - 4</vt:lpstr>
      <vt:lpstr>Calls Notations</vt:lpstr>
      <vt:lpstr>2. Endpoint and Callback Views</vt:lpstr>
      <vt:lpstr>The Method</vt:lpstr>
      <vt:lpstr>AGT Architectural Design Method - 3</vt:lpstr>
      <vt:lpstr>3. Assembly Allocation View</vt:lpstr>
      <vt:lpstr>3. Assembly Allocation View</vt:lpstr>
      <vt:lpstr>4a. Service Allocation View</vt:lpstr>
      <vt:lpstr>4a. Service Allocation View</vt:lpstr>
      <vt:lpstr>4b. Run-Time Processes Allocation View</vt:lpstr>
      <vt:lpstr>4b. Run-Time Processes Allocation View</vt:lpstr>
      <vt:lpstr>4b. Run-Time Processes Allocation View</vt:lpstr>
      <vt:lpstr>5. Transaction View</vt:lpstr>
      <vt:lpstr>5. Transaction View</vt:lpstr>
      <vt:lpstr>6. Identity Management</vt:lpstr>
      <vt:lpstr>6. Identity Management</vt:lpstr>
      <vt:lpstr>7a. Call Authentication View</vt:lpstr>
      <vt:lpstr>7a. Call Authentication View</vt:lpstr>
      <vt:lpstr>7a. Call Authentication View</vt:lpstr>
      <vt:lpstr>7b. Call Authorization View</vt:lpstr>
      <vt:lpstr>7b. Call Authorization View</vt:lpstr>
      <vt:lpstr>8. Synchronization View</vt:lpstr>
      <vt:lpstr>8. Synchronization View</vt:lpstr>
      <vt:lpstr>Designing with Patterns &amp; Tactics</vt:lpstr>
      <vt:lpstr>Architectural Design and Analysis</vt:lpstr>
      <vt:lpstr>AGT Software System Architecture Life-Cycle</vt:lpstr>
      <vt:lpstr>AGT Software System Architecture Life-Cycle</vt:lpstr>
      <vt:lpstr>Quality Attribute - 1</vt:lpstr>
      <vt:lpstr>Quality Attribute - 2</vt:lpstr>
      <vt:lpstr>Quality Attribute - 3</vt:lpstr>
      <vt:lpstr>Quality Attribute - Benefits</vt:lpstr>
      <vt:lpstr>AGT Software System Architecture Life-Cycle</vt:lpstr>
      <vt:lpstr>AGT Software System Architecture Life-Cycle</vt:lpstr>
      <vt:lpstr>AGT Architecture Documentation - 1</vt:lpstr>
      <vt:lpstr>AGT Architecture Documentation - 1</vt:lpstr>
      <vt:lpstr>AGT Architecture Documentation - 2</vt:lpstr>
      <vt:lpstr>AGT Architecture Documentation - 3</vt:lpstr>
      <vt:lpstr>AGT Software System Architecture Life-Cycle</vt:lpstr>
      <vt:lpstr>AGT Software System Architecture Life-Cycle</vt:lpstr>
      <vt:lpstr>Evaluation - 1</vt:lpstr>
      <vt:lpstr>Evaluation - 2</vt:lpstr>
      <vt:lpstr>Evaluation - 3</vt:lpstr>
      <vt:lpstr>Evaluation - 4</vt:lpstr>
      <vt:lpstr>AGT Software System Architecture Life-Cycle</vt:lpstr>
      <vt:lpstr>AGT Software System Architecture Life-Cycle</vt:lpstr>
      <vt:lpstr>PowerPoint Presentation</vt:lpstr>
      <vt:lpstr>Objectives</vt:lpstr>
      <vt:lpstr>Architect’s Involvement</vt:lpstr>
      <vt:lpstr>Project Planning</vt:lpstr>
      <vt:lpstr>Process – What, Why &amp; How?</vt:lpstr>
      <vt:lpstr>Job Of An Architect?</vt:lpstr>
      <vt:lpstr>Staffing</vt:lpstr>
      <vt:lpstr>Staffing</vt:lpstr>
      <vt:lpstr>Staffing</vt:lpstr>
      <vt:lpstr>Work Distribution and Assignment</vt:lpstr>
      <vt:lpstr>Product Life Cycle – Staged Delivery</vt:lpstr>
      <vt:lpstr>Product Life Cycle – Staged Delivery</vt:lpstr>
      <vt:lpstr>Service Integration Plan</vt:lpstr>
      <vt:lpstr>Service Integration Plan – Dependency Map</vt:lpstr>
      <vt:lpstr>Service Integration Plan – Critical Path</vt:lpstr>
      <vt:lpstr>Module/Service Life Cycle</vt:lpstr>
      <vt:lpstr>Service Testing</vt:lpstr>
      <vt:lpstr>Estimation and Tracking</vt:lpstr>
      <vt:lpstr>Service Based Effort Estimation</vt:lpstr>
      <vt:lpstr>Service Based Effort Estimation</vt:lpstr>
      <vt:lpstr>Earned Value Planning</vt:lpstr>
      <vt:lpstr>Earned Value: Planning - 1</vt:lpstr>
      <vt:lpstr>Earned Value: Planning - 2</vt:lpstr>
      <vt:lpstr>Earned Value: Planning - 3</vt:lpstr>
      <vt:lpstr>Earned Value: Planning - 4</vt:lpstr>
      <vt:lpstr>Earned Value: Planning - 5</vt:lpstr>
      <vt:lpstr>Earned Value: Planning - 6</vt:lpstr>
      <vt:lpstr>Earned Value - Example</vt:lpstr>
      <vt:lpstr>Earned Value - Example</vt:lpstr>
      <vt:lpstr>Earned Value Projections</vt:lpstr>
      <vt:lpstr>Tracking &amp; Projection - 1</vt:lpstr>
      <vt:lpstr>Tracking &amp; Projection - 2</vt:lpstr>
      <vt:lpstr>Tracking &amp; Projection - 3</vt:lpstr>
      <vt:lpstr>Tracking &amp; Projection - 4</vt:lpstr>
      <vt:lpstr>Tracking &amp; Projection - 5</vt:lpstr>
      <vt:lpstr>Tracking &amp; Projection - Example</vt:lpstr>
      <vt:lpstr>Earned Value - Symptoms</vt:lpstr>
      <vt:lpstr>Earned Value - Symptoms</vt:lpstr>
      <vt:lpstr>Earned Value - Symptoms</vt:lpstr>
      <vt:lpstr>Earned Value - Symptoms</vt:lpstr>
      <vt:lpstr>Division of Labor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Mary.Orion</dc:creator>
  <cp:lastModifiedBy>Joy Chakraborty</cp:lastModifiedBy>
  <cp:revision>1058</cp:revision>
  <cp:lastPrinted>2012-11-01T16:07:02Z</cp:lastPrinted>
  <dcterms:created xsi:type="dcterms:W3CDTF">2012-10-25T00:35:28Z</dcterms:created>
  <dcterms:modified xsi:type="dcterms:W3CDTF">2014-03-18T16:20:34Z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0x01010039667ECD6F015B4B97361B83E05B22DE</vt:lpwstr>
  </property>
  <property fmtid="{D5CDD505-2E9C-101B-9397-08002B2CF9AE}" pid="3" name="_dlc_DocIdItemGuid">
    <vt:lpwstr>1feba15c-2951-446a-a144-79678828bc6b</vt:lpwstr>
  </property>
  <property fmtid="{D5CDD505-2E9C-101B-9397-08002B2CF9AE}" pid="4" name="xd_ProgID">
    <vt:lpwstr/>
  </property>
  <property fmtid="{D5CDD505-2E9C-101B-9397-08002B2CF9AE}" pid="5" name="TemplateUrl">
    <vt:lpwstr/>
  </property>
</Properties>
</file>