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  <p:sldMasterId id="2147483712" r:id="rId6"/>
    <p:sldMasterId id="2147483725" r:id="rId7"/>
    <p:sldMasterId id="2147483738" r:id="rId8"/>
    <p:sldMasterId id="2147483750" r:id="rId9"/>
    <p:sldMasterId id="2147483762" r:id="rId10"/>
    <p:sldMasterId id="2147483774" r:id="rId11"/>
  </p:sldMasterIdLst>
  <p:notesMasterIdLst>
    <p:notesMasterId r:id="rId67"/>
  </p:notesMasterIdLst>
  <p:sldIdLst>
    <p:sldId id="279" r:id="rId12"/>
    <p:sldId id="287" r:id="rId13"/>
    <p:sldId id="282" r:id="rId14"/>
    <p:sldId id="284" r:id="rId15"/>
    <p:sldId id="285" r:id="rId16"/>
    <p:sldId id="311" r:id="rId17"/>
    <p:sldId id="310" r:id="rId18"/>
    <p:sldId id="312" r:id="rId19"/>
    <p:sldId id="288" r:id="rId20"/>
    <p:sldId id="261" r:id="rId21"/>
    <p:sldId id="289" r:id="rId22"/>
    <p:sldId id="290" r:id="rId23"/>
    <p:sldId id="291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00" r:id="rId36"/>
    <p:sldId id="324" r:id="rId37"/>
    <p:sldId id="325" r:id="rId38"/>
    <p:sldId id="301" r:id="rId39"/>
    <p:sldId id="302" r:id="rId40"/>
    <p:sldId id="303" r:id="rId41"/>
    <p:sldId id="304" r:id="rId42"/>
    <p:sldId id="305" r:id="rId43"/>
    <p:sldId id="306" r:id="rId44"/>
    <p:sldId id="326" r:id="rId45"/>
    <p:sldId id="339" r:id="rId46"/>
    <p:sldId id="340" r:id="rId47"/>
    <p:sldId id="341" r:id="rId48"/>
    <p:sldId id="307" r:id="rId49"/>
    <p:sldId id="327" r:id="rId50"/>
    <p:sldId id="308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42" r:id="rId63"/>
    <p:sldId id="343" r:id="rId64"/>
    <p:sldId id="345" r:id="rId65"/>
    <p:sldId id="34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9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45092-055D-4CD6-89F3-43507B72752E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4612-D97B-479E-BCFD-E353DF0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CDB572-15A3-4C5C-B38B-494AC4ABF510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CDB572-15A3-4C5C-B38B-494AC4ABF510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CDB572-15A3-4C5C-B38B-494AC4ABF510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D56B-E0C0-40F5-B82F-EB3CB72022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001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DBEA-2158-4EAF-8936-FE72CFDD58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20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6E166-6F7D-4878-A6E3-61C3F6D1D3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107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AFFC-D2E8-40EE-A1DE-C122CC1D75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89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C6AE-DEE4-43CA-BD04-2B4CCF805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2168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9AA2-488E-408F-AD0C-E8B1796FC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51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6830-E025-4A40-99F4-F73313180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520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B348E-31A5-4CCA-9BB8-A5CE4F40B3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124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2304-0327-4499-B228-35626E019D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73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7FA5-9C51-4B37-8641-78C68B1B95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14462-D231-48E2-A4B8-0F9D688EA9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7705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D56B-E0C0-40F5-B82F-EB3CB72022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443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DBEA-2158-4EAF-8936-FE72CFDD58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511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6E166-6F7D-4878-A6E3-61C3F6D1D3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25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AFFC-D2E8-40EE-A1DE-C122CC1D75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3371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C6AE-DEE4-43CA-BD04-2B4CCF805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893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9AA2-488E-408F-AD0C-E8B1796FC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25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B065-4BC9-4A71-AF7D-671CA4383D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044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63378-DED4-4558-8098-FEB43DD15A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882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F242-BDED-4309-91DF-4A47616593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6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B7B87-4E8B-4A98-BA66-A750D60794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248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82A02-3266-474D-99CD-367B6A9C91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884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9A85B-3845-4AD2-9FDE-5448FD9068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151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31E2B-FD95-4F4D-9C90-4050BAAD3F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540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3A8C6-0700-4C5A-8AE0-C71886B8C5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121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8B94-6781-40A4-BC87-5D9A5BC7B66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3/18/14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0EF6-3FBE-43BF-9F3D-3311A9490A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038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8CA28-D123-44E4-838E-5290E16586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6321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C3C87-F6D3-4412-895C-E2F44EB714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16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F1367-30C8-4279-991D-01CD2141C6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926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A57-4EDD-47D1-A3DA-388E7D3FF8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8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AFF0-96DC-4E15-B0AC-6FFC75FA03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9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C9F12-E1D7-4C00-B648-BC665A10EC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1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060D6-9E2B-4347-B3FD-F3296D7203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4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B9B51-CD79-4D16-83CB-EB216B9E67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4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6D9B-5734-4F73-8F5D-404B60CEF6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4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D92EA-FA63-4184-A23C-010A5C2005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9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87894-C1E3-4415-83F3-5D5C4C710B84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3/18/14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EE0FE-ED18-4B4D-9B07-F634EA82E3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1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2270F-DD92-4F3C-8D5C-0D363C85BD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4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0A58-7A75-40E1-A16E-9141D7312A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41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88C8E-E326-473F-A884-1E88596DE4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59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784A7-3815-4159-8D9D-68C866AD26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97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69294-BB78-443D-AFD8-338DA5AC24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2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5CC6B-B017-4FD6-A421-8B0A7B1D68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32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8023-A72A-42DE-9266-D2E8699DCF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66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D3296-287E-4F52-A026-6D5D1B4872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71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D50FF-029A-47AA-A701-30189FD5F9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29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A0054-319C-4E11-A6A0-917F8E668F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6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88EAE-31E6-4AEA-9744-9D5ABDB509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22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FCAE-46FF-45DF-9019-FCA3C332609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3/18/14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27921-0BA1-4923-89DF-55B7AB77C4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05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AB99-67FB-4C8A-8177-28679EA3D6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3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3F2F3-28E5-4FA4-B8BA-7DA428D21A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37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261DE-264A-4BE8-AC74-1947BB9C18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89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E3C9A-C653-4E19-B47E-39F7B4871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86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08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20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26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15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363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592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3/18/14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3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021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22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553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40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973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91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443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04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8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09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3/18/14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42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77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9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816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45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222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5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764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77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784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3/18/14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079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47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5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57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47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374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625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08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56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171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399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666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3/18/14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7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91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898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773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492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26456-5229-4009-8574-D3E6FB206F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869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47EF-EFEF-4D8D-8F72-7870FCFE5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402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C52ED-FDED-4DCA-940A-5DCF47604F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788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5C372-8FDE-4BF5-B9D1-C0D8FDF65E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39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D4834-A414-4B15-BE88-52793F25D8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877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0B9B-E2D2-4790-A985-2470D71E52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AA84-9031-4A89-BE2F-74A20FA784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1476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24D5B-514E-4EF5-A794-46E30DD01B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323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D9E9C-EF65-407F-B507-9CD4F6E01E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763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F9BFF-E4B7-4C84-A52E-73534D79FA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58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BF3E-301C-498B-AA58-875E132BC1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6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6830-E025-4A40-99F4-F73313180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804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B348E-31A5-4CCA-9BB8-A5CE4F40B3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680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2304-0327-4499-B228-35626E019D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082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7FA5-9C51-4B37-8641-78C68B1B95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554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14462-D231-48E2-A4B8-0F9D688EA9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3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6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1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4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5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8CDC6-51AB-4384-BA2B-22F431E371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6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356C9-6ADF-4A5B-A2BB-4E115CE40DA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8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18981-6E63-41A0-ACBB-46928534F5D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0DB0F6-8116-4C3B-9CBA-E204DBDFF7A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8612C-A686-487C-A4BF-9F22833BB7A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8CDC6-51AB-4384-BA2B-22F431E371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1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Relationship Id="rId2" Type="http://schemas.openxmlformats.org/officeDocument/2006/relationships/notesSlide" Target="../notesSlides/notesSlid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Relationship Id="rId2" Type="http://schemas.openxmlformats.org/officeDocument/2006/relationships/notesSlide" Target="../notesSlides/notesSlid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3249C-0193-4E2F-9BA6-C491B1E496B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2125"/>
            <a:ext cx="7772400" cy="25336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Electronic </a:t>
            </a:r>
            <a:r>
              <a:rPr lang="en-US" sz="4000" dirty="0" err="1" smtClean="0"/>
              <a:t>Pazari</a:t>
            </a:r>
            <a:r>
              <a:rPr lang="en-US" sz="4000" dirty="0" smtClean="0"/>
              <a:t> 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Architecture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101236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r>
              <a:rPr lang="en-US" dirty="0" smtClean="0"/>
              <a:t>Core Use Cases</a:t>
            </a:r>
          </a:p>
          <a:p>
            <a:pPr lvl="1"/>
            <a:r>
              <a:rPr lang="en-GB" dirty="0" smtClean="0"/>
              <a:t>Submit new order</a:t>
            </a:r>
            <a:endParaRPr lang="en-US" dirty="0"/>
          </a:p>
          <a:p>
            <a:pPr lvl="1"/>
            <a:r>
              <a:rPr lang="en-GB" dirty="0" smtClean="0"/>
              <a:t>Subscribe to feed, notification</a:t>
            </a:r>
          </a:p>
          <a:p>
            <a:pPr lvl="1"/>
            <a:r>
              <a:rPr lang="en-GB" dirty="0" smtClean="0"/>
              <a:t>Add commodity</a:t>
            </a:r>
            <a:endParaRPr lang="en-US" dirty="0"/>
          </a:p>
          <a:p>
            <a:pPr lvl="1"/>
            <a:r>
              <a:rPr lang="en-GB" dirty="0" smtClean="0"/>
              <a:t>View trade analysis</a:t>
            </a:r>
            <a:endParaRPr lang="en-US" dirty="0" smtClean="0"/>
          </a:p>
          <a:p>
            <a:pPr lvl="1"/>
            <a:r>
              <a:rPr lang="en-GB" dirty="0" smtClean="0"/>
              <a:t>Submit trader rating</a:t>
            </a:r>
            <a:endParaRPr lang="en-US" dirty="0"/>
          </a:p>
          <a:p>
            <a:pPr lvl="1"/>
            <a:r>
              <a:rPr lang="en-GB" dirty="0" smtClean="0"/>
              <a:t>Receive live feed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18764-F1AF-48E2-9ABF-1B5BC2567FD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1A0DE-220F-456B-8624-F908E5BD49B9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09775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Architecture</a:t>
            </a:r>
            <a:br>
              <a:rPr lang="en-US" smtClean="0">
                <a:cs typeface="Arial" charset="0"/>
              </a:rPr>
            </a:br>
            <a:r>
              <a:rPr lang="en-US" sz="3600" smtClean="0">
                <a:cs typeface="Arial" charset="0"/>
              </a:rPr>
              <a:t>Static Aspect</a:t>
            </a:r>
          </a:p>
        </p:txBody>
      </p:sp>
    </p:spTree>
    <p:extLst>
      <p:ext uri="{BB962C8B-B14F-4D97-AF65-F5344CB8AC3E}">
        <p14:creationId xmlns:p14="http://schemas.microsoft.com/office/powerpoint/2010/main" val="419757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2EA0C-21BB-430E-8FAA-73E11995E378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771" name="Text Box 9"/>
          <p:cNvSpPr txBox="1">
            <a:spLocks noChangeArrowheads="1"/>
          </p:cNvSpPr>
          <p:nvPr/>
        </p:nvSpPr>
        <p:spPr bwMode="auto">
          <a:xfrm>
            <a:off x="103188" y="396557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Resource</a:t>
            </a:r>
            <a:br>
              <a:rPr lang="en-US" sz="1400" b="1" smtClean="0">
                <a:solidFill>
                  <a:srgbClr val="000000"/>
                </a:solidFill>
              </a:rPr>
            </a:br>
            <a:r>
              <a:rPr lang="en-US" sz="1400" b="1" smtClean="0">
                <a:solidFill>
                  <a:srgbClr val="000000"/>
                </a:solidFill>
              </a:rPr>
              <a:t>Access</a:t>
            </a: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1268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Presentation</a:t>
            </a:r>
          </a:p>
        </p:txBody>
      </p:sp>
      <p:sp>
        <p:nvSpPr>
          <p:cNvPr id="32773" name="Text Box 15"/>
          <p:cNvSpPr txBox="1">
            <a:spLocks noChangeArrowheads="1"/>
          </p:cNvSpPr>
          <p:nvPr/>
        </p:nvSpPr>
        <p:spPr bwMode="auto">
          <a:xfrm>
            <a:off x="103188" y="543877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Resource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32774" name="Text Box 35"/>
          <p:cNvSpPr txBox="1">
            <a:spLocks noChangeArrowheads="1"/>
          </p:cNvSpPr>
          <p:nvPr/>
        </p:nvSpPr>
        <p:spPr bwMode="auto">
          <a:xfrm>
            <a:off x="103188" y="1511300"/>
            <a:ext cx="971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Business</a:t>
            </a:r>
            <a:br>
              <a:rPr lang="en-US" sz="1400" b="1" smtClean="0">
                <a:solidFill>
                  <a:srgbClr val="000000"/>
                </a:solidFill>
              </a:rPr>
            </a:br>
            <a:r>
              <a:rPr lang="en-US" sz="1400" b="1" smtClean="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2994025" y="6457950"/>
            <a:ext cx="3114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Iteration 3 - Static Tier View</a:t>
            </a:r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8139113" y="693738"/>
            <a:ext cx="901700" cy="47513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Arial" charset="0"/>
              </a:rPr>
              <a:t>iFX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77" name="Rectangle 12"/>
          <p:cNvSpPr>
            <a:spLocks noChangeArrowheads="1"/>
          </p:cNvSpPr>
          <p:nvPr/>
        </p:nvSpPr>
        <p:spPr bwMode="auto">
          <a:xfrm>
            <a:off x="8239125" y="2174875"/>
            <a:ext cx="719138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8235950" y="2768600"/>
            <a:ext cx="719138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Logger</a:t>
            </a: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8232775" y="3363913"/>
            <a:ext cx="719138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Timer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8242300" y="3957638"/>
            <a:ext cx="719138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DAL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8245475" y="1579563"/>
            <a:ext cx="719138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WinService</a:t>
            </a:r>
          </a:p>
        </p:txBody>
      </p:sp>
      <p:sp>
        <p:nvSpPr>
          <p:cNvPr id="32782" name="Rectangle 18"/>
          <p:cNvSpPr>
            <a:spLocks noChangeArrowheads="1"/>
          </p:cNvSpPr>
          <p:nvPr/>
        </p:nvSpPr>
        <p:spPr bwMode="auto">
          <a:xfrm>
            <a:off x="1336675" y="9683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66688" y="1489075"/>
            <a:ext cx="8874125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6688" y="3962400"/>
            <a:ext cx="7972425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338" y="5440363"/>
            <a:ext cx="8880475" cy="4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Rectangle 2"/>
          <p:cNvSpPr>
            <a:spLocks noChangeArrowheads="1"/>
          </p:cNvSpPr>
          <p:nvPr/>
        </p:nvSpPr>
        <p:spPr bwMode="auto">
          <a:xfrm>
            <a:off x="1360488" y="407670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787" name="AutoShape 3"/>
          <p:cNvSpPr>
            <a:spLocks noChangeArrowheads="1"/>
          </p:cNvSpPr>
          <p:nvPr/>
        </p:nvSpPr>
        <p:spPr bwMode="auto">
          <a:xfrm>
            <a:off x="1331913" y="55546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788" name="Rectangle 12"/>
          <p:cNvSpPr>
            <a:spLocks noChangeArrowheads="1"/>
          </p:cNvSpPr>
          <p:nvPr/>
        </p:nvSpPr>
        <p:spPr bwMode="auto">
          <a:xfrm>
            <a:off x="8245475" y="4552950"/>
            <a:ext cx="719138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Bus</a:t>
            </a:r>
          </a:p>
        </p:txBody>
      </p:sp>
      <p:sp>
        <p:nvSpPr>
          <p:cNvPr id="32789" name="Rectangle 19"/>
          <p:cNvSpPr>
            <a:spLocks noChangeArrowheads="1"/>
          </p:cNvSpPr>
          <p:nvPr/>
        </p:nvSpPr>
        <p:spPr bwMode="auto">
          <a:xfrm>
            <a:off x="1390650" y="1939925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1390650" y="2571750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2791" name="Rectangle 19"/>
          <p:cNvSpPr>
            <a:spLocks noChangeArrowheads="1"/>
          </p:cNvSpPr>
          <p:nvPr/>
        </p:nvSpPr>
        <p:spPr bwMode="auto">
          <a:xfrm>
            <a:off x="5884863" y="5597525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2792" name="Rectangle 2"/>
          <p:cNvSpPr>
            <a:spLocks noChangeArrowheads="1"/>
          </p:cNvSpPr>
          <p:nvPr/>
        </p:nvSpPr>
        <p:spPr bwMode="auto">
          <a:xfrm>
            <a:off x="5884863" y="407035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8231188" y="1014413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Proxy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Bases</a:t>
            </a:r>
          </a:p>
        </p:txBody>
      </p:sp>
      <p:sp>
        <p:nvSpPr>
          <p:cNvPr id="32794" name="Rectangle 18"/>
          <p:cNvSpPr>
            <a:spLocks noChangeArrowheads="1"/>
          </p:cNvSpPr>
          <p:nvPr/>
        </p:nvSpPr>
        <p:spPr bwMode="auto">
          <a:xfrm>
            <a:off x="2419350" y="9683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32795" name="Rectangle 19"/>
          <p:cNvSpPr>
            <a:spLocks noChangeArrowheads="1"/>
          </p:cNvSpPr>
          <p:nvPr/>
        </p:nvSpPr>
        <p:spPr bwMode="auto">
          <a:xfrm>
            <a:off x="2465388" y="19510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Market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796" name="Rectangle 19"/>
          <p:cNvSpPr>
            <a:spLocks noChangeArrowheads="1"/>
          </p:cNvSpPr>
          <p:nvPr/>
        </p:nvSpPr>
        <p:spPr bwMode="auto">
          <a:xfrm>
            <a:off x="3573463" y="19510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797" name="Rectangle 19"/>
          <p:cNvSpPr>
            <a:spLocks noChangeArrowheads="1"/>
          </p:cNvSpPr>
          <p:nvPr/>
        </p:nvSpPr>
        <p:spPr bwMode="auto">
          <a:xfrm>
            <a:off x="2465388" y="25733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2798" name="Rectangle 19"/>
          <p:cNvSpPr>
            <a:spLocks noChangeArrowheads="1"/>
          </p:cNvSpPr>
          <p:nvPr/>
        </p:nvSpPr>
        <p:spPr bwMode="auto">
          <a:xfrm>
            <a:off x="5716588" y="25733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2799" name="Rectangle 19"/>
          <p:cNvSpPr>
            <a:spLocks noChangeArrowheads="1"/>
          </p:cNvSpPr>
          <p:nvPr/>
        </p:nvSpPr>
        <p:spPr bwMode="auto">
          <a:xfrm>
            <a:off x="4657725" y="1951038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800" name="Rectangle 2"/>
          <p:cNvSpPr>
            <a:spLocks noChangeArrowheads="1"/>
          </p:cNvSpPr>
          <p:nvPr/>
        </p:nvSpPr>
        <p:spPr bwMode="auto">
          <a:xfrm>
            <a:off x="2459038" y="407670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01" name="Rectangle 2"/>
          <p:cNvSpPr>
            <a:spLocks noChangeArrowheads="1"/>
          </p:cNvSpPr>
          <p:nvPr/>
        </p:nvSpPr>
        <p:spPr bwMode="auto">
          <a:xfrm>
            <a:off x="3533775" y="4076700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02" name="AutoShape 3"/>
          <p:cNvSpPr>
            <a:spLocks noChangeArrowheads="1"/>
          </p:cNvSpPr>
          <p:nvPr/>
        </p:nvSpPr>
        <p:spPr bwMode="auto">
          <a:xfrm>
            <a:off x="3455988" y="555625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803" name="AutoShape 3"/>
          <p:cNvSpPr>
            <a:spLocks noChangeArrowheads="1"/>
          </p:cNvSpPr>
          <p:nvPr/>
        </p:nvSpPr>
        <p:spPr bwMode="auto">
          <a:xfrm>
            <a:off x="4552950" y="55673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804" name="AutoShape 3"/>
          <p:cNvSpPr>
            <a:spLocks noChangeArrowheads="1"/>
          </p:cNvSpPr>
          <p:nvPr/>
        </p:nvSpPr>
        <p:spPr bwMode="auto">
          <a:xfrm>
            <a:off x="2395538" y="55546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805" name="Rectangle 2"/>
          <p:cNvSpPr>
            <a:spLocks noChangeArrowheads="1"/>
          </p:cNvSpPr>
          <p:nvPr/>
        </p:nvSpPr>
        <p:spPr bwMode="auto">
          <a:xfrm>
            <a:off x="4608513" y="407670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06" name="Rectangle 19"/>
          <p:cNvSpPr>
            <a:spLocks noChangeArrowheads="1"/>
          </p:cNvSpPr>
          <p:nvPr/>
        </p:nvSpPr>
        <p:spPr bwMode="auto">
          <a:xfrm>
            <a:off x="5716588" y="1939924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807" name="Rectangle 2"/>
          <p:cNvSpPr>
            <a:spLocks noChangeArrowheads="1"/>
          </p:cNvSpPr>
          <p:nvPr/>
        </p:nvSpPr>
        <p:spPr bwMode="auto">
          <a:xfrm>
            <a:off x="6978650" y="4076700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32808" name="Rectangle 19"/>
          <p:cNvSpPr>
            <a:spLocks noChangeArrowheads="1"/>
          </p:cNvSpPr>
          <p:nvPr/>
        </p:nvSpPr>
        <p:spPr bwMode="auto">
          <a:xfrm>
            <a:off x="7007225" y="5586413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2809" name="Rectangle 2"/>
          <p:cNvSpPr>
            <a:spLocks noChangeArrowheads="1"/>
          </p:cNvSpPr>
          <p:nvPr/>
        </p:nvSpPr>
        <p:spPr bwMode="auto">
          <a:xfrm>
            <a:off x="1360488" y="4716463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10" name="Rectangle 19"/>
          <p:cNvSpPr>
            <a:spLocks noChangeArrowheads="1"/>
          </p:cNvSpPr>
          <p:nvPr/>
        </p:nvSpPr>
        <p:spPr bwMode="auto">
          <a:xfrm>
            <a:off x="3573463" y="2571750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1331912" y="61976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56583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F52E4-031E-4B3A-8E6A-82C402609987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09775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Architecture</a:t>
            </a:r>
            <a:br>
              <a:rPr lang="en-US" smtClean="0">
                <a:cs typeface="Arial" charset="0"/>
              </a:rPr>
            </a:br>
            <a:r>
              <a:rPr lang="en-US" sz="3600" smtClean="0">
                <a:cs typeface="Arial" charset="0"/>
              </a:rPr>
              <a:t>Dynamic Aspect</a:t>
            </a:r>
          </a:p>
        </p:txBody>
      </p:sp>
    </p:spTree>
    <p:extLst>
      <p:ext uri="{BB962C8B-B14F-4D97-AF65-F5344CB8AC3E}">
        <p14:creationId xmlns:p14="http://schemas.microsoft.com/office/powerpoint/2010/main" val="29143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3624263" y="0"/>
            <a:ext cx="2064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Interaction Pattern</a:t>
            </a:r>
          </a:p>
        </p:txBody>
      </p:sp>
      <p:cxnSp>
        <p:nvCxnSpPr>
          <p:cNvPr id="31" name="Straight Arrow Connector 30"/>
          <p:cNvCxnSpPr>
            <a:stCxn id="34" idx="2"/>
            <a:endCxn id="35" idx="0"/>
          </p:cNvCxnSpPr>
          <p:nvPr/>
        </p:nvCxnSpPr>
        <p:spPr>
          <a:xfrm>
            <a:off x="2888148" y="3966638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430948" y="344543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2820346" y="436133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34" idx="2"/>
            <a:endCxn id="68" idx="0"/>
          </p:cNvCxnSpPr>
          <p:nvPr/>
        </p:nvCxnSpPr>
        <p:spPr>
          <a:xfrm flipH="1">
            <a:off x="2087198" y="3966638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64" idx="0"/>
          </p:cNvCxnSpPr>
          <p:nvPr/>
        </p:nvCxnSpPr>
        <p:spPr>
          <a:xfrm>
            <a:off x="3277546" y="4882543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20547" y="305865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06152" y="305865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3740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Trader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8023" y="12842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942456" y="12842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17840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Public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42125" y="12842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96556" y="12842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420446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744729" y="12842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99162" y="1284288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463128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Mobile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787411" y="12842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041844" y="1284288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2407746" y="17010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1405140" y="169406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351040" y="17010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3463128" y="169406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421085" y="25379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2820346" y="521620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65" name="Straight Arrow Connector 64"/>
          <p:cNvCxnSpPr>
            <a:stCxn id="64" idx="2"/>
            <a:endCxn id="66" idx="0"/>
          </p:cNvCxnSpPr>
          <p:nvPr/>
        </p:nvCxnSpPr>
        <p:spPr>
          <a:xfrm>
            <a:off x="3277546" y="573690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820346" y="5983911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67" name="AutoShape 3"/>
          <p:cNvSpPr>
            <a:spLocks noChangeArrowheads="1"/>
          </p:cNvSpPr>
          <p:nvPr/>
        </p:nvSpPr>
        <p:spPr bwMode="auto">
          <a:xfrm>
            <a:off x="1629998" y="5983911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629998" y="521620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69" name="Straight Arrow Connector 68"/>
          <p:cNvCxnSpPr>
            <a:stCxn id="68" idx="2"/>
            <a:endCxn id="67" idx="1"/>
          </p:cNvCxnSpPr>
          <p:nvPr/>
        </p:nvCxnSpPr>
        <p:spPr>
          <a:xfrm>
            <a:off x="2087198" y="573690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6245753" y="3966554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5788553" y="344534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177951" y="43612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5444803" y="3966554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6635151" y="4882459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094642" y="305896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6380247" y="305896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795180" y="25382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177951" y="521612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6635151" y="573682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177951" y="5983827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4987603" y="5983827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4987603" y="521612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5444803" y="573682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61742" y="25677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4466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3BF5C-E9D6-4997-BC0A-F664A6A193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3322638" y="0"/>
            <a:ext cx="2498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Manage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Orders</a:t>
            </a: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3758406" y="2728913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5847" name="Rectangle 19"/>
          <p:cNvSpPr>
            <a:spLocks noChangeArrowheads="1"/>
          </p:cNvSpPr>
          <p:nvPr/>
        </p:nvSpPr>
        <p:spPr bwMode="auto">
          <a:xfrm>
            <a:off x="2778918" y="3775075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5848" name="AutoShape 3"/>
          <p:cNvSpPr>
            <a:spLocks noChangeArrowheads="1"/>
          </p:cNvSpPr>
          <p:nvPr/>
        </p:nvSpPr>
        <p:spPr bwMode="auto">
          <a:xfrm>
            <a:off x="3767931" y="5647144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32" name="Straight Arrow Connector 31"/>
          <p:cNvCxnSpPr>
            <a:stCxn id="35844" idx="2"/>
            <a:endCxn id="35847" idx="0"/>
          </p:cNvCxnSpPr>
          <p:nvPr/>
        </p:nvCxnSpPr>
        <p:spPr>
          <a:xfrm flipH="1">
            <a:off x="3239293" y="3251200"/>
            <a:ext cx="981075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3767931" y="4526369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27" name="Straight Arrow Connector 26"/>
          <p:cNvCxnSpPr>
            <a:stCxn id="35850" idx="2"/>
            <a:endCxn id="35848" idx="1"/>
          </p:cNvCxnSpPr>
          <p:nvPr/>
        </p:nvCxnSpPr>
        <p:spPr>
          <a:xfrm flipH="1">
            <a:off x="4225131" y="5048657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5844" idx="2"/>
            <a:endCxn id="35850" idx="0"/>
          </p:cNvCxnSpPr>
          <p:nvPr/>
        </p:nvCxnSpPr>
        <p:spPr>
          <a:xfrm>
            <a:off x="4219575" y="3251200"/>
            <a:ext cx="9525" cy="1275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844" idx="1"/>
          </p:cNvCxnSpPr>
          <p:nvPr/>
        </p:nvCxnSpPr>
        <p:spPr>
          <a:xfrm flipH="1">
            <a:off x="3069431" y="2990850"/>
            <a:ext cx="688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Rectangle 19"/>
          <p:cNvSpPr>
            <a:spLocks noChangeArrowheads="1"/>
          </p:cNvSpPr>
          <p:nvPr/>
        </p:nvSpPr>
        <p:spPr bwMode="auto">
          <a:xfrm>
            <a:off x="5550693" y="271303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Market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5856" name="Rectangle 12"/>
          <p:cNvSpPr>
            <a:spLocks noChangeArrowheads="1"/>
          </p:cNvSpPr>
          <p:nvPr/>
        </p:nvSpPr>
        <p:spPr bwMode="auto">
          <a:xfrm>
            <a:off x="2164556" y="273208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871" y="2620962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23" name="Straight Connector 22"/>
          <p:cNvCxnSpPr>
            <a:stCxn id="35856" idx="1"/>
            <a:endCxn id="20" idx="3"/>
          </p:cNvCxnSpPr>
          <p:nvPr/>
        </p:nvCxnSpPr>
        <p:spPr>
          <a:xfrm flipH="1" flipV="1">
            <a:off x="1447671" y="2825750"/>
            <a:ext cx="716885" cy="1666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Trader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75330" y="232981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360935" y="232982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775868" y="180911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58093" y="232981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43698" y="232982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558631" y="180911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34" idx="3"/>
            <a:endCxn id="37" idx="1"/>
          </p:cNvCxnSpPr>
          <p:nvPr/>
        </p:nvCxnSpPr>
        <p:spPr>
          <a:xfrm>
            <a:off x="4690268" y="2069469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9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3936-87E6-4226-A16D-C56DC235AF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4081463" y="0"/>
            <a:ext cx="981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Trade</a:t>
            </a:r>
          </a:p>
        </p:txBody>
      </p:sp>
      <p:sp>
        <p:nvSpPr>
          <p:cNvPr id="36871" name="Rectangle 19"/>
          <p:cNvSpPr>
            <a:spLocks noChangeArrowheads="1"/>
          </p:cNvSpPr>
          <p:nvPr/>
        </p:nvSpPr>
        <p:spPr bwMode="auto">
          <a:xfrm>
            <a:off x="3741738" y="3276600"/>
            <a:ext cx="920750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26" name="Straight Arrow Connector 25"/>
          <p:cNvCxnSpPr>
            <a:stCxn id="36868" idx="2"/>
            <a:endCxn id="36871" idx="0"/>
          </p:cNvCxnSpPr>
          <p:nvPr/>
        </p:nvCxnSpPr>
        <p:spPr>
          <a:xfrm flipH="1">
            <a:off x="4202113" y="2749684"/>
            <a:ext cx="12473" cy="52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871" idx="2"/>
            <a:endCxn id="36874" idx="0"/>
          </p:cNvCxnSpPr>
          <p:nvPr/>
        </p:nvCxnSpPr>
        <p:spPr>
          <a:xfrm flipH="1">
            <a:off x="4200526" y="3798887"/>
            <a:ext cx="1587" cy="4365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3748088" y="4235449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22649" y="4030662"/>
            <a:ext cx="1801812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Pending Orders, Trades</a:t>
            </a: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V="1">
            <a:off x="4671786" y="4235449"/>
            <a:ext cx="550863" cy="32385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1"/>
          </p:cNvCxnSpPr>
          <p:nvPr/>
        </p:nvCxnSpPr>
        <p:spPr>
          <a:xfrm flipV="1">
            <a:off x="2871788" y="1582251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56848" y="1842601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42453" y="1842602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757386" y="132190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9611" y="1842601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25216" y="1842602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540149" y="132190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4671786" y="1582251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Rectangle 19"/>
          <p:cNvSpPr>
            <a:spLocks noChangeArrowheads="1"/>
          </p:cNvSpPr>
          <p:nvPr/>
        </p:nvSpPr>
        <p:spPr bwMode="auto">
          <a:xfrm>
            <a:off x="5540149" y="2228984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3757386" y="2228984"/>
            <a:ext cx="914400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Market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30704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DBA9B-6A2C-4EBA-A2FE-A7D2613C79B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546475" y="0"/>
            <a:ext cx="2051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Process Analytics</a:t>
            </a:r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3146425" y="500141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7894" name="Rectangle 19"/>
          <p:cNvSpPr>
            <a:spLocks noChangeArrowheads="1"/>
          </p:cNvSpPr>
          <p:nvPr/>
        </p:nvSpPr>
        <p:spPr bwMode="auto">
          <a:xfrm>
            <a:off x="3467340" y="1624752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2500313" y="2691607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28" name="Straight Arrow Connector 27"/>
          <p:cNvCxnSpPr>
            <a:stCxn id="37894" idx="2"/>
            <a:endCxn id="37895" idx="0"/>
          </p:cNvCxnSpPr>
          <p:nvPr/>
        </p:nvCxnSpPr>
        <p:spPr>
          <a:xfrm flipH="1">
            <a:off x="2961482" y="2147040"/>
            <a:ext cx="967027" cy="544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7" name="Rectangle 2"/>
          <p:cNvSpPr>
            <a:spLocks noChangeArrowheads="1"/>
          </p:cNvSpPr>
          <p:nvPr/>
        </p:nvSpPr>
        <p:spPr bwMode="auto">
          <a:xfrm>
            <a:off x="3141663" y="3739357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1" name="Straight Arrow Connector 30"/>
          <p:cNvCxnSpPr>
            <a:stCxn id="37897" idx="2"/>
            <a:endCxn id="37892" idx="1"/>
          </p:cNvCxnSpPr>
          <p:nvPr/>
        </p:nvCxnSpPr>
        <p:spPr>
          <a:xfrm flipH="1">
            <a:off x="3602038" y="4261644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894" idx="2"/>
            <a:endCxn id="37897" idx="0"/>
          </p:cNvCxnSpPr>
          <p:nvPr/>
        </p:nvCxnSpPr>
        <p:spPr>
          <a:xfrm flipH="1">
            <a:off x="3602832" y="2147040"/>
            <a:ext cx="325677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1" name="Rectangle 19"/>
          <p:cNvSpPr>
            <a:spLocks noChangeArrowheads="1"/>
          </p:cNvSpPr>
          <p:nvPr/>
        </p:nvSpPr>
        <p:spPr bwMode="auto">
          <a:xfrm>
            <a:off x="5258594" y="1647032"/>
            <a:ext cx="922338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7902" name="AutoShape 3"/>
          <p:cNvSpPr>
            <a:spLocks noChangeArrowheads="1"/>
          </p:cNvSpPr>
          <p:nvPr/>
        </p:nvSpPr>
        <p:spPr bwMode="auto">
          <a:xfrm>
            <a:off x="4214813" y="500141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7903" name="Rectangle 2"/>
          <p:cNvSpPr>
            <a:spLocks noChangeArrowheads="1"/>
          </p:cNvSpPr>
          <p:nvPr/>
        </p:nvSpPr>
        <p:spPr bwMode="auto">
          <a:xfrm>
            <a:off x="4210050" y="3739357"/>
            <a:ext cx="922338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6" name="Straight Arrow Connector 15"/>
          <p:cNvCxnSpPr>
            <a:stCxn id="37903" idx="2"/>
            <a:endCxn id="37902" idx="1"/>
          </p:cNvCxnSpPr>
          <p:nvPr/>
        </p:nvCxnSpPr>
        <p:spPr>
          <a:xfrm flipH="1">
            <a:off x="4670425" y="4261644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7894" idx="2"/>
            <a:endCxn id="37903" idx="0"/>
          </p:cNvCxnSpPr>
          <p:nvPr/>
        </p:nvCxnSpPr>
        <p:spPr>
          <a:xfrm>
            <a:off x="3928509" y="2147040"/>
            <a:ext cx="742710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2" idx="1"/>
          </p:cNvCxnSpPr>
          <p:nvPr/>
        </p:nvCxnSpPr>
        <p:spPr>
          <a:xfrm flipV="1">
            <a:off x="2598171" y="976195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3231" y="123654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68836" y="123654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483769" y="71584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5994" y="123654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51599" y="123654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266532" y="71584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2" idx="3"/>
            <a:endCxn id="25" idx="1"/>
          </p:cNvCxnSpPr>
          <p:nvPr/>
        </p:nvCxnSpPr>
        <p:spPr>
          <a:xfrm>
            <a:off x="4398169" y="976195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2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CA99A-850E-4D94-B2BA-4EECC2371A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019425" y="0"/>
            <a:ext cx="310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Manage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Commodities</a:t>
            </a:r>
          </a:p>
        </p:txBody>
      </p:sp>
      <p:sp>
        <p:nvSpPr>
          <p:cNvPr id="38916" name="Rectangle 19"/>
          <p:cNvSpPr>
            <a:spLocks noChangeArrowheads="1"/>
          </p:cNvSpPr>
          <p:nvPr/>
        </p:nvSpPr>
        <p:spPr bwMode="auto">
          <a:xfrm>
            <a:off x="4125119" y="2623787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8919" name="Rectangle 19"/>
          <p:cNvSpPr>
            <a:spLocks noChangeArrowheads="1"/>
          </p:cNvSpPr>
          <p:nvPr/>
        </p:nvSpPr>
        <p:spPr bwMode="auto">
          <a:xfrm>
            <a:off x="3145631" y="3669949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8920" name="AutoShape 3"/>
          <p:cNvSpPr>
            <a:spLocks noChangeArrowheads="1"/>
          </p:cNvSpPr>
          <p:nvPr/>
        </p:nvSpPr>
        <p:spPr bwMode="auto">
          <a:xfrm>
            <a:off x="4134644" y="5838474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32" name="Straight Arrow Connector 31"/>
          <p:cNvCxnSpPr>
            <a:stCxn id="38916" idx="2"/>
            <a:endCxn id="38919" idx="0"/>
          </p:cNvCxnSpPr>
          <p:nvPr/>
        </p:nvCxnSpPr>
        <p:spPr>
          <a:xfrm flipH="1">
            <a:off x="3606006" y="3146074"/>
            <a:ext cx="981075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Rectangle 2"/>
          <p:cNvSpPr>
            <a:spLocks noChangeArrowheads="1"/>
          </p:cNvSpPr>
          <p:nvPr/>
        </p:nvSpPr>
        <p:spPr bwMode="auto">
          <a:xfrm>
            <a:off x="4134644" y="4717699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27" name="Straight Arrow Connector 26"/>
          <p:cNvCxnSpPr>
            <a:stCxn id="38922" idx="2"/>
            <a:endCxn id="38920" idx="1"/>
          </p:cNvCxnSpPr>
          <p:nvPr/>
        </p:nvCxnSpPr>
        <p:spPr>
          <a:xfrm flipH="1">
            <a:off x="4591844" y="5239987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8916" idx="2"/>
            <a:endCxn id="38922" idx="0"/>
          </p:cNvCxnSpPr>
          <p:nvPr/>
        </p:nvCxnSpPr>
        <p:spPr>
          <a:xfrm>
            <a:off x="4587081" y="3146074"/>
            <a:ext cx="9525" cy="1571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928" idx="3"/>
          </p:cNvCxnSpPr>
          <p:nvPr/>
        </p:nvCxnSpPr>
        <p:spPr>
          <a:xfrm flipH="1">
            <a:off x="3436144" y="2885724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7" name="Rectangle 19"/>
          <p:cNvSpPr>
            <a:spLocks noChangeArrowheads="1"/>
          </p:cNvSpPr>
          <p:nvPr/>
        </p:nvSpPr>
        <p:spPr bwMode="auto">
          <a:xfrm>
            <a:off x="5899945" y="2608235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8928" name="Rectangle 12"/>
          <p:cNvSpPr>
            <a:spLocks noChangeArrowheads="1"/>
          </p:cNvSpPr>
          <p:nvPr/>
        </p:nvSpPr>
        <p:spPr bwMode="auto">
          <a:xfrm>
            <a:off x="2531269" y="2626962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85276" y="2618230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25" name="Straight Connector 24"/>
          <p:cNvCxnSpPr>
            <a:stCxn id="38928" idx="1"/>
            <a:endCxn id="24" idx="3"/>
          </p:cNvCxnSpPr>
          <p:nvPr/>
        </p:nvCxnSpPr>
        <p:spPr>
          <a:xfrm flipH="1" flipV="1">
            <a:off x="2025076" y="2823018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24581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10186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125119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07344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92949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907882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33" idx="3"/>
            <a:endCxn id="36" idx="1"/>
          </p:cNvCxnSpPr>
          <p:nvPr/>
        </p:nvCxnSpPr>
        <p:spPr>
          <a:xfrm>
            <a:off x="5039519" y="1960782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7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0F092-5B1D-46EF-B671-3FD61F3935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576513" y="0"/>
            <a:ext cx="3990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Manage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Traders, Ratings, Feeds, Notifications </a:t>
            </a:r>
          </a:p>
        </p:txBody>
      </p:sp>
      <p:sp>
        <p:nvSpPr>
          <p:cNvPr id="39940" name="Rectangle 19"/>
          <p:cNvSpPr>
            <a:spLocks noChangeArrowheads="1"/>
          </p:cNvSpPr>
          <p:nvPr/>
        </p:nvSpPr>
        <p:spPr bwMode="auto">
          <a:xfrm>
            <a:off x="4107657" y="2607515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20" name="Straight Arrow Connector 19"/>
          <p:cNvCxnSpPr>
            <a:stCxn id="39940" idx="1"/>
          </p:cNvCxnSpPr>
          <p:nvPr/>
        </p:nvCxnSpPr>
        <p:spPr>
          <a:xfrm flipH="1">
            <a:off x="3418682" y="2869452"/>
            <a:ext cx="688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0" name="Rectangle 12"/>
          <p:cNvSpPr>
            <a:spLocks noChangeArrowheads="1"/>
          </p:cNvSpPr>
          <p:nvPr/>
        </p:nvSpPr>
        <p:spPr bwMode="auto">
          <a:xfrm>
            <a:off x="2513807" y="2610690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5276" y="2553381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7" name="Straight Connector 16"/>
          <p:cNvCxnSpPr>
            <a:stCxn id="39950" idx="1"/>
            <a:endCxn id="16" idx="3"/>
          </p:cNvCxnSpPr>
          <p:nvPr/>
        </p:nvCxnSpPr>
        <p:spPr>
          <a:xfrm flipH="1" flipV="1">
            <a:off x="2025076" y="2758169"/>
            <a:ext cx="488731" cy="11287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128169" y="365367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4117182" y="5822202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21" name="Straight Arrow Connector 20"/>
          <p:cNvCxnSpPr>
            <a:stCxn id="39940" idx="2"/>
            <a:endCxn id="18" idx="0"/>
          </p:cNvCxnSpPr>
          <p:nvPr/>
        </p:nvCxnSpPr>
        <p:spPr>
          <a:xfrm flipH="1">
            <a:off x="3589338" y="3129802"/>
            <a:ext cx="979488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17182" y="470142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23" name="Straight Arrow Connector 22"/>
          <p:cNvCxnSpPr>
            <a:stCxn id="22" idx="2"/>
            <a:endCxn id="19" idx="1"/>
          </p:cNvCxnSpPr>
          <p:nvPr/>
        </p:nvCxnSpPr>
        <p:spPr>
          <a:xfrm flipH="1">
            <a:off x="4574382" y="5223715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9940" idx="2"/>
            <a:endCxn id="22" idx="0"/>
          </p:cNvCxnSpPr>
          <p:nvPr/>
        </p:nvCxnSpPr>
        <p:spPr>
          <a:xfrm>
            <a:off x="4568826" y="3129802"/>
            <a:ext cx="9525" cy="1571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Trader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24581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10186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125119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5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u="sng" dirty="0" smtClean="0"/>
              <a:t>Key</a:t>
            </a:r>
          </a:p>
          <a:p>
            <a:pPr marL="0" indent="0">
              <a:buFontTx/>
              <a:buNone/>
            </a:pPr>
            <a:r>
              <a:rPr lang="en-US" dirty="0" smtClean="0"/>
              <a:t>[]		Optional or workflow specific step</a:t>
            </a:r>
          </a:p>
          <a:p>
            <a:pPr marL="0" indent="0">
              <a:buFontTx/>
              <a:buNone/>
            </a:pPr>
            <a:r>
              <a:rPr lang="en-US" dirty="0" smtClean="0"/>
              <a:t>{}		Notes</a:t>
            </a:r>
          </a:p>
          <a:p>
            <a:pPr marL="0" indent="0">
              <a:buFontTx/>
              <a:buNone/>
            </a:pPr>
            <a:r>
              <a:rPr lang="en-US" b="1" dirty="0" smtClean="0"/>
              <a:t>*</a:t>
            </a:r>
            <a:r>
              <a:rPr lang="en-US" dirty="0" smtClean="0"/>
              <a:t>		Sub-use case</a:t>
            </a:r>
          </a:p>
          <a:p>
            <a:pPr marL="0" indent="0">
              <a:buFontTx/>
              <a:buNone/>
            </a:pPr>
            <a:endParaRPr lang="en-US" b="1" dirty="0" smtClean="0"/>
          </a:p>
          <a:p>
            <a:pPr marL="0" indent="0">
              <a:buFontTx/>
              <a:buNone/>
            </a:pP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C8334-7C69-4499-808F-AA040512CB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2775" y="250031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2775" y="2863850"/>
            <a:ext cx="914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2"/>
          <p:cNvSpPr txBox="1">
            <a:spLocks noChangeArrowheads="1"/>
          </p:cNvSpPr>
          <p:nvPr/>
        </p:nvSpPr>
        <p:spPr bwMode="auto">
          <a:xfrm>
            <a:off x="2286000" y="2305050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Queued Persistent</a:t>
            </a:r>
          </a:p>
        </p:txBody>
      </p:sp>
      <p:sp>
        <p:nvSpPr>
          <p:cNvPr id="7" name="TextBox 52"/>
          <p:cNvSpPr txBox="1">
            <a:spLocks noChangeArrowheads="1"/>
          </p:cNvSpPr>
          <p:nvPr/>
        </p:nvSpPr>
        <p:spPr bwMode="auto">
          <a:xfrm>
            <a:off x="2286000" y="2668588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Queued Transient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2775" y="2136775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2"/>
          <p:cNvSpPr txBox="1">
            <a:spLocks noChangeArrowheads="1"/>
          </p:cNvSpPr>
          <p:nvPr/>
        </p:nvSpPr>
        <p:spPr bwMode="auto">
          <a:xfrm>
            <a:off x="2286000" y="1941513"/>
            <a:ext cx="195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Synchronous</a:t>
            </a:r>
          </a:p>
        </p:txBody>
      </p:sp>
    </p:spTree>
    <p:extLst>
      <p:ext uri="{BB962C8B-B14F-4D97-AF65-F5344CB8AC3E}">
        <p14:creationId xmlns:p14="http://schemas.microsoft.com/office/powerpoint/2010/main" val="168486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0F092-5B1D-46EF-B671-3FD61F3935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576513" y="0"/>
            <a:ext cx="3990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Manage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Workflows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107657" y="2607515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3418682" y="2869452"/>
            <a:ext cx="688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513807" y="2610690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276" y="2553381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29" name="Straight Connector 28"/>
          <p:cNvCxnSpPr>
            <a:stCxn id="27" idx="1"/>
            <a:endCxn id="28" idx="3"/>
          </p:cNvCxnSpPr>
          <p:nvPr/>
        </p:nvCxnSpPr>
        <p:spPr>
          <a:xfrm flipH="1" flipV="1">
            <a:off x="2025076" y="2758169"/>
            <a:ext cx="488731" cy="11287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128169" y="365367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117182" y="5822202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 flipH="1">
            <a:off x="3589338" y="3129802"/>
            <a:ext cx="979488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117182" y="470142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4" name="Straight Arrow Connector 33"/>
          <p:cNvCxnSpPr>
            <a:stCxn id="33" idx="2"/>
            <a:endCxn id="31" idx="1"/>
          </p:cNvCxnSpPr>
          <p:nvPr/>
        </p:nvCxnSpPr>
        <p:spPr>
          <a:xfrm flipH="1">
            <a:off x="4574382" y="5223715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33" idx="0"/>
          </p:cNvCxnSpPr>
          <p:nvPr/>
        </p:nvCxnSpPr>
        <p:spPr>
          <a:xfrm>
            <a:off x="4568826" y="3129802"/>
            <a:ext cx="9525" cy="1571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24581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710186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4125119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8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DA178-5B73-4240-BB33-BD8EFA89B5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995613" y="0"/>
            <a:ext cx="315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Subscribe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Public Feeds</a:t>
            </a:r>
          </a:p>
        </p:txBody>
      </p:sp>
      <p:sp>
        <p:nvSpPr>
          <p:cNvPr id="27655" name="Rectangle 19"/>
          <p:cNvSpPr>
            <a:spLocks noChangeArrowheads="1"/>
          </p:cNvSpPr>
          <p:nvPr/>
        </p:nvSpPr>
        <p:spPr bwMode="auto">
          <a:xfrm>
            <a:off x="4394731" y="209708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7657" name="Rectangle 19"/>
          <p:cNvSpPr>
            <a:spLocks noChangeArrowheads="1"/>
          </p:cNvSpPr>
          <p:nvPr/>
        </p:nvSpPr>
        <p:spPr bwMode="auto">
          <a:xfrm>
            <a:off x="3565357" y="313690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27655" idx="2"/>
            <a:endCxn id="27657" idx="0"/>
          </p:cNvCxnSpPr>
          <p:nvPr/>
        </p:nvCxnSpPr>
        <p:spPr>
          <a:xfrm flipH="1">
            <a:off x="4026526" y="2619375"/>
            <a:ext cx="829374" cy="517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2055645" y="3138488"/>
            <a:ext cx="906462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48" name="Straight Arrow Connector 47"/>
          <p:cNvCxnSpPr>
            <a:stCxn id="27657" idx="1"/>
            <a:endCxn id="27659" idx="3"/>
          </p:cNvCxnSpPr>
          <p:nvPr/>
        </p:nvCxnSpPr>
        <p:spPr>
          <a:xfrm flipH="1">
            <a:off x="2962107" y="3398838"/>
            <a:ext cx="603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2620" y="2644775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50" name="Straight Connector 49"/>
          <p:cNvCxnSpPr>
            <a:stCxn id="27659" idx="1"/>
            <a:endCxn id="49" idx="2"/>
          </p:cNvCxnSpPr>
          <p:nvPr/>
        </p:nvCxnSpPr>
        <p:spPr>
          <a:xfrm flipH="1" flipV="1">
            <a:off x="1239670" y="3155950"/>
            <a:ext cx="815975" cy="2428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824795" y="4142747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824795" y="3145797"/>
            <a:ext cx="920750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916995" y="3152147"/>
            <a:ext cx="923925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920170" y="4147509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20" name="Straight Arrow Connector 19"/>
          <p:cNvCxnSpPr>
            <a:stCxn id="27655" idx="2"/>
            <a:endCxn id="17" idx="0"/>
          </p:cNvCxnSpPr>
          <p:nvPr/>
        </p:nvCxnSpPr>
        <p:spPr>
          <a:xfrm>
            <a:off x="4855900" y="2619375"/>
            <a:ext cx="429270" cy="52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655" idx="2"/>
            <a:endCxn id="18" idx="0"/>
          </p:cNvCxnSpPr>
          <p:nvPr/>
        </p:nvCxnSpPr>
        <p:spPr>
          <a:xfrm>
            <a:off x="4855900" y="2619375"/>
            <a:ext cx="1523058" cy="532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6" idx="0"/>
          </p:cNvCxnSpPr>
          <p:nvPr/>
        </p:nvCxnSpPr>
        <p:spPr>
          <a:xfrm flipH="1">
            <a:off x="5285170" y="3668084"/>
            <a:ext cx="0" cy="4746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6378957" y="3674434"/>
            <a:ext cx="1588" cy="473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857" y="3136900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6857" y="4147509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02131" y="17004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87736" y="17004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4402669" y="11797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DF7E0-1792-40C4-BA46-2EC70DF128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2387600" y="0"/>
            <a:ext cx="436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Produce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Public Feeds</a:t>
            </a:r>
          </a:p>
        </p:txBody>
      </p:sp>
      <p:sp>
        <p:nvSpPr>
          <p:cNvPr id="40964" name="Rectangle 19"/>
          <p:cNvSpPr>
            <a:spLocks noChangeArrowheads="1"/>
          </p:cNvSpPr>
          <p:nvPr/>
        </p:nvSpPr>
        <p:spPr bwMode="auto">
          <a:xfrm>
            <a:off x="2971800" y="209708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4826000" y="209708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Pub/Sub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40970" name="Rectangle 19"/>
          <p:cNvSpPr>
            <a:spLocks noChangeArrowheads="1"/>
          </p:cNvSpPr>
          <p:nvPr/>
        </p:nvSpPr>
        <p:spPr bwMode="auto">
          <a:xfrm>
            <a:off x="2971800" y="326932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58" name="Straight Arrow Connector 57"/>
          <p:cNvCxnSpPr>
            <a:stCxn id="40964" idx="2"/>
            <a:endCxn id="40970" idx="0"/>
          </p:cNvCxnSpPr>
          <p:nvPr/>
        </p:nvCxnSpPr>
        <p:spPr>
          <a:xfrm>
            <a:off x="3432969" y="2619375"/>
            <a:ext cx="0" cy="6499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1482725" y="3262054"/>
            <a:ext cx="904875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60" name="Straight Arrow Connector 59"/>
          <p:cNvCxnSpPr>
            <a:stCxn id="40970" idx="1"/>
            <a:endCxn id="40972" idx="3"/>
          </p:cNvCxnSpPr>
          <p:nvPr/>
        </p:nvCxnSpPr>
        <p:spPr>
          <a:xfrm flipH="1" flipV="1">
            <a:off x="2387600" y="3523198"/>
            <a:ext cx="584200" cy="7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3400" y="2447542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62" name="Straight Connector 61"/>
          <p:cNvCxnSpPr>
            <a:stCxn id="40972" idx="1"/>
            <a:endCxn id="61" idx="2"/>
          </p:cNvCxnSpPr>
          <p:nvPr/>
        </p:nvCxnSpPr>
        <p:spPr>
          <a:xfrm flipH="1" flipV="1">
            <a:off x="1061244" y="2958717"/>
            <a:ext cx="421481" cy="56448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3"/>
            <a:endCxn id="40968" idx="3"/>
          </p:cNvCxnSpPr>
          <p:nvPr/>
        </p:nvCxnSpPr>
        <p:spPr>
          <a:xfrm flipH="1" flipV="1">
            <a:off x="5730875" y="2357438"/>
            <a:ext cx="1674586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484711" y="2097088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&lt;Public&gt;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30" name="Straight Arrow Connector 29"/>
          <p:cNvCxnSpPr>
            <a:stCxn id="40968" idx="1"/>
            <a:endCxn id="40964" idx="3"/>
          </p:cNvCxnSpPr>
          <p:nvPr/>
        </p:nvCxnSpPr>
        <p:spPr>
          <a:xfrm flipH="1">
            <a:off x="3894138" y="2357438"/>
            <a:ext cx="931862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15937" y="170043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01542" y="170043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816475" y="117973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5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33A7A-9009-45C3-AECC-9450648E628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126676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D2F0C-DB1D-45D7-8529-C4E5E6A80910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107" name="Text Box 54"/>
          <p:cNvSpPr txBox="1">
            <a:spLocks noChangeArrowheads="1"/>
          </p:cNvSpPr>
          <p:nvPr/>
        </p:nvSpPr>
        <p:spPr bwMode="auto">
          <a:xfrm>
            <a:off x="3402321" y="6457950"/>
            <a:ext cx="2438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Assembly Allocations</a:t>
            </a:r>
          </a:p>
        </p:txBody>
      </p:sp>
      <p:sp>
        <p:nvSpPr>
          <p:cNvPr id="47109" name="Rectangle 30"/>
          <p:cNvSpPr>
            <a:spLocks noChangeArrowheads="1"/>
          </p:cNvSpPr>
          <p:nvPr/>
        </p:nvSpPr>
        <p:spPr bwMode="auto">
          <a:xfrm>
            <a:off x="381000" y="1642067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0" name="Rectangle 30"/>
          <p:cNvSpPr>
            <a:spLocks noChangeArrowheads="1"/>
          </p:cNvSpPr>
          <p:nvPr/>
        </p:nvSpPr>
        <p:spPr bwMode="auto">
          <a:xfrm>
            <a:off x="181284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1" name="Rectangle 22"/>
          <p:cNvSpPr>
            <a:spLocks noChangeArrowheads="1"/>
          </p:cNvSpPr>
          <p:nvPr/>
        </p:nvSpPr>
        <p:spPr bwMode="auto">
          <a:xfrm>
            <a:off x="3200400" y="2804245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4582743" y="2805187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Historical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3" name="Rectangle 30"/>
          <p:cNvSpPr>
            <a:spLocks noChangeArrowheads="1"/>
          </p:cNvSpPr>
          <p:nvPr/>
        </p:nvSpPr>
        <p:spPr bwMode="auto">
          <a:xfrm>
            <a:off x="1802216" y="1645391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4" name="Rectangle 22"/>
          <p:cNvSpPr>
            <a:spLocks noChangeArrowheads="1"/>
          </p:cNvSpPr>
          <p:nvPr/>
        </p:nvSpPr>
        <p:spPr bwMode="auto">
          <a:xfrm>
            <a:off x="381000" y="3872447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News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API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1812848" y="3869362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Pricing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200398" y="3869360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381000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3200400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80999" y="2804245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802215" y="2792746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Admin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3200399" y="1645391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582743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Market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582742" y="1645391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943600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943600" y="2805187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589837" y="1358107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ServiceModelEx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589837" y="529432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Server-side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589837" y="3847307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Pub/Sub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7589837" y="3017044"/>
            <a:ext cx="1279525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589837" y="4677569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589837" y="2186782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DAL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7589837" y="5447507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</p:spTree>
    <p:extLst>
      <p:ext uri="{BB962C8B-B14F-4D97-AF65-F5344CB8AC3E}">
        <p14:creationId xmlns:p14="http://schemas.microsoft.com/office/powerpoint/2010/main" val="423512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5D214-10CD-4345-8D53-EC2735B5AC29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0663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0F421-5473-46D3-8112-EBD8F8FE8DA6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Text Box 54"/>
          <p:cNvSpPr txBox="1">
            <a:spLocks noChangeArrowheads="1"/>
          </p:cNvSpPr>
          <p:nvPr/>
        </p:nvSpPr>
        <p:spPr bwMode="auto">
          <a:xfrm>
            <a:off x="3379110" y="6446838"/>
            <a:ext cx="2385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Public WCF Services</a:t>
            </a:r>
          </a:p>
        </p:txBody>
      </p:sp>
      <p:sp>
        <p:nvSpPr>
          <p:cNvPr id="60420" name="Rectangle 62"/>
          <p:cNvSpPr>
            <a:spLocks noChangeArrowheads="1"/>
          </p:cNvSpPr>
          <p:nvPr/>
        </p:nvSpPr>
        <p:spPr bwMode="auto">
          <a:xfrm>
            <a:off x="1707356" y="2175984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1" name="Rectangle 30"/>
          <p:cNvSpPr>
            <a:spLocks noChangeArrowheads="1"/>
          </p:cNvSpPr>
          <p:nvPr/>
        </p:nvSpPr>
        <p:spPr bwMode="auto">
          <a:xfrm>
            <a:off x="1875631" y="2333146"/>
            <a:ext cx="1279525" cy="639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796653" y="2333146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3629171" y="2175984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731022" y="2329971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5563540" y="2172809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ADBE-2996-4EF4-961A-FC5A0C453B0D}" type="slidenum">
              <a:rPr 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Text Box 54"/>
          <p:cNvSpPr txBox="1">
            <a:spLocks noChangeArrowheads="1"/>
          </p:cNvSpPr>
          <p:nvPr/>
        </p:nvSpPr>
        <p:spPr bwMode="auto">
          <a:xfrm>
            <a:off x="3363913" y="6446838"/>
            <a:ext cx="241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InProc WCF Services</a:t>
            </a:r>
          </a:p>
        </p:txBody>
      </p:sp>
      <p:sp>
        <p:nvSpPr>
          <p:cNvPr id="61444" name="Rectangle 62"/>
          <p:cNvSpPr>
            <a:spLocks noChangeArrowheads="1"/>
          </p:cNvSpPr>
          <p:nvPr/>
        </p:nvSpPr>
        <p:spPr bwMode="auto">
          <a:xfrm>
            <a:off x="3665981" y="1114425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5" name="Rectangle 62"/>
          <p:cNvSpPr>
            <a:spLocks noChangeArrowheads="1"/>
          </p:cNvSpPr>
          <p:nvPr/>
        </p:nvSpPr>
        <p:spPr bwMode="auto">
          <a:xfrm>
            <a:off x="3665981" y="2198688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6" name="Rectangle 30"/>
          <p:cNvSpPr>
            <a:spLocks noChangeArrowheads="1"/>
          </p:cNvSpPr>
          <p:nvPr/>
        </p:nvSpPr>
        <p:spPr bwMode="auto">
          <a:xfrm>
            <a:off x="3832668" y="1271588"/>
            <a:ext cx="1281113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1447" name="Rectangle 22"/>
          <p:cNvSpPr>
            <a:spLocks noChangeArrowheads="1"/>
          </p:cNvSpPr>
          <p:nvPr/>
        </p:nvSpPr>
        <p:spPr bwMode="auto">
          <a:xfrm>
            <a:off x="3832668" y="2366963"/>
            <a:ext cx="128111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1448" name="Rectangle 62"/>
          <p:cNvSpPr>
            <a:spLocks noChangeArrowheads="1"/>
          </p:cNvSpPr>
          <p:nvPr/>
        </p:nvSpPr>
        <p:spPr bwMode="auto">
          <a:xfrm>
            <a:off x="3665981" y="3333750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9" name="Rectangle 22"/>
          <p:cNvSpPr>
            <a:spLocks noChangeArrowheads="1"/>
          </p:cNvSpPr>
          <p:nvPr/>
        </p:nvSpPr>
        <p:spPr bwMode="auto">
          <a:xfrm>
            <a:off x="3832668" y="3502025"/>
            <a:ext cx="128111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API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405656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F244B-CAE5-4D1F-9542-181B9DF9F7FE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1" name="Text Box 54"/>
          <p:cNvSpPr txBox="1">
            <a:spLocks noChangeArrowheads="1"/>
          </p:cNvSpPr>
          <p:nvPr/>
        </p:nvSpPr>
        <p:spPr bwMode="auto">
          <a:xfrm>
            <a:off x="3167063" y="6457950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Trading</a:t>
            </a:r>
          </a:p>
        </p:txBody>
      </p:sp>
      <p:sp>
        <p:nvSpPr>
          <p:cNvPr id="43012" name="Rectangle 62"/>
          <p:cNvSpPr>
            <a:spLocks noChangeArrowheads="1"/>
          </p:cNvSpPr>
          <p:nvPr/>
        </p:nvSpPr>
        <p:spPr bwMode="auto">
          <a:xfrm>
            <a:off x="3571875" y="714375"/>
            <a:ext cx="1819275" cy="28432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3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3014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3015" name="Rectangle 22"/>
          <p:cNvSpPr>
            <a:spLocks noChangeArrowheads="1"/>
          </p:cNvSpPr>
          <p:nvPr/>
        </p:nvSpPr>
        <p:spPr bwMode="auto">
          <a:xfrm>
            <a:off x="3805238" y="2554288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73112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36307-B6FE-42A5-B8C2-C7B6809533FC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5" name="Text Box 54"/>
          <p:cNvSpPr txBox="1">
            <a:spLocks noChangeArrowheads="1"/>
          </p:cNvSpPr>
          <p:nvPr/>
        </p:nvSpPr>
        <p:spPr bwMode="auto">
          <a:xfrm>
            <a:off x="2798763" y="6457950"/>
            <a:ext cx="3546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Administration</a:t>
            </a:r>
          </a:p>
        </p:txBody>
      </p:sp>
      <p:sp>
        <p:nvSpPr>
          <p:cNvPr id="44036" name="Rectangle 62"/>
          <p:cNvSpPr>
            <a:spLocks noChangeArrowheads="1"/>
          </p:cNvSpPr>
          <p:nvPr/>
        </p:nvSpPr>
        <p:spPr bwMode="auto">
          <a:xfrm>
            <a:off x="3571875" y="714375"/>
            <a:ext cx="1819275" cy="3552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7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4038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Admin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4039" name="Rectangle 22"/>
          <p:cNvSpPr>
            <a:spLocks noChangeArrowheads="1"/>
          </p:cNvSpPr>
          <p:nvPr/>
        </p:nvSpPr>
        <p:spPr bwMode="auto">
          <a:xfrm>
            <a:off x="3805238" y="2554288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Admin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805237" y="3429000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136343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Interview Questions</a:t>
            </a:r>
          </a:p>
          <a:p>
            <a:pPr lvl="1" eaLnBrk="1" hangingPunct="1"/>
            <a:r>
              <a:rPr lang="en-US" sz="2200" dirty="0"/>
              <a:t>What is the business of the </a:t>
            </a:r>
            <a:r>
              <a:rPr lang="en-US" sz="2200" dirty="0" smtClean="0"/>
              <a:t>system?</a:t>
            </a:r>
            <a:endParaRPr lang="en-US" sz="2200" dirty="0"/>
          </a:p>
          <a:p>
            <a:pPr lvl="1" eaLnBrk="1" hangingPunct="1"/>
            <a:r>
              <a:rPr lang="en-US" sz="2200" dirty="0"/>
              <a:t>What are the integration and interoperability </a:t>
            </a:r>
            <a:r>
              <a:rPr lang="en-US" sz="2200" dirty="0" smtClean="0"/>
              <a:t>requirements?</a:t>
            </a:r>
            <a:endParaRPr lang="en-US" sz="2200" dirty="0"/>
          </a:p>
          <a:p>
            <a:pPr lvl="1" eaLnBrk="1" hangingPunct="1"/>
            <a:r>
              <a:rPr lang="en-US" sz="2200" dirty="0"/>
              <a:t>What is the timeline for the </a:t>
            </a:r>
            <a:r>
              <a:rPr lang="en-US" sz="2200" dirty="0" smtClean="0"/>
              <a:t>deployment?</a:t>
            </a:r>
            <a:endParaRPr lang="en-US" sz="2200" dirty="0"/>
          </a:p>
          <a:p>
            <a:pPr lvl="1" eaLnBrk="1" hangingPunct="1"/>
            <a:r>
              <a:rPr lang="en-US" sz="2200" dirty="0"/>
              <a:t>Resale </a:t>
            </a:r>
            <a:r>
              <a:rPr lang="en-US" sz="2200" dirty="0" smtClean="0"/>
              <a:t>opportunity?</a:t>
            </a:r>
            <a:endParaRPr lang="en-US" sz="2200" dirty="0"/>
          </a:p>
          <a:p>
            <a:pPr lvl="1" eaLnBrk="1" hangingPunct="1"/>
            <a:r>
              <a:rPr lang="en-US" sz="2200" dirty="0"/>
              <a:t>Why/ why not off the </a:t>
            </a:r>
            <a:r>
              <a:rPr lang="en-US" sz="2200" dirty="0" smtClean="0"/>
              <a:t>shelve?</a:t>
            </a:r>
            <a:endParaRPr lang="en-US" sz="2200" dirty="0"/>
          </a:p>
          <a:p>
            <a:pPr lvl="1" eaLnBrk="1" hangingPunct="1"/>
            <a:r>
              <a:rPr lang="en-US" sz="2200" dirty="0"/>
              <a:t>What is the number one pain </a:t>
            </a:r>
            <a:r>
              <a:rPr lang="en-US" sz="2200" dirty="0" smtClean="0"/>
              <a:t>point?</a:t>
            </a:r>
            <a:endParaRPr lang="en-US" sz="2200" dirty="0"/>
          </a:p>
          <a:p>
            <a:pPr lvl="1" eaLnBrk="1" hangingPunct="1"/>
            <a:r>
              <a:rPr lang="en-US" sz="2200" dirty="0"/>
              <a:t>How would different users use this </a:t>
            </a:r>
            <a:r>
              <a:rPr lang="en-US" sz="2200" dirty="0" smtClean="0"/>
              <a:t>system?</a:t>
            </a:r>
            <a:endParaRPr lang="en-US" sz="2200" dirty="0"/>
          </a:p>
          <a:p>
            <a:pPr lvl="1" eaLnBrk="1" hangingPunct="1"/>
            <a:r>
              <a:rPr lang="en-US" sz="2200" dirty="0"/>
              <a:t>What are the roles the users </a:t>
            </a:r>
            <a:r>
              <a:rPr lang="en-US" sz="2200" dirty="0" smtClean="0"/>
              <a:t>play?</a:t>
            </a:r>
            <a:endParaRPr lang="en-US" sz="2200" dirty="0"/>
          </a:p>
          <a:p>
            <a:pPr lvl="1" eaLnBrk="1" hangingPunct="1"/>
            <a:r>
              <a:rPr lang="en-US" sz="2200" dirty="0"/>
              <a:t>Performance, throughput, scalability </a:t>
            </a:r>
            <a:r>
              <a:rPr lang="en-US" sz="2200" dirty="0" smtClean="0"/>
              <a:t>requirements?</a:t>
            </a:r>
            <a:endParaRPr lang="en-US" sz="2200" dirty="0"/>
          </a:p>
          <a:p>
            <a:pPr lvl="1" eaLnBrk="1" hangingPunct="1"/>
            <a:r>
              <a:rPr lang="en-US" sz="2200" dirty="0"/>
              <a:t>How would the introduction of the system change the </a:t>
            </a:r>
            <a:r>
              <a:rPr lang="en-US" sz="2200" dirty="0" smtClean="0"/>
              <a:t>business?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6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AD2A6-5C19-49C0-A0F0-C5E3B585A7C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" name="Text Box 54"/>
          <p:cNvSpPr txBox="1">
            <a:spLocks noChangeArrowheads="1"/>
          </p:cNvSpPr>
          <p:nvPr/>
        </p:nvSpPr>
        <p:spPr bwMode="auto">
          <a:xfrm>
            <a:off x="3273425" y="645795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Trade</a:t>
            </a:r>
          </a:p>
        </p:txBody>
      </p:sp>
      <p:sp>
        <p:nvSpPr>
          <p:cNvPr id="45060" name="Rectangle 62"/>
          <p:cNvSpPr>
            <a:spLocks noChangeArrowheads="1"/>
          </p:cNvSpPr>
          <p:nvPr/>
        </p:nvSpPr>
        <p:spPr bwMode="auto">
          <a:xfrm>
            <a:off x="3571875" y="714376"/>
            <a:ext cx="1819275" cy="185870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061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5062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Market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415446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57605-35C7-4016-BF1A-E288E53328AC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3" name="Text Box 54"/>
          <p:cNvSpPr txBox="1">
            <a:spLocks noChangeArrowheads="1"/>
          </p:cNvSpPr>
          <p:nvPr/>
        </p:nvSpPr>
        <p:spPr bwMode="auto">
          <a:xfrm>
            <a:off x="3082925" y="6457950"/>
            <a:ext cx="297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Analytics</a:t>
            </a:r>
          </a:p>
        </p:txBody>
      </p:sp>
      <p:sp>
        <p:nvSpPr>
          <p:cNvPr id="46084" name="Rectangle 62"/>
          <p:cNvSpPr>
            <a:spLocks noChangeArrowheads="1"/>
          </p:cNvSpPr>
          <p:nvPr/>
        </p:nvSpPr>
        <p:spPr bwMode="auto">
          <a:xfrm>
            <a:off x="3571875" y="714375"/>
            <a:ext cx="1819275" cy="38258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5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6086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6087" name="Rectangle 22"/>
          <p:cNvSpPr>
            <a:spLocks noChangeArrowheads="1"/>
          </p:cNvSpPr>
          <p:nvPr/>
        </p:nvSpPr>
        <p:spPr bwMode="auto">
          <a:xfrm>
            <a:off x="3805238" y="2554288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6088" name="Rectangle 22"/>
          <p:cNvSpPr>
            <a:spLocks noChangeArrowheads="1"/>
          </p:cNvSpPr>
          <p:nvPr/>
        </p:nvSpPr>
        <p:spPr bwMode="auto">
          <a:xfrm>
            <a:off x="3805238" y="3346450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Historical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260185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D2F0C-DB1D-45D7-8529-C4E5E6A80910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107" name="Text Box 54"/>
          <p:cNvSpPr txBox="1">
            <a:spLocks noChangeArrowheads="1"/>
          </p:cNvSpPr>
          <p:nvPr/>
        </p:nvSpPr>
        <p:spPr bwMode="auto">
          <a:xfrm>
            <a:off x="3267075" y="6457950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Feeds</a:t>
            </a:r>
          </a:p>
        </p:txBody>
      </p:sp>
      <p:sp>
        <p:nvSpPr>
          <p:cNvPr id="47108" name="Rectangle 62"/>
          <p:cNvSpPr>
            <a:spLocks noChangeArrowheads="1"/>
          </p:cNvSpPr>
          <p:nvPr/>
        </p:nvSpPr>
        <p:spPr bwMode="auto">
          <a:xfrm>
            <a:off x="3571875" y="714375"/>
            <a:ext cx="3084513" cy="4367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109" name="Rectangle 30"/>
          <p:cNvSpPr>
            <a:spLocks noChangeArrowheads="1"/>
          </p:cNvSpPr>
          <p:nvPr/>
        </p:nvSpPr>
        <p:spPr bwMode="auto">
          <a:xfrm>
            <a:off x="3805238" y="167163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0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1" name="Rectangle 22"/>
          <p:cNvSpPr>
            <a:spLocks noChangeArrowheads="1"/>
          </p:cNvSpPr>
          <p:nvPr/>
        </p:nvSpPr>
        <p:spPr bwMode="auto">
          <a:xfrm>
            <a:off x="3805238" y="2500313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3805238" y="3324225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Historical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3" name="Rectangle 30"/>
          <p:cNvSpPr>
            <a:spLocks noChangeArrowheads="1"/>
          </p:cNvSpPr>
          <p:nvPr/>
        </p:nvSpPr>
        <p:spPr bwMode="auto">
          <a:xfrm>
            <a:off x="5237163" y="167163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4" name="Rectangle 22"/>
          <p:cNvSpPr>
            <a:spLocks noChangeArrowheads="1"/>
          </p:cNvSpPr>
          <p:nvPr/>
        </p:nvSpPr>
        <p:spPr bwMode="auto">
          <a:xfrm>
            <a:off x="5237163" y="2500313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News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API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5237163" y="3324225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Pricing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237162" y="421027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11452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B123F-85BE-4D3F-A2B4-952186E92856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Processes </a:t>
            </a:r>
          </a:p>
        </p:txBody>
      </p:sp>
    </p:spTree>
    <p:extLst>
      <p:ext uri="{BB962C8B-B14F-4D97-AF65-F5344CB8AC3E}">
        <p14:creationId xmlns:p14="http://schemas.microsoft.com/office/powerpoint/2010/main" val="333462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417763" y="6457950"/>
            <a:ext cx="430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Client (EXE)</a:t>
            </a:r>
          </a:p>
        </p:txBody>
      </p:sp>
      <p:sp>
        <p:nvSpPr>
          <p:cNvPr id="63492" name="Rectangle 128"/>
          <p:cNvSpPr>
            <a:spLocks noChangeArrowheads="1"/>
          </p:cNvSpPr>
          <p:nvPr/>
        </p:nvSpPr>
        <p:spPr bwMode="auto">
          <a:xfrm>
            <a:off x="1166813" y="973138"/>
            <a:ext cx="7083425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3525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Application(EXE)</a:t>
            </a: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819400" y="1166260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</p:spTree>
    <p:extLst>
      <p:ext uri="{BB962C8B-B14F-4D97-AF65-F5344CB8AC3E}">
        <p14:creationId xmlns:p14="http://schemas.microsoft.com/office/powerpoint/2010/main" val="56648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417763" y="6457950"/>
            <a:ext cx="430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Client (ASP.NET)</a:t>
            </a:r>
          </a:p>
        </p:txBody>
      </p:sp>
      <p:sp>
        <p:nvSpPr>
          <p:cNvPr id="63492" name="Rectangle 128"/>
          <p:cNvSpPr>
            <a:spLocks noChangeArrowheads="1"/>
          </p:cNvSpPr>
          <p:nvPr/>
        </p:nvSpPr>
        <p:spPr bwMode="auto">
          <a:xfrm>
            <a:off x="3581400" y="973138"/>
            <a:ext cx="4668838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38671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ASP.NET</a:t>
            </a: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867151" y="1930734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343691" y="1157288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IIS 7.5</a:t>
            </a:r>
          </a:p>
        </p:txBody>
      </p:sp>
      <p:sp>
        <p:nvSpPr>
          <p:cNvPr id="10" name="Rectangle 128"/>
          <p:cNvSpPr>
            <a:spLocks noChangeArrowheads="1"/>
          </p:cNvSpPr>
          <p:nvPr/>
        </p:nvSpPr>
        <p:spPr bwMode="auto">
          <a:xfrm>
            <a:off x="1066800" y="973138"/>
            <a:ext cx="182880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1046"/>
            <a:ext cx="46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(W3WP)</a:t>
            </a:r>
            <a:endParaRPr lang="en-US" sz="1600" dirty="0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</p:spTree>
    <p:extLst>
      <p:ext uri="{BB962C8B-B14F-4D97-AF65-F5344CB8AC3E}">
        <p14:creationId xmlns:p14="http://schemas.microsoft.com/office/powerpoint/2010/main" val="88110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199482" y="6457950"/>
            <a:ext cx="4745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Client (Browser App)</a:t>
            </a:r>
          </a:p>
        </p:txBody>
      </p:sp>
      <p:sp>
        <p:nvSpPr>
          <p:cNvPr id="63492" name="Rectangle 128"/>
          <p:cNvSpPr>
            <a:spLocks noChangeArrowheads="1"/>
          </p:cNvSpPr>
          <p:nvPr/>
        </p:nvSpPr>
        <p:spPr bwMode="auto">
          <a:xfrm>
            <a:off x="1166813" y="973138"/>
            <a:ext cx="1728787" cy="34464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3525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Browser App</a:t>
            </a: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34000" y="1157288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3553491" y="1157288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IIS 7.5</a:t>
            </a:r>
          </a:p>
        </p:txBody>
      </p:sp>
      <p:sp>
        <p:nvSpPr>
          <p:cNvPr id="10" name="Rectangle 128"/>
          <p:cNvSpPr>
            <a:spLocks noChangeArrowheads="1"/>
          </p:cNvSpPr>
          <p:nvPr/>
        </p:nvSpPr>
        <p:spPr bwMode="auto">
          <a:xfrm>
            <a:off x="3276600" y="973138"/>
            <a:ext cx="502920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3553491" y="197418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550444" y="276793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4081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(W3WP)</a:t>
            </a:r>
            <a:endParaRPr lang="en-US" sz="1600" dirty="0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352551" y="198489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349504" y="277864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</a:p>
        </p:txBody>
      </p:sp>
    </p:spTree>
    <p:extLst>
      <p:ext uri="{BB962C8B-B14F-4D97-AF65-F5344CB8AC3E}">
        <p14:creationId xmlns:p14="http://schemas.microsoft.com/office/powerpoint/2010/main" val="390950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199482" y="6457950"/>
            <a:ext cx="4745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Client (Native App)</a:t>
            </a: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34000" y="1157288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3553491" y="1157288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IIS 7.5</a:t>
            </a:r>
          </a:p>
        </p:txBody>
      </p:sp>
      <p:sp>
        <p:nvSpPr>
          <p:cNvPr id="10" name="Rectangle 128"/>
          <p:cNvSpPr>
            <a:spLocks noChangeArrowheads="1"/>
          </p:cNvSpPr>
          <p:nvPr/>
        </p:nvSpPr>
        <p:spPr bwMode="auto">
          <a:xfrm>
            <a:off x="3276600" y="973138"/>
            <a:ext cx="502920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3553491" y="197418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550444" y="276793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6600" y="4081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(W3WP)</a:t>
            </a:r>
            <a:endParaRPr lang="en-US" sz="1600" dirty="0"/>
          </a:p>
        </p:txBody>
      </p:sp>
      <p:sp>
        <p:nvSpPr>
          <p:cNvPr id="15" name="Rectangle 128"/>
          <p:cNvSpPr>
            <a:spLocks noChangeArrowheads="1"/>
          </p:cNvSpPr>
          <p:nvPr/>
        </p:nvSpPr>
        <p:spPr bwMode="auto">
          <a:xfrm>
            <a:off x="1166813" y="973138"/>
            <a:ext cx="1728787" cy="34464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3525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Native App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352551" y="198489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349504" y="277864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</a:p>
        </p:txBody>
      </p:sp>
    </p:spTree>
    <p:extLst>
      <p:ext uri="{BB962C8B-B14F-4D97-AF65-F5344CB8AC3E}">
        <p14:creationId xmlns:p14="http://schemas.microsoft.com/office/powerpoint/2010/main" val="306571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BF611-4199-4F0D-AF14-9742B026588D}" type="slidenum">
              <a:rPr 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55" name="Rectangle 128"/>
          <p:cNvSpPr>
            <a:spLocks noChangeArrowheads="1"/>
          </p:cNvSpPr>
          <p:nvPr/>
        </p:nvSpPr>
        <p:spPr bwMode="auto">
          <a:xfrm>
            <a:off x="1169988" y="260350"/>
            <a:ext cx="6804025" cy="5937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2593975" y="6457950"/>
            <a:ext cx="395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Process Boundary  - Application Tier</a:t>
            </a:r>
          </a:p>
        </p:txBody>
      </p:sp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4306888" y="333375"/>
            <a:ext cx="1852612" cy="56451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Each Logical Service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can be hosted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separately or together.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In the case of hosting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within WAS, to host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separately, each is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provided it’s own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App Pool…</a:t>
            </a:r>
          </a:p>
        </p:txBody>
      </p:sp>
      <p:sp>
        <p:nvSpPr>
          <p:cNvPr id="49158" name="Rectangle 24"/>
          <p:cNvSpPr>
            <a:spLocks noChangeArrowheads="1"/>
          </p:cNvSpPr>
          <p:nvPr/>
        </p:nvSpPr>
        <p:spPr bwMode="auto">
          <a:xfrm>
            <a:off x="1296988" y="333375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WAS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IIS 7.5</a:t>
            </a:r>
          </a:p>
        </p:txBody>
      </p:sp>
      <p:sp>
        <p:nvSpPr>
          <p:cNvPr id="49159" name="Rectangle 25"/>
          <p:cNvSpPr>
            <a:spLocks noChangeArrowheads="1"/>
          </p:cNvSpPr>
          <p:nvPr/>
        </p:nvSpPr>
        <p:spPr bwMode="auto">
          <a:xfrm>
            <a:off x="6472238" y="12493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ServiceModelEx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0" name="Rectangle 25"/>
          <p:cNvSpPr>
            <a:spLocks noChangeArrowheads="1"/>
          </p:cNvSpPr>
          <p:nvPr/>
        </p:nvSpPr>
        <p:spPr bwMode="auto">
          <a:xfrm>
            <a:off x="6472238" y="42068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Server-side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49161" name="Rectangle 25"/>
          <p:cNvSpPr>
            <a:spLocks noChangeArrowheads="1"/>
          </p:cNvSpPr>
          <p:nvPr/>
        </p:nvSpPr>
        <p:spPr bwMode="auto">
          <a:xfrm>
            <a:off x="6472238" y="37385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Pub/Sub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2" name="Rectangle 25"/>
          <p:cNvSpPr>
            <a:spLocks noChangeArrowheads="1"/>
          </p:cNvSpPr>
          <p:nvPr/>
        </p:nvSpPr>
        <p:spPr bwMode="auto">
          <a:xfrm>
            <a:off x="6472238" y="2908300"/>
            <a:ext cx="1279525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49163" name="Rectangle 25"/>
          <p:cNvSpPr>
            <a:spLocks noChangeArrowheads="1"/>
          </p:cNvSpPr>
          <p:nvPr/>
        </p:nvSpPr>
        <p:spPr bwMode="auto">
          <a:xfrm>
            <a:off x="6472238" y="4568825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4" name="Rectangle 25"/>
          <p:cNvSpPr>
            <a:spLocks noChangeArrowheads="1"/>
          </p:cNvSpPr>
          <p:nvPr/>
        </p:nvSpPr>
        <p:spPr bwMode="auto">
          <a:xfrm>
            <a:off x="6472238" y="207803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DAL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5" name="Rectangle 25"/>
          <p:cNvSpPr>
            <a:spLocks noChangeArrowheads="1"/>
          </p:cNvSpPr>
          <p:nvPr/>
        </p:nvSpPr>
        <p:spPr bwMode="auto">
          <a:xfrm>
            <a:off x="6472238" y="53387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743200" y="333375"/>
            <a:ext cx="1279525" cy="639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Assemblies(DLL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0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E2CA-BB4D-42F2-A3C4-310764CF01BE}" type="slidenum">
              <a:rPr 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539" name="Rectangle 128"/>
          <p:cNvSpPr>
            <a:spLocks noChangeArrowheads="1"/>
          </p:cNvSpPr>
          <p:nvPr/>
        </p:nvSpPr>
        <p:spPr bwMode="auto">
          <a:xfrm>
            <a:off x="1169988" y="260350"/>
            <a:ext cx="6804025" cy="5937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1881188" y="6457950"/>
            <a:ext cx="538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Process Boundary  - Self Hosted Application Tier</a:t>
            </a:r>
          </a:p>
        </p:txBody>
      </p:sp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4306888" y="333375"/>
            <a:ext cx="1852612" cy="56451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Each Logical Service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can be hosted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separately or together.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Managers should be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automatically hosted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through custom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ServiceHosts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Host helper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iFX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65542" name="Rectangle 24"/>
          <p:cNvSpPr>
            <a:spLocks noChangeArrowheads="1"/>
          </p:cNvSpPr>
          <p:nvPr/>
        </p:nvSpPr>
        <p:spPr bwMode="auto">
          <a:xfrm>
            <a:off x="1296988" y="333375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Win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Application(EXE)</a:t>
            </a:r>
          </a:p>
        </p:txBody>
      </p:sp>
      <p:sp>
        <p:nvSpPr>
          <p:cNvPr id="65543" name="Rectangle 25"/>
          <p:cNvSpPr>
            <a:spLocks noChangeArrowheads="1"/>
          </p:cNvSpPr>
          <p:nvPr/>
        </p:nvSpPr>
        <p:spPr bwMode="auto">
          <a:xfrm>
            <a:off x="6472238" y="12493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ServiceModelEx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4" name="Rectangle 25"/>
          <p:cNvSpPr>
            <a:spLocks noChangeArrowheads="1"/>
          </p:cNvSpPr>
          <p:nvPr/>
        </p:nvSpPr>
        <p:spPr bwMode="auto">
          <a:xfrm>
            <a:off x="6472238" y="42068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Server-side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5545" name="Rectangle 25"/>
          <p:cNvSpPr>
            <a:spLocks noChangeArrowheads="1"/>
          </p:cNvSpPr>
          <p:nvPr/>
        </p:nvSpPr>
        <p:spPr bwMode="auto">
          <a:xfrm>
            <a:off x="6472238" y="37385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Pub/Sub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6" name="Rectangle 25"/>
          <p:cNvSpPr>
            <a:spLocks noChangeArrowheads="1"/>
          </p:cNvSpPr>
          <p:nvPr/>
        </p:nvSpPr>
        <p:spPr bwMode="auto">
          <a:xfrm>
            <a:off x="6472238" y="2908300"/>
            <a:ext cx="1279525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5547" name="Rectangle 25"/>
          <p:cNvSpPr>
            <a:spLocks noChangeArrowheads="1"/>
          </p:cNvSpPr>
          <p:nvPr/>
        </p:nvSpPr>
        <p:spPr bwMode="auto">
          <a:xfrm>
            <a:off x="6472238" y="4568825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8" name="Rectangle 25"/>
          <p:cNvSpPr>
            <a:spLocks noChangeArrowheads="1"/>
          </p:cNvSpPr>
          <p:nvPr/>
        </p:nvSpPr>
        <p:spPr bwMode="auto">
          <a:xfrm>
            <a:off x="6472238" y="207803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DAL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9" name="Rectangle 25"/>
          <p:cNvSpPr>
            <a:spLocks noChangeArrowheads="1"/>
          </p:cNvSpPr>
          <p:nvPr/>
        </p:nvSpPr>
        <p:spPr bwMode="auto">
          <a:xfrm>
            <a:off x="6472238" y="53387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79713" y="333375"/>
            <a:ext cx="1279525" cy="639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390163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platform to enable the efficient, flexible trade of current and future commodities.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0AFF0-96DC-4E15-B0AC-6FFC75FA03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7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4127D-AE75-49C5-95B1-026952756C08}" type="slidenum">
              <a:rPr lang="en-US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901950" y="6457950"/>
            <a:ext cx="334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Process Boundary  - Data Tier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3902075" y="24812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1" name="Rectangle 62"/>
          <p:cNvSpPr>
            <a:spLocks noChangeArrowheads="1"/>
          </p:cNvSpPr>
          <p:nvPr/>
        </p:nvSpPr>
        <p:spPr bwMode="auto">
          <a:xfrm>
            <a:off x="3448050" y="205422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2" name="AutoShape 3"/>
          <p:cNvSpPr>
            <a:spLocks noChangeArrowheads="1"/>
          </p:cNvSpPr>
          <p:nvPr/>
        </p:nvSpPr>
        <p:spPr bwMode="auto">
          <a:xfrm>
            <a:off x="3902075" y="9652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3" name="Rectangle 62"/>
          <p:cNvSpPr>
            <a:spLocks noChangeArrowheads="1"/>
          </p:cNvSpPr>
          <p:nvPr/>
        </p:nvSpPr>
        <p:spPr bwMode="auto">
          <a:xfrm>
            <a:off x="3448050" y="53657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4" name="AutoShape 3"/>
          <p:cNvSpPr>
            <a:spLocks noChangeArrowheads="1"/>
          </p:cNvSpPr>
          <p:nvPr/>
        </p:nvSpPr>
        <p:spPr bwMode="auto">
          <a:xfrm>
            <a:off x="3902075" y="40132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5" name="Rectangle 62"/>
          <p:cNvSpPr>
            <a:spLocks noChangeArrowheads="1"/>
          </p:cNvSpPr>
          <p:nvPr/>
        </p:nvSpPr>
        <p:spPr bwMode="auto">
          <a:xfrm>
            <a:off x="3448050" y="358457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6" name="AutoShape 3"/>
          <p:cNvSpPr>
            <a:spLocks noChangeArrowheads="1"/>
          </p:cNvSpPr>
          <p:nvPr/>
        </p:nvSpPr>
        <p:spPr bwMode="auto">
          <a:xfrm>
            <a:off x="3905250" y="54864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7" name="Rectangle 62"/>
          <p:cNvSpPr>
            <a:spLocks noChangeArrowheads="1"/>
          </p:cNvSpPr>
          <p:nvPr/>
        </p:nvSpPr>
        <p:spPr bwMode="auto">
          <a:xfrm>
            <a:off x="3451225" y="5059363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092825" y="9652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5638800" y="53657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5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08F33-09E3-4BC2-BDA7-0643CF52FE54}" type="slidenum">
              <a:rPr 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Identities </a:t>
            </a:r>
          </a:p>
        </p:txBody>
      </p:sp>
    </p:spTree>
    <p:extLst>
      <p:ext uri="{BB962C8B-B14F-4D97-AF65-F5344CB8AC3E}">
        <p14:creationId xmlns:p14="http://schemas.microsoft.com/office/powerpoint/2010/main" val="325506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838200" y="457200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2177570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5473217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838200" y="1455839"/>
            <a:ext cx="7192277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Connectivity Identity Pattern</a:t>
            </a:r>
          </a:p>
        </p:txBody>
      </p:sp>
    </p:spTree>
    <p:extLst>
      <p:ext uri="{BB962C8B-B14F-4D97-AF65-F5344CB8AC3E}">
        <p14:creationId xmlns:p14="http://schemas.microsoft.com/office/powerpoint/2010/main" val="37602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73340" y="211097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297623" y="1511299"/>
            <a:ext cx="2" cy="5996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52056" y="1511301"/>
            <a:ext cx="0" cy="6169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73340" y="99060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84856" y="99758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09524" y="2633258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41722" y="30279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08574" y="2633258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398922" y="3549163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58951" y="9978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41722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398922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41722" y="4650531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51374" y="4650531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51374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08574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25513" y="1027411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838200" y="1914052"/>
            <a:ext cx="7183618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42056" y="2633258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84856" y="211205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74254" y="30279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1106" y="2633258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31454" y="3549163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74254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31454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74254" y="4650531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83906" y="4650531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83906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1106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84318" y="1518281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69923" y="1518282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08667" y="1534508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194272" y="1534509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52324" y="211205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3049687" y="6457950"/>
            <a:ext cx="3044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Application Identity Pattern</a:t>
            </a:r>
          </a:p>
        </p:txBody>
      </p:sp>
    </p:spTree>
    <p:extLst>
      <p:ext uri="{BB962C8B-B14F-4D97-AF65-F5344CB8AC3E}">
        <p14:creationId xmlns:p14="http://schemas.microsoft.com/office/powerpoint/2010/main" val="73286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7DF5B-A9B3-486D-8A80-747606E6E4E8}" type="slidenum">
              <a:rPr lang="en-US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43282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Authentication Pattern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28081" y="2358934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78017" y="1298675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469978" y="2358935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042703" y="335280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689499" y="3352800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545759" y="5070797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736107" y="4259763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736107" y="5070797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378014" y="334925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024810" y="3349257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881070" y="5067254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071418" y="4256220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071418" y="5067254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 rot="5400000">
            <a:off x="5169211" y="1885483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1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58EDE-183D-4E81-89AF-65514BD7C0A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Authorization </a:t>
            </a:r>
          </a:p>
        </p:txBody>
      </p:sp>
    </p:spTree>
    <p:extLst>
      <p:ext uri="{BB962C8B-B14F-4D97-AF65-F5344CB8AC3E}">
        <p14:creationId xmlns:p14="http://schemas.microsoft.com/office/powerpoint/2010/main" val="388055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Authorization Pattern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28081" y="2358934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78017" y="1298675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469978" y="2358935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545759" y="5070797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736107" y="5070797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881070" y="5067254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071418" y="5067254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 rot="5400000">
            <a:off x="5169211" y="1885483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0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91D38-AE3D-46B3-9CF3-999C0CCD4EC7}" type="slidenum">
              <a:rPr lang="en-US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Transactions </a:t>
            </a:r>
          </a:p>
        </p:txBody>
      </p:sp>
    </p:spTree>
    <p:extLst>
      <p:ext uri="{BB962C8B-B14F-4D97-AF65-F5344CB8AC3E}">
        <p14:creationId xmlns:p14="http://schemas.microsoft.com/office/powerpoint/2010/main" val="53159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144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Transactional Pattern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2177570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838200" y="457200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5473217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6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Support the easy addition of new commodity types.</a:t>
            </a:r>
          </a:p>
          <a:p>
            <a:pPr lvl="1"/>
            <a:r>
              <a:rPr lang="en-US" dirty="0" smtClean="0"/>
              <a:t>Support the easy addition of new order types.</a:t>
            </a:r>
          </a:p>
          <a:p>
            <a:pPr lvl="1"/>
            <a:r>
              <a:rPr lang="en-US" dirty="0" smtClean="0"/>
              <a:t>Decouple admin tasks, trading, analysis, matching and feeds as much as possible.</a:t>
            </a:r>
          </a:p>
          <a:p>
            <a:pPr lvl="1"/>
            <a:r>
              <a:rPr lang="en-US" dirty="0" smtClean="0"/>
              <a:t>Support very high throughput and flexible scaling options across each major subsystem.</a:t>
            </a:r>
          </a:p>
          <a:p>
            <a:pPr lvl="1"/>
            <a:r>
              <a:rPr lang="en-US" dirty="0" smtClean="0"/>
              <a:t>Consider cost effectiveness</a:t>
            </a:r>
          </a:p>
          <a:p>
            <a:pPr lvl="1"/>
            <a:r>
              <a:rPr lang="en-US" dirty="0" smtClean="0"/>
              <a:t>Support the ‘multiplicity of clients’</a:t>
            </a:r>
          </a:p>
          <a:p>
            <a:pPr lvl="1"/>
            <a:r>
              <a:rPr lang="en-US" dirty="0" smtClean="0"/>
              <a:t>Support cloud migration strategies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18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BFBD6-86CF-4A7C-AEC4-58F45342B446}" type="slidenum">
              <a:rPr lang="en-US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Logical Threads </a:t>
            </a:r>
          </a:p>
        </p:txBody>
      </p:sp>
    </p:spTree>
    <p:extLst>
      <p:ext uri="{BB962C8B-B14F-4D97-AF65-F5344CB8AC3E}">
        <p14:creationId xmlns:p14="http://schemas.microsoft.com/office/powerpoint/2010/main" val="22444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290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Logical Thread Pattern</a:t>
            </a: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1639887" y="1219200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981999" y="1009650"/>
            <a:ext cx="269875" cy="514350"/>
          </a:xfrm>
          <a:custGeom>
            <a:avLst/>
            <a:gdLst>
              <a:gd name="T0" fmla="*/ 89191 w 270166"/>
              <a:gd name="T1" fmla="*/ 0 h 514496"/>
              <a:gd name="T2" fmla="*/ 3466 w 270166"/>
              <a:gd name="T3" fmla="*/ 466725 h 514496"/>
              <a:gd name="T4" fmla="*/ 193966 w 270166"/>
              <a:gd name="T5" fmla="*/ 457200 h 514496"/>
              <a:gd name="T6" fmla="*/ 270166 w 270166"/>
              <a:gd name="T7" fmla="*/ 95250 h 514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0166" h="514496">
                <a:moveTo>
                  <a:pt x="89191" y="0"/>
                </a:moveTo>
                <a:cubicBezTo>
                  <a:pt x="37597" y="195262"/>
                  <a:pt x="-13997" y="390525"/>
                  <a:pt x="3466" y="466725"/>
                </a:cubicBezTo>
                <a:cubicBezTo>
                  <a:pt x="20928" y="542925"/>
                  <a:pt x="149516" y="519113"/>
                  <a:pt x="193966" y="457200"/>
                </a:cubicBezTo>
                <a:cubicBezTo>
                  <a:pt x="238416" y="395287"/>
                  <a:pt x="254291" y="245268"/>
                  <a:pt x="270166" y="9525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3842802" y="1219200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7142468" y="1219200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748938" y="3017134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6115050" y="2997939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8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BFBD6-86CF-4A7C-AEC4-58F45342B446}" type="slidenum">
              <a:rPr lang="en-US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API Access </a:t>
            </a:r>
          </a:p>
        </p:txBody>
      </p:sp>
    </p:spTree>
    <p:extLst>
      <p:ext uri="{BB962C8B-B14F-4D97-AF65-F5344CB8AC3E}">
        <p14:creationId xmlns:p14="http://schemas.microsoft.com/office/powerpoint/2010/main" val="41372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8EFDA-EE02-4528-802C-A950783E77F7}" type="slidenum">
              <a:rPr lang="en-US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0" name="Text Box 14"/>
          <p:cNvSpPr txBox="1">
            <a:spLocks noChangeArrowheads="1"/>
          </p:cNvSpPr>
          <p:nvPr/>
        </p:nvSpPr>
        <p:spPr bwMode="auto">
          <a:xfrm>
            <a:off x="2082248" y="6457950"/>
            <a:ext cx="4979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Access Zones –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</a:rPr>
              <a:t>Public+Private+Internal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cxnSp>
        <p:nvCxnSpPr>
          <p:cNvPr id="43" name="Straight Arrow Connector 42"/>
          <p:cNvCxnSpPr>
            <a:stCxn id="76" idx="2"/>
            <a:endCxn id="90" idx="0"/>
          </p:cNvCxnSpPr>
          <p:nvPr/>
        </p:nvCxnSpPr>
        <p:spPr>
          <a:xfrm flipH="1">
            <a:off x="4088402" y="2434316"/>
            <a:ext cx="2007598" cy="1147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33" name="Text Box 35"/>
          <p:cNvSpPr txBox="1">
            <a:spLocks noChangeArrowheads="1"/>
          </p:cNvSpPr>
          <p:nvPr/>
        </p:nvSpPr>
        <p:spPr bwMode="auto">
          <a:xfrm>
            <a:off x="103188" y="911225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61925" y="889000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5" idx="2"/>
            <a:endCxn id="90" idx="0"/>
          </p:cNvCxnSpPr>
          <p:nvPr/>
        </p:nvCxnSpPr>
        <p:spPr>
          <a:xfrm flipH="1">
            <a:off x="4088402" y="1565411"/>
            <a:ext cx="149225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0" idx="2"/>
            <a:endCxn id="90" idx="0"/>
          </p:cNvCxnSpPr>
          <p:nvPr/>
        </p:nvCxnSpPr>
        <p:spPr>
          <a:xfrm>
            <a:off x="2287155" y="1565411"/>
            <a:ext cx="1801247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4411617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3780427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638800" y="1913108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7" name="Straight Arrow Connector 76"/>
          <p:cNvCxnSpPr>
            <a:stCxn id="74" idx="2"/>
            <a:endCxn id="75" idx="0"/>
          </p:cNvCxnSpPr>
          <p:nvPr/>
        </p:nvCxnSpPr>
        <p:spPr>
          <a:xfrm flipH="1">
            <a:off x="4237627" y="757374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844242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9" name="Straight Arrow Connector 78"/>
          <p:cNvCxnSpPr>
            <a:stCxn id="78" idx="2"/>
            <a:endCxn id="80" idx="0"/>
          </p:cNvCxnSpPr>
          <p:nvPr/>
        </p:nvCxnSpPr>
        <p:spPr>
          <a:xfrm flipH="1">
            <a:off x="2287155" y="757374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829955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3342749" y="236165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82" name="Straight Arrow Connector 81"/>
          <p:cNvCxnSpPr>
            <a:stCxn id="81" idx="2"/>
            <a:endCxn id="75" idx="0"/>
          </p:cNvCxnSpPr>
          <p:nvPr/>
        </p:nvCxnSpPr>
        <p:spPr>
          <a:xfrm>
            <a:off x="3799949" y="757373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631202" y="5497513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3631202" y="358140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631202" y="44100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92" name="Straight Arrow Connector 91"/>
          <p:cNvCxnSpPr>
            <a:stCxn id="90" idx="2"/>
            <a:endCxn id="91" idx="0"/>
          </p:cNvCxnSpPr>
          <p:nvPr/>
        </p:nvCxnSpPr>
        <p:spPr>
          <a:xfrm>
            <a:off x="4088402" y="4102608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89" idx="0"/>
          </p:cNvCxnSpPr>
          <p:nvPr/>
        </p:nvCxnSpPr>
        <p:spPr>
          <a:xfrm>
            <a:off x="4088402" y="4931283"/>
            <a:ext cx="0" cy="56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6688" y="1748036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113052" y="1749623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1681162" y="123081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3200400" y="126256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62"/>
          <p:cNvSpPr>
            <a:spLocks noChangeArrowheads="1"/>
          </p:cNvSpPr>
          <p:nvPr/>
        </p:nvSpPr>
        <p:spPr bwMode="auto">
          <a:xfrm>
            <a:off x="5475720" y="1815728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5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8EFDA-EE02-4528-802C-A950783E77F7}" type="slidenum">
              <a:rPr lang="en-US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0" name="Text Box 14"/>
          <p:cNvSpPr txBox="1">
            <a:spLocks noChangeArrowheads="1"/>
          </p:cNvSpPr>
          <p:nvPr/>
        </p:nvSpPr>
        <p:spPr bwMode="auto">
          <a:xfrm>
            <a:off x="2082248" y="6457950"/>
            <a:ext cx="4979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Access Zones –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</a:rPr>
              <a:t>Public+Private+Internal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80933" name="Text Box 35"/>
          <p:cNvSpPr txBox="1">
            <a:spLocks noChangeArrowheads="1"/>
          </p:cNvSpPr>
          <p:nvPr/>
        </p:nvSpPr>
        <p:spPr bwMode="auto">
          <a:xfrm>
            <a:off x="103188" y="911225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61925" y="889000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4411617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3780427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638800" y="1913108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7" name="Straight Arrow Connector 76"/>
          <p:cNvCxnSpPr>
            <a:stCxn id="74" idx="2"/>
            <a:endCxn id="75" idx="0"/>
          </p:cNvCxnSpPr>
          <p:nvPr/>
        </p:nvCxnSpPr>
        <p:spPr>
          <a:xfrm flipH="1">
            <a:off x="4237627" y="757374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844242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9" name="Straight Arrow Connector 78"/>
          <p:cNvCxnSpPr>
            <a:stCxn id="78" idx="2"/>
            <a:endCxn id="80" idx="0"/>
          </p:cNvCxnSpPr>
          <p:nvPr/>
        </p:nvCxnSpPr>
        <p:spPr>
          <a:xfrm flipH="1">
            <a:off x="2287155" y="757374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829955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3342749" y="236165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82" name="Straight Arrow Connector 81"/>
          <p:cNvCxnSpPr>
            <a:stCxn id="81" idx="2"/>
            <a:endCxn id="75" idx="0"/>
          </p:cNvCxnSpPr>
          <p:nvPr/>
        </p:nvCxnSpPr>
        <p:spPr>
          <a:xfrm>
            <a:off x="3799949" y="757373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746594" y="5458719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3733800" y="382438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733800" y="465306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92" name="Straight Arrow Connector 91"/>
          <p:cNvCxnSpPr>
            <a:stCxn id="90" idx="2"/>
            <a:endCxn id="91" idx="0"/>
          </p:cNvCxnSpPr>
          <p:nvPr/>
        </p:nvCxnSpPr>
        <p:spPr>
          <a:xfrm>
            <a:off x="4191000" y="4345596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89" idx="0"/>
          </p:cNvCxnSpPr>
          <p:nvPr/>
        </p:nvCxnSpPr>
        <p:spPr>
          <a:xfrm>
            <a:off x="4191000" y="5174271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6688" y="1748036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113052" y="1749623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1681162" y="123081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3200400" y="126256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62"/>
          <p:cNvSpPr>
            <a:spLocks noChangeArrowheads="1"/>
          </p:cNvSpPr>
          <p:nvPr/>
        </p:nvSpPr>
        <p:spPr bwMode="auto">
          <a:xfrm>
            <a:off x="5475720" y="1815728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168525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22958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844242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117882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72315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3793599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963083" y="243907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217516" y="243908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638800" y="291776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735368" y="292505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45652" y="3445753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00085" y="3445754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34200" y="1150976"/>
            <a:ext cx="2065517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Synchronizing Compensation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6089649" y="1304807"/>
            <a:ext cx="844551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7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8EFDA-EE02-4528-802C-A950783E77F7}" type="slidenum">
              <a:rPr lang="en-US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0" name="Text Box 14"/>
          <p:cNvSpPr txBox="1">
            <a:spLocks noChangeArrowheads="1"/>
          </p:cNvSpPr>
          <p:nvPr/>
        </p:nvSpPr>
        <p:spPr bwMode="auto">
          <a:xfrm>
            <a:off x="2082248" y="6457950"/>
            <a:ext cx="4979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Access Zones –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</a:rPr>
              <a:t>Public+Private+Internal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80933" name="Text Box 35"/>
          <p:cNvSpPr txBox="1">
            <a:spLocks noChangeArrowheads="1"/>
          </p:cNvSpPr>
          <p:nvPr/>
        </p:nvSpPr>
        <p:spPr bwMode="auto">
          <a:xfrm>
            <a:off x="103188" y="911225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61925" y="889000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4411617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3780427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638800" y="1913108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844242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829955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3342749" y="236165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746594" y="5458719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3733800" y="382438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733800" y="465306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92" name="Straight Arrow Connector 91"/>
          <p:cNvCxnSpPr>
            <a:stCxn id="90" idx="2"/>
            <a:endCxn id="91" idx="0"/>
          </p:cNvCxnSpPr>
          <p:nvPr/>
        </p:nvCxnSpPr>
        <p:spPr>
          <a:xfrm>
            <a:off x="4191000" y="4345596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89" idx="0"/>
          </p:cNvCxnSpPr>
          <p:nvPr/>
        </p:nvCxnSpPr>
        <p:spPr>
          <a:xfrm>
            <a:off x="4191000" y="5174271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6688" y="1748036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113052" y="1749623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1681162" y="123081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3200400" y="126256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62"/>
          <p:cNvSpPr>
            <a:spLocks noChangeArrowheads="1"/>
          </p:cNvSpPr>
          <p:nvPr/>
        </p:nvSpPr>
        <p:spPr bwMode="auto">
          <a:xfrm>
            <a:off x="5475720" y="1815728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168525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22958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844242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117882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72315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3793599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963083" y="243907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217516" y="243908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638800" y="291776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735368" y="292505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45652" y="3445753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00085" y="3445754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68527" y="757373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6504" y="757374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39907" y="778382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17884" y="778383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30022" y="767809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707999" y="767810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34200" y="1150976"/>
            <a:ext cx="2057400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WebSockets API, not WCF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>
            <a:endCxn id="57" idx="1"/>
          </p:cNvCxnSpPr>
          <p:nvPr/>
        </p:nvCxnSpPr>
        <p:spPr>
          <a:xfrm>
            <a:off x="6089648" y="1304807"/>
            <a:ext cx="844552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</a:p>
          <a:p>
            <a:pPr lvl="1" fontAlgn="ctr"/>
            <a:r>
              <a:rPr lang="en-US" dirty="0"/>
              <a:t>Non-volatile: </a:t>
            </a:r>
            <a:endParaRPr lang="en-US" dirty="0" smtClean="0"/>
          </a:p>
          <a:p>
            <a:pPr lvl="2" fontAlgn="ctr"/>
            <a:r>
              <a:rPr lang="en-US" dirty="0" smtClean="0"/>
              <a:t>Trader, Order, Rating, Commodity, Feed, Notification </a:t>
            </a:r>
            <a:r>
              <a:rPr lang="en-US" dirty="0"/>
              <a:t>Mgmt.</a:t>
            </a:r>
            <a:endParaRPr lang="en-US" sz="2000" dirty="0"/>
          </a:p>
          <a:p>
            <a:pPr lvl="1" fontAlgn="ctr"/>
            <a:r>
              <a:rPr lang="en-US" dirty="0" smtClean="0"/>
              <a:t>Volatile</a:t>
            </a:r>
          </a:p>
          <a:p>
            <a:pPr lvl="2" fontAlgn="ctr"/>
            <a:r>
              <a:rPr lang="en-US" dirty="0" smtClean="0"/>
              <a:t>Trading</a:t>
            </a:r>
            <a:r>
              <a:rPr lang="en-US" dirty="0"/>
              <a:t>, Matching, </a:t>
            </a:r>
            <a:r>
              <a:rPr lang="en-US" dirty="0" smtClean="0"/>
              <a:t>Order type extensibility, Analytics</a:t>
            </a:r>
            <a:r>
              <a:rPr lang="en-US" dirty="0"/>
              <a:t>, Feeds, UI </a:t>
            </a:r>
            <a:r>
              <a:rPr lang="en-US" dirty="0" smtClean="0"/>
              <a:t>workflows</a:t>
            </a:r>
          </a:p>
          <a:p>
            <a:pPr lvl="2" fontAlgn="ctr"/>
            <a:r>
              <a:rPr lang="en-US" dirty="0" smtClean="0"/>
              <a:t>System extensibility</a:t>
            </a:r>
            <a:endParaRPr lang="en-US" dirty="0"/>
          </a:p>
          <a:p>
            <a:pPr lvl="1" fontAlgn="ctr"/>
            <a:r>
              <a:rPr lang="en-US" dirty="0"/>
              <a:t>Trader Mgmt., Order Mgmt., Ratings and Notification Mgmt. </a:t>
            </a:r>
            <a:r>
              <a:rPr lang="en-US" dirty="0" smtClean="0"/>
              <a:t>are administrative tasks.</a:t>
            </a:r>
            <a:endParaRPr lang="en-US" sz="2200" dirty="0"/>
          </a:p>
          <a:p>
            <a:pPr lvl="1" fontAlgn="ctr"/>
            <a:r>
              <a:rPr lang="en-US" dirty="0" smtClean="0"/>
              <a:t>Queuing is the key </a:t>
            </a:r>
            <a:r>
              <a:rPr lang="en-US" dirty="0"/>
              <a:t>to throughput and </a:t>
            </a:r>
            <a:r>
              <a:rPr lang="en-US" dirty="0" smtClean="0"/>
              <a:t>scalability.</a:t>
            </a:r>
            <a:endParaRPr lang="en-US" sz="2200" dirty="0"/>
          </a:p>
          <a:p>
            <a:pPr lvl="1" fontAlgn="ctr"/>
            <a:r>
              <a:rPr lang="en-US" dirty="0"/>
              <a:t>The Pub/Sub Service is the cornerstone of the system</a:t>
            </a:r>
            <a:endParaRPr lang="en-US" sz="2200" dirty="0"/>
          </a:p>
          <a:p>
            <a:pPr lvl="2" fontAlgn="ctr"/>
            <a:r>
              <a:rPr lang="en-US" dirty="0"/>
              <a:t>The Pub/Sub Service must also be publicly accessible to publish live feeds and notifications</a:t>
            </a:r>
          </a:p>
          <a:p>
            <a:pPr lvl="2" fontAlgn="ctr"/>
            <a:r>
              <a:rPr lang="en-US" dirty="0"/>
              <a:t>Pub/Sub as Message Bus more applicable</a:t>
            </a:r>
          </a:p>
          <a:p>
            <a:pPr lvl="1" fontAlgn="ctr"/>
            <a:r>
              <a:rPr lang="en-US" dirty="0"/>
              <a:t>Orders and Trades are historical facts</a:t>
            </a:r>
            <a:endParaRPr lang="en-US" sz="2200" dirty="0"/>
          </a:p>
          <a:p>
            <a:pPr lvl="1" fontAlgn="ctr"/>
            <a:r>
              <a:rPr lang="en-US" dirty="0"/>
              <a:t>Analytics data is reconstituted for timeliness, but is assumed stale w/ a freshness date provided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2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‘Classic Enterprise’ Operational Concepts (Iteration 1)</a:t>
            </a:r>
          </a:p>
          <a:p>
            <a:pPr lvl="1"/>
            <a:r>
              <a:rPr lang="en-US" dirty="0" smtClean="0"/>
              <a:t>Separate volatility concerns to facilitate flexible scaling options and improve business agility.</a:t>
            </a:r>
          </a:p>
          <a:p>
            <a:pPr lvl="1"/>
            <a:r>
              <a:rPr lang="en-US" dirty="0" smtClean="0"/>
              <a:t>Workflows are extensible, managed through the admin portion of the system and can even be maintained externally.</a:t>
            </a:r>
          </a:p>
          <a:p>
            <a:pPr lvl="1"/>
            <a:r>
              <a:rPr lang="en-US" dirty="0" smtClean="0"/>
              <a:t>Clients are expected to be different form factors and succinct workflows are crafted for each.</a:t>
            </a:r>
          </a:p>
          <a:p>
            <a:pPr lvl="1"/>
            <a:r>
              <a:rPr lang="en-US" dirty="0" smtClean="0"/>
              <a:t>Caching is used to improve responsiveness of certain key subsystems.</a:t>
            </a:r>
          </a:p>
          <a:p>
            <a:pPr lvl="1"/>
            <a:r>
              <a:rPr lang="en-US" dirty="0" smtClean="0"/>
              <a:t>Queuing between subsystems (i.e. Managers) ensures lossless data flow.</a:t>
            </a:r>
          </a:p>
          <a:p>
            <a:pPr lvl="1"/>
            <a:r>
              <a:rPr lang="en-US" dirty="0" smtClean="0"/>
              <a:t>Feeds to clients are transient, as stale feed data has little value.</a:t>
            </a:r>
          </a:p>
          <a:p>
            <a:pPr lvl="1"/>
            <a:r>
              <a:rPr lang="en-US" dirty="0" smtClean="0"/>
              <a:t>Integrate public feeds into the Feeds subsystem to reduce complexity and simplify administration.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8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‘Agile’ Enterprise Operational Concepts (Iteration </a:t>
            </a:r>
            <a:r>
              <a:rPr lang="en-US" dirty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partitioning and deployment of the well-factored Workflow Manager contracts into separate subsystems empowers business agility.</a:t>
            </a:r>
          </a:p>
          <a:p>
            <a:pPr lvl="1"/>
            <a:r>
              <a:rPr lang="en-US" dirty="0" smtClean="0"/>
              <a:t> The partitioning of the Data Tier further supports subsystem autonomy.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2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Contemporary Enterprise Operational Concepts (Iteration </a:t>
            </a:r>
            <a:r>
              <a:rPr lang="en-US" dirty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Message Bus is the fundamental extensibility point of the system, allowing the interaction of any number of subsystems to be orchestrated and organized into arbitrarily complex patterns.</a:t>
            </a:r>
          </a:p>
          <a:p>
            <a:pPr lvl="1"/>
            <a:r>
              <a:rPr lang="en-US" b="1" dirty="0" smtClean="0"/>
              <a:t>Messages now become the application</a:t>
            </a:r>
            <a:r>
              <a:rPr lang="en-US" dirty="0" smtClean="0"/>
              <a:t>, carrying relevant contextual information with them as they move through a dynamic environment. </a:t>
            </a:r>
          </a:p>
          <a:p>
            <a:pPr lvl="1"/>
            <a:r>
              <a:rPr lang="en-US" dirty="0"/>
              <a:t>The Message Bus is publicly available to allow direct client interaction modes.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1574</Words>
  <Application>Microsoft Macintosh PowerPoint</Application>
  <PresentationFormat>On-screen Show (4:3)</PresentationFormat>
  <Paragraphs>800</Paragraphs>
  <Slides>55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Office Theme</vt:lpstr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Electronic Pazari  Architecture Iteration 3</vt:lpstr>
      <vt:lpstr>PowerPoint Presentation</vt:lpstr>
      <vt:lpstr>PowerPoint Presentation</vt:lpstr>
      <vt:lpstr>Mission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Static Aspect</vt:lpstr>
      <vt:lpstr>PowerPoint Presentation</vt:lpstr>
      <vt:lpstr>Architecture Dynamic 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Assemblies</vt:lpstr>
      <vt:lpstr>PowerPoint Presentation</vt:lpstr>
      <vt:lpstr>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Identities </vt:lpstr>
      <vt:lpstr>PowerPoint Presentation</vt:lpstr>
      <vt:lpstr>PowerPoint Presentation</vt:lpstr>
      <vt:lpstr>Authentication </vt:lpstr>
      <vt:lpstr>PowerPoint Presentation</vt:lpstr>
      <vt:lpstr>Authorization </vt:lpstr>
      <vt:lpstr>PowerPoint Presentation</vt:lpstr>
      <vt:lpstr>Transactions </vt:lpstr>
      <vt:lpstr>PowerPoint Presentation</vt:lpstr>
      <vt:lpstr>Logical Threads </vt:lpstr>
      <vt:lpstr>PowerPoint Presentation</vt:lpstr>
      <vt:lpstr>API Access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Mychajlo</dc:creator>
  <cp:lastModifiedBy>Joy Chakraborty</cp:lastModifiedBy>
  <cp:revision>164</cp:revision>
  <dcterms:created xsi:type="dcterms:W3CDTF">2006-08-16T00:00:00Z</dcterms:created>
  <dcterms:modified xsi:type="dcterms:W3CDTF">2014-03-18T15:36:42Z</dcterms:modified>
</cp:coreProperties>
</file>