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8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9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0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86" r:id="rId4"/>
    <p:sldMasterId id="2147483699" r:id="rId5"/>
    <p:sldMasterId id="2147483712" r:id="rId6"/>
    <p:sldMasterId id="2147483725" r:id="rId7"/>
    <p:sldMasterId id="2147483738" r:id="rId8"/>
    <p:sldMasterId id="2147483750" r:id="rId9"/>
    <p:sldMasterId id="2147483762" r:id="rId10"/>
    <p:sldMasterId id="2147483774" r:id="rId11"/>
  </p:sldMasterIdLst>
  <p:notesMasterIdLst>
    <p:notesMasterId r:id="rId70"/>
  </p:notesMasterIdLst>
  <p:sldIdLst>
    <p:sldId id="256" r:id="rId12"/>
    <p:sldId id="278" r:id="rId13"/>
    <p:sldId id="279" r:id="rId14"/>
    <p:sldId id="280" r:id="rId15"/>
    <p:sldId id="287" r:id="rId16"/>
    <p:sldId id="282" r:id="rId17"/>
    <p:sldId id="284" r:id="rId18"/>
    <p:sldId id="285" r:id="rId19"/>
    <p:sldId id="311" r:id="rId20"/>
    <p:sldId id="310" r:id="rId21"/>
    <p:sldId id="312" r:id="rId22"/>
    <p:sldId id="288" r:id="rId23"/>
    <p:sldId id="261" r:id="rId24"/>
    <p:sldId id="289" r:id="rId25"/>
    <p:sldId id="290" r:id="rId26"/>
    <p:sldId id="291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00" r:id="rId39"/>
    <p:sldId id="324" r:id="rId40"/>
    <p:sldId id="325" r:id="rId41"/>
    <p:sldId id="301" r:id="rId42"/>
    <p:sldId id="302" r:id="rId43"/>
    <p:sldId id="303" r:id="rId44"/>
    <p:sldId id="304" r:id="rId45"/>
    <p:sldId id="305" r:id="rId46"/>
    <p:sldId id="306" r:id="rId47"/>
    <p:sldId id="326" r:id="rId48"/>
    <p:sldId id="339" r:id="rId49"/>
    <p:sldId id="340" r:id="rId50"/>
    <p:sldId id="341" r:id="rId51"/>
    <p:sldId id="307" r:id="rId52"/>
    <p:sldId id="327" r:id="rId53"/>
    <p:sldId id="308" r:id="rId54"/>
    <p:sldId id="328" r:id="rId55"/>
    <p:sldId id="329" r:id="rId56"/>
    <p:sldId id="330" r:id="rId57"/>
    <p:sldId id="331" r:id="rId58"/>
    <p:sldId id="332" r:id="rId59"/>
    <p:sldId id="333" r:id="rId60"/>
    <p:sldId id="334" r:id="rId61"/>
    <p:sldId id="335" r:id="rId62"/>
    <p:sldId id="336" r:id="rId63"/>
    <p:sldId id="337" r:id="rId64"/>
    <p:sldId id="338" r:id="rId65"/>
    <p:sldId id="342" r:id="rId66"/>
    <p:sldId id="343" r:id="rId67"/>
    <p:sldId id="345" r:id="rId68"/>
    <p:sldId id="346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88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6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50" Type="http://schemas.openxmlformats.org/officeDocument/2006/relationships/slide" Target="slides/slide39.xml"/><Relationship Id="rId55" Type="http://schemas.openxmlformats.org/officeDocument/2006/relationships/slide" Target="slides/slide44.xml"/><Relationship Id="rId63" Type="http://schemas.openxmlformats.org/officeDocument/2006/relationships/slide" Target="slides/slide52.xml"/><Relationship Id="rId68" Type="http://schemas.openxmlformats.org/officeDocument/2006/relationships/slide" Target="slides/slide57.xml"/><Relationship Id="rId7" Type="http://schemas.openxmlformats.org/officeDocument/2006/relationships/slideMaster" Target="slideMasters/slideMaster7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3" Type="http://schemas.openxmlformats.org/officeDocument/2006/relationships/slide" Target="slides/slide42.xml"/><Relationship Id="rId58" Type="http://schemas.openxmlformats.org/officeDocument/2006/relationships/slide" Target="slides/slide47.xml"/><Relationship Id="rId66" Type="http://schemas.openxmlformats.org/officeDocument/2006/relationships/slide" Target="slides/slide55.xml"/><Relationship Id="rId7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slide" Target="slides/slide38.xml"/><Relationship Id="rId57" Type="http://schemas.openxmlformats.org/officeDocument/2006/relationships/slide" Target="slides/slide46.xml"/><Relationship Id="rId61" Type="http://schemas.openxmlformats.org/officeDocument/2006/relationships/slide" Target="slides/slide50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slide" Target="slides/slide41.xml"/><Relationship Id="rId60" Type="http://schemas.openxmlformats.org/officeDocument/2006/relationships/slide" Target="slides/slide49.xml"/><Relationship Id="rId65" Type="http://schemas.openxmlformats.org/officeDocument/2006/relationships/slide" Target="slides/slide54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slide" Target="slides/slide37.xml"/><Relationship Id="rId56" Type="http://schemas.openxmlformats.org/officeDocument/2006/relationships/slide" Target="slides/slide45.xml"/><Relationship Id="rId64" Type="http://schemas.openxmlformats.org/officeDocument/2006/relationships/slide" Target="slides/slide53.xml"/><Relationship Id="rId69" Type="http://schemas.openxmlformats.org/officeDocument/2006/relationships/slide" Target="slides/slide58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0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59" Type="http://schemas.openxmlformats.org/officeDocument/2006/relationships/slide" Target="slides/slide48.xml"/><Relationship Id="rId67" Type="http://schemas.openxmlformats.org/officeDocument/2006/relationships/slide" Target="slides/slide56.xml"/><Relationship Id="rId20" Type="http://schemas.openxmlformats.org/officeDocument/2006/relationships/slide" Target="slides/slide9.xml"/><Relationship Id="rId41" Type="http://schemas.openxmlformats.org/officeDocument/2006/relationships/slide" Target="slides/slide30.xml"/><Relationship Id="rId54" Type="http://schemas.openxmlformats.org/officeDocument/2006/relationships/slide" Target="slides/slide43.xml"/><Relationship Id="rId62" Type="http://schemas.openxmlformats.org/officeDocument/2006/relationships/slide" Target="slides/slide5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45092-055D-4CD6-89F3-43507B72752E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34612-D97B-479E-BCFD-E353DF0BF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09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7CDB572-15A3-4C5C-B38B-494AC4ABF510}" type="slidenum">
              <a:rPr lang="en-US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56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7CDB572-15A3-4C5C-B38B-494AC4ABF510}" type="slidenum">
              <a:rPr lang="en-US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57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7CDB572-15A3-4C5C-B38B-494AC4ABF510}" type="slidenum">
              <a:rPr lang="en-US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58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2D56B-E0C0-40F5-B82F-EB3CB72022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90015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2DBEA-2158-4EAF-8936-FE72CFDD582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2205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6E166-6F7D-4878-A6E3-61C3F6D1D35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71074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5AFFC-D2E8-40EE-A1DE-C122CC1D75A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18897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EC6AE-DEE4-43CA-BD04-2B4CCF805C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2168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C9AA2-488E-408F-AD0C-E8B1796FCC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512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16830-E025-4A40-99F4-F733131806E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35200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B348E-31A5-4CCA-9BB8-A5CE4F40B3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81247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82304-0327-4499-B228-35626E019D8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5732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F7FA5-9C51-4B37-8641-78C68B1B956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45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14462-D231-48E2-A4B8-0F9D688EA92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77705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2D56B-E0C0-40F5-B82F-EB3CB72022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74430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2DBEA-2158-4EAF-8936-FE72CFDD582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15113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6E166-6F7D-4878-A6E3-61C3F6D1D35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9253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5AFFC-D2E8-40EE-A1DE-C122CC1D75A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03371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EC6AE-DEE4-43CA-BD04-2B4CCF805C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18938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C9AA2-488E-408F-AD0C-E8B1796FCC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2254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DB065-4BC9-4A71-AF7D-671CA4383D5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50445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63378-DED4-4558-8098-FEB43DD15AF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98820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EF242-BDED-4309-91DF-4A47616593C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961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B7B87-4E8B-4A98-BA66-A750D60794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12484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82A02-3266-474D-99CD-367B6A9C915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88842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69A85B-3845-4AD2-9FDE-5448FD9068B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1519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31E2B-FD95-4F4D-9C90-4050BAAD3F2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25404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3A8C6-0700-4C5A-8AE0-C71886B8C5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61218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318978"/>
            <a:ext cx="8229600" cy="58071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28B94-6781-40A4-BC87-5D9A5BC7B667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10/16/2012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B0EF6-3FBE-43BF-9F3D-3311A9490A7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60381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8CA28-D123-44E4-838E-5290E165864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56321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C3C87-F6D3-4412-895C-E2F44EB7149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5167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F1367-30C8-4279-991D-01CD2141C6F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69268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2AA57-4EDD-47D1-A3DA-388E7D3FF8E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686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0AFF0-96DC-4E15-B0AC-6FFC75FA03A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095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C9F12-E1D7-4C00-B648-BC665A10EC0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16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060D6-9E2B-4347-B3FD-F3296D72036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347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B9B51-CD79-4D16-83CB-EB216B9E671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840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76D9B-5734-4F73-8F5D-404B60CEF66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348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D92EA-FA63-4184-A23C-010A5C2005F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392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318978"/>
            <a:ext cx="8229600" cy="58071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87894-C1E3-4415-83F3-5D5C4C710B84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10/16/2012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EE0FE-ED18-4B4D-9B07-F634EA82E3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61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2270F-DD92-4F3C-8D5C-0D363C85BDB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942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90A58-7A75-40E1-A16E-9141D7312A9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1416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88C8E-E326-473F-A884-1E88596DE4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759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0784A7-3815-4159-8D9D-68C866AD266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4976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69294-BB78-443D-AFD8-338DA5AC244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1928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5CC6B-B017-4FD6-A421-8B0A7B1D68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320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A8023-A72A-42DE-9266-D2E8699DCF1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2662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BD3296-287E-4F52-A026-6D5D1B4872D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717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D50FF-029A-47AA-A701-30189FD5F9F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8298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A0054-319C-4E11-A6A0-917F8E668FF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96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88EAE-31E6-4AEA-9744-9D5ABDB509C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3223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318978"/>
            <a:ext cx="8229600" cy="58071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CFCAE-46FF-45DF-9019-FCA3C3326093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10/16/2012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27921-0BA1-4923-89DF-55B7AB77C41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5058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8AB99-67FB-4C8A-8177-28679EA3D6A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3362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3F2F3-28E5-4FA4-B8BA-7DA428D21AF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1377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261DE-264A-4BE8-AC74-1947BB9C18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3892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E3C9A-C653-4E19-B47E-39F7B4871CF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2868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F399A-AD36-4975-85F9-3F64C13F2F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108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E3D42-874A-4C7B-8B6C-4EDE23185FB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1208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4523E-6A4B-4493-B6DB-AEE3312465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2260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06B58-1887-42D0-9C5A-834B38DEBC8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26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8973D-9FB2-41F4-BFA1-8845E06151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5151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534A3-60CF-443B-A951-86C2F1E018D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7363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8185B-FD8D-4DEF-8544-7D5EF23D880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1592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318978"/>
            <a:ext cx="8229600" cy="58071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96CE4-3164-48E7-8D4F-F72BFDDEB99D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10/16/2012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E3F54-648E-4945-B431-A72989E4DB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534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F94FD-2FB6-4952-AB1C-753C2C898A0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5021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7C916-0520-42FA-93EE-81186A418D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227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5E75B-F175-4480-B7BB-33951EB28A7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65531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4263-E3D4-487B-926C-4B711E464C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2406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F399A-AD36-4975-85F9-3F64C13F2F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99737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E3D42-874A-4C7B-8B6C-4EDE23185FB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9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4523E-6A4B-4493-B6DB-AEE3312465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9916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06B58-1887-42D0-9C5A-834B38DEBC8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4443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8973D-9FB2-41F4-BFA1-8845E06151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104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534A3-60CF-443B-A951-86C2F1E018D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081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8185B-FD8D-4DEF-8544-7D5EF23D880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10976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318978"/>
            <a:ext cx="8229600" cy="58071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96CE4-3164-48E7-8D4F-F72BFDDEB99D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10/16/2012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E3F54-648E-4945-B431-A72989E4DB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8424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F94FD-2FB6-4952-AB1C-753C2C898A0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2779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7C916-0520-42FA-93EE-81186A418D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292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5E75B-F175-4480-B7BB-33951EB28A7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134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4263-E3D4-487B-926C-4B711E464C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13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F399A-AD36-4975-85F9-3F64C13F2F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68160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E3D42-874A-4C7B-8B6C-4EDE23185FB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9452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4523E-6A4B-4493-B6DB-AEE3312465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42224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06B58-1887-42D0-9C5A-834B38DEBC8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3655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8973D-9FB2-41F4-BFA1-8845E06151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67648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534A3-60CF-443B-A951-86C2F1E018D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8771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8185B-FD8D-4DEF-8544-7D5EF23D880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57843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318978"/>
            <a:ext cx="8229600" cy="58071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96CE4-3164-48E7-8D4F-F72BFDDEB99D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10/16/2012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E3F54-648E-4945-B431-A72989E4DB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70790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F94FD-2FB6-4952-AB1C-753C2C898A0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7479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7C916-0520-42FA-93EE-81186A418D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35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5E75B-F175-4480-B7BB-33951EB28A7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75774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4263-E3D4-487B-926C-4B711E464C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75477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F399A-AD36-4975-85F9-3F64C13F2F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63748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E3D42-874A-4C7B-8B6C-4EDE23185FB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36252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4523E-6A4B-4493-B6DB-AEE3312465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05089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06B58-1887-42D0-9C5A-834B38DEBC8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3563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8973D-9FB2-41F4-BFA1-8845E06151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31716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534A3-60CF-443B-A951-86C2F1E018D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93991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8185B-FD8D-4DEF-8544-7D5EF23D880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46669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318978"/>
            <a:ext cx="8229600" cy="58071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96CE4-3164-48E7-8D4F-F72BFDDEB99D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10/16/2012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E3F54-648E-4945-B431-A72989E4DB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37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F94FD-2FB6-4952-AB1C-753C2C898A0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14917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7C916-0520-42FA-93EE-81186A418D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48989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5E75B-F175-4480-B7BB-33951EB28A7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27734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4263-E3D4-487B-926C-4B711E464C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04926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26456-5229-4009-8574-D3E6FB206F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88691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347EF-EFEF-4D8D-8F72-7870FCFE5F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64025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C52ED-FDED-4DCA-940A-5DCF47604F9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97881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5C372-8FDE-4BF5-B9D1-C0D8FDF65E5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2393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D4834-A414-4B15-BE88-52793F25D8B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08772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10B9B-E2D2-4790-A985-2470D71E522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14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9AA84-9031-4A89-BE2F-74A20FA7849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91476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24D5B-514E-4EF5-A794-46E30DD01B1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23233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D9E9C-EF65-407F-B507-9CD4F6E01E0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67635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F9BFF-E4B7-4C84-A52E-73534D79FA7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65581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CBF3E-301C-498B-AA58-875E132BC1E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8069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16830-E025-4A40-99F4-F733131806E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98040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B348E-31A5-4CCA-9BB8-A5CE4F40B3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46801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82304-0327-4499-B228-35626E019D8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60822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F7FA5-9C51-4B37-8641-78C68B1B956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95545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14462-D231-48E2-A4B8-0F9D688EA92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13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12" Type="http://schemas.openxmlformats.org/officeDocument/2006/relationships/slideLayout" Target="../slideLayouts/slideLayout128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08CDC6-51AB-4384-BA2B-22F431E371F1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56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356C9-6ADF-4A5B-A2BB-4E115CE40DA6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38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A18981-6E63-41A0-ACBB-46928534F5D2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31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0DB0F6-8116-4C3B-9CBA-E204DBDFF7AF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7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9EEDC3-9A1C-486E-8939-175C3370E155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56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9EEDC3-9A1C-486E-8939-175C3370E155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43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9EEDC3-9A1C-486E-8939-175C3370E155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2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9EEDC3-9A1C-486E-8939-175C3370E155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00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F8612C-A686-487C-A4BF-9F22833BB7AF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3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08CDC6-51AB-4384-BA2B-22F431E371F1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71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8FA52-8C15-4EA4-946D-6586E775CF15}" type="slidenum">
              <a:rPr lang="en-US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3075" name="Picture 1026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363" y="1757363"/>
            <a:ext cx="27622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863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‘Classic Enterprise’ Operational </a:t>
            </a:r>
            <a:r>
              <a:rPr lang="en-US" dirty="0" smtClean="0"/>
              <a:t>Concepts (Iteration 1)</a:t>
            </a:r>
          </a:p>
          <a:p>
            <a:pPr lvl="1"/>
            <a:r>
              <a:rPr lang="en-US" dirty="0" smtClean="0"/>
              <a:t>Separate volatility concerns to facilitate flexible scaling options and improve business agility.</a:t>
            </a:r>
          </a:p>
          <a:p>
            <a:pPr lvl="1"/>
            <a:r>
              <a:rPr lang="en-US" dirty="0" smtClean="0"/>
              <a:t>Workflows are extensible, managed through the admin portion of the system and can even be maintained externally.</a:t>
            </a:r>
          </a:p>
          <a:p>
            <a:pPr lvl="1"/>
            <a:r>
              <a:rPr lang="en-US" dirty="0" smtClean="0"/>
              <a:t>Clients are expected to be different form factors and succinct workflows are crafted for each.</a:t>
            </a:r>
          </a:p>
          <a:p>
            <a:pPr lvl="1"/>
            <a:r>
              <a:rPr lang="en-US" dirty="0" smtClean="0"/>
              <a:t>Caching is used to improve responsiveness of certain key subsystems.</a:t>
            </a:r>
          </a:p>
          <a:p>
            <a:pPr lvl="1"/>
            <a:r>
              <a:rPr lang="en-US" dirty="0" smtClean="0"/>
              <a:t>Queuing between subsystems (i.e. Managers) ensures lossless data flow.</a:t>
            </a:r>
          </a:p>
          <a:p>
            <a:pPr lvl="1"/>
            <a:r>
              <a:rPr lang="en-US" dirty="0" smtClean="0"/>
              <a:t>Feeds to clients are transient, as stale feed data has little value.</a:t>
            </a:r>
          </a:p>
          <a:p>
            <a:pPr lvl="1"/>
            <a:r>
              <a:rPr lang="en-US" dirty="0" smtClean="0"/>
              <a:t>Integrate public feeds into the Feeds subsystem to reduce complexity and simplify administration.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EE0FE-ED18-4B4D-9B07-F634EA82E35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788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‘Agile’ Enterprise Operational </a:t>
            </a:r>
            <a:r>
              <a:rPr lang="en-US" dirty="0" smtClean="0"/>
              <a:t>Concepts (Iteration </a:t>
            </a:r>
            <a:r>
              <a:rPr lang="en-US" dirty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partitioning and deployment of the well-factored Workflow Manager contracts into separate subsystems empowers business agility.</a:t>
            </a:r>
          </a:p>
          <a:p>
            <a:pPr lvl="1"/>
            <a:r>
              <a:rPr lang="en-US" dirty="0" smtClean="0"/>
              <a:t> The partitioning of the Data Tier further supports subsystem autonomy.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EE0FE-ED18-4B4D-9B07-F634EA82E35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425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Contemporary Enterprise Operational </a:t>
            </a:r>
            <a:r>
              <a:rPr lang="en-US" dirty="0" smtClean="0"/>
              <a:t>Concepts (Iteration </a:t>
            </a:r>
            <a:r>
              <a:rPr lang="en-US" dirty="0"/>
              <a:t>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Message Bus is the fundamental extensibility point of the system, allowing the interaction of any number of subsystems to be orchestrated and organized into arbitrarily complex patterns.</a:t>
            </a:r>
          </a:p>
          <a:p>
            <a:pPr lvl="1"/>
            <a:r>
              <a:rPr lang="en-US" b="1" dirty="0" smtClean="0"/>
              <a:t>Messages now become the application</a:t>
            </a:r>
            <a:r>
              <a:rPr lang="en-US" dirty="0" smtClean="0"/>
              <a:t>, carrying relevant contextual information with them as they move through a dynamic environment. </a:t>
            </a:r>
          </a:p>
          <a:p>
            <a:pPr lvl="1"/>
            <a:r>
              <a:rPr lang="en-US" dirty="0"/>
              <a:t>The Message Bus is publicly available to allow direct client interaction modes.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EE0FE-ED18-4B4D-9B07-F634EA82E35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226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1"/>
          <p:cNvSpPr>
            <a:spLocks noGrp="1"/>
          </p:cNvSpPr>
          <p:nvPr>
            <p:ph idx="1"/>
          </p:nvPr>
        </p:nvSpPr>
        <p:spPr>
          <a:xfrm>
            <a:off x="457200" y="319088"/>
            <a:ext cx="8229600" cy="5807075"/>
          </a:xfrm>
        </p:spPr>
        <p:txBody>
          <a:bodyPr/>
          <a:lstStyle/>
          <a:p>
            <a:r>
              <a:rPr lang="en-US" dirty="0" smtClean="0"/>
              <a:t>Core Use Cases</a:t>
            </a:r>
          </a:p>
          <a:p>
            <a:pPr lvl="1"/>
            <a:r>
              <a:rPr lang="en-GB" dirty="0" smtClean="0"/>
              <a:t>Submit new order</a:t>
            </a:r>
            <a:endParaRPr lang="en-US" dirty="0"/>
          </a:p>
          <a:p>
            <a:pPr lvl="1"/>
            <a:r>
              <a:rPr lang="en-GB" dirty="0" smtClean="0"/>
              <a:t>Subscribe to feed, notification</a:t>
            </a:r>
          </a:p>
          <a:p>
            <a:pPr lvl="1"/>
            <a:r>
              <a:rPr lang="en-GB" dirty="0" smtClean="0"/>
              <a:t>Add commodity</a:t>
            </a:r>
            <a:endParaRPr lang="en-US" dirty="0"/>
          </a:p>
          <a:p>
            <a:pPr lvl="1"/>
            <a:r>
              <a:rPr lang="en-GB" dirty="0" smtClean="0"/>
              <a:t>View trade analysis</a:t>
            </a:r>
            <a:endParaRPr lang="en-US" dirty="0" smtClean="0"/>
          </a:p>
          <a:p>
            <a:pPr lvl="1"/>
            <a:r>
              <a:rPr lang="en-GB" dirty="0" smtClean="0"/>
              <a:t>Submit trader rating</a:t>
            </a:r>
            <a:endParaRPr lang="en-US" dirty="0"/>
          </a:p>
          <a:p>
            <a:pPr lvl="1"/>
            <a:r>
              <a:rPr lang="en-GB" dirty="0" smtClean="0"/>
              <a:t>Receive live feed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A18764-F1AF-48E2-9ABF-1B5BC2567FD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4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11A0DE-220F-456B-8624-F908E5BD49B9}" type="slidenum">
              <a:rPr lang="en-US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2009775"/>
          </a:xfrm>
        </p:spPr>
        <p:txBody>
          <a:bodyPr/>
          <a:lstStyle/>
          <a:p>
            <a:pPr eaLnBrk="1" hangingPunct="1"/>
            <a:r>
              <a:rPr lang="en-US" smtClean="0">
                <a:cs typeface="Arial" charset="0"/>
              </a:rPr>
              <a:t>Architecture</a:t>
            </a:r>
            <a:br>
              <a:rPr lang="en-US" smtClean="0">
                <a:cs typeface="Arial" charset="0"/>
              </a:rPr>
            </a:br>
            <a:r>
              <a:rPr lang="en-US" sz="3600" smtClean="0">
                <a:cs typeface="Arial" charset="0"/>
              </a:rPr>
              <a:t>Static Aspect</a:t>
            </a:r>
          </a:p>
        </p:txBody>
      </p:sp>
    </p:spTree>
    <p:extLst>
      <p:ext uri="{BB962C8B-B14F-4D97-AF65-F5344CB8AC3E}">
        <p14:creationId xmlns:p14="http://schemas.microsoft.com/office/powerpoint/2010/main" val="419757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2EA0C-21BB-430E-8FAA-73E11995E378}" type="slidenum">
              <a:rPr lang="en-US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2771" name="Text Box 9"/>
          <p:cNvSpPr txBox="1">
            <a:spLocks noChangeArrowheads="1"/>
          </p:cNvSpPr>
          <p:nvPr/>
        </p:nvSpPr>
        <p:spPr bwMode="auto">
          <a:xfrm>
            <a:off x="103188" y="3965575"/>
            <a:ext cx="100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000000"/>
                </a:solidFill>
              </a:rPr>
              <a:t>Resource</a:t>
            </a:r>
            <a:br>
              <a:rPr lang="en-US" sz="1400" b="1" smtClean="0">
                <a:solidFill>
                  <a:srgbClr val="000000"/>
                </a:solidFill>
              </a:rPr>
            </a:br>
            <a:r>
              <a:rPr lang="en-US" sz="1400" b="1" smtClean="0">
                <a:solidFill>
                  <a:srgbClr val="000000"/>
                </a:solidFill>
              </a:rPr>
              <a:t>Access</a:t>
            </a:r>
          </a:p>
        </p:txBody>
      </p:sp>
      <p:sp>
        <p:nvSpPr>
          <p:cNvPr id="32772" name="Text Box 10"/>
          <p:cNvSpPr txBox="1">
            <a:spLocks noChangeArrowheads="1"/>
          </p:cNvSpPr>
          <p:nvPr/>
        </p:nvSpPr>
        <p:spPr bwMode="auto">
          <a:xfrm>
            <a:off x="103188" y="103188"/>
            <a:ext cx="1268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000000"/>
                </a:solidFill>
              </a:rPr>
              <a:t>Presentation</a:t>
            </a:r>
          </a:p>
        </p:txBody>
      </p:sp>
      <p:sp>
        <p:nvSpPr>
          <p:cNvPr id="32773" name="Text Box 15"/>
          <p:cNvSpPr txBox="1">
            <a:spLocks noChangeArrowheads="1"/>
          </p:cNvSpPr>
          <p:nvPr/>
        </p:nvSpPr>
        <p:spPr bwMode="auto">
          <a:xfrm>
            <a:off x="103188" y="5438775"/>
            <a:ext cx="100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000000"/>
                </a:solidFill>
              </a:rPr>
              <a:t>Resource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</a:endParaRPr>
          </a:p>
        </p:txBody>
      </p:sp>
      <p:sp>
        <p:nvSpPr>
          <p:cNvPr id="32774" name="Text Box 35"/>
          <p:cNvSpPr txBox="1">
            <a:spLocks noChangeArrowheads="1"/>
          </p:cNvSpPr>
          <p:nvPr/>
        </p:nvSpPr>
        <p:spPr bwMode="auto">
          <a:xfrm>
            <a:off x="103188" y="1511300"/>
            <a:ext cx="9715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000000"/>
                </a:solidFill>
              </a:rPr>
              <a:t>Business</a:t>
            </a:r>
            <a:br>
              <a:rPr lang="en-US" sz="1400" b="1" smtClean="0">
                <a:solidFill>
                  <a:srgbClr val="000000"/>
                </a:solidFill>
              </a:rPr>
            </a:br>
            <a:r>
              <a:rPr lang="en-US" sz="1400" b="1" smtClean="0">
                <a:solidFill>
                  <a:srgbClr val="000000"/>
                </a:solidFill>
              </a:rPr>
              <a:t>Logic</a:t>
            </a:r>
          </a:p>
        </p:txBody>
      </p:sp>
      <p:sp>
        <p:nvSpPr>
          <p:cNvPr id="32775" name="Text Box 14"/>
          <p:cNvSpPr txBox="1">
            <a:spLocks noChangeArrowheads="1"/>
          </p:cNvSpPr>
          <p:nvPr/>
        </p:nvSpPr>
        <p:spPr bwMode="auto">
          <a:xfrm>
            <a:off x="2994025" y="6457950"/>
            <a:ext cx="31149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Iteration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3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- Static Tier View</a:t>
            </a:r>
          </a:p>
        </p:txBody>
      </p:sp>
      <p:sp>
        <p:nvSpPr>
          <p:cNvPr id="32776" name="Rectangle 11"/>
          <p:cNvSpPr>
            <a:spLocks noChangeArrowheads="1"/>
          </p:cNvSpPr>
          <p:nvPr/>
        </p:nvSpPr>
        <p:spPr bwMode="auto">
          <a:xfrm>
            <a:off x="8139113" y="693738"/>
            <a:ext cx="901700" cy="47513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000000"/>
                </a:solidFill>
                <a:latin typeface="Arial" charset="0"/>
              </a:rPr>
              <a:t>iFX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2777" name="Rectangle 12"/>
          <p:cNvSpPr>
            <a:spLocks noChangeArrowheads="1"/>
          </p:cNvSpPr>
          <p:nvPr/>
        </p:nvSpPr>
        <p:spPr bwMode="auto">
          <a:xfrm>
            <a:off x="8239125" y="2174875"/>
            <a:ext cx="719138" cy="42386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  <a:latin typeface="Arial" charset="0"/>
              </a:rPr>
              <a:t>Cache</a:t>
            </a:r>
          </a:p>
        </p:txBody>
      </p:sp>
      <p:sp>
        <p:nvSpPr>
          <p:cNvPr id="32778" name="Rectangle 12"/>
          <p:cNvSpPr>
            <a:spLocks noChangeArrowheads="1"/>
          </p:cNvSpPr>
          <p:nvPr/>
        </p:nvSpPr>
        <p:spPr bwMode="auto">
          <a:xfrm>
            <a:off x="8235950" y="2768600"/>
            <a:ext cx="719138" cy="42386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  <a:latin typeface="Arial" charset="0"/>
              </a:rPr>
              <a:t>Logger</a:t>
            </a:r>
          </a:p>
        </p:txBody>
      </p:sp>
      <p:sp>
        <p:nvSpPr>
          <p:cNvPr id="32779" name="Rectangle 12"/>
          <p:cNvSpPr>
            <a:spLocks noChangeArrowheads="1"/>
          </p:cNvSpPr>
          <p:nvPr/>
        </p:nvSpPr>
        <p:spPr bwMode="auto">
          <a:xfrm>
            <a:off x="8232775" y="3363913"/>
            <a:ext cx="719138" cy="4238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  <a:latin typeface="Arial" charset="0"/>
              </a:rPr>
              <a:t>Timer</a:t>
            </a:r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8242300" y="3957638"/>
            <a:ext cx="719138" cy="4238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  <a:latin typeface="Arial" charset="0"/>
              </a:rPr>
              <a:t>DAL</a:t>
            </a:r>
          </a:p>
        </p:txBody>
      </p:sp>
      <p:sp>
        <p:nvSpPr>
          <p:cNvPr id="32781" name="Rectangle 12"/>
          <p:cNvSpPr>
            <a:spLocks noChangeArrowheads="1"/>
          </p:cNvSpPr>
          <p:nvPr/>
        </p:nvSpPr>
        <p:spPr bwMode="auto">
          <a:xfrm>
            <a:off x="8245475" y="1579563"/>
            <a:ext cx="719138" cy="4238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  <a:latin typeface="Arial" charset="0"/>
              </a:rPr>
              <a:t>Host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  <a:latin typeface="Arial" charset="0"/>
              </a:rPr>
              <a:t>WinService</a:t>
            </a:r>
          </a:p>
        </p:txBody>
      </p:sp>
      <p:sp>
        <p:nvSpPr>
          <p:cNvPr id="32782" name="Rectangle 18"/>
          <p:cNvSpPr>
            <a:spLocks noChangeArrowheads="1"/>
          </p:cNvSpPr>
          <p:nvPr/>
        </p:nvSpPr>
        <p:spPr bwMode="auto">
          <a:xfrm>
            <a:off x="1336675" y="96838"/>
            <a:ext cx="901700" cy="522287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Trader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166688" y="1489075"/>
            <a:ext cx="8874125" cy="222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6688" y="3962400"/>
            <a:ext cx="7972425" cy="31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60338" y="5440363"/>
            <a:ext cx="8880475" cy="47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6" name="Rectangle 2"/>
          <p:cNvSpPr>
            <a:spLocks noChangeArrowheads="1"/>
          </p:cNvSpPr>
          <p:nvPr/>
        </p:nvSpPr>
        <p:spPr bwMode="auto">
          <a:xfrm>
            <a:off x="1360488" y="4076700"/>
            <a:ext cx="922337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Trading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32787" name="AutoShape 3"/>
          <p:cNvSpPr>
            <a:spLocks noChangeArrowheads="1"/>
          </p:cNvSpPr>
          <p:nvPr/>
        </p:nvSpPr>
        <p:spPr bwMode="auto">
          <a:xfrm>
            <a:off x="1331913" y="5554663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Trading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32788" name="Rectangle 12"/>
          <p:cNvSpPr>
            <a:spLocks noChangeArrowheads="1"/>
          </p:cNvSpPr>
          <p:nvPr/>
        </p:nvSpPr>
        <p:spPr bwMode="auto">
          <a:xfrm>
            <a:off x="8245475" y="4552950"/>
            <a:ext cx="719138" cy="42386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Arial" charset="0"/>
              </a:rPr>
              <a:t>Bus</a:t>
            </a:r>
            <a:endParaRPr lang="en-US" sz="10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2789" name="Rectangle 19"/>
          <p:cNvSpPr>
            <a:spLocks noChangeArrowheads="1"/>
          </p:cNvSpPr>
          <p:nvPr/>
        </p:nvSpPr>
        <p:spPr bwMode="auto">
          <a:xfrm>
            <a:off x="1390650" y="1939925"/>
            <a:ext cx="922338" cy="5238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Trading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32790" name="Rectangle 19"/>
          <p:cNvSpPr>
            <a:spLocks noChangeArrowheads="1"/>
          </p:cNvSpPr>
          <p:nvPr/>
        </p:nvSpPr>
        <p:spPr bwMode="auto">
          <a:xfrm>
            <a:off x="1390650" y="2571750"/>
            <a:ext cx="922338" cy="5238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sp>
        <p:nvSpPr>
          <p:cNvPr id="32791" name="Rectangle 19"/>
          <p:cNvSpPr>
            <a:spLocks noChangeArrowheads="1"/>
          </p:cNvSpPr>
          <p:nvPr/>
        </p:nvSpPr>
        <p:spPr bwMode="auto">
          <a:xfrm>
            <a:off x="5884863" y="5597525"/>
            <a:ext cx="920750" cy="5238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News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32792" name="Rectangle 2"/>
          <p:cNvSpPr>
            <a:spLocks noChangeArrowheads="1"/>
          </p:cNvSpPr>
          <p:nvPr/>
        </p:nvSpPr>
        <p:spPr bwMode="auto">
          <a:xfrm>
            <a:off x="5884863" y="4070350"/>
            <a:ext cx="922337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News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sp>
        <p:nvSpPr>
          <p:cNvPr id="32793" name="Rectangle 12"/>
          <p:cNvSpPr>
            <a:spLocks noChangeArrowheads="1"/>
          </p:cNvSpPr>
          <p:nvPr/>
        </p:nvSpPr>
        <p:spPr bwMode="auto">
          <a:xfrm>
            <a:off x="8231188" y="1014413"/>
            <a:ext cx="719137" cy="4238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  <a:latin typeface="Arial" charset="0"/>
              </a:rPr>
              <a:t>Proxy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  <a:latin typeface="Arial" charset="0"/>
              </a:rPr>
              <a:t>Bases</a:t>
            </a:r>
          </a:p>
        </p:txBody>
      </p:sp>
      <p:sp>
        <p:nvSpPr>
          <p:cNvPr id="32794" name="Rectangle 18"/>
          <p:cNvSpPr>
            <a:spLocks noChangeArrowheads="1"/>
          </p:cNvSpPr>
          <p:nvPr/>
        </p:nvSpPr>
        <p:spPr bwMode="auto">
          <a:xfrm>
            <a:off x="2419350" y="96838"/>
            <a:ext cx="901700" cy="522287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Public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sp>
        <p:nvSpPr>
          <p:cNvPr id="32795" name="Rectangle 19"/>
          <p:cNvSpPr>
            <a:spLocks noChangeArrowheads="1"/>
          </p:cNvSpPr>
          <p:nvPr/>
        </p:nvSpPr>
        <p:spPr bwMode="auto">
          <a:xfrm>
            <a:off x="2465388" y="1951038"/>
            <a:ext cx="922337" cy="5238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Market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32796" name="Rectangle 19"/>
          <p:cNvSpPr>
            <a:spLocks noChangeArrowheads="1"/>
          </p:cNvSpPr>
          <p:nvPr/>
        </p:nvSpPr>
        <p:spPr bwMode="auto">
          <a:xfrm>
            <a:off x="3573463" y="1951038"/>
            <a:ext cx="922337" cy="5238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Feed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32797" name="Rectangle 19"/>
          <p:cNvSpPr>
            <a:spLocks noChangeArrowheads="1"/>
          </p:cNvSpPr>
          <p:nvPr/>
        </p:nvSpPr>
        <p:spPr bwMode="auto">
          <a:xfrm>
            <a:off x="2465388" y="2573338"/>
            <a:ext cx="922337" cy="5238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Matching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sp>
        <p:nvSpPr>
          <p:cNvPr id="32798" name="Rectangle 19"/>
          <p:cNvSpPr>
            <a:spLocks noChangeArrowheads="1"/>
          </p:cNvSpPr>
          <p:nvPr/>
        </p:nvSpPr>
        <p:spPr bwMode="auto">
          <a:xfrm>
            <a:off x="5716588" y="2573338"/>
            <a:ext cx="922337" cy="5238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Transform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sp>
        <p:nvSpPr>
          <p:cNvPr id="32799" name="Rectangle 19"/>
          <p:cNvSpPr>
            <a:spLocks noChangeArrowheads="1"/>
          </p:cNvSpPr>
          <p:nvPr/>
        </p:nvSpPr>
        <p:spPr bwMode="auto">
          <a:xfrm>
            <a:off x="4657725" y="1951038"/>
            <a:ext cx="922338" cy="5238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32800" name="Rectangle 2"/>
          <p:cNvSpPr>
            <a:spLocks noChangeArrowheads="1"/>
          </p:cNvSpPr>
          <p:nvPr/>
        </p:nvSpPr>
        <p:spPr bwMode="auto">
          <a:xfrm>
            <a:off x="2459038" y="4076700"/>
            <a:ext cx="922337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32801" name="Rectangle 2"/>
          <p:cNvSpPr>
            <a:spLocks noChangeArrowheads="1"/>
          </p:cNvSpPr>
          <p:nvPr/>
        </p:nvSpPr>
        <p:spPr bwMode="auto">
          <a:xfrm>
            <a:off x="3533775" y="4076700"/>
            <a:ext cx="922338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Historical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32802" name="AutoShape 3"/>
          <p:cNvSpPr>
            <a:spLocks noChangeArrowheads="1"/>
          </p:cNvSpPr>
          <p:nvPr/>
        </p:nvSpPr>
        <p:spPr bwMode="auto">
          <a:xfrm>
            <a:off x="3455988" y="5556250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Historical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32803" name="AutoShape 3"/>
          <p:cNvSpPr>
            <a:spLocks noChangeArrowheads="1"/>
          </p:cNvSpPr>
          <p:nvPr/>
        </p:nvSpPr>
        <p:spPr bwMode="auto">
          <a:xfrm>
            <a:off x="4552950" y="5567363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32804" name="AutoShape 3"/>
          <p:cNvSpPr>
            <a:spLocks noChangeArrowheads="1"/>
          </p:cNvSpPr>
          <p:nvPr/>
        </p:nvSpPr>
        <p:spPr bwMode="auto">
          <a:xfrm>
            <a:off x="2395538" y="5554663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32805" name="Rectangle 2"/>
          <p:cNvSpPr>
            <a:spLocks noChangeArrowheads="1"/>
          </p:cNvSpPr>
          <p:nvPr/>
        </p:nvSpPr>
        <p:spPr bwMode="auto">
          <a:xfrm>
            <a:off x="4608513" y="4076700"/>
            <a:ext cx="922337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32806" name="Rectangle 19"/>
          <p:cNvSpPr>
            <a:spLocks noChangeArrowheads="1"/>
          </p:cNvSpPr>
          <p:nvPr/>
        </p:nvSpPr>
        <p:spPr bwMode="auto">
          <a:xfrm>
            <a:off x="5716588" y="1939924"/>
            <a:ext cx="922337" cy="5238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32807" name="Rectangle 2"/>
          <p:cNvSpPr>
            <a:spLocks noChangeArrowheads="1"/>
          </p:cNvSpPr>
          <p:nvPr/>
        </p:nvSpPr>
        <p:spPr bwMode="auto">
          <a:xfrm>
            <a:off x="6978650" y="4076700"/>
            <a:ext cx="922338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Pricing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sp>
        <p:nvSpPr>
          <p:cNvPr id="32808" name="Rectangle 19"/>
          <p:cNvSpPr>
            <a:spLocks noChangeArrowheads="1"/>
          </p:cNvSpPr>
          <p:nvPr/>
        </p:nvSpPr>
        <p:spPr bwMode="auto">
          <a:xfrm>
            <a:off x="7007225" y="5586413"/>
            <a:ext cx="920750" cy="5238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Pricing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32809" name="Rectangle 2"/>
          <p:cNvSpPr>
            <a:spLocks noChangeArrowheads="1"/>
          </p:cNvSpPr>
          <p:nvPr/>
        </p:nvSpPr>
        <p:spPr bwMode="auto">
          <a:xfrm>
            <a:off x="1360488" y="4716463"/>
            <a:ext cx="922337" cy="5222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32810" name="Rectangle 19"/>
          <p:cNvSpPr>
            <a:spLocks noChangeArrowheads="1"/>
          </p:cNvSpPr>
          <p:nvPr/>
        </p:nvSpPr>
        <p:spPr bwMode="auto">
          <a:xfrm>
            <a:off x="3573463" y="2571750"/>
            <a:ext cx="922337" cy="5238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Filter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sp>
        <p:nvSpPr>
          <p:cNvPr id="43" name="AutoShape 3"/>
          <p:cNvSpPr>
            <a:spLocks noChangeArrowheads="1"/>
          </p:cNvSpPr>
          <p:nvPr/>
        </p:nvSpPr>
        <p:spPr bwMode="auto">
          <a:xfrm>
            <a:off x="1331912" y="6197600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56583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9F52E4-031E-4B3A-8E6A-82C402609987}" type="slidenum">
              <a:rPr lang="en-US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2009775"/>
          </a:xfrm>
        </p:spPr>
        <p:txBody>
          <a:bodyPr/>
          <a:lstStyle/>
          <a:p>
            <a:pPr eaLnBrk="1" hangingPunct="1"/>
            <a:r>
              <a:rPr lang="en-US" smtClean="0">
                <a:cs typeface="Arial" charset="0"/>
              </a:rPr>
              <a:t>Architecture</a:t>
            </a:r>
            <a:br>
              <a:rPr lang="en-US" smtClean="0">
                <a:cs typeface="Arial" charset="0"/>
              </a:rPr>
            </a:br>
            <a:r>
              <a:rPr lang="en-US" sz="3600" smtClean="0">
                <a:cs typeface="Arial" charset="0"/>
              </a:rPr>
              <a:t>Dynamic Aspect</a:t>
            </a:r>
          </a:p>
        </p:txBody>
      </p:sp>
    </p:spTree>
    <p:extLst>
      <p:ext uri="{BB962C8B-B14F-4D97-AF65-F5344CB8AC3E}">
        <p14:creationId xmlns:p14="http://schemas.microsoft.com/office/powerpoint/2010/main" val="291436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6B5CE6-864B-400D-80F6-1C97FB1F5C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9" name="TextBox 4"/>
          <p:cNvSpPr txBox="1">
            <a:spLocks noChangeArrowheads="1"/>
          </p:cNvSpPr>
          <p:nvPr/>
        </p:nvSpPr>
        <p:spPr bwMode="auto">
          <a:xfrm>
            <a:off x="3624263" y="0"/>
            <a:ext cx="20641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</a:rPr>
              <a:t>Message Bus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</a:rPr>
              <a:t>Interaction Pattern</a:t>
            </a:r>
          </a:p>
        </p:txBody>
      </p:sp>
      <p:cxnSp>
        <p:nvCxnSpPr>
          <p:cNvPr id="31" name="Straight Arrow Connector 30"/>
          <p:cNvCxnSpPr>
            <a:stCxn id="34" idx="2"/>
            <a:endCxn id="35" idx="0"/>
          </p:cNvCxnSpPr>
          <p:nvPr/>
        </p:nvCxnSpPr>
        <p:spPr>
          <a:xfrm>
            <a:off x="2888148" y="3966638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2430948" y="3445430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7"/>
          <p:cNvSpPr>
            <a:spLocks noChangeArrowheads="1"/>
          </p:cNvSpPr>
          <p:nvPr/>
        </p:nvSpPr>
        <p:spPr bwMode="auto">
          <a:xfrm>
            <a:off x="2820346" y="4361335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" name="Straight Arrow Connector 37"/>
          <p:cNvCxnSpPr>
            <a:stCxn id="34" idx="2"/>
            <a:endCxn id="68" idx="0"/>
          </p:cNvCxnSpPr>
          <p:nvPr/>
        </p:nvCxnSpPr>
        <p:spPr>
          <a:xfrm flipH="1">
            <a:off x="2087198" y="3966638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2"/>
            <a:endCxn id="64" idx="0"/>
          </p:cNvCxnSpPr>
          <p:nvPr/>
        </p:nvCxnSpPr>
        <p:spPr>
          <a:xfrm>
            <a:off x="3277546" y="4882543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720547" y="3058650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006152" y="3058651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63740" y="762000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Trader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688023" y="1284288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942456" y="1284288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1417840" y="762000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Public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742125" y="1284288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996556" y="1284288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2420446" y="762000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Admin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744729" y="1284288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999162" y="1284288"/>
            <a:ext cx="0" cy="40977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3463128" y="762000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Mobile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3787411" y="1284288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041844" y="1284288"/>
            <a:ext cx="0" cy="40977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"/>
          <p:cNvSpPr>
            <a:spLocks noChangeArrowheads="1"/>
          </p:cNvSpPr>
          <p:nvPr/>
        </p:nvSpPr>
        <p:spPr bwMode="auto">
          <a:xfrm>
            <a:off x="2407746" y="1701094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1405140" y="1694064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351040" y="1701094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sp>
        <p:nvSpPr>
          <p:cNvPr id="62" name="Rectangle 12"/>
          <p:cNvSpPr>
            <a:spLocks noChangeArrowheads="1"/>
          </p:cNvSpPr>
          <p:nvPr/>
        </p:nvSpPr>
        <p:spPr bwMode="auto">
          <a:xfrm>
            <a:off x="3463128" y="1694064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2421085" y="2537950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2"/>
          <p:cNvSpPr>
            <a:spLocks noChangeArrowheads="1"/>
          </p:cNvSpPr>
          <p:nvPr/>
        </p:nvSpPr>
        <p:spPr bwMode="auto">
          <a:xfrm>
            <a:off x="2820346" y="5216205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65" name="Straight Arrow Connector 64"/>
          <p:cNvCxnSpPr>
            <a:stCxn id="64" idx="2"/>
            <a:endCxn id="66" idx="0"/>
          </p:cNvCxnSpPr>
          <p:nvPr/>
        </p:nvCxnSpPr>
        <p:spPr>
          <a:xfrm>
            <a:off x="3277546" y="5736905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2820346" y="5983911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67" name="AutoShape 3"/>
          <p:cNvSpPr>
            <a:spLocks noChangeArrowheads="1"/>
          </p:cNvSpPr>
          <p:nvPr/>
        </p:nvSpPr>
        <p:spPr bwMode="auto">
          <a:xfrm>
            <a:off x="1629998" y="5983911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68" name="Rectangle 2"/>
          <p:cNvSpPr>
            <a:spLocks noChangeArrowheads="1"/>
          </p:cNvSpPr>
          <p:nvPr/>
        </p:nvSpPr>
        <p:spPr bwMode="auto">
          <a:xfrm>
            <a:off x="1629998" y="5216205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69" name="Straight Arrow Connector 68"/>
          <p:cNvCxnSpPr>
            <a:stCxn id="68" idx="2"/>
            <a:endCxn id="67" idx="1"/>
          </p:cNvCxnSpPr>
          <p:nvPr/>
        </p:nvCxnSpPr>
        <p:spPr>
          <a:xfrm>
            <a:off x="2087198" y="5736905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04" idx="2"/>
            <a:endCxn id="105" idx="0"/>
          </p:cNvCxnSpPr>
          <p:nvPr/>
        </p:nvCxnSpPr>
        <p:spPr>
          <a:xfrm>
            <a:off x="6245753" y="3966554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34"/>
          <p:cNvSpPr>
            <a:spLocks noChangeArrowheads="1"/>
          </p:cNvSpPr>
          <p:nvPr/>
        </p:nvSpPr>
        <p:spPr bwMode="auto">
          <a:xfrm>
            <a:off x="5788553" y="3445346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Rectangle 37"/>
          <p:cNvSpPr>
            <a:spLocks noChangeArrowheads="1"/>
          </p:cNvSpPr>
          <p:nvPr/>
        </p:nvSpPr>
        <p:spPr bwMode="auto">
          <a:xfrm>
            <a:off x="6177951" y="4361251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" name="Straight Arrow Connector 105"/>
          <p:cNvCxnSpPr>
            <a:stCxn id="104" idx="2"/>
            <a:endCxn id="115" idx="0"/>
          </p:cNvCxnSpPr>
          <p:nvPr/>
        </p:nvCxnSpPr>
        <p:spPr>
          <a:xfrm flipH="1">
            <a:off x="5444803" y="3966554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5" idx="2"/>
            <a:endCxn id="111" idx="0"/>
          </p:cNvCxnSpPr>
          <p:nvPr/>
        </p:nvCxnSpPr>
        <p:spPr>
          <a:xfrm>
            <a:off x="6635151" y="4882459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094642" y="3058963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6380247" y="3058964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2"/>
          <p:cNvSpPr>
            <a:spLocks noChangeArrowheads="1"/>
          </p:cNvSpPr>
          <p:nvPr/>
        </p:nvSpPr>
        <p:spPr bwMode="auto">
          <a:xfrm>
            <a:off x="5795180" y="2538263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Rectangle 2"/>
          <p:cNvSpPr>
            <a:spLocks noChangeArrowheads="1"/>
          </p:cNvSpPr>
          <p:nvPr/>
        </p:nvSpPr>
        <p:spPr bwMode="auto">
          <a:xfrm>
            <a:off x="6177951" y="5216121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112" name="Straight Arrow Connector 111"/>
          <p:cNvCxnSpPr>
            <a:stCxn id="111" idx="2"/>
            <a:endCxn id="113" idx="0"/>
          </p:cNvCxnSpPr>
          <p:nvPr/>
        </p:nvCxnSpPr>
        <p:spPr>
          <a:xfrm>
            <a:off x="6635151" y="5736821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9"/>
          <p:cNvSpPr>
            <a:spLocks noChangeArrowheads="1"/>
          </p:cNvSpPr>
          <p:nvPr/>
        </p:nvSpPr>
        <p:spPr bwMode="auto">
          <a:xfrm>
            <a:off x="6177951" y="5983827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114" name="AutoShape 3"/>
          <p:cNvSpPr>
            <a:spLocks noChangeArrowheads="1"/>
          </p:cNvSpPr>
          <p:nvPr/>
        </p:nvSpPr>
        <p:spPr bwMode="auto">
          <a:xfrm>
            <a:off x="4987603" y="5983827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115" name="Rectangle 2"/>
          <p:cNvSpPr>
            <a:spLocks noChangeArrowheads="1"/>
          </p:cNvSpPr>
          <p:nvPr/>
        </p:nvSpPr>
        <p:spPr bwMode="auto">
          <a:xfrm>
            <a:off x="4987603" y="5216121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116" name="Straight Arrow Connector 115"/>
          <p:cNvCxnSpPr>
            <a:stCxn id="115" idx="2"/>
            <a:endCxn id="114" idx="1"/>
          </p:cNvCxnSpPr>
          <p:nvPr/>
        </p:nvCxnSpPr>
        <p:spPr>
          <a:xfrm>
            <a:off x="5444803" y="5736821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361742" y="2567780"/>
            <a:ext cx="67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44663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3BF5C-E9D6-4997-BC0A-F664A6A193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5843" name="TextBox 4"/>
          <p:cNvSpPr txBox="1">
            <a:spLocks noChangeArrowheads="1"/>
          </p:cNvSpPr>
          <p:nvPr/>
        </p:nvSpPr>
        <p:spPr bwMode="auto">
          <a:xfrm>
            <a:off x="3322638" y="0"/>
            <a:ext cx="2498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</a:rPr>
              <a:t>Manage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</a:rPr>
              <a:t>Orders</a:t>
            </a:r>
          </a:p>
        </p:txBody>
      </p:sp>
      <p:sp>
        <p:nvSpPr>
          <p:cNvPr id="35844" name="Rectangle 19"/>
          <p:cNvSpPr>
            <a:spLocks noChangeArrowheads="1"/>
          </p:cNvSpPr>
          <p:nvPr/>
        </p:nvSpPr>
        <p:spPr bwMode="auto">
          <a:xfrm>
            <a:off x="3758406" y="2728913"/>
            <a:ext cx="922337" cy="522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Trading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35847" name="Rectangle 19"/>
          <p:cNvSpPr>
            <a:spLocks noChangeArrowheads="1"/>
          </p:cNvSpPr>
          <p:nvPr/>
        </p:nvSpPr>
        <p:spPr bwMode="auto">
          <a:xfrm>
            <a:off x="2778918" y="3775075"/>
            <a:ext cx="922338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sp>
        <p:nvSpPr>
          <p:cNvPr id="35848" name="AutoShape 3"/>
          <p:cNvSpPr>
            <a:spLocks noChangeArrowheads="1"/>
          </p:cNvSpPr>
          <p:nvPr/>
        </p:nvSpPr>
        <p:spPr bwMode="auto">
          <a:xfrm>
            <a:off x="3767931" y="5647144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Trading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cxnSp>
        <p:nvCxnSpPr>
          <p:cNvPr id="32" name="Straight Arrow Connector 31"/>
          <p:cNvCxnSpPr>
            <a:stCxn id="35844" idx="2"/>
            <a:endCxn id="35847" idx="0"/>
          </p:cNvCxnSpPr>
          <p:nvPr/>
        </p:nvCxnSpPr>
        <p:spPr>
          <a:xfrm flipH="1">
            <a:off x="3239293" y="3251200"/>
            <a:ext cx="981075" cy="5238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50" name="Rectangle 2"/>
          <p:cNvSpPr>
            <a:spLocks noChangeArrowheads="1"/>
          </p:cNvSpPr>
          <p:nvPr/>
        </p:nvSpPr>
        <p:spPr bwMode="auto">
          <a:xfrm>
            <a:off x="3767931" y="4526369"/>
            <a:ext cx="922337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Trading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27" name="Straight Arrow Connector 26"/>
          <p:cNvCxnSpPr>
            <a:stCxn id="35850" idx="2"/>
            <a:endCxn id="35848" idx="1"/>
          </p:cNvCxnSpPr>
          <p:nvPr/>
        </p:nvCxnSpPr>
        <p:spPr>
          <a:xfrm flipH="1">
            <a:off x="4225131" y="5048657"/>
            <a:ext cx="4762" cy="5984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5844" idx="2"/>
            <a:endCxn id="35850" idx="0"/>
          </p:cNvCxnSpPr>
          <p:nvPr/>
        </p:nvCxnSpPr>
        <p:spPr>
          <a:xfrm>
            <a:off x="4219575" y="3251200"/>
            <a:ext cx="9525" cy="12751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5844" idx="1"/>
          </p:cNvCxnSpPr>
          <p:nvPr/>
        </p:nvCxnSpPr>
        <p:spPr>
          <a:xfrm flipH="1">
            <a:off x="3069431" y="2990850"/>
            <a:ext cx="6889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55" name="Rectangle 19"/>
          <p:cNvSpPr>
            <a:spLocks noChangeArrowheads="1"/>
          </p:cNvSpPr>
          <p:nvPr/>
        </p:nvSpPr>
        <p:spPr bwMode="auto">
          <a:xfrm>
            <a:off x="5550693" y="2713038"/>
            <a:ext cx="922338" cy="522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Market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35856" name="Rectangle 12"/>
          <p:cNvSpPr>
            <a:spLocks noChangeArrowheads="1"/>
          </p:cNvSpPr>
          <p:nvPr/>
        </p:nvSpPr>
        <p:spPr bwMode="auto">
          <a:xfrm>
            <a:off x="2164556" y="2732088"/>
            <a:ext cx="90487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Cache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7871" y="2620962"/>
            <a:ext cx="939800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Workflows</a:t>
            </a:r>
          </a:p>
        </p:txBody>
      </p:sp>
      <p:cxnSp>
        <p:nvCxnSpPr>
          <p:cNvPr id="23" name="Straight Connector 22"/>
          <p:cNvCxnSpPr>
            <a:stCxn id="35856" idx="1"/>
            <a:endCxn id="20" idx="3"/>
          </p:cNvCxnSpPr>
          <p:nvPr/>
        </p:nvCxnSpPr>
        <p:spPr>
          <a:xfrm flipH="1" flipV="1">
            <a:off x="1447671" y="2825750"/>
            <a:ext cx="716885" cy="166688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76460" y="584200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Trader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300743" y="1106488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55176" y="1106488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963760" y="1523294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075330" y="2329819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360935" y="2329820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3775868" y="1809119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858093" y="2329819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143698" y="2329820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5558631" y="1809119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" name="Straight Arrow Connector 37"/>
          <p:cNvCxnSpPr>
            <a:stCxn id="34" idx="3"/>
            <a:endCxn id="37" idx="1"/>
          </p:cNvCxnSpPr>
          <p:nvPr/>
        </p:nvCxnSpPr>
        <p:spPr>
          <a:xfrm>
            <a:off x="4690268" y="2069469"/>
            <a:ext cx="868363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79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203936-87E6-4226-A16D-C56DC235AF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6867" name="TextBox 4"/>
          <p:cNvSpPr txBox="1">
            <a:spLocks noChangeArrowheads="1"/>
          </p:cNvSpPr>
          <p:nvPr/>
        </p:nvSpPr>
        <p:spPr bwMode="auto">
          <a:xfrm>
            <a:off x="4081463" y="0"/>
            <a:ext cx="981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</a:rPr>
              <a:t>Trade</a:t>
            </a:r>
          </a:p>
        </p:txBody>
      </p:sp>
      <p:sp>
        <p:nvSpPr>
          <p:cNvPr id="36871" name="Rectangle 19"/>
          <p:cNvSpPr>
            <a:spLocks noChangeArrowheads="1"/>
          </p:cNvSpPr>
          <p:nvPr/>
        </p:nvSpPr>
        <p:spPr bwMode="auto">
          <a:xfrm>
            <a:off x="3741738" y="3276600"/>
            <a:ext cx="920750" cy="522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Matching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cxnSp>
        <p:nvCxnSpPr>
          <p:cNvPr id="26" name="Straight Arrow Connector 25"/>
          <p:cNvCxnSpPr>
            <a:stCxn id="36868" idx="2"/>
            <a:endCxn id="36871" idx="0"/>
          </p:cNvCxnSpPr>
          <p:nvPr/>
        </p:nvCxnSpPr>
        <p:spPr>
          <a:xfrm flipH="1">
            <a:off x="4202113" y="2749684"/>
            <a:ext cx="12473" cy="5269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6871" idx="2"/>
            <a:endCxn id="36874" idx="0"/>
          </p:cNvCxnSpPr>
          <p:nvPr/>
        </p:nvCxnSpPr>
        <p:spPr>
          <a:xfrm flipH="1">
            <a:off x="4200526" y="3798887"/>
            <a:ext cx="1587" cy="4365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4" name="Rectangle 12"/>
          <p:cNvSpPr>
            <a:spLocks noChangeArrowheads="1"/>
          </p:cNvSpPr>
          <p:nvPr/>
        </p:nvSpPr>
        <p:spPr bwMode="auto">
          <a:xfrm>
            <a:off x="3748088" y="4235449"/>
            <a:ext cx="90487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Cache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222649" y="4030662"/>
            <a:ext cx="1801812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Pending Orders, Trades</a:t>
            </a:r>
          </a:p>
        </p:txBody>
      </p:sp>
      <p:cxnSp>
        <p:nvCxnSpPr>
          <p:cNvPr id="35" name="Straight Connector 34"/>
          <p:cNvCxnSpPr>
            <a:endCxn id="34" idx="1"/>
          </p:cNvCxnSpPr>
          <p:nvPr/>
        </p:nvCxnSpPr>
        <p:spPr>
          <a:xfrm flipV="1">
            <a:off x="4671786" y="4235449"/>
            <a:ext cx="550863" cy="323850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6" idx="1"/>
          </p:cNvCxnSpPr>
          <p:nvPr/>
        </p:nvCxnSpPr>
        <p:spPr>
          <a:xfrm flipV="1">
            <a:off x="2871788" y="1582251"/>
            <a:ext cx="885598" cy="793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56848" y="1842601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342453" y="1842602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3757386" y="1321901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839611" y="1842601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125216" y="1842602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5540149" y="1321901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Arrow Connector 21"/>
          <p:cNvCxnSpPr>
            <a:stCxn id="16" idx="3"/>
            <a:endCxn id="21" idx="1"/>
          </p:cNvCxnSpPr>
          <p:nvPr/>
        </p:nvCxnSpPr>
        <p:spPr>
          <a:xfrm>
            <a:off x="4671786" y="1582251"/>
            <a:ext cx="868363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0" name="Rectangle 19"/>
          <p:cNvSpPr>
            <a:spLocks noChangeArrowheads="1"/>
          </p:cNvSpPr>
          <p:nvPr/>
        </p:nvSpPr>
        <p:spPr bwMode="auto">
          <a:xfrm>
            <a:off x="5540149" y="2228984"/>
            <a:ext cx="922337" cy="522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36868" name="Rectangle 19"/>
          <p:cNvSpPr>
            <a:spLocks noChangeArrowheads="1"/>
          </p:cNvSpPr>
          <p:nvPr/>
        </p:nvSpPr>
        <p:spPr bwMode="auto">
          <a:xfrm>
            <a:off x="3757386" y="2228984"/>
            <a:ext cx="914400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Market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230704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B1ABC6-3AD1-47FE-86B9-3E7A6AB58649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2400300"/>
            <a:ext cx="7772400" cy="20574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rPr>
              <a:t>Custom design for:</a:t>
            </a:r>
          </a:p>
          <a:p>
            <a:pPr algn="ctr">
              <a:defRPr/>
            </a:pPr>
            <a:r>
              <a:rPr lang="en-US" sz="4400" kern="0" dirty="0" err="1" smtClean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rPr>
              <a:t>Panayiotou</a:t>
            </a:r>
            <a: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rPr>
              <a:t> Inc.</a:t>
            </a:r>
            <a:endParaRPr lang="en-US" sz="4400" kern="0" dirty="0">
              <a:solidFill>
                <a:schemeClr val="tx2"/>
              </a:solidFill>
              <a:latin typeface="+mj-lt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14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FDBA9B-6A2C-4EBA-A2FE-A7D2613C79B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7891" name="TextBox 4"/>
          <p:cNvSpPr txBox="1">
            <a:spLocks noChangeArrowheads="1"/>
          </p:cNvSpPr>
          <p:nvPr/>
        </p:nvSpPr>
        <p:spPr bwMode="auto">
          <a:xfrm>
            <a:off x="3546475" y="0"/>
            <a:ext cx="2051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</a:rPr>
              <a:t>Process Analytics</a:t>
            </a:r>
          </a:p>
        </p:txBody>
      </p:sp>
      <p:sp>
        <p:nvSpPr>
          <p:cNvPr id="37892" name="AutoShape 3"/>
          <p:cNvSpPr>
            <a:spLocks noChangeArrowheads="1"/>
          </p:cNvSpPr>
          <p:nvPr/>
        </p:nvSpPr>
        <p:spPr bwMode="auto">
          <a:xfrm>
            <a:off x="3146425" y="5001419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37894" name="Rectangle 19"/>
          <p:cNvSpPr>
            <a:spLocks noChangeArrowheads="1"/>
          </p:cNvSpPr>
          <p:nvPr/>
        </p:nvSpPr>
        <p:spPr bwMode="auto">
          <a:xfrm>
            <a:off x="3467340" y="1624752"/>
            <a:ext cx="922338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37895" name="Rectangle 19"/>
          <p:cNvSpPr>
            <a:spLocks noChangeArrowheads="1"/>
          </p:cNvSpPr>
          <p:nvPr/>
        </p:nvSpPr>
        <p:spPr bwMode="auto">
          <a:xfrm>
            <a:off x="2500313" y="2691607"/>
            <a:ext cx="922337" cy="522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Transform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cxnSp>
        <p:nvCxnSpPr>
          <p:cNvPr id="28" name="Straight Arrow Connector 27"/>
          <p:cNvCxnSpPr>
            <a:stCxn id="37894" idx="2"/>
            <a:endCxn id="37895" idx="0"/>
          </p:cNvCxnSpPr>
          <p:nvPr/>
        </p:nvCxnSpPr>
        <p:spPr>
          <a:xfrm flipH="1">
            <a:off x="2961482" y="2147040"/>
            <a:ext cx="967027" cy="5445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97" name="Rectangle 2"/>
          <p:cNvSpPr>
            <a:spLocks noChangeArrowheads="1"/>
          </p:cNvSpPr>
          <p:nvPr/>
        </p:nvSpPr>
        <p:spPr bwMode="auto">
          <a:xfrm>
            <a:off x="3141663" y="3739357"/>
            <a:ext cx="922337" cy="5222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31" name="Straight Arrow Connector 30"/>
          <p:cNvCxnSpPr>
            <a:stCxn id="37897" idx="2"/>
            <a:endCxn id="37892" idx="1"/>
          </p:cNvCxnSpPr>
          <p:nvPr/>
        </p:nvCxnSpPr>
        <p:spPr>
          <a:xfrm flipH="1">
            <a:off x="3602038" y="4261644"/>
            <a:ext cx="0" cy="7397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7894" idx="2"/>
            <a:endCxn id="37897" idx="0"/>
          </p:cNvCxnSpPr>
          <p:nvPr/>
        </p:nvCxnSpPr>
        <p:spPr>
          <a:xfrm flipH="1">
            <a:off x="3602832" y="2147040"/>
            <a:ext cx="325677" cy="15923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01" name="Rectangle 19"/>
          <p:cNvSpPr>
            <a:spLocks noChangeArrowheads="1"/>
          </p:cNvSpPr>
          <p:nvPr/>
        </p:nvSpPr>
        <p:spPr bwMode="auto">
          <a:xfrm>
            <a:off x="5258594" y="1647032"/>
            <a:ext cx="922338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Feed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37902" name="AutoShape 3"/>
          <p:cNvSpPr>
            <a:spLocks noChangeArrowheads="1"/>
          </p:cNvSpPr>
          <p:nvPr/>
        </p:nvSpPr>
        <p:spPr bwMode="auto">
          <a:xfrm>
            <a:off x="4214813" y="5001419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Historical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37903" name="Rectangle 2"/>
          <p:cNvSpPr>
            <a:spLocks noChangeArrowheads="1"/>
          </p:cNvSpPr>
          <p:nvPr/>
        </p:nvSpPr>
        <p:spPr bwMode="auto">
          <a:xfrm>
            <a:off x="4210050" y="3739357"/>
            <a:ext cx="922338" cy="5222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Historical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16" name="Straight Arrow Connector 15"/>
          <p:cNvCxnSpPr>
            <a:stCxn id="37903" idx="2"/>
            <a:endCxn id="37902" idx="1"/>
          </p:cNvCxnSpPr>
          <p:nvPr/>
        </p:nvCxnSpPr>
        <p:spPr>
          <a:xfrm flipH="1">
            <a:off x="4670425" y="4261644"/>
            <a:ext cx="0" cy="7397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7894" idx="2"/>
            <a:endCxn id="37903" idx="0"/>
          </p:cNvCxnSpPr>
          <p:nvPr/>
        </p:nvCxnSpPr>
        <p:spPr>
          <a:xfrm>
            <a:off x="3928509" y="2147040"/>
            <a:ext cx="742710" cy="15923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22" idx="1"/>
          </p:cNvCxnSpPr>
          <p:nvPr/>
        </p:nvCxnSpPr>
        <p:spPr>
          <a:xfrm flipV="1">
            <a:off x="2598171" y="976195"/>
            <a:ext cx="885598" cy="793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83231" y="1236545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068836" y="1236546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3483769" y="715845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565994" y="1236545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851599" y="1236546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5266532" y="715845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/>
          <p:cNvCxnSpPr>
            <a:stCxn id="22" idx="3"/>
            <a:endCxn id="25" idx="1"/>
          </p:cNvCxnSpPr>
          <p:nvPr/>
        </p:nvCxnSpPr>
        <p:spPr>
          <a:xfrm>
            <a:off x="4398169" y="976195"/>
            <a:ext cx="868363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22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CA99A-850E-4D94-B2BA-4EECC2371AE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8915" name="TextBox 4"/>
          <p:cNvSpPr txBox="1">
            <a:spLocks noChangeArrowheads="1"/>
          </p:cNvSpPr>
          <p:nvPr/>
        </p:nvSpPr>
        <p:spPr bwMode="auto">
          <a:xfrm>
            <a:off x="3019425" y="0"/>
            <a:ext cx="310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</a:rPr>
              <a:t>Manage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</a:rPr>
              <a:t>Commodities</a:t>
            </a:r>
          </a:p>
        </p:txBody>
      </p:sp>
      <p:sp>
        <p:nvSpPr>
          <p:cNvPr id="38916" name="Rectangle 19"/>
          <p:cNvSpPr>
            <a:spLocks noChangeArrowheads="1"/>
          </p:cNvSpPr>
          <p:nvPr/>
        </p:nvSpPr>
        <p:spPr bwMode="auto">
          <a:xfrm>
            <a:off x="4125119" y="2623787"/>
            <a:ext cx="922337" cy="522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38919" name="Rectangle 19"/>
          <p:cNvSpPr>
            <a:spLocks noChangeArrowheads="1"/>
          </p:cNvSpPr>
          <p:nvPr/>
        </p:nvSpPr>
        <p:spPr bwMode="auto">
          <a:xfrm>
            <a:off x="3145631" y="3669949"/>
            <a:ext cx="922338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sp>
        <p:nvSpPr>
          <p:cNvPr id="38920" name="AutoShape 3"/>
          <p:cNvSpPr>
            <a:spLocks noChangeArrowheads="1"/>
          </p:cNvSpPr>
          <p:nvPr/>
        </p:nvSpPr>
        <p:spPr bwMode="auto">
          <a:xfrm>
            <a:off x="4134644" y="5838474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Trading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cxnSp>
        <p:nvCxnSpPr>
          <p:cNvPr id="32" name="Straight Arrow Connector 31"/>
          <p:cNvCxnSpPr>
            <a:stCxn id="38916" idx="2"/>
            <a:endCxn id="38919" idx="0"/>
          </p:cNvCxnSpPr>
          <p:nvPr/>
        </p:nvCxnSpPr>
        <p:spPr>
          <a:xfrm flipH="1">
            <a:off x="3606006" y="3146074"/>
            <a:ext cx="981075" cy="5238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2" name="Rectangle 2"/>
          <p:cNvSpPr>
            <a:spLocks noChangeArrowheads="1"/>
          </p:cNvSpPr>
          <p:nvPr/>
        </p:nvSpPr>
        <p:spPr bwMode="auto">
          <a:xfrm>
            <a:off x="4134644" y="4717699"/>
            <a:ext cx="922337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Trading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27" name="Straight Arrow Connector 26"/>
          <p:cNvCxnSpPr>
            <a:stCxn id="38922" idx="2"/>
            <a:endCxn id="38920" idx="1"/>
          </p:cNvCxnSpPr>
          <p:nvPr/>
        </p:nvCxnSpPr>
        <p:spPr>
          <a:xfrm flipH="1">
            <a:off x="4591844" y="5239987"/>
            <a:ext cx="4762" cy="5984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8916" idx="2"/>
            <a:endCxn id="38922" idx="0"/>
          </p:cNvCxnSpPr>
          <p:nvPr/>
        </p:nvCxnSpPr>
        <p:spPr>
          <a:xfrm>
            <a:off x="4587081" y="3146074"/>
            <a:ext cx="9525" cy="1571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8928" idx="3"/>
          </p:cNvCxnSpPr>
          <p:nvPr/>
        </p:nvCxnSpPr>
        <p:spPr>
          <a:xfrm flipH="1">
            <a:off x="3436144" y="2885724"/>
            <a:ext cx="6985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7" name="Rectangle 19"/>
          <p:cNvSpPr>
            <a:spLocks noChangeArrowheads="1"/>
          </p:cNvSpPr>
          <p:nvPr/>
        </p:nvSpPr>
        <p:spPr bwMode="auto">
          <a:xfrm>
            <a:off x="5899945" y="2608235"/>
            <a:ext cx="922337" cy="522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38928" name="Rectangle 12"/>
          <p:cNvSpPr>
            <a:spLocks noChangeArrowheads="1"/>
          </p:cNvSpPr>
          <p:nvPr/>
        </p:nvSpPr>
        <p:spPr bwMode="auto">
          <a:xfrm>
            <a:off x="2531269" y="2626962"/>
            <a:ext cx="90487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Cache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85276" y="2618230"/>
            <a:ext cx="939800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Workflows</a:t>
            </a:r>
          </a:p>
        </p:txBody>
      </p:sp>
      <p:cxnSp>
        <p:nvCxnSpPr>
          <p:cNvPr id="25" name="Straight Connector 24"/>
          <p:cNvCxnSpPr>
            <a:stCxn id="38928" idx="1"/>
            <a:endCxn id="24" idx="3"/>
          </p:cNvCxnSpPr>
          <p:nvPr/>
        </p:nvCxnSpPr>
        <p:spPr>
          <a:xfrm flipH="1" flipV="1">
            <a:off x="2025076" y="2823018"/>
            <a:ext cx="506193" cy="64294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76460" y="584200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Admin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300743" y="1106488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555176" y="1106488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963760" y="1523294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424581" y="2221132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710186" y="2221133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4125119" y="1700432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207344" y="2221132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492949" y="2221133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12"/>
          <p:cNvSpPr>
            <a:spLocks noChangeArrowheads="1"/>
          </p:cNvSpPr>
          <p:nvPr/>
        </p:nvSpPr>
        <p:spPr bwMode="auto">
          <a:xfrm>
            <a:off x="5907882" y="1700432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Straight Arrow Connector 36"/>
          <p:cNvCxnSpPr>
            <a:stCxn id="33" idx="3"/>
            <a:endCxn id="36" idx="1"/>
          </p:cNvCxnSpPr>
          <p:nvPr/>
        </p:nvCxnSpPr>
        <p:spPr>
          <a:xfrm>
            <a:off x="5039519" y="1960782"/>
            <a:ext cx="868363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37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0F092-5B1D-46EF-B671-3FD61F3935A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9939" name="TextBox 4"/>
          <p:cNvSpPr txBox="1">
            <a:spLocks noChangeArrowheads="1"/>
          </p:cNvSpPr>
          <p:nvPr/>
        </p:nvSpPr>
        <p:spPr bwMode="auto">
          <a:xfrm>
            <a:off x="2576513" y="0"/>
            <a:ext cx="39909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</a:rPr>
              <a:t>Manage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</a:rPr>
              <a:t>Traders, Ratings, Feeds, Notifications </a:t>
            </a:r>
          </a:p>
        </p:txBody>
      </p:sp>
      <p:sp>
        <p:nvSpPr>
          <p:cNvPr id="39940" name="Rectangle 19"/>
          <p:cNvSpPr>
            <a:spLocks noChangeArrowheads="1"/>
          </p:cNvSpPr>
          <p:nvPr/>
        </p:nvSpPr>
        <p:spPr bwMode="auto">
          <a:xfrm>
            <a:off x="4107657" y="2607515"/>
            <a:ext cx="922337" cy="522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cxnSp>
        <p:nvCxnSpPr>
          <p:cNvPr id="20" name="Straight Arrow Connector 19"/>
          <p:cNvCxnSpPr>
            <a:stCxn id="39940" idx="1"/>
          </p:cNvCxnSpPr>
          <p:nvPr/>
        </p:nvCxnSpPr>
        <p:spPr>
          <a:xfrm flipH="1">
            <a:off x="3418682" y="2869452"/>
            <a:ext cx="6889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50" name="Rectangle 12"/>
          <p:cNvSpPr>
            <a:spLocks noChangeArrowheads="1"/>
          </p:cNvSpPr>
          <p:nvPr/>
        </p:nvSpPr>
        <p:spPr bwMode="auto">
          <a:xfrm>
            <a:off x="2513807" y="2610690"/>
            <a:ext cx="90487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Cache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85276" y="2553381"/>
            <a:ext cx="939800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Workflows</a:t>
            </a:r>
          </a:p>
        </p:txBody>
      </p:sp>
      <p:cxnSp>
        <p:nvCxnSpPr>
          <p:cNvPr id="17" name="Straight Connector 16"/>
          <p:cNvCxnSpPr>
            <a:stCxn id="39950" idx="1"/>
            <a:endCxn id="16" idx="3"/>
          </p:cNvCxnSpPr>
          <p:nvPr/>
        </p:nvCxnSpPr>
        <p:spPr>
          <a:xfrm flipH="1" flipV="1">
            <a:off x="2025076" y="2758169"/>
            <a:ext cx="488731" cy="112871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3128169" y="3653677"/>
            <a:ext cx="922338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4117182" y="5822202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cxnSp>
        <p:nvCxnSpPr>
          <p:cNvPr id="21" name="Straight Arrow Connector 20"/>
          <p:cNvCxnSpPr>
            <a:stCxn id="39940" idx="2"/>
            <a:endCxn id="18" idx="0"/>
          </p:cNvCxnSpPr>
          <p:nvPr/>
        </p:nvCxnSpPr>
        <p:spPr>
          <a:xfrm flipH="1">
            <a:off x="3589338" y="3129802"/>
            <a:ext cx="979488" cy="5238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117182" y="4701427"/>
            <a:ext cx="922337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23" name="Straight Arrow Connector 22"/>
          <p:cNvCxnSpPr>
            <a:stCxn id="22" idx="2"/>
            <a:endCxn id="19" idx="1"/>
          </p:cNvCxnSpPr>
          <p:nvPr/>
        </p:nvCxnSpPr>
        <p:spPr>
          <a:xfrm flipH="1">
            <a:off x="4574382" y="5223715"/>
            <a:ext cx="4762" cy="5984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9940" idx="2"/>
            <a:endCxn id="22" idx="0"/>
          </p:cNvCxnSpPr>
          <p:nvPr/>
        </p:nvCxnSpPr>
        <p:spPr>
          <a:xfrm>
            <a:off x="4568826" y="3129802"/>
            <a:ext cx="9525" cy="1571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976460" y="584200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Trader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300743" y="1106488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555176" y="1106488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963760" y="1523294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424581" y="2221132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710186" y="2221133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4125119" y="1700432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35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0F092-5B1D-46EF-B671-3FD61F3935A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9939" name="TextBox 4"/>
          <p:cNvSpPr txBox="1">
            <a:spLocks noChangeArrowheads="1"/>
          </p:cNvSpPr>
          <p:nvPr/>
        </p:nvSpPr>
        <p:spPr bwMode="auto">
          <a:xfrm>
            <a:off x="2576513" y="0"/>
            <a:ext cx="39909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</a:rPr>
              <a:t>Manage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</a:rPr>
              <a:t>Workflows</a:t>
            </a:r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4107657" y="2607515"/>
            <a:ext cx="922337" cy="522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cxnSp>
        <p:nvCxnSpPr>
          <p:cNvPr id="26" name="Straight Arrow Connector 25"/>
          <p:cNvCxnSpPr>
            <a:stCxn id="25" idx="1"/>
          </p:cNvCxnSpPr>
          <p:nvPr/>
        </p:nvCxnSpPr>
        <p:spPr>
          <a:xfrm flipH="1">
            <a:off x="3418682" y="2869452"/>
            <a:ext cx="6889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2513807" y="2610690"/>
            <a:ext cx="90487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Cache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85276" y="2553381"/>
            <a:ext cx="939800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Workflows</a:t>
            </a:r>
          </a:p>
        </p:txBody>
      </p:sp>
      <p:cxnSp>
        <p:nvCxnSpPr>
          <p:cNvPr id="29" name="Straight Connector 28"/>
          <p:cNvCxnSpPr>
            <a:stCxn id="27" idx="1"/>
            <a:endCxn id="28" idx="3"/>
          </p:cNvCxnSpPr>
          <p:nvPr/>
        </p:nvCxnSpPr>
        <p:spPr>
          <a:xfrm flipH="1" flipV="1">
            <a:off x="2025076" y="2758169"/>
            <a:ext cx="488731" cy="112871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3128169" y="3653677"/>
            <a:ext cx="922338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sp>
        <p:nvSpPr>
          <p:cNvPr id="31" name="AutoShape 3"/>
          <p:cNvSpPr>
            <a:spLocks noChangeArrowheads="1"/>
          </p:cNvSpPr>
          <p:nvPr/>
        </p:nvSpPr>
        <p:spPr bwMode="auto">
          <a:xfrm>
            <a:off x="4117182" y="5822202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cxnSp>
        <p:nvCxnSpPr>
          <p:cNvPr id="32" name="Straight Arrow Connector 31"/>
          <p:cNvCxnSpPr>
            <a:stCxn id="25" idx="2"/>
            <a:endCxn id="30" idx="0"/>
          </p:cNvCxnSpPr>
          <p:nvPr/>
        </p:nvCxnSpPr>
        <p:spPr>
          <a:xfrm flipH="1">
            <a:off x="3589338" y="3129802"/>
            <a:ext cx="979488" cy="5238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4117182" y="4701427"/>
            <a:ext cx="922337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34" name="Straight Arrow Connector 33"/>
          <p:cNvCxnSpPr>
            <a:stCxn id="33" idx="2"/>
            <a:endCxn id="31" idx="1"/>
          </p:cNvCxnSpPr>
          <p:nvPr/>
        </p:nvCxnSpPr>
        <p:spPr>
          <a:xfrm flipH="1">
            <a:off x="4574382" y="5223715"/>
            <a:ext cx="4762" cy="5984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33" idx="0"/>
          </p:cNvCxnSpPr>
          <p:nvPr/>
        </p:nvCxnSpPr>
        <p:spPr>
          <a:xfrm>
            <a:off x="4568826" y="3129802"/>
            <a:ext cx="9525" cy="1571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976460" y="584200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Admin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1300743" y="1106488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555176" y="1106488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12"/>
          <p:cNvSpPr>
            <a:spLocks noChangeArrowheads="1"/>
          </p:cNvSpPr>
          <p:nvPr/>
        </p:nvSpPr>
        <p:spPr bwMode="auto">
          <a:xfrm>
            <a:off x="963760" y="1523294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424581" y="2221132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710186" y="2221133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4125119" y="1700432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98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DA178-5B73-4240-BB33-BD8EFA89B54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2995613" y="0"/>
            <a:ext cx="3152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</a:rPr>
              <a:t>Subscribe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</a:rPr>
              <a:t>Public Feeds</a:t>
            </a:r>
          </a:p>
        </p:txBody>
      </p:sp>
      <p:sp>
        <p:nvSpPr>
          <p:cNvPr id="27655" name="Rectangle 19"/>
          <p:cNvSpPr>
            <a:spLocks noChangeArrowheads="1"/>
          </p:cNvSpPr>
          <p:nvPr/>
        </p:nvSpPr>
        <p:spPr bwMode="auto">
          <a:xfrm>
            <a:off x="4394731" y="2097088"/>
            <a:ext cx="922338" cy="522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Feed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27657" name="Rectangle 19"/>
          <p:cNvSpPr>
            <a:spLocks noChangeArrowheads="1"/>
          </p:cNvSpPr>
          <p:nvPr/>
        </p:nvSpPr>
        <p:spPr bwMode="auto">
          <a:xfrm>
            <a:off x="3565357" y="3136900"/>
            <a:ext cx="922338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cxnSp>
        <p:nvCxnSpPr>
          <p:cNvPr id="46" name="Straight Arrow Connector 45"/>
          <p:cNvCxnSpPr>
            <a:stCxn id="27655" idx="2"/>
            <a:endCxn id="27657" idx="0"/>
          </p:cNvCxnSpPr>
          <p:nvPr/>
        </p:nvCxnSpPr>
        <p:spPr>
          <a:xfrm flipH="1">
            <a:off x="4026526" y="2619375"/>
            <a:ext cx="829374" cy="5175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9" name="Rectangle 12"/>
          <p:cNvSpPr>
            <a:spLocks noChangeArrowheads="1"/>
          </p:cNvSpPr>
          <p:nvPr/>
        </p:nvSpPr>
        <p:spPr bwMode="auto">
          <a:xfrm>
            <a:off x="2055645" y="3138488"/>
            <a:ext cx="906462" cy="52228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Cache</a:t>
            </a:r>
          </a:p>
        </p:txBody>
      </p:sp>
      <p:cxnSp>
        <p:nvCxnSpPr>
          <p:cNvPr id="48" name="Straight Arrow Connector 47"/>
          <p:cNvCxnSpPr>
            <a:stCxn id="27657" idx="1"/>
            <a:endCxn id="27659" idx="3"/>
          </p:cNvCxnSpPr>
          <p:nvPr/>
        </p:nvCxnSpPr>
        <p:spPr>
          <a:xfrm flipH="1">
            <a:off x="2962107" y="3398838"/>
            <a:ext cx="6032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12620" y="2644775"/>
            <a:ext cx="1055687" cy="5111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Filter setup </a:t>
            </a:r>
          </a:p>
        </p:txBody>
      </p:sp>
      <p:cxnSp>
        <p:nvCxnSpPr>
          <p:cNvPr id="50" name="Straight Connector 49"/>
          <p:cNvCxnSpPr>
            <a:stCxn id="27659" idx="1"/>
            <a:endCxn id="49" idx="2"/>
          </p:cNvCxnSpPr>
          <p:nvPr/>
        </p:nvCxnSpPr>
        <p:spPr>
          <a:xfrm flipH="1" flipV="1">
            <a:off x="1239670" y="3155950"/>
            <a:ext cx="815975" cy="242888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4824795" y="4142747"/>
            <a:ext cx="920750" cy="5238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News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4824795" y="3145797"/>
            <a:ext cx="920750" cy="5222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News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916995" y="3152147"/>
            <a:ext cx="923925" cy="5222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Pricing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920170" y="4147509"/>
            <a:ext cx="920750" cy="5238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Pricing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cxnSp>
        <p:nvCxnSpPr>
          <p:cNvPr id="20" name="Straight Arrow Connector 19"/>
          <p:cNvCxnSpPr>
            <a:stCxn id="27655" idx="2"/>
            <a:endCxn id="17" idx="0"/>
          </p:cNvCxnSpPr>
          <p:nvPr/>
        </p:nvCxnSpPr>
        <p:spPr>
          <a:xfrm>
            <a:off x="4855900" y="2619375"/>
            <a:ext cx="429270" cy="5264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7655" idx="2"/>
            <a:endCxn id="18" idx="0"/>
          </p:cNvCxnSpPr>
          <p:nvPr/>
        </p:nvCxnSpPr>
        <p:spPr>
          <a:xfrm>
            <a:off x="4855900" y="2619375"/>
            <a:ext cx="1523058" cy="5327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2"/>
            <a:endCxn id="16" idx="0"/>
          </p:cNvCxnSpPr>
          <p:nvPr/>
        </p:nvCxnSpPr>
        <p:spPr>
          <a:xfrm flipH="1">
            <a:off x="5285170" y="3668084"/>
            <a:ext cx="0" cy="4746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2"/>
            <a:endCxn id="19" idx="0"/>
          </p:cNvCxnSpPr>
          <p:nvPr/>
        </p:nvCxnSpPr>
        <p:spPr>
          <a:xfrm>
            <a:off x="6378957" y="3674434"/>
            <a:ext cx="1588" cy="4730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006857" y="3136900"/>
            <a:ext cx="65921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06857" y="4147509"/>
            <a:ext cx="65921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976460" y="584200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300743" y="1106488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555176" y="1106488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12"/>
          <p:cNvSpPr>
            <a:spLocks noChangeArrowheads="1"/>
          </p:cNvSpPr>
          <p:nvPr/>
        </p:nvSpPr>
        <p:spPr bwMode="auto">
          <a:xfrm>
            <a:off x="963760" y="1523294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702131" y="1700432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987736" y="1700433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12"/>
          <p:cNvSpPr>
            <a:spLocks noChangeArrowheads="1"/>
          </p:cNvSpPr>
          <p:nvPr/>
        </p:nvSpPr>
        <p:spPr bwMode="auto">
          <a:xfrm>
            <a:off x="4402669" y="1179732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53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1DF7E0-1792-40C4-BA46-2EC70DF1285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0963" name="TextBox 4"/>
          <p:cNvSpPr txBox="1">
            <a:spLocks noChangeArrowheads="1"/>
          </p:cNvSpPr>
          <p:nvPr/>
        </p:nvSpPr>
        <p:spPr bwMode="auto">
          <a:xfrm>
            <a:off x="2387600" y="0"/>
            <a:ext cx="436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</a:rPr>
              <a:t>Produce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</a:rPr>
              <a:t>Public Feeds</a:t>
            </a:r>
          </a:p>
        </p:txBody>
      </p:sp>
      <p:sp>
        <p:nvSpPr>
          <p:cNvPr id="40964" name="Rectangle 19"/>
          <p:cNvSpPr>
            <a:spLocks noChangeArrowheads="1"/>
          </p:cNvSpPr>
          <p:nvPr/>
        </p:nvSpPr>
        <p:spPr bwMode="auto">
          <a:xfrm>
            <a:off x="2971800" y="2097088"/>
            <a:ext cx="922338" cy="522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Feed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40968" name="Rectangle 12"/>
          <p:cNvSpPr>
            <a:spLocks noChangeArrowheads="1"/>
          </p:cNvSpPr>
          <p:nvPr/>
        </p:nvSpPr>
        <p:spPr bwMode="auto">
          <a:xfrm>
            <a:off x="4826000" y="2097088"/>
            <a:ext cx="90487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Pub/Sub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Service</a:t>
            </a:r>
          </a:p>
        </p:txBody>
      </p:sp>
      <p:sp>
        <p:nvSpPr>
          <p:cNvPr id="40970" name="Rectangle 19"/>
          <p:cNvSpPr>
            <a:spLocks noChangeArrowheads="1"/>
          </p:cNvSpPr>
          <p:nvPr/>
        </p:nvSpPr>
        <p:spPr bwMode="auto">
          <a:xfrm>
            <a:off x="2971800" y="3269327"/>
            <a:ext cx="922338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Filter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cxnSp>
        <p:nvCxnSpPr>
          <p:cNvPr id="58" name="Straight Arrow Connector 57"/>
          <p:cNvCxnSpPr>
            <a:stCxn id="40964" idx="2"/>
            <a:endCxn id="40970" idx="0"/>
          </p:cNvCxnSpPr>
          <p:nvPr/>
        </p:nvCxnSpPr>
        <p:spPr>
          <a:xfrm>
            <a:off x="3432969" y="2619375"/>
            <a:ext cx="0" cy="6499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1482725" y="3262054"/>
            <a:ext cx="904875" cy="52228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Cache</a:t>
            </a:r>
          </a:p>
        </p:txBody>
      </p:sp>
      <p:cxnSp>
        <p:nvCxnSpPr>
          <p:cNvPr id="60" name="Straight Arrow Connector 59"/>
          <p:cNvCxnSpPr>
            <a:stCxn id="40970" idx="1"/>
            <a:endCxn id="40972" idx="3"/>
          </p:cNvCxnSpPr>
          <p:nvPr/>
        </p:nvCxnSpPr>
        <p:spPr>
          <a:xfrm flipH="1" flipV="1">
            <a:off x="2387600" y="3523198"/>
            <a:ext cx="584200" cy="72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33400" y="2447542"/>
            <a:ext cx="1055687" cy="5111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Filter setup </a:t>
            </a:r>
          </a:p>
        </p:txBody>
      </p:sp>
      <p:cxnSp>
        <p:nvCxnSpPr>
          <p:cNvPr id="62" name="Straight Connector 61"/>
          <p:cNvCxnSpPr>
            <a:stCxn id="40972" idx="1"/>
            <a:endCxn id="61" idx="2"/>
          </p:cNvCxnSpPr>
          <p:nvPr/>
        </p:nvCxnSpPr>
        <p:spPr>
          <a:xfrm flipH="1" flipV="1">
            <a:off x="1061244" y="2958717"/>
            <a:ext cx="421481" cy="564481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6" idx="3"/>
            <a:endCxn id="40968" idx="3"/>
          </p:cNvCxnSpPr>
          <p:nvPr/>
        </p:nvCxnSpPr>
        <p:spPr>
          <a:xfrm flipH="1" flipV="1">
            <a:off x="5730875" y="2357438"/>
            <a:ext cx="1674586" cy="158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6484711" y="2097088"/>
            <a:ext cx="920750" cy="5238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&lt;Public&gt;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cxnSp>
        <p:nvCxnSpPr>
          <p:cNvPr id="30" name="Straight Arrow Connector 29"/>
          <p:cNvCxnSpPr>
            <a:stCxn id="40968" idx="1"/>
            <a:endCxn id="40964" idx="3"/>
          </p:cNvCxnSpPr>
          <p:nvPr/>
        </p:nvCxnSpPr>
        <p:spPr>
          <a:xfrm flipH="1">
            <a:off x="3894138" y="2357438"/>
            <a:ext cx="931862" cy="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976460" y="584200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300743" y="1106488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555176" y="1106488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963760" y="1523294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115937" y="1700433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401542" y="1700434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4816475" y="1179733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75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833A7A-9009-45C3-AECC-9450648E6289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Assemblies</a:t>
            </a:r>
          </a:p>
        </p:txBody>
      </p:sp>
    </p:spTree>
    <p:extLst>
      <p:ext uri="{BB962C8B-B14F-4D97-AF65-F5344CB8AC3E}">
        <p14:creationId xmlns:p14="http://schemas.microsoft.com/office/powerpoint/2010/main" val="126676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9D2F0C-DB1D-45D7-8529-C4E5E6A80910}" type="slidenum">
              <a:rPr lang="en-US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7107" name="Text Box 54"/>
          <p:cNvSpPr txBox="1">
            <a:spLocks noChangeArrowheads="1"/>
          </p:cNvSpPr>
          <p:nvPr/>
        </p:nvSpPr>
        <p:spPr bwMode="auto">
          <a:xfrm>
            <a:off x="3402321" y="6457950"/>
            <a:ext cx="24387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Assembly Allocations</a:t>
            </a:r>
          </a:p>
        </p:txBody>
      </p:sp>
      <p:sp>
        <p:nvSpPr>
          <p:cNvPr id="47109" name="Rectangle 30"/>
          <p:cNvSpPr>
            <a:spLocks noChangeArrowheads="1"/>
          </p:cNvSpPr>
          <p:nvPr/>
        </p:nvSpPr>
        <p:spPr bwMode="auto">
          <a:xfrm>
            <a:off x="381000" y="1642067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Engine</a:t>
            </a:r>
            <a:r>
              <a:rPr lang="en-US" sz="1200" smtClean="0">
                <a:solidFill>
                  <a:srgbClr val="000000"/>
                </a:solidFill>
              </a:rPr>
              <a:t/>
            </a:r>
            <a:br>
              <a:rPr lang="en-US" sz="1200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7110" name="Rectangle 30"/>
          <p:cNvSpPr>
            <a:spLocks noChangeArrowheads="1"/>
          </p:cNvSpPr>
          <p:nvPr/>
        </p:nvSpPr>
        <p:spPr bwMode="auto">
          <a:xfrm>
            <a:off x="1812848" y="849313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Feed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Manager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7111" name="Rectangle 22"/>
          <p:cNvSpPr>
            <a:spLocks noChangeArrowheads="1"/>
          </p:cNvSpPr>
          <p:nvPr/>
        </p:nvSpPr>
        <p:spPr bwMode="auto">
          <a:xfrm>
            <a:off x="3200400" y="2804245"/>
            <a:ext cx="1279525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Analytics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b="1" smtClean="0">
                <a:solidFill>
                  <a:srgbClr val="000000"/>
                </a:solidFill>
              </a:rPr>
              <a:t>Data Access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7112" name="Rectangle 22"/>
          <p:cNvSpPr>
            <a:spLocks noChangeArrowheads="1"/>
          </p:cNvSpPr>
          <p:nvPr/>
        </p:nvSpPr>
        <p:spPr bwMode="auto">
          <a:xfrm>
            <a:off x="4582743" y="2805187"/>
            <a:ext cx="1279525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Historical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b="1" smtClean="0">
                <a:solidFill>
                  <a:srgbClr val="000000"/>
                </a:solidFill>
              </a:rPr>
              <a:t>Data Access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7113" name="Rectangle 30"/>
          <p:cNvSpPr>
            <a:spLocks noChangeArrowheads="1"/>
          </p:cNvSpPr>
          <p:nvPr/>
        </p:nvSpPr>
        <p:spPr bwMode="auto">
          <a:xfrm>
            <a:off x="1802216" y="1645391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Filter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Engine</a:t>
            </a:r>
            <a:r>
              <a:rPr lang="en-US" sz="1200" smtClean="0">
                <a:solidFill>
                  <a:srgbClr val="000000"/>
                </a:solidFill>
              </a:rPr>
              <a:t/>
            </a:r>
            <a:br>
              <a:rPr lang="en-US" sz="1200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7114" name="Rectangle 22"/>
          <p:cNvSpPr>
            <a:spLocks noChangeArrowheads="1"/>
          </p:cNvSpPr>
          <p:nvPr/>
        </p:nvSpPr>
        <p:spPr bwMode="auto">
          <a:xfrm>
            <a:off x="381000" y="3872447"/>
            <a:ext cx="1279525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News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b="1" smtClean="0">
                <a:solidFill>
                  <a:srgbClr val="000000"/>
                </a:solidFill>
              </a:rPr>
              <a:t>API Access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7115" name="Rectangle 22"/>
          <p:cNvSpPr>
            <a:spLocks noChangeArrowheads="1"/>
          </p:cNvSpPr>
          <p:nvPr/>
        </p:nvSpPr>
        <p:spPr bwMode="auto">
          <a:xfrm>
            <a:off x="1812848" y="3869362"/>
            <a:ext cx="1279525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Pricing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API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3200398" y="3869360"/>
            <a:ext cx="1279525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&lt;…&gt;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API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15" name="Rectangle 30"/>
          <p:cNvSpPr>
            <a:spLocks noChangeArrowheads="1"/>
          </p:cNvSpPr>
          <p:nvPr/>
        </p:nvSpPr>
        <p:spPr bwMode="auto">
          <a:xfrm>
            <a:off x="381000" y="849313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Trading 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Manager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16" name="Rectangle 30"/>
          <p:cNvSpPr>
            <a:spLocks noChangeArrowheads="1"/>
          </p:cNvSpPr>
          <p:nvPr/>
        </p:nvSpPr>
        <p:spPr bwMode="auto">
          <a:xfrm>
            <a:off x="3200400" y="849313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Admin 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Manager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380999" y="2804245"/>
            <a:ext cx="1279525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Trading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b="1" smtClean="0">
                <a:solidFill>
                  <a:srgbClr val="000000"/>
                </a:solidFill>
              </a:rPr>
              <a:t>Data Access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1802215" y="2792746"/>
            <a:ext cx="1279525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Admin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b="1" smtClean="0">
                <a:solidFill>
                  <a:srgbClr val="000000"/>
                </a:solidFill>
              </a:rPr>
              <a:t>Data Access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19" name="Rectangle 30"/>
          <p:cNvSpPr>
            <a:spLocks noChangeArrowheads="1"/>
          </p:cNvSpPr>
          <p:nvPr/>
        </p:nvSpPr>
        <p:spPr bwMode="auto">
          <a:xfrm>
            <a:off x="3200399" y="1645391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Matching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Engine</a:t>
            </a:r>
            <a:r>
              <a:rPr lang="en-US" sz="1200" smtClean="0">
                <a:solidFill>
                  <a:srgbClr val="000000"/>
                </a:solidFill>
              </a:rPr>
              <a:t/>
            </a:r>
            <a:br>
              <a:rPr lang="en-US" sz="1200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4582743" y="849313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Market 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Manager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4582742" y="1645391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Transform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Engine</a:t>
            </a:r>
            <a:r>
              <a:rPr lang="en-US" sz="1200" smtClean="0">
                <a:solidFill>
                  <a:srgbClr val="000000"/>
                </a:solidFill>
              </a:rPr>
              <a:t/>
            </a:r>
            <a:br>
              <a:rPr lang="en-US" sz="1200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22" name="Rectangle 30"/>
          <p:cNvSpPr>
            <a:spLocks noChangeArrowheads="1"/>
          </p:cNvSpPr>
          <p:nvPr/>
        </p:nvSpPr>
        <p:spPr bwMode="auto">
          <a:xfrm>
            <a:off x="5943600" y="849313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Manager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943600" y="2805187"/>
            <a:ext cx="1279525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Workflow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7589837" y="1358107"/>
            <a:ext cx="1279525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ServiceModelEx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7589837" y="529432"/>
            <a:ext cx="1279525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iFX Server-side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Assemblies(DLLs)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7589837" y="3847307"/>
            <a:ext cx="1279525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Pub/Sub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7589837" y="3017044"/>
            <a:ext cx="1279525" cy="64135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Cache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</a:rPr>
              <a:t>Assemblies(DLLs)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7589837" y="4677569"/>
            <a:ext cx="1279525" cy="63976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Message Bus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7589837" y="2186782"/>
            <a:ext cx="1279525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DAL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7589837" y="5447507"/>
            <a:ext cx="1279525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iFX Common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Assemblies(DLLs)</a:t>
            </a:r>
          </a:p>
        </p:txBody>
      </p:sp>
    </p:spTree>
    <p:extLst>
      <p:ext uri="{BB962C8B-B14F-4D97-AF65-F5344CB8AC3E}">
        <p14:creationId xmlns:p14="http://schemas.microsoft.com/office/powerpoint/2010/main" val="42351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35D214-10CD-4345-8D53-EC2735B5AC29}" type="slidenum">
              <a:rPr lang="en-US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0663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00F421-5473-46D3-8112-EBD8F8FE8DA6}" type="slidenum">
              <a:rPr lang="en-US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0419" name="Text Box 54"/>
          <p:cNvSpPr txBox="1">
            <a:spLocks noChangeArrowheads="1"/>
          </p:cNvSpPr>
          <p:nvPr/>
        </p:nvSpPr>
        <p:spPr bwMode="auto">
          <a:xfrm>
            <a:off x="3379110" y="6446838"/>
            <a:ext cx="23857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Public WCF Services</a:t>
            </a:r>
          </a:p>
        </p:txBody>
      </p:sp>
      <p:sp>
        <p:nvSpPr>
          <p:cNvPr id="60420" name="Rectangle 62"/>
          <p:cNvSpPr>
            <a:spLocks noChangeArrowheads="1"/>
          </p:cNvSpPr>
          <p:nvPr/>
        </p:nvSpPr>
        <p:spPr bwMode="auto">
          <a:xfrm>
            <a:off x="1707356" y="2175984"/>
            <a:ext cx="1614487" cy="9525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0421" name="Rectangle 30"/>
          <p:cNvSpPr>
            <a:spLocks noChangeArrowheads="1"/>
          </p:cNvSpPr>
          <p:nvPr/>
        </p:nvSpPr>
        <p:spPr bwMode="auto">
          <a:xfrm>
            <a:off x="1875631" y="2333146"/>
            <a:ext cx="1279525" cy="6397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&lt;All&gt;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Manager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3796653" y="2333146"/>
            <a:ext cx="1279525" cy="63976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Message Bus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7" name="Rectangle 62"/>
          <p:cNvSpPr>
            <a:spLocks noChangeArrowheads="1"/>
          </p:cNvSpPr>
          <p:nvPr/>
        </p:nvSpPr>
        <p:spPr bwMode="auto">
          <a:xfrm>
            <a:off x="3629171" y="2175984"/>
            <a:ext cx="1614487" cy="9525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5731022" y="2329971"/>
            <a:ext cx="1279525" cy="63976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Pub/Sub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9" name="Rectangle 62"/>
          <p:cNvSpPr>
            <a:spLocks noChangeArrowheads="1"/>
          </p:cNvSpPr>
          <p:nvPr/>
        </p:nvSpPr>
        <p:spPr bwMode="auto">
          <a:xfrm>
            <a:off x="5563540" y="2172809"/>
            <a:ext cx="1614487" cy="9525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8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33249C-0193-4E2F-9BA6-C491B1E496B9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62125"/>
            <a:ext cx="7772400" cy="253365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Electronic </a:t>
            </a:r>
            <a:r>
              <a:rPr lang="en-US" sz="4000" dirty="0" err="1" smtClean="0"/>
              <a:t>Pazari</a:t>
            </a:r>
            <a:r>
              <a:rPr lang="en-US" sz="4000" dirty="0" smtClean="0"/>
              <a:t> </a:t>
            </a:r>
            <a:r>
              <a:rPr lang="en-US" sz="4000" dirty="0" smtClean="0">
                <a:cs typeface="Arial" charset="0"/>
              </a:rPr>
              <a:t/>
            </a:r>
            <a:br>
              <a:rPr lang="en-US" sz="4000" dirty="0" smtClean="0">
                <a:cs typeface="Arial" charset="0"/>
              </a:rPr>
            </a:br>
            <a:r>
              <a:rPr lang="en-US" sz="4000" dirty="0" smtClean="0">
                <a:cs typeface="Arial" charset="0"/>
              </a:rPr>
              <a:t>Architecture</a:t>
            </a:r>
            <a:br>
              <a:rPr lang="en-US" sz="4000" dirty="0" smtClean="0">
                <a:cs typeface="Arial" charset="0"/>
              </a:rPr>
            </a:br>
            <a:r>
              <a:rPr lang="en-US" sz="4000" dirty="0" smtClean="0">
                <a:cs typeface="Arial" charset="0"/>
              </a:rPr>
              <a:t>Iteration 3</a:t>
            </a:r>
          </a:p>
        </p:txBody>
      </p:sp>
    </p:spTree>
    <p:extLst>
      <p:ext uri="{BB962C8B-B14F-4D97-AF65-F5344CB8AC3E}">
        <p14:creationId xmlns:p14="http://schemas.microsoft.com/office/powerpoint/2010/main" val="101236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ADBE-2996-4EF4-961A-FC5A0C453B0D}" type="slidenum">
              <a:rPr lang="en-US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1443" name="Text Box 54"/>
          <p:cNvSpPr txBox="1">
            <a:spLocks noChangeArrowheads="1"/>
          </p:cNvSpPr>
          <p:nvPr/>
        </p:nvSpPr>
        <p:spPr bwMode="auto">
          <a:xfrm>
            <a:off x="3363913" y="6446838"/>
            <a:ext cx="2416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InProc WCF Services</a:t>
            </a:r>
          </a:p>
        </p:txBody>
      </p:sp>
      <p:sp>
        <p:nvSpPr>
          <p:cNvPr id="61444" name="Rectangle 62"/>
          <p:cNvSpPr>
            <a:spLocks noChangeArrowheads="1"/>
          </p:cNvSpPr>
          <p:nvPr/>
        </p:nvSpPr>
        <p:spPr bwMode="auto">
          <a:xfrm>
            <a:off x="3665981" y="1114425"/>
            <a:ext cx="1614487" cy="9525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1445" name="Rectangle 62"/>
          <p:cNvSpPr>
            <a:spLocks noChangeArrowheads="1"/>
          </p:cNvSpPr>
          <p:nvPr/>
        </p:nvSpPr>
        <p:spPr bwMode="auto">
          <a:xfrm>
            <a:off x="3665981" y="2198688"/>
            <a:ext cx="1592262" cy="9747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1446" name="Rectangle 30"/>
          <p:cNvSpPr>
            <a:spLocks noChangeArrowheads="1"/>
          </p:cNvSpPr>
          <p:nvPr/>
        </p:nvSpPr>
        <p:spPr bwMode="auto">
          <a:xfrm>
            <a:off x="3832668" y="1271588"/>
            <a:ext cx="1281113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&lt;All&gt;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Engine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61447" name="Rectangle 22"/>
          <p:cNvSpPr>
            <a:spLocks noChangeArrowheads="1"/>
          </p:cNvSpPr>
          <p:nvPr/>
        </p:nvSpPr>
        <p:spPr bwMode="auto">
          <a:xfrm>
            <a:off x="3832668" y="2366963"/>
            <a:ext cx="1281113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&lt;All&gt;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b="1" smtClean="0">
                <a:solidFill>
                  <a:srgbClr val="000000"/>
                </a:solidFill>
              </a:rPr>
              <a:t>Data Access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61448" name="Rectangle 62"/>
          <p:cNvSpPr>
            <a:spLocks noChangeArrowheads="1"/>
          </p:cNvSpPr>
          <p:nvPr/>
        </p:nvSpPr>
        <p:spPr bwMode="auto">
          <a:xfrm>
            <a:off x="3665981" y="3333750"/>
            <a:ext cx="1592262" cy="9747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1449" name="Rectangle 22"/>
          <p:cNvSpPr>
            <a:spLocks noChangeArrowheads="1"/>
          </p:cNvSpPr>
          <p:nvPr/>
        </p:nvSpPr>
        <p:spPr bwMode="auto">
          <a:xfrm>
            <a:off x="3832668" y="3502025"/>
            <a:ext cx="1281113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&lt;All&gt;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b="1" smtClean="0">
                <a:solidFill>
                  <a:srgbClr val="000000"/>
                </a:solidFill>
              </a:rPr>
              <a:t>API Access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</p:spTree>
    <p:extLst>
      <p:ext uri="{BB962C8B-B14F-4D97-AF65-F5344CB8AC3E}">
        <p14:creationId xmlns:p14="http://schemas.microsoft.com/office/powerpoint/2010/main" val="405656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F244B-CAE5-4D1F-9542-181B9DF9F7FE}" type="slidenum">
              <a:rPr lang="en-US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3011" name="Text Box 54"/>
          <p:cNvSpPr txBox="1">
            <a:spLocks noChangeArrowheads="1"/>
          </p:cNvSpPr>
          <p:nvPr/>
        </p:nvSpPr>
        <p:spPr bwMode="auto">
          <a:xfrm>
            <a:off x="3167063" y="6457950"/>
            <a:ext cx="2809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Logical Service - Trading</a:t>
            </a:r>
          </a:p>
        </p:txBody>
      </p:sp>
      <p:sp>
        <p:nvSpPr>
          <p:cNvPr id="43012" name="Rectangle 62"/>
          <p:cNvSpPr>
            <a:spLocks noChangeArrowheads="1"/>
          </p:cNvSpPr>
          <p:nvPr/>
        </p:nvSpPr>
        <p:spPr bwMode="auto">
          <a:xfrm>
            <a:off x="3571875" y="714375"/>
            <a:ext cx="1819275" cy="284321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3013" name="Rectangle 30"/>
          <p:cNvSpPr>
            <a:spLocks noChangeArrowheads="1"/>
          </p:cNvSpPr>
          <p:nvPr/>
        </p:nvSpPr>
        <p:spPr bwMode="auto">
          <a:xfrm>
            <a:off x="3805238" y="1703388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Engine</a:t>
            </a:r>
            <a:r>
              <a:rPr lang="en-US" sz="1200" smtClean="0">
                <a:solidFill>
                  <a:srgbClr val="000000"/>
                </a:solidFill>
              </a:rPr>
              <a:t/>
            </a:r>
            <a:br>
              <a:rPr lang="en-US" sz="1200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3014" name="Rectangle 30"/>
          <p:cNvSpPr>
            <a:spLocks noChangeArrowheads="1"/>
          </p:cNvSpPr>
          <p:nvPr/>
        </p:nvSpPr>
        <p:spPr bwMode="auto">
          <a:xfrm>
            <a:off x="3805238" y="849313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Trading 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Manager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3015" name="Rectangle 22"/>
          <p:cNvSpPr>
            <a:spLocks noChangeArrowheads="1"/>
          </p:cNvSpPr>
          <p:nvPr/>
        </p:nvSpPr>
        <p:spPr bwMode="auto">
          <a:xfrm>
            <a:off x="3805238" y="2554288"/>
            <a:ext cx="1279525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Trading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b="1" smtClean="0">
                <a:solidFill>
                  <a:srgbClr val="000000"/>
                </a:solidFill>
              </a:rPr>
              <a:t>Data Access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</p:spTree>
    <p:extLst>
      <p:ext uri="{BB962C8B-B14F-4D97-AF65-F5344CB8AC3E}">
        <p14:creationId xmlns:p14="http://schemas.microsoft.com/office/powerpoint/2010/main" val="7311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736307-B6FE-42A5-B8C2-C7B6809533FC}" type="slidenum">
              <a:rPr lang="en-US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4035" name="Text Box 54"/>
          <p:cNvSpPr txBox="1">
            <a:spLocks noChangeArrowheads="1"/>
          </p:cNvSpPr>
          <p:nvPr/>
        </p:nvSpPr>
        <p:spPr bwMode="auto">
          <a:xfrm>
            <a:off x="2798763" y="6457950"/>
            <a:ext cx="3546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Logical Service - Administration</a:t>
            </a:r>
          </a:p>
        </p:txBody>
      </p:sp>
      <p:sp>
        <p:nvSpPr>
          <p:cNvPr id="44036" name="Rectangle 62"/>
          <p:cNvSpPr>
            <a:spLocks noChangeArrowheads="1"/>
          </p:cNvSpPr>
          <p:nvPr/>
        </p:nvSpPr>
        <p:spPr bwMode="auto">
          <a:xfrm>
            <a:off x="3571875" y="714375"/>
            <a:ext cx="1819275" cy="35528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4037" name="Rectangle 30"/>
          <p:cNvSpPr>
            <a:spLocks noChangeArrowheads="1"/>
          </p:cNvSpPr>
          <p:nvPr/>
        </p:nvSpPr>
        <p:spPr bwMode="auto">
          <a:xfrm>
            <a:off x="3805238" y="1703388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Engine</a:t>
            </a:r>
            <a:r>
              <a:rPr lang="en-US" sz="1200" smtClean="0">
                <a:solidFill>
                  <a:srgbClr val="000000"/>
                </a:solidFill>
              </a:rPr>
              <a:t/>
            </a:r>
            <a:br>
              <a:rPr lang="en-US" sz="1200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4038" name="Rectangle 30"/>
          <p:cNvSpPr>
            <a:spLocks noChangeArrowheads="1"/>
          </p:cNvSpPr>
          <p:nvPr/>
        </p:nvSpPr>
        <p:spPr bwMode="auto">
          <a:xfrm>
            <a:off x="3805238" y="849313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Admin 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Manager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4039" name="Rectangle 22"/>
          <p:cNvSpPr>
            <a:spLocks noChangeArrowheads="1"/>
          </p:cNvSpPr>
          <p:nvPr/>
        </p:nvSpPr>
        <p:spPr bwMode="auto">
          <a:xfrm>
            <a:off x="3805238" y="2554288"/>
            <a:ext cx="1279525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Admin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b="1" smtClean="0">
                <a:solidFill>
                  <a:srgbClr val="000000"/>
                </a:solidFill>
              </a:rPr>
              <a:t>Data Access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3805237" y="3429000"/>
            <a:ext cx="1279525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Workflow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Assembly(DLL)</a:t>
            </a:r>
          </a:p>
        </p:txBody>
      </p:sp>
    </p:spTree>
    <p:extLst>
      <p:ext uri="{BB962C8B-B14F-4D97-AF65-F5344CB8AC3E}">
        <p14:creationId xmlns:p14="http://schemas.microsoft.com/office/powerpoint/2010/main" val="136343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7AD2A6-5C19-49C0-A0F0-C5E3B585A7C7}" type="slidenum">
              <a:rPr lang="en-US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5059" name="Text Box 54"/>
          <p:cNvSpPr txBox="1">
            <a:spLocks noChangeArrowheads="1"/>
          </p:cNvSpPr>
          <p:nvPr/>
        </p:nvSpPr>
        <p:spPr bwMode="auto">
          <a:xfrm>
            <a:off x="3273425" y="6457950"/>
            <a:ext cx="2597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Logical Service - Trade</a:t>
            </a:r>
          </a:p>
        </p:txBody>
      </p:sp>
      <p:sp>
        <p:nvSpPr>
          <p:cNvPr id="45060" name="Rectangle 62"/>
          <p:cNvSpPr>
            <a:spLocks noChangeArrowheads="1"/>
          </p:cNvSpPr>
          <p:nvPr/>
        </p:nvSpPr>
        <p:spPr bwMode="auto">
          <a:xfrm>
            <a:off x="3571875" y="714376"/>
            <a:ext cx="1819275" cy="185870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5061" name="Rectangle 30"/>
          <p:cNvSpPr>
            <a:spLocks noChangeArrowheads="1"/>
          </p:cNvSpPr>
          <p:nvPr/>
        </p:nvSpPr>
        <p:spPr bwMode="auto">
          <a:xfrm>
            <a:off x="3805238" y="1703388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Matching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Engine</a:t>
            </a:r>
            <a:r>
              <a:rPr lang="en-US" sz="1200" smtClean="0">
                <a:solidFill>
                  <a:srgbClr val="000000"/>
                </a:solidFill>
              </a:rPr>
              <a:t/>
            </a:r>
            <a:br>
              <a:rPr lang="en-US" sz="1200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5062" name="Rectangle 30"/>
          <p:cNvSpPr>
            <a:spLocks noChangeArrowheads="1"/>
          </p:cNvSpPr>
          <p:nvPr/>
        </p:nvSpPr>
        <p:spPr bwMode="auto">
          <a:xfrm>
            <a:off x="3805238" y="849313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Market 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Manager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</p:spTree>
    <p:extLst>
      <p:ext uri="{BB962C8B-B14F-4D97-AF65-F5344CB8AC3E}">
        <p14:creationId xmlns:p14="http://schemas.microsoft.com/office/powerpoint/2010/main" val="415446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57605-35C7-4016-BF1A-E288E53328AC}" type="slidenum">
              <a:rPr lang="en-US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6083" name="Text Box 54"/>
          <p:cNvSpPr txBox="1">
            <a:spLocks noChangeArrowheads="1"/>
          </p:cNvSpPr>
          <p:nvPr/>
        </p:nvSpPr>
        <p:spPr bwMode="auto">
          <a:xfrm>
            <a:off x="3082925" y="6457950"/>
            <a:ext cx="2978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Logical Service - Analytics</a:t>
            </a:r>
          </a:p>
        </p:txBody>
      </p:sp>
      <p:sp>
        <p:nvSpPr>
          <p:cNvPr id="46084" name="Rectangle 62"/>
          <p:cNvSpPr>
            <a:spLocks noChangeArrowheads="1"/>
          </p:cNvSpPr>
          <p:nvPr/>
        </p:nvSpPr>
        <p:spPr bwMode="auto">
          <a:xfrm>
            <a:off x="3571875" y="714375"/>
            <a:ext cx="1819275" cy="38258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6085" name="Rectangle 30"/>
          <p:cNvSpPr>
            <a:spLocks noChangeArrowheads="1"/>
          </p:cNvSpPr>
          <p:nvPr/>
        </p:nvSpPr>
        <p:spPr bwMode="auto">
          <a:xfrm>
            <a:off x="3805238" y="1703388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Transform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Engine</a:t>
            </a:r>
            <a:r>
              <a:rPr lang="en-US" sz="1200" smtClean="0">
                <a:solidFill>
                  <a:srgbClr val="000000"/>
                </a:solidFill>
              </a:rPr>
              <a:t/>
            </a:r>
            <a:br>
              <a:rPr lang="en-US" sz="1200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6086" name="Rectangle 30"/>
          <p:cNvSpPr>
            <a:spLocks noChangeArrowheads="1"/>
          </p:cNvSpPr>
          <p:nvPr/>
        </p:nvSpPr>
        <p:spPr bwMode="auto">
          <a:xfrm>
            <a:off x="3805238" y="849313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Manager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6087" name="Rectangle 22"/>
          <p:cNvSpPr>
            <a:spLocks noChangeArrowheads="1"/>
          </p:cNvSpPr>
          <p:nvPr/>
        </p:nvSpPr>
        <p:spPr bwMode="auto">
          <a:xfrm>
            <a:off x="3805238" y="2554288"/>
            <a:ext cx="1279525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Analytics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b="1" smtClean="0">
                <a:solidFill>
                  <a:srgbClr val="000000"/>
                </a:solidFill>
              </a:rPr>
              <a:t>Data Access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6088" name="Rectangle 22"/>
          <p:cNvSpPr>
            <a:spLocks noChangeArrowheads="1"/>
          </p:cNvSpPr>
          <p:nvPr/>
        </p:nvSpPr>
        <p:spPr bwMode="auto">
          <a:xfrm>
            <a:off x="3805238" y="3346450"/>
            <a:ext cx="1279525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Historical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b="1" smtClean="0">
                <a:solidFill>
                  <a:srgbClr val="000000"/>
                </a:solidFill>
              </a:rPr>
              <a:t>Data Access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</p:spTree>
    <p:extLst>
      <p:ext uri="{BB962C8B-B14F-4D97-AF65-F5344CB8AC3E}">
        <p14:creationId xmlns:p14="http://schemas.microsoft.com/office/powerpoint/2010/main" val="260185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9D2F0C-DB1D-45D7-8529-C4E5E6A80910}" type="slidenum">
              <a:rPr lang="en-US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7107" name="Text Box 54"/>
          <p:cNvSpPr txBox="1">
            <a:spLocks noChangeArrowheads="1"/>
          </p:cNvSpPr>
          <p:nvPr/>
        </p:nvSpPr>
        <p:spPr bwMode="auto">
          <a:xfrm>
            <a:off x="3267075" y="6457950"/>
            <a:ext cx="2609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Logical Service - Feeds</a:t>
            </a:r>
          </a:p>
        </p:txBody>
      </p:sp>
      <p:sp>
        <p:nvSpPr>
          <p:cNvPr id="47108" name="Rectangle 62"/>
          <p:cNvSpPr>
            <a:spLocks noChangeArrowheads="1"/>
          </p:cNvSpPr>
          <p:nvPr/>
        </p:nvSpPr>
        <p:spPr bwMode="auto">
          <a:xfrm>
            <a:off x="3571875" y="714375"/>
            <a:ext cx="3084513" cy="43679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7109" name="Rectangle 30"/>
          <p:cNvSpPr>
            <a:spLocks noChangeArrowheads="1"/>
          </p:cNvSpPr>
          <p:nvPr/>
        </p:nvSpPr>
        <p:spPr bwMode="auto">
          <a:xfrm>
            <a:off x="3805238" y="1671638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Engine</a:t>
            </a:r>
            <a:r>
              <a:rPr lang="en-US" sz="1200" smtClean="0">
                <a:solidFill>
                  <a:srgbClr val="000000"/>
                </a:solidFill>
              </a:rPr>
              <a:t/>
            </a:r>
            <a:br>
              <a:rPr lang="en-US" sz="1200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7110" name="Rectangle 30"/>
          <p:cNvSpPr>
            <a:spLocks noChangeArrowheads="1"/>
          </p:cNvSpPr>
          <p:nvPr/>
        </p:nvSpPr>
        <p:spPr bwMode="auto">
          <a:xfrm>
            <a:off x="3805238" y="849313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Feed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Manager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7111" name="Rectangle 22"/>
          <p:cNvSpPr>
            <a:spLocks noChangeArrowheads="1"/>
          </p:cNvSpPr>
          <p:nvPr/>
        </p:nvSpPr>
        <p:spPr bwMode="auto">
          <a:xfrm>
            <a:off x="3805238" y="2500313"/>
            <a:ext cx="1279525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Analytics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b="1" smtClean="0">
                <a:solidFill>
                  <a:srgbClr val="000000"/>
                </a:solidFill>
              </a:rPr>
              <a:t>Data Access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7112" name="Rectangle 22"/>
          <p:cNvSpPr>
            <a:spLocks noChangeArrowheads="1"/>
          </p:cNvSpPr>
          <p:nvPr/>
        </p:nvSpPr>
        <p:spPr bwMode="auto">
          <a:xfrm>
            <a:off x="3805238" y="3324225"/>
            <a:ext cx="1279525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Historical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b="1" smtClean="0">
                <a:solidFill>
                  <a:srgbClr val="000000"/>
                </a:solidFill>
              </a:rPr>
              <a:t>Data Access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7113" name="Rectangle 30"/>
          <p:cNvSpPr>
            <a:spLocks noChangeArrowheads="1"/>
          </p:cNvSpPr>
          <p:nvPr/>
        </p:nvSpPr>
        <p:spPr bwMode="auto">
          <a:xfrm>
            <a:off x="5237163" y="1671638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Filter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Engine</a:t>
            </a:r>
            <a:r>
              <a:rPr lang="en-US" sz="1200" smtClean="0">
                <a:solidFill>
                  <a:srgbClr val="000000"/>
                </a:solidFill>
              </a:rPr>
              <a:t/>
            </a:r>
            <a:br>
              <a:rPr lang="en-US" sz="1200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7114" name="Rectangle 22"/>
          <p:cNvSpPr>
            <a:spLocks noChangeArrowheads="1"/>
          </p:cNvSpPr>
          <p:nvPr/>
        </p:nvSpPr>
        <p:spPr bwMode="auto">
          <a:xfrm>
            <a:off x="5237163" y="2500313"/>
            <a:ext cx="1279525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News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b="1" smtClean="0">
                <a:solidFill>
                  <a:srgbClr val="000000"/>
                </a:solidFill>
              </a:rPr>
              <a:t>API Access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7115" name="Rectangle 22"/>
          <p:cNvSpPr>
            <a:spLocks noChangeArrowheads="1"/>
          </p:cNvSpPr>
          <p:nvPr/>
        </p:nvSpPr>
        <p:spPr bwMode="auto">
          <a:xfrm>
            <a:off x="5237163" y="3324225"/>
            <a:ext cx="1279525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Pricing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API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5237162" y="4210271"/>
            <a:ext cx="1279525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&lt;…&gt;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API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Assembly(DLL)</a:t>
            </a:r>
          </a:p>
        </p:txBody>
      </p:sp>
    </p:spTree>
    <p:extLst>
      <p:ext uri="{BB962C8B-B14F-4D97-AF65-F5344CB8AC3E}">
        <p14:creationId xmlns:p14="http://schemas.microsoft.com/office/powerpoint/2010/main" val="11452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9B123F-85BE-4D3F-A2B4-952186E92856}" type="slidenum">
              <a:rPr lang="en-US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Processes </a:t>
            </a:r>
          </a:p>
        </p:txBody>
      </p:sp>
    </p:spTree>
    <p:extLst>
      <p:ext uri="{BB962C8B-B14F-4D97-AF65-F5344CB8AC3E}">
        <p14:creationId xmlns:p14="http://schemas.microsoft.com/office/powerpoint/2010/main" val="333462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3E03F5-E66B-47E9-AA73-56AD2B8B27DE}" type="slidenum">
              <a:rPr lang="en-US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2417763" y="6457950"/>
            <a:ext cx="4308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Process Boundary  -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Client (EXE)</a:t>
            </a:r>
            <a:endParaRPr lang="en-US" sz="2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3492" name="Rectangle 128"/>
          <p:cNvSpPr>
            <a:spLocks noChangeArrowheads="1"/>
          </p:cNvSpPr>
          <p:nvPr/>
        </p:nvSpPr>
        <p:spPr bwMode="auto">
          <a:xfrm>
            <a:off x="1166813" y="973138"/>
            <a:ext cx="7083425" cy="344011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3493" name="Rectangle 2"/>
          <p:cNvSpPr>
            <a:spLocks noChangeArrowheads="1"/>
          </p:cNvSpPr>
          <p:nvPr/>
        </p:nvSpPr>
        <p:spPr bwMode="auto">
          <a:xfrm>
            <a:off x="1352550" y="1157288"/>
            <a:ext cx="1281113" cy="639762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Client</a:t>
            </a:r>
            <a:r>
              <a:rPr lang="en-US" sz="1200" b="1" dirty="0" smtClean="0">
                <a:solidFill>
                  <a:srgbClr val="000000"/>
                </a:solidFill>
              </a:rPr>
              <a:t/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Application(EXE)</a:t>
            </a:r>
          </a:p>
        </p:txBody>
      </p:sp>
      <p:sp>
        <p:nvSpPr>
          <p:cNvPr id="63494" name="Rectangle 25"/>
          <p:cNvSpPr>
            <a:spLocks noChangeArrowheads="1"/>
          </p:cNvSpPr>
          <p:nvPr/>
        </p:nvSpPr>
        <p:spPr bwMode="auto">
          <a:xfrm>
            <a:off x="6800850" y="1157288"/>
            <a:ext cx="1281113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iFX Client-side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Assemblies(DLLs)</a:t>
            </a:r>
          </a:p>
        </p:txBody>
      </p:sp>
      <p:sp>
        <p:nvSpPr>
          <p:cNvPr id="63495" name="Rectangle 25"/>
          <p:cNvSpPr>
            <a:spLocks noChangeArrowheads="1"/>
          </p:cNvSpPr>
          <p:nvPr/>
        </p:nvSpPr>
        <p:spPr bwMode="auto">
          <a:xfrm>
            <a:off x="6800850" y="1944688"/>
            <a:ext cx="1281113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iFX Common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Assemblies(DLLs)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2819400" y="1166260"/>
            <a:ext cx="1281112" cy="6397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rgbClr val="000000"/>
                </a:solidFill>
              </a:rPr>
              <a:t>Contracts</a:t>
            </a:r>
            <a:endParaRPr lang="en-US" sz="1200" b="1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6800850" y="2760589"/>
            <a:ext cx="1281113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Message Bus</a:t>
            </a:r>
            <a:r>
              <a:rPr lang="en-US" sz="1200" b="1" dirty="0" smtClean="0">
                <a:solidFill>
                  <a:srgbClr val="000000"/>
                </a:solidFill>
              </a:rPr>
              <a:t/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Assemblies(DLLs)</a:t>
            </a:r>
          </a:p>
        </p:txBody>
      </p:sp>
    </p:spTree>
    <p:extLst>
      <p:ext uri="{BB962C8B-B14F-4D97-AF65-F5344CB8AC3E}">
        <p14:creationId xmlns:p14="http://schemas.microsoft.com/office/powerpoint/2010/main" val="56648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3E03F5-E66B-47E9-AA73-56AD2B8B27DE}" type="slidenum">
              <a:rPr lang="en-US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2417763" y="6457950"/>
            <a:ext cx="4308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Process Boundary  -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Client (ASP.NET)</a:t>
            </a:r>
            <a:endParaRPr lang="en-US" sz="2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3492" name="Rectangle 128"/>
          <p:cNvSpPr>
            <a:spLocks noChangeArrowheads="1"/>
          </p:cNvSpPr>
          <p:nvPr/>
        </p:nvSpPr>
        <p:spPr bwMode="auto">
          <a:xfrm>
            <a:off x="3581400" y="973138"/>
            <a:ext cx="4668838" cy="344011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3493" name="Rectangle 2"/>
          <p:cNvSpPr>
            <a:spLocks noChangeArrowheads="1"/>
          </p:cNvSpPr>
          <p:nvPr/>
        </p:nvSpPr>
        <p:spPr bwMode="auto">
          <a:xfrm>
            <a:off x="3867150" y="1157288"/>
            <a:ext cx="1281113" cy="639762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Client</a:t>
            </a:r>
            <a:r>
              <a:rPr lang="en-US" sz="1200" b="1" dirty="0" smtClean="0">
                <a:solidFill>
                  <a:srgbClr val="000000"/>
                </a:solidFill>
              </a:rPr>
              <a:t/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ASP.NET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63494" name="Rectangle 25"/>
          <p:cNvSpPr>
            <a:spLocks noChangeArrowheads="1"/>
          </p:cNvSpPr>
          <p:nvPr/>
        </p:nvSpPr>
        <p:spPr bwMode="auto">
          <a:xfrm>
            <a:off x="6800850" y="1157288"/>
            <a:ext cx="1281113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iFX Client-side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Assemblies(DLLs)</a:t>
            </a:r>
          </a:p>
        </p:txBody>
      </p:sp>
      <p:sp>
        <p:nvSpPr>
          <p:cNvPr id="63495" name="Rectangle 25"/>
          <p:cNvSpPr>
            <a:spLocks noChangeArrowheads="1"/>
          </p:cNvSpPr>
          <p:nvPr/>
        </p:nvSpPr>
        <p:spPr bwMode="auto">
          <a:xfrm>
            <a:off x="6800850" y="1944688"/>
            <a:ext cx="1281113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iFX Common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Assemblies(DLLs)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3867151" y="1930734"/>
            <a:ext cx="1281112" cy="6397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rgbClr val="000000"/>
                </a:solidFill>
              </a:rPr>
              <a:t>Contracts</a:t>
            </a:r>
            <a:endParaRPr lang="en-US" sz="1200" b="1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1343691" y="1157288"/>
            <a:ext cx="1281112" cy="64135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Host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IIS </a:t>
            </a:r>
            <a:r>
              <a:rPr lang="en-US" sz="1200" dirty="0" smtClean="0">
                <a:solidFill>
                  <a:srgbClr val="000000"/>
                </a:solidFill>
              </a:rPr>
              <a:t>7.5</a:t>
            </a:r>
          </a:p>
        </p:txBody>
      </p:sp>
      <p:sp>
        <p:nvSpPr>
          <p:cNvPr id="10" name="Rectangle 128"/>
          <p:cNvSpPr>
            <a:spLocks noChangeArrowheads="1"/>
          </p:cNvSpPr>
          <p:nvPr/>
        </p:nvSpPr>
        <p:spPr bwMode="auto">
          <a:xfrm>
            <a:off x="1066800" y="973138"/>
            <a:ext cx="1828800" cy="344011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1400" y="4081046"/>
            <a:ext cx="466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(W3WP)</a:t>
            </a:r>
            <a:endParaRPr lang="en-US" sz="1600" dirty="0"/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6800850" y="2760589"/>
            <a:ext cx="1281113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Message Bus</a:t>
            </a:r>
            <a:r>
              <a:rPr lang="en-US" sz="1200" b="1" dirty="0" smtClean="0">
                <a:solidFill>
                  <a:srgbClr val="000000"/>
                </a:solidFill>
              </a:rPr>
              <a:t/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Assemblies(DLLs)</a:t>
            </a:r>
          </a:p>
        </p:txBody>
      </p:sp>
    </p:spTree>
    <p:extLst>
      <p:ext uri="{BB962C8B-B14F-4D97-AF65-F5344CB8AC3E}">
        <p14:creationId xmlns:p14="http://schemas.microsoft.com/office/powerpoint/2010/main" val="88110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3E03F5-E66B-47E9-AA73-56AD2B8B27DE}" type="slidenum">
              <a:rPr lang="en-US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2199482" y="6457950"/>
            <a:ext cx="47450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Process Boundary  -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Client (Browser App)</a:t>
            </a:r>
            <a:endParaRPr lang="en-US" sz="2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3492" name="Rectangle 128"/>
          <p:cNvSpPr>
            <a:spLocks noChangeArrowheads="1"/>
          </p:cNvSpPr>
          <p:nvPr/>
        </p:nvSpPr>
        <p:spPr bwMode="auto">
          <a:xfrm>
            <a:off x="1166813" y="973138"/>
            <a:ext cx="1728787" cy="344646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3493" name="Rectangle 2"/>
          <p:cNvSpPr>
            <a:spLocks noChangeArrowheads="1"/>
          </p:cNvSpPr>
          <p:nvPr/>
        </p:nvSpPr>
        <p:spPr bwMode="auto">
          <a:xfrm>
            <a:off x="1352550" y="1157288"/>
            <a:ext cx="1281113" cy="639762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Client</a:t>
            </a:r>
            <a:r>
              <a:rPr lang="en-US" sz="1200" b="1" dirty="0" smtClean="0">
                <a:solidFill>
                  <a:srgbClr val="000000"/>
                </a:solidFill>
              </a:rPr>
              <a:t/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Browser App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63494" name="Rectangle 25"/>
          <p:cNvSpPr>
            <a:spLocks noChangeArrowheads="1"/>
          </p:cNvSpPr>
          <p:nvPr/>
        </p:nvSpPr>
        <p:spPr bwMode="auto">
          <a:xfrm>
            <a:off x="6800850" y="1157288"/>
            <a:ext cx="1281113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iFX Client-side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Assemblies(DLLs)</a:t>
            </a:r>
          </a:p>
        </p:txBody>
      </p:sp>
      <p:sp>
        <p:nvSpPr>
          <p:cNvPr id="63495" name="Rectangle 25"/>
          <p:cNvSpPr>
            <a:spLocks noChangeArrowheads="1"/>
          </p:cNvSpPr>
          <p:nvPr/>
        </p:nvSpPr>
        <p:spPr bwMode="auto">
          <a:xfrm>
            <a:off x="6800850" y="1944688"/>
            <a:ext cx="1281113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iFX Common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Assemblies(DLLs)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334000" y="1157288"/>
            <a:ext cx="1281112" cy="6397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rgbClr val="000000"/>
                </a:solidFill>
              </a:rPr>
              <a:t>Contracts</a:t>
            </a:r>
            <a:endParaRPr lang="en-US" sz="1200" b="1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3553491" y="1157288"/>
            <a:ext cx="1281112" cy="64135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Host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IIS </a:t>
            </a:r>
            <a:r>
              <a:rPr lang="en-US" sz="1200" dirty="0" smtClean="0">
                <a:solidFill>
                  <a:srgbClr val="000000"/>
                </a:solidFill>
              </a:rPr>
              <a:t>7.5</a:t>
            </a:r>
          </a:p>
        </p:txBody>
      </p:sp>
      <p:sp>
        <p:nvSpPr>
          <p:cNvPr id="10" name="Rectangle 128"/>
          <p:cNvSpPr>
            <a:spLocks noChangeArrowheads="1"/>
          </p:cNvSpPr>
          <p:nvPr/>
        </p:nvSpPr>
        <p:spPr bwMode="auto">
          <a:xfrm>
            <a:off x="3276600" y="973138"/>
            <a:ext cx="5029200" cy="344011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3553491" y="1974186"/>
            <a:ext cx="1281112" cy="64135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Web API</a:t>
            </a:r>
            <a:endParaRPr 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3550444" y="2767936"/>
            <a:ext cx="1281112" cy="64135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WebSockets</a:t>
            </a:r>
            <a:endParaRPr 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6800850" y="2760589"/>
            <a:ext cx="1281113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Message Bus</a:t>
            </a:r>
            <a:r>
              <a:rPr lang="en-US" sz="1200" b="1" dirty="0" smtClean="0">
                <a:solidFill>
                  <a:srgbClr val="000000"/>
                </a:solidFill>
              </a:rPr>
              <a:t/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Assemblies(DLLs)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76600" y="4081046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(W3WP)</a:t>
            </a:r>
            <a:endParaRPr lang="en-US" sz="1600" dirty="0"/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1352551" y="1984893"/>
            <a:ext cx="1281112" cy="64135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Web API</a:t>
            </a:r>
            <a:endParaRPr 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1349504" y="2778643"/>
            <a:ext cx="1281112" cy="64135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WebSockets</a:t>
            </a:r>
            <a:endParaRPr lang="en-US" sz="1200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50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1"/>
          <p:cNvSpPr>
            <a:spLocks noGrp="1"/>
          </p:cNvSpPr>
          <p:nvPr>
            <p:ph idx="1"/>
          </p:nvPr>
        </p:nvSpPr>
        <p:spPr>
          <a:xfrm>
            <a:off x="457200" y="319088"/>
            <a:ext cx="8229600" cy="5807075"/>
          </a:xfrm>
        </p:spPr>
        <p:txBody>
          <a:bodyPr/>
          <a:lstStyle/>
          <a:p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Architecture is based on IDesign Alumni Forum thread: </a:t>
            </a:r>
          </a:p>
          <a:p>
            <a:pPr lvl="2"/>
            <a:r>
              <a:rPr lang="en-US" dirty="0" smtClean="0"/>
              <a:t>Virtual Method – Trading System</a:t>
            </a:r>
          </a:p>
          <a:p>
            <a:pPr lvl="1"/>
            <a:r>
              <a:rPr lang="en-US" dirty="0"/>
              <a:t>See </a:t>
            </a:r>
            <a:r>
              <a:rPr lang="en-US" dirty="0" smtClean="0"/>
              <a:t>relevant post attachments by Michael </a:t>
            </a:r>
            <a:r>
              <a:rPr lang="en-US" dirty="0" err="1"/>
              <a:t>Panayiotou</a:t>
            </a:r>
            <a:r>
              <a:rPr lang="en-US" dirty="0"/>
              <a:t> </a:t>
            </a:r>
            <a:r>
              <a:rPr lang="en-US" dirty="0" smtClean="0"/>
              <a:t>for business rationale, requirements, trader workflow and core use case details.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A48D3-AE16-4FF9-BCF9-B754FB3CE6E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3E03F5-E66B-47E9-AA73-56AD2B8B27DE}" type="slidenum">
              <a:rPr lang="en-US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2199482" y="6457950"/>
            <a:ext cx="47450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Process Boundary  -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Client (Native App)</a:t>
            </a:r>
            <a:endParaRPr lang="en-US" sz="2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3494" name="Rectangle 25"/>
          <p:cNvSpPr>
            <a:spLocks noChangeArrowheads="1"/>
          </p:cNvSpPr>
          <p:nvPr/>
        </p:nvSpPr>
        <p:spPr bwMode="auto">
          <a:xfrm>
            <a:off x="6800850" y="1157288"/>
            <a:ext cx="1281113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iFX Client-side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Assemblies(DLLs)</a:t>
            </a:r>
          </a:p>
        </p:txBody>
      </p:sp>
      <p:sp>
        <p:nvSpPr>
          <p:cNvPr id="63495" name="Rectangle 25"/>
          <p:cNvSpPr>
            <a:spLocks noChangeArrowheads="1"/>
          </p:cNvSpPr>
          <p:nvPr/>
        </p:nvSpPr>
        <p:spPr bwMode="auto">
          <a:xfrm>
            <a:off x="6800850" y="1944688"/>
            <a:ext cx="1281113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iFX Common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Assemblies(DLLs)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334000" y="1157288"/>
            <a:ext cx="1281112" cy="6397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rgbClr val="000000"/>
                </a:solidFill>
              </a:rPr>
              <a:t>Contracts</a:t>
            </a:r>
            <a:endParaRPr lang="en-US" sz="1200" b="1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3553491" y="1157288"/>
            <a:ext cx="1281112" cy="64135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Host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IIS </a:t>
            </a:r>
            <a:r>
              <a:rPr lang="en-US" sz="1200" dirty="0" smtClean="0">
                <a:solidFill>
                  <a:srgbClr val="000000"/>
                </a:solidFill>
              </a:rPr>
              <a:t>7.5</a:t>
            </a:r>
          </a:p>
        </p:txBody>
      </p:sp>
      <p:sp>
        <p:nvSpPr>
          <p:cNvPr id="10" name="Rectangle 128"/>
          <p:cNvSpPr>
            <a:spLocks noChangeArrowheads="1"/>
          </p:cNvSpPr>
          <p:nvPr/>
        </p:nvSpPr>
        <p:spPr bwMode="auto">
          <a:xfrm>
            <a:off x="3276600" y="973138"/>
            <a:ext cx="5029200" cy="344011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3553491" y="1974186"/>
            <a:ext cx="1281112" cy="64135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Web API</a:t>
            </a:r>
            <a:endParaRPr 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3550444" y="2767936"/>
            <a:ext cx="1281112" cy="64135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WebSockets</a:t>
            </a:r>
            <a:endParaRPr 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6800850" y="2760589"/>
            <a:ext cx="1281113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Message Bus</a:t>
            </a:r>
            <a:r>
              <a:rPr lang="en-US" sz="1200" b="1" dirty="0" smtClean="0">
                <a:solidFill>
                  <a:srgbClr val="000000"/>
                </a:solidFill>
              </a:rPr>
              <a:t/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Assemblies(DLLs)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76600" y="4081046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(W3WP)</a:t>
            </a:r>
            <a:endParaRPr lang="en-US" sz="1600" dirty="0"/>
          </a:p>
        </p:txBody>
      </p:sp>
      <p:sp>
        <p:nvSpPr>
          <p:cNvPr id="15" name="Rectangle 128"/>
          <p:cNvSpPr>
            <a:spLocks noChangeArrowheads="1"/>
          </p:cNvSpPr>
          <p:nvPr/>
        </p:nvSpPr>
        <p:spPr bwMode="auto">
          <a:xfrm>
            <a:off x="1166813" y="973138"/>
            <a:ext cx="1728787" cy="344646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352550" y="1157288"/>
            <a:ext cx="1281113" cy="639762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Client</a:t>
            </a:r>
            <a:r>
              <a:rPr lang="en-US" sz="1200" b="1" dirty="0" smtClean="0">
                <a:solidFill>
                  <a:srgbClr val="000000"/>
                </a:solidFill>
              </a:rPr>
              <a:t/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Native App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1352551" y="1984893"/>
            <a:ext cx="1281112" cy="64135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Web API</a:t>
            </a:r>
            <a:endParaRPr 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1349504" y="2778643"/>
            <a:ext cx="1281112" cy="64135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WebSockets</a:t>
            </a:r>
            <a:endParaRPr lang="en-US" sz="1200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71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BF611-4199-4F0D-AF14-9742B026588D}" type="slidenum">
              <a:rPr lang="en-US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155" name="Rectangle 128"/>
          <p:cNvSpPr>
            <a:spLocks noChangeArrowheads="1"/>
          </p:cNvSpPr>
          <p:nvPr/>
        </p:nvSpPr>
        <p:spPr bwMode="auto">
          <a:xfrm>
            <a:off x="1169988" y="260350"/>
            <a:ext cx="6804025" cy="59372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9156" name="Text Box 2"/>
          <p:cNvSpPr txBox="1">
            <a:spLocks noChangeArrowheads="1"/>
          </p:cNvSpPr>
          <p:nvPr/>
        </p:nvSpPr>
        <p:spPr bwMode="auto">
          <a:xfrm>
            <a:off x="2593975" y="6457950"/>
            <a:ext cx="3956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Process Boundary  - Application Tier</a:t>
            </a:r>
          </a:p>
        </p:txBody>
      </p:sp>
      <p:sp>
        <p:nvSpPr>
          <p:cNvPr id="17" name="Rectangle 128"/>
          <p:cNvSpPr>
            <a:spLocks noChangeArrowheads="1"/>
          </p:cNvSpPr>
          <p:nvPr/>
        </p:nvSpPr>
        <p:spPr bwMode="auto">
          <a:xfrm>
            <a:off x="4306888" y="333375"/>
            <a:ext cx="1852612" cy="564515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Each Logical Service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can be hosted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separately or together.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b="1" dirty="0">
              <a:solidFill>
                <a:srgbClr val="000000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In the case of hosting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within WAS, to host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separately, each is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provided it’s own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App Pool…</a:t>
            </a:r>
          </a:p>
        </p:txBody>
      </p:sp>
      <p:sp>
        <p:nvSpPr>
          <p:cNvPr id="49158" name="Rectangle 24"/>
          <p:cNvSpPr>
            <a:spLocks noChangeArrowheads="1"/>
          </p:cNvSpPr>
          <p:nvPr/>
        </p:nvSpPr>
        <p:spPr bwMode="auto">
          <a:xfrm>
            <a:off x="1296988" y="333375"/>
            <a:ext cx="1281112" cy="64135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Host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WAS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</a:rPr>
              <a:t>IIS 7.5</a:t>
            </a:r>
          </a:p>
        </p:txBody>
      </p:sp>
      <p:sp>
        <p:nvSpPr>
          <p:cNvPr id="49159" name="Rectangle 25"/>
          <p:cNvSpPr>
            <a:spLocks noChangeArrowheads="1"/>
          </p:cNvSpPr>
          <p:nvPr/>
        </p:nvSpPr>
        <p:spPr bwMode="auto">
          <a:xfrm>
            <a:off x="6472238" y="1249363"/>
            <a:ext cx="1279525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ServiceModelEx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9160" name="Rectangle 25"/>
          <p:cNvSpPr>
            <a:spLocks noChangeArrowheads="1"/>
          </p:cNvSpPr>
          <p:nvPr/>
        </p:nvSpPr>
        <p:spPr bwMode="auto">
          <a:xfrm>
            <a:off x="6472238" y="420688"/>
            <a:ext cx="1279525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iFX Server-side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Assemblies(DLLs)</a:t>
            </a:r>
          </a:p>
        </p:txBody>
      </p:sp>
      <p:sp>
        <p:nvSpPr>
          <p:cNvPr id="49161" name="Rectangle 25"/>
          <p:cNvSpPr>
            <a:spLocks noChangeArrowheads="1"/>
          </p:cNvSpPr>
          <p:nvPr/>
        </p:nvSpPr>
        <p:spPr bwMode="auto">
          <a:xfrm>
            <a:off x="6472238" y="3738563"/>
            <a:ext cx="1279525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Pub/Sub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9162" name="Rectangle 25"/>
          <p:cNvSpPr>
            <a:spLocks noChangeArrowheads="1"/>
          </p:cNvSpPr>
          <p:nvPr/>
        </p:nvSpPr>
        <p:spPr bwMode="auto">
          <a:xfrm>
            <a:off x="6472238" y="2908300"/>
            <a:ext cx="1279525" cy="64135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Cache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</a:rPr>
              <a:t>Assemblies(DLLs)</a:t>
            </a:r>
          </a:p>
        </p:txBody>
      </p:sp>
      <p:sp>
        <p:nvSpPr>
          <p:cNvPr id="49163" name="Rectangle 25"/>
          <p:cNvSpPr>
            <a:spLocks noChangeArrowheads="1"/>
          </p:cNvSpPr>
          <p:nvPr/>
        </p:nvSpPr>
        <p:spPr bwMode="auto">
          <a:xfrm>
            <a:off x="6472238" y="4568825"/>
            <a:ext cx="1279525" cy="63976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Message Bus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9164" name="Rectangle 25"/>
          <p:cNvSpPr>
            <a:spLocks noChangeArrowheads="1"/>
          </p:cNvSpPr>
          <p:nvPr/>
        </p:nvSpPr>
        <p:spPr bwMode="auto">
          <a:xfrm>
            <a:off x="6472238" y="2078038"/>
            <a:ext cx="1279525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DAL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49165" name="Rectangle 25"/>
          <p:cNvSpPr>
            <a:spLocks noChangeArrowheads="1"/>
          </p:cNvSpPr>
          <p:nvPr/>
        </p:nvSpPr>
        <p:spPr bwMode="auto">
          <a:xfrm>
            <a:off x="6472238" y="5338763"/>
            <a:ext cx="1279525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iFX Common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Assemblies(DLLs)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2743200" y="333375"/>
            <a:ext cx="1279525" cy="6397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rgbClr val="000000"/>
                </a:solidFill>
              </a:rPr>
              <a:t>Contracts</a:t>
            </a:r>
            <a:endParaRPr lang="en-US" sz="1200" b="1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Assemblies(DLL</a:t>
            </a:r>
            <a:r>
              <a:rPr lang="en-US" sz="1200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130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05E2CA-BB4D-42F2-A3C4-310764CF01BE}" type="slidenum">
              <a:rPr lang="en-US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5539" name="Rectangle 128"/>
          <p:cNvSpPr>
            <a:spLocks noChangeArrowheads="1"/>
          </p:cNvSpPr>
          <p:nvPr/>
        </p:nvSpPr>
        <p:spPr bwMode="auto">
          <a:xfrm>
            <a:off x="1169988" y="260350"/>
            <a:ext cx="6804025" cy="59372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1881188" y="6457950"/>
            <a:ext cx="5381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Process Boundary  - Self Hosted Application Tier</a:t>
            </a:r>
          </a:p>
        </p:txBody>
      </p:sp>
      <p:sp>
        <p:nvSpPr>
          <p:cNvPr id="17" name="Rectangle 128"/>
          <p:cNvSpPr>
            <a:spLocks noChangeArrowheads="1"/>
          </p:cNvSpPr>
          <p:nvPr/>
        </p:nvSpPr>
        <p:spPr bwMode="auto">
          <a:xfrm>
            <a:off x="4306888" y="333375"/>
            <a:ext cx="1852612" cy="564515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Each Logical Service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can be hosted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separately or together.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b="1" dirty="0">
              <a:solidFill>
                <a:srgbClr val="000000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Managers should be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automatically hosted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through custom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ServiceHosts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 and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Host helper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iFX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65542" name="Rectangle 24"/>
          <p:cNvSpPr>
            <a:spLocks noChangeArrowheads="1"/>
          </p:cNvSpPr>
          <p:nvPr/>
        </p:nvSpPr>
        <p:spPr bwMode="auto">
          <a:xfrm>
            <a:off x="1296988" y="333375"/>
            <a:ext cx="1281112" cy="64135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Host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Win Service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</a:rPr>
              <a:t>Application(EXE)</a:t>
            </a:r>
          </a:p>
        </p:txBody>
      </p:sp>
      <p:sp>
        <p:nvSpPr>
          <p:cNvPr id="65543" name="Rectangle 25"/>
          <p:cNvSpPr>
            <a:spLocks noChangeArrowheads="1"/>
          </p:cNvSpPr>
          <p:nvPr/>
        </p:nvSpPr>
        <p:spPr bwMode="auto">
          <a:xfrm>
            <a:off x="6472238" y="1249363"/>
            <a:ext cx="1279525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ServiceModelEx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65544" name="Rectangle 25"/>
          <p:cNvSpPr>
            <a:spLocks noChangeArrowheads="1"/>
          </p:cNvSpPr>
          <p:nvPr/>
        </p:nvSpPr>
        <p:spPr bwMode="auto">
          <a:xfrm>
            <a:off x="6472238" y="420688"/>
            <a:ext cx="1279525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iFX Server-side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Assemblies(DLLs)</a:t>
            </a:r>
          </a:p>
        </p:txBody>
      </p:sp>
      <p:sp>
        <p:nvSpPr>
          <p:cNvPr id="65545" name="Rectangle 25"/>
          <p:cNvSpPr>
            <a:spLocks noChangeArrowheads="1"/>
          </p:cNvSpPr>
          <p:nvPr/>
        </p:nvSpPr>
        <p:spPr bwMode="auto">
          <a:xfrm>
            <a:off x="6472238" y="3738563"/>
            <a:ext cx="1279525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Pub/Sub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65546" name="Rectangle 25"/>
          <p:cNvSpPr>
            <a:spLocks noChangeArrowheads="1"/>
          </p:cNvSpPr>
          <p:nvPr/>
        </p:nvSpPr>
        <p:spPr bwMode="auto">
          <a:xfrm>
            <a:off x="6472238" y="2908300"/>
            <a:ext cx="1279525" cy="64135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Cache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</a:rPr>
              <a:t>Assemblies(DLLs)</a:t>
            </a:r>
          </a:p>
        </p:txBody>
      </p:sp>
      <p:sp>
        <p:nvSpPr>
          <p:cNvPr id="65547" name="Rectangle 25"/>
          <p:cNvSpPr>
            <a:spLocks noChangeArrowheads="1"/>
          </p:cNvSpPr>
          <p:nvPr/>
        </p:nvSpPr>
        <p:spPr bwMode="auto">
          <a:xfrm>
            <a:off x="6472238" y="4568825"/>
            <a:ext cx="1279525" cy="63976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Message Bus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65548" name="Rectangle 25"/>
          <p:cNvSpPr>
            <a:spLocks noChangeArrowheads="1"/>
          </p:cNvSpPr>
          <p:nvPr/>
        </p:nvSpPr>
        <p:spPr bwMode="auto">
          <a:xfrm>
            <a:off x="6472238" y="2078038"/>
            <a:ext cx="1279525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DAL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Assembly(DLL)</a:t>
            </a:r>
          </a:p>
        </p:txBody>
      </p:sp>
      <p:sp>
        <p:nvSpPr>
          <p:cNvPr id="65549" name="Rectangle 25"/>
          <p:cNvSpPr>
            <a:spLocks noChangeArrowheads="1"/>
          </p:cNvSpPr>
          <p:nvPr/>
        </p:nvSpPr>
        <p:spPr bwMode="auto">
          <a:xfrm>
            <a:off x="6472238" y="5338763"/>
            <a:ext cx="1279525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iFX Common</a:t>
            </a:r>
            <a:br>
              <a:rPr lang="en-US" sz="1200" b="1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Assemblies(DLLs)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2779713" y="333375"/>
            <a:ext cx="1279525" cy="6397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rgbClr val="000000"/>
                </a:solidFill>
              </a:rPr>
              <a:t>Contracts</a:t>
            </a:r>
            <a:endParaRPr lang="en-US" sz="1200" b="1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</a:rPr>
              <a:t>Assembly(DLL)</a:t>
            </a:r>
          </a:p>
        </p:txBody>
      </p:sp>
    </p:spTree>
    <p:extLst>
      <p:ext uri="{BB962C8B-B14F-4D97-AF65-F5344CB8AC3E}">
        <p14:creationId xmlns:p14="http://schemas.microsoft.com/office/powerpoint/2010/main" val="390163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C4127D-AE75-49C5-95B1-026952756C08}" type="slidenum">
              <a:rPr lang="en-US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2901950" y="6457950"/>
            <a:ext cx="334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Process Boundary  - Data Tier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3902075" y="2481263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50181" name="Rectangle 62"/>
          <p:cNvSpPr>
            <a:spLocks noChangeArrowheads="1"/>
          </p:cNvSpPr>
          <p:nvPr/>
        </p:nvSpPr>
        <p:spPr bwMode="auto">
          <a:xfrm>
            <a:off x="3448050" y="2054225"/>
            <a:ext cx="1819275" cy="1295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182" name="AutoShape 3"/>
          <p:cNvSpPr>
            <a:spLocks noChangeArrowheads="1"/>
          </p:cNvSpPr>
          <p:nvPr/>
        </p:nvSpPr>
        <p:spPr bwMode="auto">
          <a:xfrm>
            <a:off x="3902075" y="965200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Trading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50183" name="Rectangle 62"/>
          <p:cNvSpPr>
            <a:spLocks noChangeArrowheads="1"/>
          </p:cNvSpPr>
          <p:nvPr/>
        </p:nvSpPr>
        <p:spPr bwMode="auto">
          <a:xfrm>
            <a:off x="3448050" y="536575"/>
            <a:ext cx="1819275" cy="1295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184" name="AutoShape 3"/>
          <p:cNvSpPr>
            <a:spLocks noChangeArrowheads="1"/>
          </p:cNvSpPr>
          <p:nvPr/>
        </p:nvSpPr>
        <p:spPr bwMode="auto">
          <a:xfrm>
            <a:off x="3902075" y="4013200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50185" name="Rectangle 62"/>
          <p:cNvSpPr>
            <a:spLocks noChangeArrowheads="1"/>
          </p:cNvSpPr>
          <p:nvPr/>
        </p:nvSpPr>
        <p:spPr bwMode="auto">
          <a:xfrm>
            <a:off x="3448050" y="3584575"/>
            <a:ext cx="1819275" cy="1295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186" name="AutoShape 3"/>
          <p:cNvSpPr>
            <a:spLocks noChangeArrowheads="1"/>
          </p:cNvSpPr>
          <p:nvPr/>
        </p:nvSpPr>
        <p:spPr bwMode="auto">
          <a:xfrm>
            <a:off x="3905250" y="5486400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Historical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50187" name="Rectangle 62"/>
          <p:cNvSpPr>
            <a:spLocks noChangeArrowheads="1"/>
          </p:cNvSpPr>
          <p:nvPr/>
        </p:nvSpPr>
        <p:spPr bwMode="auto">
          <a:xfrm>
            <a:off x="3451225" y="5059363"/>
            <a:ext cx="1819275" cy="1295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6092825" y="965200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13" name="Rectangle 62"/>
          <p:cNvSpPr>
            <a:spLocks noChangeArrowheads="1"/>
          </p:cNvSpPr>
          <p:nvPr/>
        </p:nvSpPr>
        <p:spPr bwMode="auto">
          <a:xfrm>
            <a:off x="5638800" y="536575"/>
            <a:ext cx="1819275" cy="1295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65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A08F33-09E3-4BC2-BDA7-0643CF52FE54}" type="slidenum">
              <a:rPr lang="en-US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Identities </a:t>
            </a:r>
          </a:p>
        </p:txBody>
      </p:sp>
    </p:spTree>
    <p:extLst>
      <p:ext uri="{BB962C8B-B14F-4D97-AF65-F5344CB8AC3E}">
        <p14:creationId xmlns:p14="http://schemas.microsoft.com/office/powerpoint/2010/main" val="325506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6B5CE6-864B-400D-80F6-1C97FB1F5C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981999" y="609600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1306282" y="1131888"/>
            <a:ext cx="2" cy="485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560715" y="1131889"/>
            <a:ext cx="0" cy="4856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981999" y="1610569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3193515" y="1617550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" name="Straight Arrow Connector 102"/>
          <p:cNvCxnSpPr>
            <a:stCxn id="104" idx="2"/>
            <a:endCxn id="105" idx="0"/>
          </p:cNvCxnSpPr>
          <p:nvPr/>
        </p:nvCxnSpPr>
        <p:spPr>
          <a:xfrm>
            <a:off x="7018183" y="3253227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37"/>
          <p:cNvSpPr>
            <a:spLocks noChangeArrowheads="1"/>
          </p:cNvSpPr>
          <p:nvPr/>
        </p:nvSpPr>
        <p:spPr bwMode="auto">
          <a:xfrm>
            <a:off x="6950381" y="3647924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" name="Straight Arrow Connector 105"/>
          <p:cNvCxnSpPr>
            <a:stCxn id="104" idx="2"/>
            <a:endCxn id="115" idx="0"/>
          </p:cNvCxnSpPr>
          <p:nvPr/>
        </p:nvCxnSpPr>
        <p:spPr>
          <a:xfrm flipH="1">
            <a:off x="6217233" y="3253227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5" idx="2"/>
            <a:endCxn id="111" idx="0"/>
          </p:cNvCxnSpPr>
          <p:nvPr/>
        </p:nvCxnSpPr>
        <p:spPr>
          <a:xfrm>
            <a:off x="7407581" y="4169132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2"/>
          <p:cNvSpPr>
            <a:spLocks noChangeArrowheads="1"/>
          </p:cNvSpPr>
          <p:nvPr/>
        </p:nvSpPr>
        <p:spPr bwMode="auto">
          <a:xfrm>
            <a:off x="6567610" y="1617863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Rectangle 2"/>
          <p:cNvSpPr>
            <a:spLocks noChangeArrowheads="1"/>
          </p:cNvSpPr>
          <p:nvPr/>
        </p:nvSpPr>
        <p:spPr bwMode="auto">
          <a:xfrm>
            <a:off x="6950381" y="4502794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112" name="Straight Arrow Connector 111"/>
          <p:cNvCxnSpPr>
            <a:stCxn id="111" idx="2"/>
            <a:endCxn id="113" idx="0"/>
          </p:cNvCxnSpPr>
          <p:nvPr/>
        </p:nvCxnSpPr>
        <p:spPr>
          <a:xfrm>
            <a:off x="7407581" y="5023494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9"/>
          <p:cNvSpPr>
            <a:spLocks noChangeArrowheads="1"/>
          </p:cNvSpPr>
          <p:nvPr/>
        </p:nvSpPr>
        <p:spPr bwMode="auto">
          <a:xfrm>
            <a:off x="6950381" y="5270500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114" name="AutoShape 3"/>
          <p:cNvSpPr>
            <a:spLocks noChangeArrowheads="1"/>
          </p:cNvSpPr>
          <p:nvPr/>
        </p:nvSpPr>
        <p:spPr bwMode="auto">
          <a:xfrm>
            <a:off x="5760033" y="5270500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115" name="Rectangle 2"/>
          <p:cNvSpPr>
            <a:spLocks noChangeArrowheads="1"/>
          </p:cNvSpPr>
          <p:nvPr/>
        </p:nvSpPr>
        <p:spPr bwMode="auto">
          <a:xfrm>
            <a:off x="5760033" y="4502794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116" name="Straight Arrow Connector 115"/>
          <p:cNvCxnSpPr>
            <a:stCxn id="115" idx="2"/>
            <a:endCxn id="114" idx="1"/>
          </p:cNvCxnSpPr>
          <p:nvPr/>
        </p:nvCxnSpPr>
        <p:spPr>
          <a:xfrm>
            <a:off x="6217233" y="5023494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134172" y="1647380"/>
            <a:ext cx="67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. . .</a:t>
            </a:r>
          </a:p>
        </p:txBody>
      </p:sp>
      <p:sp>
        <p:nvSpPr>
          <p:cNvPr id="50" name="Rectangle 62"/>
          <p:cNvSpPr>
            <a:spLocks noChangeArrowheads="1"/>
          </p:cNvSpPr>
          <p:nvPr/>
        </p:nvSpPr>
        <p:spPr bwMode="auto">
          <a:xfrm>
            <a:off x="838200" y="457200"/>
            <a:ext cx="1227859" cy="830161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" name="Rectangle 62"/>
          <p:cNvSpPr>
            <a:spLocks noChangeArrowheads="1"/>
          </p:cNvSpPr>
          <p:nvPr/>
        </p:nvSpPr>
        <p:spPr bwMode="auto">
          <a:xfrm>
            <a:off x="2177570" y="2534021"/>
            <a:ext cx="2557260" cy="348577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8" name="Rectangle 62"/>
          <p:cNvSpPr>
            <a:spLocks noChangeArrowheads="1"/>
          </p:cNvSpPr>
          <p:nvPr/>
        </p:nvSpPr>
        <p:spPr bwMode="auto">
          <a:xfrm>
            <a:off x="5473217" y="2534021"/>
            <a:ext cx="2557260" cy="348577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1" name="Rectangle 62"/>
          <p:cNvSpPr>
            <a:spLocks noChangeArrowheads="1"/>
          </p:cNvSpPr>
          <p:nvPr/>
        </p:nvSpPr>
        <p:spPr bwMode="auto">
          <a:xfrm>
            <a:off x="838200" y="1455839"/>
            <a:ext cx="7192277" cy="830161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72" name="Straight Arrow Connector 71"/>
          <p:cNvCxnSpPr>
            <a:stCxn id="73" idx="2"/>
            <a:endCxn id="74" idx="0"/>
          </p:cNvCxnSpPr>
          <p:nvPr/>
        </p:nvCxnSpPr>
        <p:spPr>
          <a:xfrm>
            <a:off x="3650715" y="3253227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34"/>
          <p:cNvSpPr>
            <a:spLocks noChangeArrowheads="1"/>
          </p:cNvSpPr>
          <p:nvPr/>
        </p:nvSpPr>
        <p:spPr bwMode="auto">
          <a:xfrm>
            <a:off x="3193515" y="2732019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Rectangle 37"/>
          <p:cNvSpPr>
            <a:spLocks noChangeArrowheads="1"/>
          </p:cNvSpPr>
          <p:nvPr/>
        </p:nvSpPr>
        <p:spPr bwMode="auto">
          <a:xfrm>
            <a:off x="3582913" y="3647924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5" name="Straight Arrow Connector 74"/>
          <p:cNvCxnSpPr>
            <a:stCxn id="73" idx="2"/>
            <a:endCxn id="81" idx="0"/>
          </p:cNvCxnSpPr>
          <p:nvPr/>
        </p:nvCxnSpPr>
        <p:spPr>
          <a:xfrm flipH="1">
            <a:off x="2849765" y="3253227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4" idx="2"/>
            <a:endCxn id="77" idx="0"/>
          </p:cNvCxnSpPr>
          <p:nvPr/>
        </p:nvCxnSpPr>
        <p:spPr>
          <a:xfrm>
            <a:off x="4040113" y="4169132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2"/>
          <p:cNvSpPr>
            <a:spLocks noChangeArrowheads="1"/>
          </p:cNvSpPr>
          <p:nvPr/>
        </p:nvSpPr>
        <p:spPr bwMode="auto">
          <a:xfrm>
            <a:off x="3582913" y="4502794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78" name="Straight Arrow Connector 77"/>
          <p:cNvCxnSpPr>
            <a:stCxn id="77" idx="2"/>
            <a:endCxn id="79" idx="0"/>
          </p:cNvCxnSpPr>
          <p:nvPr/>
        </p:nvCxnSpPr>
        <p:spPr>
          <a:xfrm>
            <a:off x="4040113" y="5023494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19"/>
          <p:cNvSpPr>
            <a:spLocks noChangeArrowheads="1"/>
          </p:cNvSpPr>
          <p:nvPr/>
        </p:nvSpPr>
        <p:spPr bwMode="auto">
          <a:xfrm>
            <a:off x="3582913" y="5270500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80" name="AutoShape 3"/>
          <p:cNvSpPr>
            <a:spLocks noChangeArrowheads="1"/>
          </p:cNvSpPr>
          <p:nvPr/>
        </p:nvSpPr>
        <p:spPr bwMode="auto">
          <a:xfrm>
            <a:off x="2392565" y="5270500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81" name="Rectangle 2"/>
          <p:cNvSpPr>
            <a:spLocks noChangeArrowheads="1"/>
          </p:cNvSpPr>
          <p:nvPr/>
        </p:nvSpPr>
        <p:spPr bwMode="auto">
          <a:xfrm>
            <a:off x="2392565" y="4502794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82" name="Straight Arrow Connector 81"/>
          <p:cNvCxnSpPr>
            <a:stCxn id="81" idx="2"/>
            <a:endCxn id="80" idx="1"/>
          </p:cNvCxnSpPr>
          <p:nvPr/>
        </p:nvCxnSpPr>
        <p:spPr>
          <a:xfrm>
            <a:off x="2849765" y="5023494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492977" y="2138250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3778582" y="2138251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917326" y="2154477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7202931" y="2154478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34"/>
          <p:cNvSpPr>
            <a:spLocks noChangeArrowheads="1"/>
          </p:cNvSpPr>
          <p:nvPr/>
        </p:nvSpPr>
        <p:spPr bwMode="auto">
          <a:xfrm>
            <a:off x="6560983" y="2732019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 Box 2"/>
          <p:cNvSpPr txBox="1">
            <a:spLocks noChangeArrowheads="1"/>
          </p:cNvSpPr>
          <p:nvPr/>
        </p:nvSpPr>
        <p:spPr bwMode="auto">
          <a:xfrm>
            <a:off x="2903133" y="6457950"/>
            <a:ext cx="33377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Connectivity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Identity Pattern</a:t>
            </a:r>
            <a:endParaRPr lang="en-US" sz="2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22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6B5CE6-864B-400D-80F6-1C97FB1F5C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973340" y="2110970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1297623" y="1511299"/>
            <a:ext cx="2" cy="59967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552056" y="1511301"/>
            <a:ext cx="0" cy="61697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973340" y="990600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3184856" y="997581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" name="Straight Arrow Connector 102"/>
          <p:cNvCxnSpPr>
            <a:stCxn id="104" idx="2"/>
            <a:endCxn id="105" idx="0"/>
          </p:cNvCxnSpPr>
          <p:nvPr/>
        </p:nvCxnSpPr>
        <p:spPr>
          <a:xfrm>
            <a:off x="7009524" y="2633258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37"/>
          <p:cNvSpPr>
            <a:spLocks noChangeArrowheads="1"/>
          </p:cNvSpPr>
          <p:nvPr/>
        </p:nvSpPr>
        <p:spPr bwMode="auto">
          <a:xfrm>
            <a:off x="6941722" y="3027955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" name="Straight Arrow Connector 105"/>
          <p:cNvCxnSpPr>
            <a:stCxn id="104" idx="2"/>
            <a:endCxn id="115" idx="0"/>
          </p:cNvCxnSpPr>
          <p:nvPr/>
        </p:nvCxnSpPr>
        <p:spPr>
          <a:xfrm flipH="1">
            <a:off x="6208574" y="2633258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5" idx="2"/>
            <a:endCxn id="111" idx="0"/>
          </p:cNvCxnSpPr>
          <p:nvPr/>
        </p:nvCxnSpPr>
        <p:spPr>
          <a:xfrm>
            <a:off x="7398922" y="3549163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2"/>
          <p:cNvSpPr>
            <a:spLocks noChangeArrowheads="1"/>
          </p:cNvSpPr>
          <p:nvPr/>
        </p:nvSpPr>
        <p:spPr bwMode="auto">
          <a:xfrm>
            <a:off x="6558951" y="997894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Rectangle 2"/>
          <p:cNvSpPr>
            <a:spLocks noChangeArrowheads="1"/>
          </p:cNvSpPr>
          <p:nvPr/>
        </p:nvSpPr>
        <p:spPr bwMode="auto">
          <a:xfrm>
            <a:off x="6941722" y="3882825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112" name="Straight Arrow Connector 111"/>
          <p:cNvCxnSpPr>
            <a:stCxn id="111" idx="2"/>
            <a:endCxn id="113" idx="0"/>
          </p:cNvCxnSpPr>
          <p:nvPr/>
        </p:nvCxnSpPr>
        <p:spPr>
          <a:xfrm>
            <a:off x="7398922" y="4403525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9"/>
          <p:cNvSpPr>
            <a:spLocks noChangeArrowheads="1"/>
          </p:cNvSpPr>
          <p:nvPr/>
        </p:nvSpPr>
        <p:spPr bwMode="auto">
          <a:xfrm>
            <a:off x="6941722" y="4650531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114" name="AutoShape 3"/>
          <p:cNvSpPr>
            <a:spLocks noChangeArrowheads="1"/>
          </p:cNvSpPr>
          <p:nvPr/>
        </p:nvSpPr>
        <p:spPr bwMode="auto">
          <a:xfrm>
            <a:off x="5751374" y="4650531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115" name="Rectangle 2"/>
          <p:cNvSpPr>
            <a:spLocks noChangeArrowheads="1"/>
          </p:cNvSpPr>
          <p:nvPr/>
        </p:nvSpPr>
        <p:spPr bwMode="auto">
          <a:xfrm>
            <a:off x="5751374" y="3882825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116" name="Straight Arrow Connector 115"/>
          <p:cNvCxnSpPr>
            <a:stCxn id="115" idx="2"/>
            <a:endCxn id="114" idx="1"/>
          </p:cNvCxnSpPr>
          <p:nvPr/>
        </p:nvCxnSpPr>
        <p:spPr>
          <a:xfrm>
            <a:off x="6208574" y="4403525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125513" y="1027411"/>
            <a:ext cx="67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. . .</a:t>
            </a:r>
          </a:p>
        </p:txBody>
      </p:sp>
      <p:sp>
        <p:nvSpPr>
          <p:cNvPr id="58" name="Rectangle 62"/>
          <p:cNvSpPr>
            <a:spLocks noChangeArrowheads="1"/>
          </p:cNvSpPr>
          <p:nvPr/>
        </p:nvSpPr>
        <p:spPr bwMode="auto">
          <a:xfrm>
            <a:off x="838200" y="1914052"/>
            <a:ext cx="7183618" cy="348577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72" name="Straight Arrow Connector 71"/>
          <p:cNvCxnSpPr>
            <a:stCxn id="73" idx="2"/>
            <a:endCxn id="74" idx="0"/>
          </p:cNvCxnSpPr>
          <p:nvPr/>
        </p:nvCxnSpPr>
        <p:spPr>
          <a:xfrm>
            <a:off x="3642056" y="2633258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34"/>
          <p:cNvSpPr>
            <a:spLocks noChangeArrowheads="1"/>
          </p:cNvSpPr>
          <p:nvPr/>
        </p:nvSpPr>
        <p:spPr bwMode="auto">
          <a:xfrm>
            <a:off x="3184856" y="2112050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Rectangle 37"/>
          <p:cNvSpPr>
            <a:spLocks noChangeArrowheads="1"/>
          </p:cNvSpPr>
          <p:nvPr/>
        </p:nvSpPr>
        <p:spPr bwMode="auto">
          <a:xfrm>
            <a:off x="3574254" y="3027955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5" name="Straight Arrow Connector 74"/>
          <p:cNvCxnSpPr>
            <a:stCxn id="73" idx="2"/>
            <a:endCxn id="81" idx="0"/>
          </p:cNvCxnSpPr>
          <p:nvPr/>
        </p:nvCxnSpPr>
        <p:spPr>
          <a:xfrm flipH="1">
            <a:off x="2841106" y="2633258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4" idx="2"/>
            <a:endCxn id="77" idx="0"/>
          </p:cNvCxnSpPr>
          <p:nvPr/>
        </p:nvCxnSpPr>
        <p:spPr>
          <a:xfrm>
            <a:off x="4031454" y="3549163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2"/>
          <p:cNvSpPr>
            <a:spLocks noChangeArrowheads="1"/>
          </p:cNvSpPr>
          <p:nvPr/>
        </p:nvSpPr>
        <p:spPr bwMode="auto">
          <a:xfrm>
            <a:off x="3574254" y="3882825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78" name="Straight Arrow Connector 77"/>
          <p:cNvCxnSpPr>
            <a:stCxn id="77" idx="2"/>
            <a:endCxn id="79" idx="0"/>
          </p:cNvCxnSpPr>
          <p:nvPr/>
        </p:nvCxnSpPr>
        <p:spPr>
          <a:xfrm>
            <a:off x="4031454" y="4403525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19"/>
          <p:cNvSpPr>
            <a:spLocks noChangeArrowheads="1"/>
          </p:cNvSpPr>
          <p:nvPr/>
        </p:nvSpPr>
        <p:spPr bwMode="auto">
          <a:xfrm>
            <a:off x="3574254" y="4650531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80" name="AutoShape 3"/>
          <p:cNvSpPr>
            <a:spLocks noChangeArrowheads="1"/>
          </p:cNvSpPr>
          <p:nvPr/>
        </p:nvSpPr>
        <p:spPr bwMode="auto">
          <a:xfrm>
            <a:off x="2383906" y="4650531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81" name="Rectangle 2"/>
          <p:cNvSpPr>
            <a:spLocks noChangeArrowheads="1"/>
          </p:cNvSpPr>
          <p:nvPr/>
        </p:nvSpPr>
        <p:spPr bwMode="auto">
          <a:xfrm>
            <a:off x="2383906" y="3882825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82" name="Straight Arrow Connector 81"/>
          <p:cNvCxnSpPr>
            <a:stCxn id="81" idx="2"/>
            <a:endCxn id="80" idx="1"/>
          </p:cNvCxnSpPr>
          <p:nvPr/>
        </p:nvCxnSpPr>
        <p:spPr>
          <a:xfrm>
            <a:off x="2841106" y="4403525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484318" y="1518281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3769923" y="1518282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908667" y="1534508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7194272" y="1534509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34"/>
          <p:cNvSpPr>
            <a:spLocks noChangeArrowheads="1"/>
          </p:cNvSpPr>
          <p:nvPr/>
        </p:nvSpPr>
        <p:spPr bwMode="auto">
          <a:xfrm>
            <a:off x="6552324" y="2112050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 Box 2"/>
          <p:cNvSpPr txBox="1">
            <a:spLocks noChangeArrowheads="1"/>
          </p:cNvSpPr>
          <p:nvPr/>
        </p:nvSpPr>
        <p:spPr bwMode="auto">
          <a:xfrm>
            <a:off x="3049687" y="6457950"/>
            <a:ext cx="30446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Application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Identity Pattern</a:t>
            </a:r>
            <a:endParaRPr lang="en-US" sz="2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8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27DF5B-A9B3-486D-8A80-747606E6E4E8}" type="slidenum">
              <a:rPr lang="en-US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Authentication </a:t>
            </a:r>
          </a:p>
        </p:txBody>
      </p:sp>
    </p:spTree>
    <p:extLst>
      <p:ext uri="{BB962C8B-B14F-4D97-AF65-F5344CB8AC3E}">
        <p14:creationId xmlns:p14="http://schemas.microsoft.com/office/powerpoint/2010/main" val="43282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6B5CE6-864B-400D-80F6-1C97FB1F5C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981999" y="609600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1306282" y="1131888"/>
            <a:ext cx="2" cy="485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560715" y="1131889"/>
            <a:ext cx="0" cy="4856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981999" y="1610569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3193515" y="1617550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" name="Straight Arrow Connector 102"/>
          <p:cNvCxnSpPr>
            <a:stCxn id="104" idx="2"/>
            <a:endCxn id="105" idx="0"/>
          </p:cNvCxnSpPr>
          <p:nvPr/>
        </p:nvCxnSpPr>
        <p:spPr>
          <a:xfrm>
            <a:off x="7018183" y="3253227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37"/>
          <p:cNvSpPr>
            <a:spLocks noChangeArrowheads="1"/>
          </p:cNvSpPr>
          <p:nvPr/>
        </p:nvSpPr>
        <p:spPr bwMode="auto">
          <a:xfrm>
            <a:off x="6950381" y="3647924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" name="Straight Arrow Connector 105"/>
          <p:cNvCxnSpPr>
            <a:stCxn id="104" idx="2"/>
            <a:endCxn id="115" idx="0"/>
          </p:cNvCxnSpPr>
          <p:nvPr/>
        </p:nvCxnSpPr>
        <p:spPr>
          <a:xfrm flipH="1">
            <a:off x="6217233" y="3253227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5" idx="2"/>
            <a:endCxn id="111" idx="0"/>
          </p:cNvCxnSpPr>
          <p:nvPr/>
        </p:nvCxnSpPr>
        <p:spPr>
          <a:xfrm>
            <a:off x="7407581" y="4169132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2"/>
          <p:cNvSpPr>
            <a:spLocks noChangeArrowheads="1"/>
          </p:cNvSpPr>
          <p:nvPr/>
        </p:nvSpPr>
        <p:spPr bwMode="auto">
          <a:xfrm>
            <a:off x="6567610" y="1617863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Rectangle 2"/>
          <p:cNvSpPr>
            <a:spLocks noChangeArrowheads="1"/>
          </p:cNvSpPr>
          <p:nvPr/>
        </p:nvSpPr>
        <p:spPr bwMode="auto">
          <a:xfrm>
            <a:off x="6950381" y="4502794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112" name="Straight Arrow Connector 111"/>
          <p:cNvCxnSpPr>
            <a:stCxn id="111" idx="2"/>
            <a:endCxn id="113" idx="0"/>
          </p:cNvCxnSpPr>
          <p:nvPr/>
        </p:nvCxnSpPr>
        <p:spPr>
          <a:xfrm>
            <a:off x="7407581" y="5023494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9"/>
          <p:cNvSpPr>
            <a:spLocks noChangeArrowheads="1"/>
          </p:cNvSpPr>
          <p:nvPr/>
        </p:nvSpPr>
        <p:spPr bwMode="auto">
          <a:xfrm>
            <a:off x="6950381" y="5270500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114" name="AutoShape 3"/>
          <p:cNvSpPr>
            <a:spLocks noChangeArrowheads="1"/>
          </p:cNvSpPr>
          <p:nvPr/>
        </p:nvSpPr>
        <p:spPr bwMode="auto">
          <a:xfrm>
            <a:off x="5760033" y="5270500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115" name="Rectangle 2"/>
          <p:cNvSpPr>
            <a:spLocks noChangeArrowheads="1"/>
          </p:cNvSpPr>
          <p:nvPr/>
        </p:nvSpPr>
        <p:spPr bwMode="auto">
          <a:xfrm>
            <a:off x="5760033" y="4502794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116" name="Straight Arrow Connector 115"/>
          <p:cNvCxnSpPr>
            <a:stCxn id="115" idx="2"/>
            <a:endCxn id="114" idx="1"/>
          </p:cNvCxnSpPr>
          <p:nvPr/>
        </p:nvCxnSpPr>
        <p:spPr>
          <a:xfrm>
            <a:off x="6217233" y="5023494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134172" y="1647380"/>
            <a:ext cx="67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. . .</a:t>
            </a:r>
          </a:p>
        </p:txBody>
      </p:sp>
      <p:cxnSp>
        <p:nvCxnSpPr>
          <p:cNvPr id="72" name="Straight Arrow Connector 71"/>
          <p:cNvCxnSpPr>
            <a:stCxn id="73" idx="2"/>
            <a:endCxn id="74" idx="0"/>
          </p:cNvCxnSpPr>
          <p:nvPr/>
        </p:nvCxnSpPr>
        <p:spPr>
          <a:xfrm>
            <a:off x="3650715" y="3253227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34"/>
          <p:cNvSpPr>
            <a:spLocks noChangeArrowheads="1"/>
          </p:cNvSpPr>
          <p:nvPr/>
        </p:nvSpPr>
        <p:spPr bwMode="auto">
          <a:xfrm>
            <a:off x="3193515" y="2732019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Rectangle 37"/>
          <p:cNvSpPr>
            <a:spLocks noChangeArrowheads="1"/>
          </p:cNvSpPr>
          <p:nvPr/>
        </p:nvSpPr>
        <p:spPr bwMode="auto">
          <a:xfrm>
            <a:off x="3582913" y="3647924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5" name="Straight Arrow Connector 74"/>
          <p:cNvCxnSpPr>
            <a:stCxn id="73" idx="2"/>
            <a:endCxn id="81" idx="0"/>
          </p:cNvCxnSpPr>
          <p:nvPr/>
        </p:nvCxnSpPr>
        <p:spPr>
          <a:xfrm flipH="1">
            <a:off x="2849765" y="3253227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4" idx="2"/>
            <a:endCxn id="77" idx="0"/>
          </p:cNvCxnSpPr>
          <p:nvPr/>
        </p:nvCxnSpPr>
        <p:spPr>
          <a:xfrm>
            <a:off x="4040113" y="4169132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2"/>
          <p:cNvSpPr>
            <a:spLocks noChangeArrowheads="1"/>
          </p:cNvSpPr>
          <p:nvPr/>
        </p:nvSpPr>
        <p:spPr bwMode="auto">
          <a:xfrm>
            <a:off x="3582913" y="4502794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78" name="Straight Arrow Connector 77"/>
          <p:cNvCxnSpPr>
            <a:stCxn id="77" idx="2"/>
            <a:endCxn id="79" idx="0"/>
          </p:cNvCxnSpPr>
          <p:nvPr/>
        </p:nvCxnSpPr>
        <p:spPr>
          <a:xfrm>
            <a:off x="4040113" y="5023494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19"/>
          <p:cNvSpPr>
            <a:spLocks noChangeArrowheads="1"/>
          </p:cNvSpPr>
          <p:nvPr/>
        </p:nvSpPr>
        <p:spPr bwMode="auto">
          <a:xfrm>
            <a:off x="3582913" y="5270500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80" name="AutoShape 3"/>
          <p:cNvSpPr>
            <a:spLocks noChangeArrowheads="1"/>
          </p:cNvSpPr>
          <p:nvPr/>
        </p:nvSpPr>
        <p:spPr bwMode="auto">
          <a:xfrm>
            <a:off x="2392565" y="5270500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81" name="Rectangle 2"/>
          <p:cNvSpPr>
            <a:spLocks noChangeArrowheads="1"/>
          </p:cNvSpPr>
          <p:nvPr/>
        </p:nvSpPr>
        <p:spPr bwMode="auto">
          <a:xfrm>
            <a:off x="2392565" y="4502794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82" name="Straight Arrow Connector 81"/>
          <p:cNvCxnSpPr>
            <a:stCxn id="81" idx="2"/>
            <a:endCxn id="80" idx="1"/>
          </p:cNvCxnSpPr>
          <p:nvPr/>
        </p:nvCxnSpPr>
        <p:spPr>
          <a:xfrm>
            <a:off x="2849765" y="5023494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492977" y="2138250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3778582" y="2138251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917326" y="2154477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7202931" y="2154478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34"/>
          <p:cNvSpPr>
            <a:spLocks noChangeArrowheads="1"/>
          </p:cNvSpPr>
          <p:nvPr/>
        </p:nvSpPr>
        <p:spPr bwMode="auto">
          <a:xfrm>
            <a:off x="6560983" y="2732019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 Box 2"/>
          <p:cNvSpPr txBox="1">
            <a:spLocks noChangeArrowheads="1"/>
          </p:cNvSpPr>
          <p:nvPr/>
        </p:nvSpPr>
        <p:spPr bwMode="auto">
          <a:xfrm>
            <a:off x="2903133" y="6457950"/>
            <a:ext cx="33377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Authentication Pattern</a:t>
            </a:r>
            <a:endParaRPr lang="en-US" sz="2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028081" y="2358934"/>
            <a:ext cx="1109663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878017" y="1298675"/>
            <a:ext cx="1109663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6469978" y="2358935"/>
            <a:ext cx="1109663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3042703" y="3352801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3689499" y="3352800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2545759" y="5070797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3736107" y="4259763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3736107" y="5070797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6378014" y="3349258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7024810" y="3349257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5881070" y="5067254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7071418" y="4256220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7071418" y="5067254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 rot="5400000">
            <a:off x="5169211" y="1885483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61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58EDE-183D-4E81-89AF-65514BD7C0AC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Authorization </a:t>
            </a:r>
          </a:p>
        </p:txBody>
      </p:sp>
    </p:spTree>
    <p:extLst>
      <p:ext uri="{BB962C8B-B14F-4D97-AF65-F5344CB8AC3E}">
        <p14:creationId xmlns:p14="http://schemas.microsoft.com/office/powerpoint/2010/main" val="388055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1"/>
          <p:cNvSpPr>
            <a:spLocks noGrp="1"/>
          </p:cNvSpPr>
          <p:nvPr>
            <p:ph idx="1"/>
          </p:nvPr>
        </p:nvSpPr>
        <p:spPr>
          <a:xfrm>
            <a:off x="457200" y="319088"/>
            <a:ext cx="8229600" cy="58070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u="sng" dirty="0" smtClean="0"/>
              <a:t>Key</a:t>
            </a:r>
          </a:p>
          <a:p>
            <a:pPr marL="0" indent="0">
              <a:buFontTx/>
              <a:buNone/>
            </a:pPr>
            <a:r>
              <a:rPr lang="en-US" dirty="0" smtClean="0"/>
              <a:t>[]		Optional or workflow specific step</a:t>
            </a:r>
          </a:p>
          <a:p>
            <a:pPr marL="0" indent="0">
              <a:buFontTx/>
              <a:buNone/>
            </a:pPr>
            <a:r>
              <a:rPr lang="en-US" dirty="0" smtClean="0"/>
              <a:t>{}		Notes</a:t>
            </a:r>
          </a:p>
          <a:p>
            <a:pPr marL="0" indent="0">
              <a:buFontTx/>
              <a:buNone/>
            </a:pPr>
            <a:r>
              <a:rPr lang="en-US" b="1" dirty="0" smtClean="0"/>
              <a:t>*</a:t>
            </a:r>
            <a:r>
              <a:rPr lang="en-US" dirty="0" smtClean="0"/>
              <a:t>		Sub-use case</a:t>
            </a:r>
          </a:p>
          <a:p>
            <a:pPr marL="0" indent="0">
              <a:buFontTx/>
              <a:buNone/>
            </a:pPr>
            <a:endParaRPr lang="en-US" b="1" dirty="0" smtClean="0"/>
          </a:p>
          <a:p>
            <a:pPr marL="0" indent="0">
              <a:buFontTx/>
              <a:buNone/>
            </a:pPr>
            <a:endParaRPr lang="en-US" b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C8334-7C69-4499-808F-AA040512CBE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12775" y="2500313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12775" y="2863850"/>
            <a:ext cx="9144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2"/>
          <p:cNvSpPr txBox="1">
            <a:spLocks noChangeArrowheads="1"/>
          </p:cNvSpPr>
          <p:nvPr/>
        </p:nvSpPr>
        <p:spPr bwMode="auto">
          <a:xfrm>
            <a:off x="2286000" y="2305050"/>
            <a:ext cx="274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2000" dirty="0" err="1" smtClean="0">
                <a:solidFill>
                  <a:srgbClr val="000000"/>
                </a:solidFill>
                <a:latin typeface="+mn-lt"/>
              </a:rPr>
              <a:t>Async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 Queued Persistent</a:t>
            </a:r>
          </a:p>
        </p:txBody>
      </p:sp>
      <p:sp>
        <p:nvSpPr>
          <p:cNvPr id="7" name="TextBox 52"/>
          <p:cNvSpPr txBox="1">
            <a:spLocks noChangeArrowheads="1"/>
          </p:cNvSpPr>
          <p:nvPr/>
        </p:nvSpPr>
        <p:spPr bwMode="auto">
          <a:xfrm>
            <a:off x="2286000" y="2668588"/>
            <a:ext cx="274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2000" dirty="0" err="1" smtClean="0">
                <a:solidFill>
                  <a:srgbClr val="000000"/>
                </a:solidFill>
                <a:latin typeface="+mn-lt"/>
              </a:rPr>
              <a:t>Async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/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Queued 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Transient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12775" y="2136775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2"/>
          <p:cNvSpPr txBox="1">
            <a:spLocks noChangeArrowheads="1"/>
          </p:cNvSpPr>
          <p:nvPr/>
        </p:nvSpPr>
        <p:spPr bwMode="auto">
          <a:xfrm>
            <a:off x="2286000" y="1941513"/>
            <a:ext cx="195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Synchronous</a:t>
            </a:r>
          </a:p>
        </p:txBody>
      </p:sp>
    </p:spTree>
    <p:extLst>
      <p:ext uri="{BB962C8B-B14F-4D97-AF65-F5344CB8AC3E}">
        <p14:creationId xmlns:p14="http://schemas.microsoft.com/office/powerpoint/2010/main" val="168486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6B5CE6-864B-400D-80F6-1C97FB1F5C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981999" y="609600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1306282" y="1131888"/>
            <a:ext cx="2" cy="485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560715" y="1131889"/>
            <a:ext cx="0" cy="4856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981999" y="1610569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3193515" y="1617550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" name="Straight Arrow Connector 102"/>
          <p:cNvCxnSpPr>
            <a:stCxn id="104" idx="2"/>
            <a:endCxn id="105" idx="0"/>
          </p:cNvCxnSpPr>
          <p:nvPr/>
        </p:nvCxnSpPr>
        <p:spPr>
          <a:xfrm>
            <a:off x="7018183" y="3253227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37"/>
          <p:cNvSpPr>
            <a:spLocks noChangeArrowheads="1"/>
          </p:cNvSpPr>
          <p:nvPr/>
        </p:nvSpPr>
        <p:spPr bwMode="auto">
          <a:xfrm>
            <a:off x="6950381" y="3647924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" name="Straight Arrow Connector 105"/>
          <p:cNvCxnSpPr>
            <a:stCxn id="104" idx="2"/>
            <a:endCxn id="115" idx="0"/>
          </p:cNvCxnSpPr>
          <p:nvPr/>
        </p:nvCxnSpPr>
        <p:spPr>
          <a:xfrm flipH="1">
            <a:off x="6217233" y="3253227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5" idx="2"/>
            <a:endCxn id="111" idx="0"/>
          </p:cNvCxnSpPr>
          <p:nvPr/>
        </p:nvCxnSpPr>
        <p:spPr>
          <a:xfrm>
            <a:off x="7407581" y="4169132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2"/>
          <p:cNvSpPr>
            <a:spLocks noChangeArrowheads="1"/>
          </p:cNvSpPr>
          <p:nvPr/>
        </p:nvSpPr>
        <p:spPr bwMode="auto">
          <a:xfrm>
            <a:off x="6567610" y="1617863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Rectangle 2"/>
          <p:cNvSpPr>
            <a:spLocks noChangeArrowheads="1"/>
          </p:cNvSpPr>
          <p:nvPr/>
        </p:nvSpPr>
        <p:spPr bwMode="auto">
          <a:xfrm>
            <a:off x="6950381" y="4502794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112" name="Straight Arrow Connector 111"/>
          <p:cNvCxnSpPr>
            <a:stCxn id="111" idx="2"/>
            <a:endCxn id="113" idx="0"/>
          </p:cNvCxnSpPr>
          <p:nvPr/>
        </p:nvCxnSpPr>
        <p:spPr>
          <a:xfrm>
            <a:off x="7407581" y="5023494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9"/>
          <p:cNvSpPr>
            <a:spLocks noChangeArrowheads="1"/>
          </p:cNvSpPr>
          <p:nvPr/>
        </p:nvSpPr>
        <p:spPr bwMode="auto">
          <a:xfrm>
            <a:off x="6950381" y="5270500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114" name="AutoShape 3"/>
          <p:cNvSpPr>
            <a:spLocks noChangeArrowheads="1"/>
          </p:cNvSpPr>
          <p:nvPr/>
        </p:nvSpPr>
        <p:spPr bwMode="auto">
          <a:xfrm>
            <a:off x="5760033" y="5270500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115" name="Rectangle 2"/>
          <p:cNvSpPr>
            <a:spLocks noChangeArrowheads="1"/>
          </p:cNvSpPr>
          <p:nvPr/>
        </p:nvSpPr>
        <p:spPr bwMode="auto">
          <a:xfrm>
            <a:off x="5760033" y="4502794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116" name="Straight Arrow Connector 115"/>
          <p:cNvCxnSpPr>
            <a:stCxn id="115" idx="2"/>
            <a:endCxn id="114" idx="1"/>
          </p:cNvCxnSpPr>
          <p:nvPr/>
        </p:nvCxnSpPr>
        <p:spPr>
          <a:xfrm>
            <a:off x="6217233" y="5023494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134172" y="1647380"/>
            <a:ext cx="67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. . .</a:t>
            </a:r>
          </a:p>
        </p:txBody>
      </p:sp>
      <p:cxnSp>
        <p:nvCxnSpPr>
          <p:cNvPr id="72" name="Straight Arrow Connector 71"/>
          <p:cNvCxnSpPr>
            <a:stCxn id="73" idx="2"/>
            <a:endCxn id="74" idx="0"/>
          </p:cNvCxnSpPr>
          <p:nvPr/>
        </p:nvCxnSpPr>
        <p:spPr>
          <a:xfrm>
            <a:off x="3650715" y="3253227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34"/>
          <p:cNvSpPr>
            <a:spLocks noChangeArrowheads="1"/>
          </p:cNvSpPr>
          <p:nvPr/>
        </p:nvSpPr>
        <p:spPr bwMode="auto">
          <a:xfrm>
            <a:off x="3193515" y="2732019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Rectangle 37"/>
          <p:cNvSpPr>
            <a:spLocks noChangeArrowheads="1"/>
          </p:cNvSpPr>
          <p:nvPr/>
        </p:nvSpPr>
        <p:spPr bwMode="auto">
          <a:xfrm>
            <a:off x="3582913" y="3647924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5" name="Straight Arrow Connector 74"/>
          <p:cNvCxnSpPr>
            <a:stCxn id="73" idx="2"/>
            <a:endCxn id="81" idx="0"/>
          </p:cNvCxnSpPr>
          <p:nvPr/>
        </p:nvCxnSpPr>
        <p:spPr>
          <a:xfrm flipH="1">
            <a:off x="2849765" y="3253227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4" idx="2"/>
            <a:endCxn id="77" idx="0"/>
          </p:cNvCxnSpPr>
          <p:nvPr/>
        </p:nvCxnSpPr>
        <p:spPr>
          <a:xfrm>
            <a:off x="4040113" y="4169132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2"/>
          <p:cNvSpPr>
            <a:spLocks noChangeArrowheads="1"/>
          </p:cNvSpPr>
          <p:nvPr/>
        </p:nvSpPr>
        <p:spPr bwMode="auto">
          <a:xfrm>
            <a:off x="3582913" y="4502794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78" name="Straight Arrow Connector 77"/>
          <p:cNvCxnSpPr>
            <a:stCxn id="77" idx="2"/>
            <a:endCxn id="79" idx="0"/>
          </p:cNvCxnSpPr>
          <p:nvPr/>
        </p:nvCxnSpPr>
        <p:spPr>
          <a:xfrm>
            <a:off x="4040113" y="5023494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19"/>
          <p:cNvSpPr>
            <a:spLocks noChangeArrowheads="1"/>
          </p:cNvSpPr>
          <p:nvPr/>
        </p:nvSpPr>
        <p:spPr bwMode="auto">
          <a:xfrm>
            <a:off x="3582913" y="5270500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80" name="AutoShape 3"/>
          <p:cNvSpPr>
            <a:spLocks noChangeArrowheads="1"/>
          </p:cNvSpPr>
          <p:nvPr/>
        </p:nvSpPr>
        <p:spPr bwMode="auto">
          <a:xfrm>
            <a:off x="2392565" y="5270500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81" name="Rectangle 2"/>
          <p:cNvSpPr>
            <a:spLocks noChangeArrowheads="1"/>
          </p:cNvSpPr>
          <p:nvPr/>
        </p:nvSpPr>
        <p:spPr bwMode="auto">
          <a:xfrm>
            <a:off x="2392565" y="4502794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82" name="Straight Arrow Connector 81"/>
          <p:cNvCxnSpPr>
            <a:stCxn id="81" idx="2"/>
            <a:endCxn id="80" idx="1"/>
          </p:cNvCxnSpPr>
          <p:nvPr/>
        </p:nvCxnSpPr>
        <p:spPr>
          <a:xfrm>
            <a:off x="2849765" y="5023494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492977" y="2138250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3778582" y="2138251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917326" y="2154477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7202931" y="2154478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34"/>
          <p:cNvSpPr>
            <a:spLocks noChangeArrowheads="1"/>
          </p:cNvSpPr>
          <p:nvPr/>
        </p:nvSpPr>
        <p:spPr bwMode="auto">
          <a:xfrm>
            <a:off x="6560983" y="2732019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 Box 2"/>
          <p:cNvSpPr txBox="1">
            <a:spLocks noChangeArrowheads="1"/>
          </p:cNvSpPr>
          <p:nvPr/>
        </p:nvSpPr>
        <p:spPr bwMode="auto">
          <a:xfrm>
            <a:off x="2903133" y="6457950"/>
            <a:ext cx="33377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Authorization Pattern</a:t>
            </a:r>
            <a:endParaRPr lang="en-US" sz="2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028081" y="2358934"/>
            <a:ext cx="1109663" cy="152400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878017" y="1298675"/>
            <a:ext cx="1109663" cy="152400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6469978" y="2358935"/>
            <a:ext cx="1109663" cy="152400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2545759" y="5070797"/>
            <a:ext cx="608012" cy="152400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3736107" y="5070797"/>
            <a:ext cx="608012" cy="152400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5881070" y="5067254"/>
            <a:ext cx="608012" cy="152400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7071418" y="5067254"/>
            <a:ext cx="608012" cy="152400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 rot="5400000">
            <a:off x="5169211" y="1885483"/>
            <a:ext cx="608012" cy="152400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30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91D38-AE3D-46B3-9CF3-999C0CCD4EC7}" type="slidenum">
              <a:rPr lang="en-US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Transactions </a:t>
            </a:r>
          </a:p>
        </p:txBody>
      </p:sp>
    </p:spTree>
    <p:extLst>
      <p:ext uri="{BB962C8B-B14F-4D97-AF65-F5344CB8AC3E}">
        <p14:creationId xmlns:p14="http://schemas.microsoft.com/office/powerpoint/2010/main" val="53159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6B5CE6-864B-400D-80F6-1C97FB1F5C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981999" y="609600"/>
            <a:ext cx="9144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1306282" y="1131888"/>
            <a:ext cx="2" cy="485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560715" y="1131889"/>
            <a:ext cx="0" cy="4856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981999" y="1610569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3193515" y="1617550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" name="Straight Arrow Connector 102"/>
          <p:cNvCxnSpPr>
            <a:stCxn id="104" idx="2"/>
            <a:endCxn id="105" idx="0"/>
          </p:cNvCxnSpPr>
          <p:nvPr/>
        </p:nvCxnSpPr>
        <p:spPr>
          <a:xfrm>
            <a:off x="7018183" y="3253227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37"/>
          <p:cNvSpPr>
            <a:spLocks noChangeArrowheads="1"/>
          </p:cNvSpPr>
          <p:nvPr/>
        </p:nvSpPr>
        <p:spPr bwMode="auto">
          <a:xfrm>
            <a:off x="6950381" y="3647924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" name="Straight Arrow Connector 105"/>
          <p:cNvCxnSpPr>
            <a:stCxn id="104" idx="2"/>
            <a:endCxn id="115" idx="0"/>
          </p:cNvCxnSpPr>
          <p:nvPr/>
        </p:nvCxnSpPr>
        <p:spPr>
          <a:xfrm flipH="1">
            <a:off x="6217233" y="3253227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5" idx="2"/>
            <a:endCxn id="111" idx="0"/>
          </p:cNvCxnSpPr>
          <p:nvPr/>
        </p:nvCxnSpPr>
        <p:spPr>
          <a:xfrm>
            <a:off x="7407581" y="4169132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2"/>
          <p:cNvSpPr>
            <a:spLocks noChangeArrowheads="1"/>
          </p:cNvSpPr>
          <p:nvPr/>
        </p:nvSpPr>
        <p:spPr bwMode="auto">
          <a:xfrm>
            <a:off x="6567610" y="1617863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Rectangle 2"/>
          <p:cNvSpPr>
            <a:spLocks noChangeArrowheads="1"/>
          </p:cNvSpPr>
          <p:nvPr/>
        </p:nvSpPr>
        <p:spPr bwMode="auto">
          <a:xfrm>
            <a:off x="6950381" y="4502794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112" name="Straight Arrow Connector 111"/>
          <p:cNvCxnSpPr>
            <a:stCxn id="111" idx="2"/>
            <a:endCxn id="113" idx="0"/>
          </p:cNvCxnSpPr>
          <p:nvPr/>
        </p:nvCxnSpPr>
        <p:spPr>
          <a:xfrm>
            <a:off x="7407581" y="5023494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9"/>
          <p:cNvSpPr>
            <a:spLocks noChangeArrowheads="1"/>
          </p:cNvSpPr>
          <p:nvPr/>
        </p:nvSpPr>
        <p:spPr bwMode="auto">
          <a:xfrm>
            <a:off x="6950381" y="5270500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114" name="AutoShape 3"/>
          <p:cNvSpPr>
            <a:spLocks noChangeArrowheads="1"/>
          </p:cNvSpPr>
          <p:nvPr/>
        </p:nvSpPr>
        <p:spPr bwMode="auto">
          <a:xfrm>
            <a:off x="5760033" y="5270500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115" name="Rectangle 2"/>
          <p:cNvSpPr>
            <a:spLocks noChangeArrowheads="1"/>
          </p:cNvSpPr>
          <p:nvPr/>
        </p:nvSpPr>
        <p:spPr bwMode="auto">
          <a:xfrm>
            <a:off x="5760033" y="4502794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116" name="Straight Arrow Connector 115"/>
          <p:cNvCxnSpPr>
            <a:stCxn id="115" idx="2"/>
            <a:endCxn id="114" idx="1"/>
          </p:cNvCxnSpPr>
          <p:nvPr/>
        </p:nvCxnSpPr>
        <p:spPr>
          <a:xfrm>
            <a:off x="6217233" y="5023494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134172" y="1647380"/>
            <a:ext cx="67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. . .</a:t>
            </a:r>
          </a:p>
        </p:txBody>
      </p:sp>
      <p:cxnSp>
        <p:nvCxnSpPr>
          <p:cNvPr id="72" name="Straight Arrow Connector 71"/>
          <p:cNvCxnSpPr>
            <a:stCxn id="73" idx="2"/>
            <a:endCxn id="74" idx="0"/>
          </p:cNvCxnSpPr>
          <p:nvPr/>
        </p:nvCxnSpPr>
        <p:spPr>
          <a:xfrm>
            <a:off x="3650715" y="3253227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34"/>
          <p:cNvSpPr>
            <a:spLocks noChangeArrowheads="1"/>
          </p:cNvSpPr>
          <p:nvPr/>
        </p:nvSpPr>
        <p:spPr bwMode="auto">
          <a:xfrm>
            <a:off x="3193515" y="2732019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Rectangle 37"/>
          <p:cNvSpPr>
            <a:spLocks noChangeArrowheads="1"/>
          </p:cNvSpPr>
          <p:nvPr/>
        </p:nvSpPr>
        <p:spPr bwMode="auto">
          <a:xfrm>
            <a:off x="3582913" y="3647924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5" name="Straight Arrow Connector 74"/>
          <p:cNvCxnSpPr>
            <a:stCxn id="73" idx="2"/>
            <a:endCxn id="81" idx="0"/>
          </p:cNvCxnSpPr>
          <p:nvPr/>
        </p:nvCxnSpPr>
        <p:spPr>
          <a:xfrm flipH="1">
            <a:off x="2849765" y="3253227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4" idx="2"/>
            <a:endCxn id="77" idx="0"/>
          </p:cNvCxnSpPr>
          <p:nvPr/>
        </p:nvCxnSpPr>
        <p:spPr>
          <a:xfrm>
            <a:off x="4040113" y="4169132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2"/>
          <p:cNvSpPr>
            <a:spLocks noChangeArrowheads="1"/>
          </p:cNvSpPr>
          <p:nvPr/>
        </p:nvSpPr>
        <p:spPr bwMode="auto">
          <a:xfrm>
            <a:off x="3582913" y="4502794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78" name="Straight Arrow Connector 77"/>
          <p:cNvCxnSpPr>
            <a:stCxn id="77" idx="2"/>
            <a:endCxn id="79" idx="0"/>
          </p:cNvCxnSpPr>
          <p:nvPr/>
        </p:nvCxnSpPr>
        <p:spPr>
          <a:xfrm>
            <a:off x="4040113" y="5023494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19"/>
          <p:cNvSpPr>
            <a:spLocks noChangeArrowheads="1"/>
          </p:cNvSpPr>
          <p:nvPr/>
        </p:nvSpPr>
        <p:spPr bwMode="auto">
          <a:xfrm>
            <a:off x="3582913" y="5270500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80" name="AutoShape 3"/>
          <p:cNvSpPr>
            <a:spLocks noChangeArrowheads="1"/>
          </p:cNvSpPr>
          <p:nvPr/>
        </p:nvSpPr>
        <p:spPr bwMode="auto">
          <a:xfrm>
            <a:off x="2392565" y="5270500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81" name="Rectangle 2"/>
          <p:cNvSpPr>
            <a:spLocks noChangeArrowheads="1"/>
          </p:cNvSpPr>
          <p:nvPr/>
        </p:nvSpPr>
        <p:spPr bwMode="auto">
          <a:xfrm>
            <a:off x="2392565" y="4502794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82" name="Straight Arrow Connector 81"/>
          <p:cNvCxnSpPr>
            <a:stCxn id="81" idx="2"/>
            <a:endCxn id="80" idx="1"/>
          </p:cNvCxnSpPr>
          <p:nvPr/>
        </p:nvCxnSpPr>
        <p:spPr>
          <a:xfrm>
            <a:off x="2849765" y="5023494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492977" y="2138250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3778582" y="2138251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917326" y="2154477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7202931" y="2154478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34"/>
          <p:cNvSpPr>
            <a:spLocks noChangeArrowheads="1"/>
          </p:cNvSpPr>
          <p:nvPr/>
        </p:nvSpPr>
        <p:spPr bwMode="auto">
          <a:xfrm>
            <a:off x="6560983" y="2732019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 Box 2"/>
          <p:cNvSpPr txBox="1">
            <a:spLocks noChangeArrowheads="1"/>
          </p:cNvSpPr>
          <p:nvPr/>
        </p:nvSpPr>
        <p:spPr bwMode="auto">
          <a:xfrm>
            <a:off x="2903133" y="6457950"/>
            <a:ext cx="33377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Transactional Pattern</a:t>
            </a:r>
            <a:endParaRPr lang="en-US" sz="2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" name="Rectangle 62"/>
          <p:cNvSpPr>
            <a:spLocks noChangeArrowheads="1"/>
          </p:cNvSpPr>
          <p:nvPr/>
        </p:nvSpPr>
        <p:spPr bwMode="auto">
          <a:xfrm>
            <a:off x="2177570" y="2534021"/>
            <a:ext cx="2557260" cy="348577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9" name="Rectangle 62"/>
          <p:cNvSpPr>
            <a:spLocks noChangeArrowheads="1"/>
          </p:cNvSpPr>
          <p:nvPr/>
        </p:nvSpPr>
        <p:spPr bwMode="auto">
          <a:xfrm>
            <a:off x="838200" y="457200"/>
            <a:ext cx="1227859" cy="830161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" name="Rectangle 62"/>
          <p:cNvSpPr>
            <a:spLocks noChangeArrowheads="1"/>
          </p:cNvSpPr>
          <p:nvPr/>
        </p:nvSpPr>
        <p:spPr bwMode="auto">
          <a:xfrm>
            <a:off x="5473217" y="2534021"/>
            <a:ext cx="2557260" cy="348577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96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3BFBD6-86CF-4A7C-AEC4-58F45342B446}" type="slidenum">
              <a:rPr lang="en-US">
                <a:solidFill>
                  <a:srgbClr val="000000"/>
                </a:solidFill>
              </a:rPr>
              <a:pPr>
                <a:defRPr/>
              </a:pPr>
              <a:t>53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Logical Threads </a:t>
            </a:r>
          </a:p>
        </p:txBody>
      </p:sp>
    </p:spTree>
    <p:extLst>
      <p:ext uri="{BB962C8B-B14F-4D97-AF65-F5344CB8AC3E}">
        <p14:creationId xmlns:p14="http://schemas.microsoft.com/office/powerpoint/2010/main" val="22444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6B5CE6-864B-400D-80F6-1C97FB1F5C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981999" y="609600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981999" y="1612900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3193515" y="1617550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Rectangle 37"/>
          <p:cNvSpPr>
            <a:spLocks noChangeArrowheads="1"/>
          </p:cNvSpPr>
          <p:nvPr/>
        </p:nvSpPr>
        <p:spPr bwMode="auto">
          <a:xfrm>
            <a:off x="6950381" y="3647924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Rectangle 12"/>
          <p:cNvSpPr>
            <a:spLocks noChangeArrowheads="1"/>
          </p:cNvSpPr>
          <p:nvPr/>
        </p:nvSpPr>
        <p:spPr bwMode="auto">
          <a:xfrm>
            <a:off x="6567610" y="1617863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Rectangle 2"/>
          <p:cNvSpPr>
            <a:spLocks noChangeArrowheads="1"/>
          </p:cNvSpPr>
          <p:nvPr/>
        </p:nvSpPr>
        <p:spPr bwMode="auto">
          <a:xfrm>
            <a:off x="6950381" y="4502794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sp>
        <p:nvSpPr>
          <p:cNvPr id="113" name="Rectangle 19"/>
          <p:cNvSpPr>
            <a:spLocks noChangeArrowheads="1"/>
          </p:cNvSpPr>
          <p:nvPr/>
        </p:nvSpPr>
        <p:spPr bwMode="auto">
          <a:xfrm>
            <a:off x="6950381" y="5270500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114" name="AutoShape 3"/>
          <p:cNvSpPr>
            <a:spLocks noChangeArrowheads="1"/>
          </p:cNvSpPr>
          <p:nvPr/>
        </p:nvSpPr>
        <p:spPr bwMode="auto">
          <a:xfrm>
            <a:off x="5760033" y="5270500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115" name="Rectangle 2"/>
          <p:cNvSpPr>
            <a:spLocks noChangeArrowheads="1"/>
          </p:cNvSpPr>
          <p:nvPr/>
        </p:nvSpPr>
        <p:spPr bwMode="auto">
          <a:xfrm>
            <a:off x="5760033" y="4502794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134172" y="1647380"/>
            <a:ext cx="67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. . .</a:t>
            </a:r>
          </a:p>
        </p:txBody>
      </p:sp>
      <p:sp>
        <p:nvSpPr>
          <p:cNvPr id="73" name="Rectangle 34"/>
          <p:cNvSpPr>
            <a:spLocks noChangeArrowheads="1"/>
          </p:cNvSpPr>
          <p:nvPr/>
        </p:nvSpPr>
        <p:spPr bwMode="auto">
          <a:xfrm>
            <a:off x="3193515" y="2732019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Rectangle 37"/>
          <p:cNvSpPr>
            <a:spLocks noChangeArrowheads="1"/>
          </p:cNvSpPr>
          <p:nvPr/>
        </p:nvSpPr>
        <p:spPr bwMode="auto">
          <a:xfrm>
            <a:off x="3582913" y="3647924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2"/>
          <p:cNvSpPr>
            <a:spLocks noChangeArrowheads="1"/>
          </p:cNvSpPr>
          <p:nvPr/>
        </p:nvSpPr>
        <p:spPr bwMode="auto">
          <a:xfrm>
            <a:off x="3582913" y="4502794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sp>
        <p:nvSpPr>
          <p:cNvPr id="79" name="Rectangle 19"/>
          <p:cNvSpPr>
            <a:spLocks noChangeArrowheads="1"/>
          </p:cNvSpPr>
          <p:nvPr/>
        </p:nvSpPr>
        <p:spPr bwMode="auto">
          <a:xfrm>
            <a:off x="3582913" y="5270500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80" name="AutoShape 3"/>
          <p:cNvSpPr>
            <a:spLocks noChangeArrowheads="1"/>
          </p:cNvSpPr>
          <p:nvPr/>
        </p:nvSpPr>
        <p:spPr bwMode="auto">
          <a:xfrm>
            <a:off x="2392565" y="5270500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81" name="Rectangle 2"/>
          <p:cNvSpPr>
            <a:spLocks noChangeArrowheads="1"/>
          </p:cNvSpPr>
          <p:nvPr/>
        </p:nvSpPr>
        <p:spPr bwMode="auto">
          <a:xfrm>
            <a:off x="2392565" y="4502794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104" name="Rectangle 34"/>
          <p:cNvSpPr>
            <a:spLocks noChangeArrowheads="1"/>
          </p:cNvSpPr>
          <p:nvPr/>
        </p:nvSpPr>
        <p:spPr bwMode="auto">
          <a:xfrm>
            <a:off x="6560983" y="2732019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 Box 2"/>
          <p:cNvSpPr txBox="1">
            <a:spLocks noChangeArrowheads="1"/>
          </p:cNvSpPr>
          <p:nvPr/>
        </p:nvSpPr>
        <p:spPr bwMode="auto">
          <a:xfrm>
            <a:off x="2903133" y="6457950"/>
            <a:ext cx="33377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Logical Thread Pattern</a:t>
            </a:r>
            <a:endParaRPr lang="en-US" sz="2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" name="Freeform 39"/>
          <p:cNvSpPr>
            <a:spLocks/>
          </p:cNvSpPr>
          <p:nvPr/>
        </p:nvSpPr>
        <p:spPr bwMode="auto">
          <a:xfrm>
            <a:off x="1639887" y="1219200"/>
            <a:ext cx="265113" cy="463550"/>
          </a:xfrm>
          <a:custGeom>
            <a:avLst/>
            <a:gdLst>
              <a:gd name="T0" fmla="*/ 0 w 264974"/>
              <a:gd name="T1" fmla="*/ 463218 h 463218"/>
              <a:gd name="T2" fmla="*/ 47625 w 264974"/>
              <a:gd name="T3" fmla="*/ 53643 h 463218"/>
              <a:gd name="T4" fmla="*/ 257175 w 264974"/>
              <a:gd name="T5" fmla="*/ 44118 h 463218"/>
              <a:gd name="T6" fmla="*/ 200025 w 264974"/>
              <a:gd name="T7" fmla="*/ 415593 h 4632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4974" h="463218">
                <a:moveTo>
                  <a:pt x="0" y="463218"/>
                </a:moveTo>
                <a:cubicBezTo>
                  <a:pt x="2381" y="293355"/>
                  <a:pt x="4762" y="123493"/>
                  <a:pt x="47625" y="53643"/>
                </a:cubicBezTo>
                <a:cubicBezTo>
                  <a:pt x="90488" y="-16207"/>
                  <a:pt x="231775" y="-16207"/>
                  <a:pt x="257175" y="44118"/>
                </a:cubicBezTo>
                <a:cubicBezTo>
                  <a:pt x="282575" y="104443"/>
                  <a:pt x="241300" y="260018"/>
                  <a:pt x="200025" y="415593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1" name="Freeform 40"/>
          <p:cNvSpPr>
            <a:spLocks/>
          </p:cNvSpPr>
          <p:nvPr/>
        </p:nvSpPr>
        <p:spPr bwMode="auto">
          <a:xfrm>
            <a:off x="981999" y="1009650"/>
            <a:ext cx="269875" cy="514350"/>
          </a:xfrm>
          <a:custGeom>
            <a:avLst/>
            <a:gdLst>
              <a:gd name="T0" fmla="*/ 89191 w 270166"/>
              <a:gd name="T1" fmla="*/ 0 h 514496"/>
              <a:gd name="T2" fmla="*/ 3466 w 270166"/>
              <a:gd name="T3" fmla="*/ 466725 h 514496"/>
              <a:gd name="T4" fmla="*/ 193966 w 270166"/>
              <a:gd name="T5" fmla="*/ 457200 h 514496"/>
              <a:gd name="T6" fmla="*/ 270166 w 270166"/>
              <a:gd name="T7" fmla="*/ 95250 h 5144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0166" h="514496">
                <a:moveTo>
                  <a:pt x="89191" y="0"/>
                </a:moveTo>
                <a:cubicBezTo>
                  <a:pt x="37597" y="195262"/>
                  <a:pt x="-13997" y="390525"/>
                  <a:pt x="3466" y="466725"/>
                </a:cubicBezTo>
                <a:cubicBezTo>
                  <a:pt x="20928" y="542925"/>
                  <a:pt x="149516" y="519113"/>
                  <a:pt x="193966" y="457200"/>
                </a:cubicBezTo>
                <a:cubicBezTo>
                  <a:pt x="238416" y="395287"/>
                  <a:pt x="254291" y="245268"/>
                  <a:pt x="270166" y="9525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4" name="Freeform 43"/>
          <p:cNvSpPr>
            <a:spLocks/>
          </p:cNvSpPr>
          <p:nvPr/>
        </p:nvSpPr>
        <p:spPr bwMode="auto">
          <a:xfrm>
            <a:off x="3842802" y="1219200"/>
            <a:ext cx="265113" cy="463550"/>
          </a:xfrm>
          <a:custGeom>
            <a:avLst/>
            <a:gdLst>
              <a:gd name="T0" fmla="*/ 0 w 264974"/>
              <a:gd name="T1" fmla="*/ 463218 h 463218"/>
              <a:gd name="T2" fmla="*/ 47625 w 264974"/>
              <a:gd name="T3" fmla="*/ 53643 h 463218"/>
              <a:gd name="T4" fmla="*/ 257175 w 264974"/>
              <a:gd name="T5" fmla="*/ 44118 h 463218"/>
              <a:gd name="T6" fmla="*/ 200025 w 264974"/>
              <a:gd name="T7" fmla="*/ 415593 h 4632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4974" h="463218">
                <a:moveTo>
                  <a:pt x="0" y="463218"/>
                </a:moveTo>
                <a:cubicBezTo>
                  <a:pt x="2381" y="293355"/>
                  <a:pt x="4762" y="123493"/>
                  <a:pt x="47625" y="53643"/>
                </a:cubicBezTo>
                <a:cubicBezTo>
                  <a:pt x="90488" y="-16207"/>
                  <a:pt x="231775" y="-16207"/>
                  <a:pt x="257175" y="44118"/>
                </a:cubicBezTo>
                <a:cubicBezTo>
                  <a:pt x="282575" y="104443"/>
                  <a:pt x="241300" y="260018"/>
                  <a:pt x="200025" y="415593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Freeform 45"/>
          <p:cNvSpPr>
            <a:spLocks/>
          </p:cNvSpPr>
          <p:nvPr/>
        </p:nvSpPr>
        <p:spPr bwMode="auto">
          <a:xfrm>
            <a:off x="7142468" y="1219200"/>
            <a:ext cx="265113" cy="463550"/>
          </a:xfrm>
          <a:custGeom>
            <a:avLst/>
            <a:gdLst>
              <a:gd name="T0" fmla="*/ 0 w 264974"/>
              <a:gd name="T1" fmla="*/ 463218 h 463218"/>
              <a:gd name="T2" fmla="*/ 47625 w 264974"/>
              <a:gd name="T3" fmla="*/ 53643 h 463218"/>
              <a:gd name="T4" fmla="*/ 257175 w 264974"/>
              <a:gd name="T5" fmla="*/ 44118 h 463218"/>
              <a:gd name="T6" fmla="*/ 200025 w 264974"/>
              <a:gd name="T7" fmla="*/ 415593 h 4632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4974" h="463218">
                <a:moveTo>
                  <a:pt x="0" y="463218"/>
                </a:moveTo>
                <a:cubicBezTo>
                  <a:pt x="2381" y="293355"/>
                  <a:pt x="4762" y="123493"/>
                  <a:pt x="47625" y="53643"/>
                </a:cubicBezTo>
                <a:cubicBezTo>
                  <a:pt x="90488" y="-16207"/>
                  <a:pt x="231775" y="-16207"/>
                  <a:pt x="257175" y="44118"/>
                </a:cubicBezTo>
                <a:cubicBezTo>
                  <a:pt x="282575" y="104443"/>
                  <a:pt x="241300" y="260018"/>
                  <a:pt x="200025" y="415593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748938" y="3017134"/>
            <a:ext cx="1670662" cy="2697866"/>
          </a:xfrm>
          <a:custGeom>
            <a:avLst/>
            <a:gdLst>
              <a:gd name="connsiteX0" fmla="*/ 680819 w 1670662"/>
              <a:gd name="connsiteY0" fmla="*/ 166526 h 2697866"/>
              <a:gd name="connsiteX1" fmla="*/ 32233 w 1670662"/>
              <a:gd name="connsiteY1" fmla="*/ 1942163 h 2697866"/>
              <a:gd name="connsiteX2" fmla="*/ 138559 w 1670662"/>
              <a:gd name="connsiteY2" fmla="*/ 2633279 h 2697866"/>
              <a:gd name="connsiteX3" fmla="*/ 489433 w 1670662"/>
              <a:gd name="connsiteY3" fmla="*/ 1633819 h 2697866"/>
              <a:gd name="connsiteX4" fmla="*/ 936001 w 1670662"/>
              <a:gd name="connsiteY4" fmla="*/ 123995 h 2697866"/>
              <a:gd name="connsiteX5" fmla="*/ 1095489 w 1670662"/>
              <a:gd name="connsiteY5" fmla="*/ 1017130 h 2697866"/>
              <a:gd name="connsiteX6" fmla="*/ 1106122 w 1670662"/>
              <a:gd name="connsiteY6" fmla="*/ 1878367 h 2697866"/>
              <a:gd name="connsiteX7" fmla="*/ 1329405 w 1670662"/>
              <a:gd name="connsiteY7" fmla="*/ 2697074 h 2697866"/>
              <a:gd name="connsiteX8" fmla="*/ 1637749 w 1670662"/>
              <a:gd name="connsiteY8" fmla="*/ 1729512 h 2697866"/>
              <a:gd name="connsiteX9" fmla="*/ 1627117 w 1670662"/>
              <a:gd name="connsiteY9" fmla="*/ 857642 h 2697866"/>
              <a:gd name="connsiteX10" fmla="*/ 1329405 w 1670662"/>
              <a:gd name="connsiteY10" fmla="*/ 123995 h 2697866"/>
              <a:gd name="connsiteX11" fmla="*/ 1286875 w 1670662"/>
              <a:gd name="connsiteY11" fmla="*/ 7037 h 26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0662" h="2697866">
                <a:moveTo>
                  <a:pt x="680819" y="166526"/>
                </a:moveTo>
                <a:cubicBezTo>
                  <a:pt x="401714" y="848782"/>
                  <a:pt x="122610" y="1531038"/>
                  <a:pt x="32233" y="1942163"/>
                </a:cubicBezTo>
                <a:cubicBezTo>
                  <a:pt x="-58144" y="2353289"/>
                  <a:pt x="62359" y="2684670"/>
                  <a:pt x="138559" y="2633279"/>
                </a:cubicBezTo>
                <a:cubicBezTo>
                  <a:pt x="214759" y="2581888"/>
                  <a:pt x="356526" y="2052033"/>
                  <a:pt x="489433" y="1633819"/>
                </a:cubicBezTo>
                <a:cubicBezTo>
                  <a:pt x="622340" y="1215605"/>
                  <a:pt x="834992" y="226776"/>
                  <a:pt x="936001" y="123995"/>
                </a:cubicBezTo>
                <a:cubicBezTo>
                  <a:pt x="1037010" y="21214"/>
                  <a:pt x="1067136" y="724735"/>
                  <a:pt x="1095489" y="1017130"/>
                </a:cubicBezTo>
                <a:cubicBezTo>
                  <a:pt x="1123842" y="1309525"/>
                  <a:pt x="1067136" y="1598376"/>
                  <a:pt x="1106122" y="1878367"/>
                </a:cubicBezTo>
                <a:cubicBezTo>
                  <a:pt x="1145108" y="2158358"/>
                  <a:pt x="1240801" y="2721883"/>
                  <a:pt x="1329405" y="2697074"/>
                </a:cubicBezTo>
                <a:cubicBezTo>
                  <a:pt x="1418009" y="2672265"/>
                  <a:pt x="1588130" y="2036084"/>
                  <a:pt x="1637749" y="1729512"/>
                </a:cubicBezTo>
                <a:cubicBezTo>
                  <a:pt x="1687368" y="1422940"/>
                  <a:pt x="1678508" y="1125228"/>
                  <a:pt x="1627117" y="857642"/>
                </a:cubicBezTo>
                <a:cubicBezTo>
                  <a:pt x="1575726" y="590056"/>
                  <a:pt x="1386112" y="265763"/>
                  <a:pt x="1329405" y="123995"/>
                </a:cubicBezTo>
                <a:cubicBezTo>
                  <a:pt x="1272698" y="-17773"/>
                  <a:pt x="1279786" y="-5368"/>
                  <a:pt x="1286875" y="7037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6115050" y="2997939"/>
            <a:ext cx="1670662" cy="2697866"/>
          </a:xfrm>
          <a:custGeom>
            <a:avLst/>
            <a:gdLst>
              <a:gd name="connsiteX0" fmla="*/ 680819 w 1670662"/>
              <a:gd name="connsiteY0" fmla="*/ 166526 h 2697866"/>
              <a:gd name="connsiteX1" fmla="*/ 32233 w 1670662"/>
              <a:gd name="connsiteY1" fmla="*/ 1942163 h 2697866"/>
              <a:gd name="connsiteX2" fmla="*/ 138559 w 1670662"/>
              <a:gd name="connsiteY2" fmla="*/ 2633279 h 2697866"/>
              <a:gd name="connsiteX3" fmla="*/ 489433 w 1670662"/>
              <a:gd name="connsiteY3" fmla="*/ 1633819 h 2697866"/>
              <a:gd name="connsiteX4" fmla="*/ 936001 w 1670662"/>
              <a:gd name="connsiteY4" fmla="*/ 123995 h 2697866"/>
              <a:gd name="connsiteX5" fmla="*/ 1095489 w 1670662"/>
              <a:gd name="connsiteY5" fmla="*/ 1017130 h 2697866"/>
              <a:gd name="connsiteX6" fmla="*/ 1106122 w 1670662"/>
              <a:gd name="connsiteY6" fmla="*/ 1878367 h 2697866"/>
              <a:gd name="connsiteX7" fmla="*/ 1329405 w 1670662"/>
              <a:gd name="connsiteY7" fmla="*/ 2697074 h 2697866"/>
              <a:gd name="connsiteX8" fmla="*/ 1637749 w 1670662"/>
              <a:gd name="connsiteY8" fmla="*/ 1729512 h 2697866"/>
              <a:gd name="connsiteX9" fmla="*/ 1627117 w 1670662"/>
              <a:gd name="connsiteY9" fmla="*/ 857642 h 2697866"/>
              <a:gd name="connsiteX10" fmla="*/ 1329405 w 1670662"/>
              <a:gd name="connsiteY10" fmla="*/ 123995 h 2697866"/>
              <a:gd name="connsiteX11" fmla="*/ 1286875 w 1670662"/>
              <a:gd name="connsiteY11" fmla="*/ 7037 h 26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0662" h="2697866">
                <a:moveTo>
                  <a:pt x="680819" y="166526"/>
                </a:moveTo>
                <a:cubicBezTo>
                  <a:pt x="401714" y="848782"/>
                  <a:pt x="122610" y="1531038"/>
                  <a:pt x="32233" y="1942163"/>
                </a:cubicBezTo>
                <a:cubicBezTo>
                  <a:pt x="-58144" y="2353289"/>
                  <a:pt x="62359" y="2684670"/>
                  <a:pt x="138559" y="2633279"/>
                </a:cubicBezTo>
                <a:cubicBezTo>
                  <a:pt x="214759" y="2581888"/>
                  <a:pt x="356526" y="2052033"/>
                  <a:pt x="489433" y="1633819"/>
                </a:cubicBezTo>
                <a:cubicBezTo>
                  <a:pt x="622340" y="1215605"/>
                  <a:pt x="834992" y="226776"/>
                  <a:pt x="936001" y="123995"/>
                </a:cubicBezTo>
                <a:cubicBezTo>
                  <a:pt x="1037010" y="21214"/>
                  <a:pt x="1067136" y="724735"/>
                  <a:pt x="1095489" y="1017130"/>
                </a:cubicBezTo>
                <a:cubicBezTo>
                  <a:pt x="1123842" y="1309525"/>
                  <a:pt x="1067136" y="1598376"/>
                  <a:pt x="1106122" y="1878367"/>
                </a:cubicBezTo>
                <a:cubicBezTo>
                  <a:pt x="1145108" y="2158358"/>
                  <a:pt x="1240801" y="2721883"/>
                  <a:pt x="1329405" y="2697074"/>
                </a:cubicBezTo>
                <a:cubicBezTo>
                  <a:pt x="1418009" y="2672265"/>
                  <a:pt x="1588130" y="2036084"/>
                  <a:pt x="1637749" y="1729512"/>
                </a:cubicBezTo>
                <a:cubicBezTo>
                  <a:pt x="1687368" y="1422940"/>
                  <a:pt x="1678508" y="1125228"/>
                  <a:pt x="1627117" y="857642"/>
                </a:cubicBezTo>
                <a:cubicBezTo>
                  <a:pt x="1575726" y="590056"/>
                  <a:pt x="1386112" y="265763"/>
                  <a:pt x="1329405" y="123995"/>
                </a:cubicBezTo>
                <a:cubicBezTo>
                  <a:pt x="1272698" y="-17773"/>
                  <a:pt x="1279786" y="-5368"/>
                  <a:pt x="1286875" y="7037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38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3BFBD6-86CF-4A7C-AEC4-58F45342B446}" type="slidenum">
              <a:rPr lang="en-US">
                <a:solidFill>
                  <a:srgbClr val="000000"/>
                </a:solidFill>
              </a:rPr>
              <a:pPr>
                <a:defRPr/>
              </a:pPr>
              <a:t>55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API Access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72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58EFDA-EE02-4528-802C-A950783E77F7}" type="slidenum">
              <a:rPr lang="en-US">
                <a:solidFill>
                  <a:srgbClr val="000000"/>
                </a:solidFill>
              </a:rPr>
              <a:pPr>
                <a:defRPr/>
              </a:pPr>
              <a:t>56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0900" name="Text Box 14"/>
          <p:cNvSpPr txBox="1">
            <a:spLocks noChangeArrowheads="1"/>
          </p:cNvSpPr>
          <p:nvPr/>
        </p:nvSpPr>
        <p:spPr bwMode="auto">
          <a:xfrm>
            <a:off x="2082248" y="6457950"/>
            <a:ext cx="49795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Client Access Zones – </a:t>
            </a:r>
            <a:r>
              <a:rPr lang="en-US" sz="2000" dirty="0" err="1" smtClean="0">
                <a:solidFill>
                  <a:srgbClr val="000000"/>
                </a:solidFill>
                <a:latin typeface="Times New Roman" pitchFamily="18" charset="0"/>
              </a:rPr>
              <a:t>Public+Private+Internal</a:t>
            </a:r>
            <a:endParaRPr lang="en-US" sz="2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02" name="Text Box 10"/>
          <p:cNvSpPr txBox="1">
            <a:spLocks noChangeArrowheads="1"/>
          </p:cNvSpPr>
          <p:nvPr/>
        </p:nvSpPr>
        <p:spPr bwMode="auto">
          <a:xfrm>
            <a:off x="103188" y="103188"/>
            <a:ext cx="8402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Internet</a:t>
            </a:r>
            <a:endParaRPr lang="en-US" sz="1400" b="1" dirty="0" smtClean="0">
              <a:solidFill>
                <a:srgbClr val="000000"/>
              </a:solidFill>
            </a:endParaRPr>
          </a:p>
        </p:txBody>
      </p:sp>
      <p:cxnSp>
        <p:nvCxnSpPr>
          <p:cNvPr id="43" name="Straight Arrow Connector 42"/>
          <p:cNvCxnSpPr>
            <a:stCxn id="76" idx="2"/>
            <a:endCxn id="90" idx="0"/>
          </p:cNvCxnSpPr>
          <p:nvPr/>
        </p:nvCxnSpPr>
        <p:spPr>
          <a:xfrm flipH="1">
            <a:off x="4088402" y="2434316"/>
            <a:ext cx="2007598" cy="11470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33" name="Text Box 35"/>
          <p:cNvSpPr txBox="1">
            <a:spLocks noChangeArrowheads="1"/>
          </p:cNvSpPr>
          <p:nvPr/>
        </p:nvSpPr>
        <p:spPr bwMode="auto">
          <a:xfrm>
            <a:off x="103188" y="911225"/>
            <a:ext cx="573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DMZ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161925" y="889000"/>
            <a:ext cx="707707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75" idx="2"/>
            <a:endCxn id="90" idx="0"/>
          </p:cNvCxnSpPr>
          <p:nvPr/>
        </p:nvCxnSpPr>
        <p:spPr>
          <a:xfrm flipH="1">
            <a:off x="4088402" y="1565411"/>
            <a:ext cx="149225" cy="20159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80" idx="2"/>
            <a:endCxn id="90" idx="0"/>
          </p:cNvCxnSpPr>
          <p:nvPr/>
        </p:nvCxnSpPr>
        <p:spPr>
          <a:xfrm>
            <a:off x="2287155" y="1565411"/>
            <a:ext cx="1801247" cy="20159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18"/>
          <p:cNvSpPr>
            <a:spLocks noChangeArrowheads="1"/>
          </p:cNvSpPr>
          <p:nvPr/>
        </p:nvSpPr>
        <p:spPr bwMode="auto">
          <a:xfrm>
            <a:off x="4411617" y="236166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Browser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  <a:endParaRPr lang="en-US" sz="1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5" name="Rectangle 19"/>
          <p:cNvSpPr>
            <a:spLocks noChangeArrowheads="1"/>
          </p:cNvSpPr>
          <p:nvPr/>
        </p:nvSpPr>
        <p:spPr bwMode="auto">
          <a:xfrm>
            <a:off x="3780427" y="1044203"/>
            <a:ext cx="914400" cy="52120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FFFFFF"/>
                </a:solidFill>
                <a:latin typeface="Arial" charset="0"/>
              </a:rPr>
              <a:t>Web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FFFFFF"/>
                </a:solidFill>
                <a:latin typeface="Arial" charset="0"/>
              </a:rPr>
              <a:t>API</a:t>
            </a:r>
          </a:p>
        </p:txBody>
      </p:sp>
      <p:sp>
        <p:nvSpPr>
          <p:cNvPr id="76" name="Rectangle 18"/>
          <p:cNvSpPr>
            <a:spLocks noChangeArrowheads="1"/>
          </p:cNvSpPr>
          <p:nvPr/>
        </p:nvSpPr>
        <p:spPr bwMode="auto">
          <a:xfrm>
            <a:off x="5638800" y="1913108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Internal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cxnSp>
        <p:nvCxnSpPr>
          <p:cNvPr id="77" name="Straight Arrow Connector 76"/>
          <p:cNvCxnSpPr>
            <a:stCxn id="74" idx="2"/>
            <a:endCxn id="75" idx="0"/>
          </p:cNvCxnSpPr>
          <p:nvPr/>
        </p:nvCxnSpPr>
        <p:spPr>
          <a:xfrm flipH="1">
            <a:off x="4237627" y="757374"/>
            <a:ext cx="631190" cy="2868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18"/>
          <p:cNvSpPr>
            <a:spLocks noChangeArrowheads="1"/>
          </p:cNvSpPr>
          <p:nvPr/>
        </p:nvSpPr>
        <p:spPr bwMode="auto">
          <a:xfrm>
            <a:off x="1844242" y="236166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3</a:t>
            </a:r>
            <a:r>
              <a:rPr lang="en-US" sz="1200" baseline="30000" dirty="0" smtClean="0">
                <a:solidFill>
                  <a:srgbClr val="000000"/>
                </a:solidFill>
                <a:latin typeface="Arial" charset="0"/>
              </a:rPr>
              <a:t>rd</a:t>
            </a: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 Party</a:t>
            </a:r>
            <a:endParaRPr lang="en-US" sz="1200" dirty="0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cxnSp>
        <p:nvCxnSpPr>
          <p:cNvPr id="79" name="Straight Arrow Connector 78"/>
          <p:cNvCxnSpPr>
            <a:stCxn id="78" idx="2"/>
            <a:endCxn id="80" idx="0"/>
          </p:cNvCxnSpPr>
          <p:nvPr/>
        </p:nvCxnSpPr>
        <p:spPr>
          <a:xfrm flipH="1">
            <a:off x="2287155" y="757374"/>
            <a:ext cx="14287" cy="2868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19"/>
          <p:cNvSpPr>
            <a:spLocks noChangeArrowheads="1"/>
          </p:cNvSpPr>
          <p:nvPr/>
        </p:nvSpPr>
        <p:spPr bwMode="auto">
          <a:xfrm>
            <a:off x="1829955" y="1044203"/>
            <a:ext cx="914400" cy="52120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Arial" charset="0"/>
              </a:rPr>
              <a:t>Public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Arial" charset="0"/>
              </a:rPr>
              <a:t>API</a:t>
            </a:r>
          </a:p>
        </p:txBody>
      </p:sp>
      <p:sp>
        <p:nvSpPr>
          <p:cNvPr id="81" name="Rectangle 18"/>
          <p:cNvSpPr>
            <a:spLocks noChangeArrowheads="1"/>
          </p:cNvSpPr>
          <p:nvPr/>
        </p:nvSpPr>
        <p:spPr bwMode="auto">
          <a:xfrm>
            <a:off x="3342749" y="236165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Native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  <a:endParaRPr lang="en-US" sz="1200" dirty="0" smtClea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82" name="Straight Arrow Connector 81"/>
          <p:cNvCxnSpPr>
            <a:stCxn id="81" idx="2"/>
            <a:endCxn id="75" idx="0"/>
          </p:cNvCxnSpPr>
          <p:nvPr/>
        </p:nvCxnSpPr>
        <p:spPr>
          <a:xfrm>
            <a:off x="3799949" y="757373"/>
            <a:ext cx="437678" cy="2868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2"/>
          <p:cNvSpPr>
            <a:spLocks noChangeArrowheads="1"/>
          </p:cNvSpPr>
          <p:nvPr/>
        </p:nvSpPr>
        <p:spPr bwMode="auto">
          <a:xfrm>
            <a:off x="3631202" y="5497513"/>
            <a:ext cx="914400" cy="52120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3631202" y="3581400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3631202" y="4410075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cxnSp>
        <p:nvCxnSpPr>
          <p:cNvPr id="92" name="Straight Arrow Connector 91"/>
          <p:cNvCxnSpPr>
            <a:stCxn id="90" idx="2"/>
            <a:endCxn id="91" idx="0"/>
          </p:cNvCxnSpPr>
          <p:nvPr/>
        </p:nvCxnSpPr>
        <p:spPr>
          <a:xfrm>
            <a:off x="4088402" y="4102608"/>
            <a:ext cx="0" cy="3074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1" idx="2"/>
            <a:endCxn id="89" idx="0"/>
          </p:cNvCxnSpPr>
          <p:nvPr/>
        </p:nvCxnSpPr>
        <p:spPr>
          <a:xfrm>
            <a:off x="4088402" y="4931283"/>
            <a:ext cx="0" cy="5662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66688" y="1748036"/>
            <a:ext cx="7077075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5"/>
          <p:cNvSpPr txBox="1">
            <a:spLocks noChangeArrowheads="1"/>
          </p:cNvSpPr>
          <p:nvPr/>
        </p:nvSpPr>
        <p:spPr bwMode="auto">
          <a:xfrm>
            <a:off x="113052" y="1749623"/>
            <a:ext cx="5533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LAN</a:t>
            </a: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107" name="Rectangle 62"/>
          <p:cNvSpPr>
            <a:spLocks noChangeArrowheads="1"/>
          </p:cNvSpPr>
          <p:nvPr/>
        </p:nvSpPr>
        <p:spPr bwMode="auto">
          <a:xfrm>
            <a:off x="1681162" y="123081"/>
            <a:ext cx="1227859" cy="155014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8" name="Rectangle 62"/>
          <p:cNvSpPr>
            <a:spLocks noChangeArrowheads="1"/>
          </p:cNvSpPr>
          <p:nvPr/>
        </p:nvSpPr>
        <p:spPr bwMode="auto">
          <a:xfrm>
            <a:off x="3200400" y="126256"/>
            <a:ext cx="2330883" cy="155014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9" name="Rectangle 62"/>
          <p:cNvSpPr>
            <a:spLocks noChangeArrowheads="1"/>
          </p:cNvSpPr>
          <p:nvPr/>
        </p:nvSpPr>
        <p:spPr bwMode="auto">
          <a:xfrm>
            <a:off x="5475720" y="1815728"/>
            <a:ext cx="1227859" cy="77507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15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58EFDA-EE02-4528-802C-A950783E77F7}" type="slidenum">
              <a:rPr lang="en-US">
                <a:solidFill>
                  <a:srgbClr val="000000"/>
                </a:solidFill>
              </a:rPr>
              <a:pPr>
                <a:defRPr/>
              </a:pPr>
              <a:t>57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0900" name="Text Box 14"/>
          <p:cNvSpPr txBox="1">
            <a:spLocks noChangeArrowheads="1"/>
          </p:cNvSpPr>
          <p:nvPr/>
        </p:nvSpPr>
        <p:spPr bwMode="auto">
          <a:xfrm>
            <a:off x="2082248" y="6457950"/>
            <a:ext cx="49795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Client Access Zones – </a:t>
            </a:r>
            <a:r>
              <a:rPr lang="en-US" sz="2000" dirty="0" err="1" smtClean="0">
                <a:solidFill>
                  <a:srgbClr val="000000"/>
                </a:solidFill>
                <a:latin typeface="Times New Roman" pitchFamily="18" charset="0"/>
              </a:rPr>
              <a:t>Public+Private+Internal</a:t>
            </a:r>
            <a:endParaRPr lang="en-US" sz="2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02" name="Text Box 10"/>
          <p:cNvSpPr txBox="1">
            <a:spLocks noChangeArrowheads="1"/>
          </p:cNvSpPr>
          <p:nvPr/>
        </p:nvSpPr>
        <p:spPr bwMode="auto">
          <a:xfrm>
            <a:off x="103188" y="103188"/>
            <a:ext cx="8402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Internet</a:t>
            </a: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80933" name="Text Box 35"/>
          <p:cNvSpPr txBox="1">
            <a:spLocks noChangeArrowheads="1"/>
          </p:cNvSpPr>
          <p:nvPr/>
        </p:nvSpPr>
        <p:spPr bwMode="auto">
          <a:xfrm>
            <a:off x="103188" y="911225"/>
            <a:ext cx="573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DMZ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161925" y="889000"/>
            <a:ext cx="707707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18"/>
          <p:cNvSpPr>
            <a:spLocks noChangeArrowheads="1"/>
          </p:cNvSpPr>
          <p:nvPr/>
        </p:nvSpPr>
        <p:spPr bwMode="auto">
          <a:xfrm>
            <a:off x="4411617" y="236166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Browser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  <a:endParaRPr lang="en-US" sz="1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5" name="Rectangle 19"/>
          <p:cNvSpPr>
            <a:spLocks noChangeArrowheads="1"/>
          </p:cNvSpPr>
          <p:nvPr/>
        </p:nvSpPr>
        <p:spPr bwMode="auto">
          <a:xfrm>
            <a:off x="3780427" y="1044203"/>
            <a:ext cx="914400" cy="52120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FFFFFF"/>
                </a:solidFill>
                <a:latin typeface="Arial" charset="0"/>
              </a:rPr>
              <a:t>Web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FFFFFF"/>
                </a:solidFill>
                <a:latin typeface="Arial" charset="0"/>
              </a:rPr>
              <a:t>API</a:t>
            </a:r>
          </a:p>
        </p:txBody>
      </p:sp>
      <p:sp>
        <p:nvSpPr>
          <p:cNvPr id="76" name="Rectangle 18"/>
          <p:cNvSpPr>
            <a:spLocks noChangeArrowheads="1"/>
          </p:cNvSpPr>
          <p:nvPr/>
        </p:nvSpPr>
        <p:spPr bwMode="auto">
          <a:xfrm>
            <a:off x="5638800" y="1913108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Internal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cxnSp>
        <p:nvCxnSpPr>
          <p:cNvPr id="77" name="Straight Arrow Connector 76"/>
          <p:cNvCxnSpPr>
            <a:stCxn id="74" idx="2"/>
            <a:endCxn id="75" idx="0"/>
          </p:cNvCxnSpPr>
          <p:nvPr/>
        </p:nvCxnSpPr>
        <p:spPr>
          <a:xfrm flipH="1">
            <a:off x="4237627" y="757374"/>
            <a:ext cx="631190" cy="2868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18"/>
          <p:cNvSpPr>
            <a:spLocks noChangeArrowheads="1"/>
          </p:cNvSpPr>
          <p:nvPr/>
        </p:nvSpPr>
        <p:spPr bwMode="auto">
          <a:xfrm>
            <a:off x="1844242" y="236166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3</a:t>
            </a:r>
            <a:r>
              <a:rPr lang="en-US" sz="1200" baseline="30000" dirty="0" smtClean="0">
                <a:solidFill>
                  <a:srgbClr val="000000"/>
                </a:solidFill>
                <a:latin typeface="Arial" charset="0"/>
              </a:rPr>
              <a:t>rd</a:t>
            </a: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 Party</a:t>
            </a:r>
            <a:endParaRPr lang="en-US" sz="1200" dirty="0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cxnSp>
        <p:nvCxnSpPr>
          <p:cNvPr id="79" name="Straight Arrow Connector 78"/>
          <p:cNvCxnSpPr>
            <a:stCxn id="78" idx="2"/>
            <a:endCxn id="80" idx="0"/>
          </p:cNvCxnSpPr>
          <p:nvPr/>
        </p:nvCxnSpPr>
        <p:spPr>
          <a:xfrm flipH="1">
            <a:off x="2287155" y="757374"/>
            <a:ext cx="14287" cy="2868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19"/>
          <p:cNvSpPr>
            <a:spLocks noChangeArrowheads="1"/>
          </p:cNvSpPr>
          <p:nvPr/>
        </p:nvSpPr>
        <p:spPr bwMode="auto">
          <a:xfrm>
            <a:off x="1829955" y="1044203"/>
            <a:ext cx="914400" cy="52120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FFFFFF"/>
                </a:solidFill>
                <a:latin typeface="Arial" charset="0"/>
              </a:rPr>
              <a:t>Public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FFFFFF"/>
                </a:solidFill>
                <a:latin typeface="Arial" charset="0"/>
              </a:rPr>
              <a:t>API</a:t>
            </a:r>
          </a:p>
        </p:txBody>
      </p:sp>
      <p:sp>
        <p:nvSpPr>
          <p:cNvPr id="81" name="Rectangle 18"/>
          <p:cNvSpPr>
            <a:spLocks noChangeArrowheads="1"/>
          </p:cNvSpPr>
          <p:nvPr/>
        </p:nvSpPr>
        <p:spPr bwMode="auto">
          <a:xfrm>
            <a:off x="3342749" y="236165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Native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  <a:endParaRPr lang="en-US" sz="1200" dirty="0" smtClea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82" name="Straight Arrow Connector 81"/>
          <p:cNvCxnSpPr>
            <a:stCxn id="81" idx="2"/>
            <a:endCxn id="75" idx="0"/>
          </p:cNvCxnSpPr>
          <p:nvPr/>
        </p:nvCxnSpPr>
        <p:spPr>
          <a:xfrm>
            <a:off x="3799949" y="757373"/>
            <a:ext cx="437678" cy="2868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2"/>
          <p:cNvSpPr>
            <a:spLocks noChangeArrowheads="1"/>
          </p:cNvSpPr>
          <p:nvPr/>
        </p:nvSpPr>
        <p:spPr bwMode="auto">
          <a:xfrm>
            <a:off x="3746594" y="5458719"/>
            <a:ext cx="914400" cy="52120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3733800" y="3824388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3733800" y="4653063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cxnSp>
        <p:nvCxnSpPr>
          <p:cNvPr id="92" name="Straight Arrow Connector 91"/>
          <p:cNvCxnSpPr>
            <a:stCxn id="90" idx="2"/>
            <a:endCxn id="91" idx="0"/>
          </p:cNvCxnSpPr>
          <p:nvPr/>
        </p:nvCxnSpPr>
        <p:spPr>
          <a:xfrm>
            <a:off x="4191000" y="4345596"/>
            <a:ext cx="0" cy="3074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1" idx="2"/>
            <a:endCxn id="89" idx="0"/>
          </p:cNvCxnSpPr>
          <p:nvPr/>
        </p:nvCxnSpPr>
        <p:spPr>
          <a:xfrm>
            <a:off x="4191000" y="5174271"/>
            <a:ext cx="12794" cy="2844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66688" y="1748036"/>
            <a:ext cx="7077075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5"/>
          <p:cNvSpPr txBox="1">
            <a:spLocks noChangeArrowheads="1"/>
          </p:cNvSpPr>
          <p:nvPr/>
        </p:nvSpPr>
        <p:spPr bwMode="auto">
          <a:xfrm>
            <a:off x="113052" y="1749623"/>
            <a:ext cx="5533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LAN</a:t>
            </a: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107" name="Rectangle 62"/>
          <p:cNvSpPr>
            <a:spLocks noChangeArrowheads="1"/>
          </p:cNvSpPr>
          <p:nvPr/>
        </p:nvSpPr>
        <p:spPr bwMode="auto">
          <a:xfrm>
            <a:off x="1681162" y="123081"/>
            <a:ext cx="1227859" cy="155014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8" name="Rectangle 62"/>
          <p:cNvSpPr>
            <a:spLocks noChangeArrowheads="1"/>
          </p:cNvSpPr>
          <p:nvPr/>
        </p:nvSpPr>
        <p:spPr bwMode="auto">
          <a:xfrm>
            <a:off x="3200400" y="126256"/>
            <a:ext cx="2330883" cy="155014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9" name="Rectangle 62"/>
          <p:cNvSpPr>
            <a:spLocks noChangeArrowheads="1"/>
          </p:cNvSpPr>
          <p:nvPr/>
        </p:nvSpPr>
        <p:spPr bwMode="auto">
          <a:xfrm>
            <a:off x="5475720" y="1815728"/>
            <a:ext cx="1227859" cy="77507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2168525" y="1565739"/>
            <a:ext cx="2" cy="485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422958" y="1565740"/>
            <a:ext cx="0" cy="4856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12"/>
          <p:cNvSpPr>
            <a:spLocks noChangeArrowheads="1"/>
          </p:cNvSpPr>
          <p:nvPr/>
        </p:nvSpPr>
        <p:spPr bwMode="auto">
          <a:xfrm>
            <a:off x="1844242" y="2044420"/>
            <a:ext cx="914400" cy="52120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4117882" y="1565739"/>
            <a:ext cx="2" cy="485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372315" y="1565740"/>
            <a:ext cx="0" cy="4856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12"/>
          <p:cNvSpPr>
            <a:spLocks noChangeArrowheads="1"/>
          </p:cNvSpPr>
          <p:nvPr/>
        </p:nvSpPr>
        <p:spPr bwMode="auto">
          <a:xfrm>
            <a:off x="3793599" y="2044420"/>
            <a:ext cx="914400" cy="52120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5963083" y="2439079"/>
            <a:ext cx="2" cy="485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217516" y="2439080"/>
            <a:ext cx="0" cy="4856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5638800" y="2917760"/>
            <a:ext cx="914400" cy="52120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3735368" y="2925054"/>
            <a:ext cx="914400" cy="52120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4045652" y="3445753"/>
            <a:ext cx="2" cy="3870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300085" y="3445754"/>
            <a:ext cx="0" cy="38702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934200" y="1150976"/>
            <a:ext cx="2065517" cy="3076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Synchronizing Compensation</a:t>
            </a:r>
            <a:endParaRPr lang="en-US" sz="11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5" name="Straight Connector 54"/>
          <p:cNvCxnSpPr>
            <a:endCxn id="54" idx="1"/>
          </p:cNvCxnSpPr>
          <p:nvPr/>
        </p:nvCxnSpPr>
        <p:spPr>
          <a:xfrm>
            <a:off x="6089649" y="1304807"/>
            <a:ext cx="844551" cy="0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77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58EFDA-EE02-4528-802C-A950783E77F7}" type="slidenum">
              <a:rPr lang="en-US">
                <a:solidFill>
                  <a:srgbClr val="000000"/>
                </a:solidFill>
              </a:rPr>
              <a:pPr>
                <a:defRPr/>
              </a:pPr>
              <a:t>58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0900" name="Text Box 14"/>
          <p:cNvSpPr txBox="1">
            <a:spLocks noChangeArrowheads="1"/>
          </p:cNvSpPr>
          <p:nvPr/>
        </p:nvSpPr>
        <p:spPr bwMode="auto">
          <a:xfrm>
            <a:off x="2082248" y="6457950"/>
            <a:ext cx="49795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Client Access Zones – </a:t>
            </a:r>
            <a:r>
              <a:rPr lang="en-US" sz="2000" dirty="0" err="1" smtClean="0">
                <a:solidFill>
                  <a:srgbClr val="000000"/>
                </a:solidFill>
                <a:latin typeface="Times New Roman" pitchFamily="18" charset="0"/>
              </a:rPr>
              <a:t>Public+Private+Internal</a:t>
            </a:r>
            <a:endParaRPr lang="en-US" sz="2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02" name="Text Box 10"/>
          <p:cNvSpPr txBox="1">
            <a:spLocks noChangeArrowheads="1"/>
          </p:cNvSpPr>
          <p:nvPr/>
        </p:nvSpPr>
        <p:spPr bwMode="auto">
          <a:xfrm>
            <a:off x="103188" y="103188"/>
            <a:ext cx="8402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Internet</a:t>
            </a: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80933" name="Text Box 35"/>
          <p:cNvSpPr txBox="1">
            <a:spLocks noChangeArrowheads="1"/>
          </p:cNvSpPr>
          <p:nvPr/>
        </p:nvSpPr>
        <p:spPr bwMode="auto">
          <a:xfrm>
            <a:off x="103188" y="911225"/>
            <a:ext cx="573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DMZ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161925" y="889000"/>
            <a:ext cx="707707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18"/>
          <p:cNvSpPr>
            <a:spLocks noChangeArrowheads="1"/>
          </p:cNvSpPr>
          <p:nvPr/>
        </p:nvSpPr>
        <p:spPr bwMode="auto">
          <a:xfrm>
            <a:off x="4411617" y="236166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Browser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  <a:endParaRPr lang="en-US" sz="1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5" name="Rectangle 19"/>
          <p:cNvSpPr>
            <a:spLocks noChangeArrowheads="1"/>
          </p:cNvSpPr>
          <p:nvPr/>
        </p:nvSpPr>
        <p:spPr bwMode="auto">
          <a:xfrm>
            <a:off x="3780427" y="1044203"/>
            <a:ext cx="914400" cy="52120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Arial" charset="0"/>
              </a:rPr>
              <a:t>Web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Arial" charset="0"/>
              </a:rPr>
              <a:t>API</a:t>
            </a:r>
          </a:p>
        </p:txBody>
      </p:sp>
      <p:sp>
        <p:nvSpPr>
          <p:cNvPr id="76" name="Rectangle 18"/>
          <p:cNvSpPr>
            <a:spLocks noChangeArrowheads="1"/>
          </p:cNvSpPr>
          <p:nvPr/>
        </p:nvSpPr>
        <p:spPr bwMode="auto">
          <a:xfrm>
            <a:off x="5638800" y="1913108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Internal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sp>
        <p:nvSpPr>
          <p:cNvPr id="78" name="Rectangle 18"/>
          <p:cNvSpPr>
            <a:spLocks noChangeArrowheads="1"/>
          </p:cNvSpPr>
          <p:nvPr/>
        </p:nvSpPr>
        <p:spPr bwMode="auto">
          <a:xfrm>
            <a:off x="1844242" y="236166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3</a:t>
            </a:r>
            <a:r>
              <a:rPr lang="en-US" sz="1200" baseline="30000" dirty="0" smtClean="0">
                <a:solidFill>
                  <a:srgbClr val="000000"/>
                </a:solidFill>
                <a:latin typeface="Arial" charset="0"/>
              </a:rPr>
              <a:t>rd</a:t>
            </a: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 Party</a:t>
            </a:r>
            <a:endParaRPr lang="en-US" sz="1200" dirty="0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sp>
        <p:nvSpPr>
          <p:cNvPr id="80" name="Rectangle 19"/>
          <p:cNvSpPr>
            <a:spLocks noChangeArrowheads="1"/>
          </p:cNvSpPr>
          <p:nvPr/>
        </p:nvSpPr>
        <p:spPr bwMode="auto">
          <a:xfrm>
            <a:off x="1829955" y="1044203"/>
            <a:ext cx="914400" cy="52120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FFFFFF"/>
                </a:solidFill>
                <a:latin typeface="Arial" charset="0"/>
              </a:rPr>
              <a:t>Public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FFFFFF"/>
                </a:solidFill>
                <a:latin typeface="Arial" charset="0"/>
              </a:rPr>
              <a:t>API</a:t>
            </a:r>
          </a:p>
        </p:txBody>
      </p:sp>
      <p:sp>
        <p:nvSpPr>
          <p:cNvPr id="81" name="Rectangle 18"/>
          <p:cNvSpPr>
            <a:spLocks noChangeArrowheads="1"/>
          </p:cNvSpPr>
          <p:nvPr/>
        </p:nvSpPr>
        <p:spPr bwMode="auto">
          <a:xfrm>
            <a:off x="3342749" y="236165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Native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  <a:endParaRPr lang="en-US" sz="1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" name="Rectangle 2"/>
          <p:cNvSpPr>
            <a:spLocks noChangeArrowheads="1"/>
          </p:cNvSpPr>
          <p:nvPr/>
        </p:nvSpPr>
        <p:spPr bwMode="auto">
          <a:xfrm>
            <a:off x="3746594" y="5458719"/>
            <a:ext cx="914400" cy="52120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3733800" y="3824388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3733800" y="4653063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cxnSp>
        <p:nvCxnSpPr>
          <p:cNvPr id="92" name="Straight Arrow Connector 91"/>
          <p:cNvCxnSpPr>
            <a:stCxn id="90" idx="2"/>
            <a:endCxn id="91" idx="0"/>
          </p:cNvCxnSpPr>
          <p:nvPr/>
        </p:nvCxnSpPr>
        <p:spPr>
          <a:xfrm>
            <a:off x="4191000" y="4345596"/>
            <a:ext cx="0" cy="3074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1" idx="2"/>
            <a:endCxn id="89" idx="0"/>
          </p:cNvCxnSpPr>
          <p:nvPr/>
        </p:nvCxnSpPr>
        <p:spPr>
          <a:xfrm>
            <a:off x="4191000" y="5174271"/>
            <a:ext cx="12794" cy="2844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66688" y="1748036"/>
            <a:ext cx="7077075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5"/>
          <p:cNvSpPr txBox="1">
            <a:spLocks noChangeArrowheads="1"/>
          </p:cNvSpPr>
          <p:nvPr/>
        </p:nvSpPr>
        <p:spPr bwMode="auto">
          <a:xfrm>
            <a:off x="113052" y="1749623"/>
            <a:ext cx="5533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LAN</a:t>
            </a: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107" name="Rectangle 62"/>
          <p:cNvSpPr>
            <a:spLocks noChangeArrowheads="1"/>
          </p:cNvSpPr>
          <p:nvPr/>
        </p:nvSpPr>
        <p:spPr bwMode="auto">
          <a:xfrm>
            <a:off x="1681162" y="123081"/>
            <a:ext cx="1227859" cy="155014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8" name="Rectangle 62"/>
          <p:cNvSpPr>
            <a:spLocks noChangeArrowheads="1"/>
          </p:cNvSpPr>
          <p:nvPr/>
        </p:nvSpPr>
        <p:spPr bwMode="auto">
          <a:xfrm>
            <a:off x="3200400" y="126256"/>
            <a:ext cx="2330883" cy="155014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9" name="Rectangle 62"/>
          <p:cNvSpPr>
            <a:spLocks noChangeArrowheads="1"/>
          </p:cNvSpPr>
          <p:nvPr/>
        </p:nvSpPr>
        <p:spPr bwMode="auto">
          <a:xfrm>
            <a:off x="5475720" y="1815728"/>
            <a:ext cx="1227859" cy="77507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2168525" y="1565739"/>
            <a:ext cx="2" cy="485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422958" y="1565740"/>
            <a:ext cx="0" cy="4856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12"/>
          <p:cNvSpPr>
            <a:spLocks noChangeArrowheads="1"/>
          </p:cNvSpPr>
          <p:nvPr/>
        </p:nvSpPr>
        <p:spPr bwMode="auto">
          <a:xfrm>
            <a:off x="1844242" y="2044420"/>
            <a:ext cx="914400" cy="52120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4117882" y="1565739"/>
            <a:ext cx="2" cy="485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372315" y="1565740"/>
            <a:ext cx="0" cy="4856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12"/>
          <p:cNvSpPr>
            <a:spLocks noChangeArrowheads="1"/>
          </p:cNvSpPr>
          <p:nvPr/>
        </p:nvSpPr>
        <p:spPr bwMode="auto">
          <a:xfrm>
            <a:off x="3793599" y="2044420"/>
            <a:ext cx="914400" cy="52120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5963083" y="2439079"/>
            <a:ext cx="2" cy="485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217516" y="2439080"/>
            <a:ext cx="0" cy="4856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5638800" y="2917760"/>
            <a:ext cx="914400" cy="52120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3735368" y="2925054"/>
            <a:ext cx="914400" cy="52120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4045652" y="3445753"/>
            <a:ext cx="2" cy="3870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300085" y="3445754"/>
            <a:ext cx="0" cy="38702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168527" y="757373"/>
            <a:ext cx="23546" cy="28683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446504" y="757374"/>
            <a:ext cx="0" cy="286829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3839907" y="778382"/>
            <a:ext cx="23546" cy="28683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117884" y="778383"/>
            <a:ext cx="0" cy="286829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4430022" y="767809"/>
            <a:ext cx="23546" cy="28683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707999" y="767810"/>
            <a:ext cx="0" cy="286829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934200" y="1150976"/>
            <a:ext cx="2057400" cy="3076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WebSockets API, not WCF</a:t>
            </a:r>
            <a:endParaRPr lang="en-US" sz="11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Straight Connector 57"/>
          <p:cNvCxnSpPr>
            <a:endCxn id="57" idx="1"/>
          </p:cNvCxnSpPr>
          <p:nvPr/>
        </p:nvCxnSpPr>
        <p:spPr>
          <a:xfrm>
            <a:off x="6089648" y="1304807"/>
            <a:ext cx="844552" cy="0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6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Interview Questions</a:t>
            </a:r>
          </a:p>
          <a:p>
            <a:pPr lvl="1" eaLnBrk="1" hangingPunct="1"/>
            <a:r>
              <a:rPr lang="en-US" sz="2200" dirty="0"/>
              <a:t>What is the business of the </a:t>
            </a:r>
            <a:r>
              <a:rPr lang="en-US" sz="2200" dirty="0" smtClean="0"/>
              <a:t>system?</a:t>
            </a:r>
            <a:endParaRPr lang="en-US" sz="2200" dirty="0"/>
          </a:p>
          <a:p>
            <a:pPr lvl="1" eaLnBrk="1" hangingPunct="1"/>
            <a:r>
              <a:rPr lang="en-US" sz="2200" dirty="0"/>
              <a:t>What are the integration and interoperability </a:t>
            </a:r>
            <a:r>
              <a:rPr lang="en-US" sz="2200" dirty="0" smtClean="0"/>
              <a:t>requirements?</a:t>
            </a:r>
            <a:endParaRPr lang="en-US" sz="2200" dirty="0"/>
          </a:p>
          <a:p>
            <a:pPr lvl="1" eaLnBrk="1" hangingPunct="1"/>
            <a:r>
              <a:rPr lang="en-US" sz="2200" dirty="0"/>
              <a:t>What is the timeline for the </a:t>
            </a:r>
            <a:r>
              <a:rPr lang="en-US" sz="2200" dirty="0" smtClean="0"/>
              <a:t>deployment?</a:t>
            </a:r>
            <a:endParaRPr lang="en-US" sz="2200" dirty="0"/>
          </a:p>
          <a:p>
            <a:pPr lvl="1" eaLnBrk="1" hangingPunct="1"/>
            <a:r>
              <a:rPr lang="en-US" sz="2200" dirty="0"/>
              <a:t>Resale </a:t>
            </a:r>
            <a:r>
              <a:rPr lang="en-US" sz="2200" dirty="0" smtClean="0"/>
              <a:t>opportunity?</a:t>
            </a:r>
            <a:endParaRPr lang="en-US" sz="2200" dirty="0"/>
          </a:p>
          <a:p>
            <a:pPr lvl="1" eaLnBrk="1" hangingPunct="1"/>
            <a:r>
              <a:rPr lang="en-US" sz="2200" dirty="0"/>
              <a:t>Why/ why not off the </a:t>
            </a:r>
            <a:r>
              <a:rPr lang="en-US" sz="2200" dirty="0" smtClean="0"/>
              <a:t>shelve?</a:t>
            </a:r>
            <a:endParaRPr lang="en-US" sz="2200" dirty="0"/>
          </a:p>
          <a:p>
            <a:pPr lvl="1" eaLnBrk="1" hangingPunct="1"/>
            <a:r>
              <a:rPr lang="en-US" sz="2200" dirty="0"/>
              <a:t>What is the number one pain </a:t>
            </a:r>
            <a:r>
              <a:rPr lang="en-US" sz="2200" dirty="0" smtClean="0"/>
              <a:t>point?</a:t>
            </a:r>
            <a:endParaRPr lang="en-US" sz="2200" dirty="0"/>
          </a:p>
          <a:p>
            <a:pPr lvl="1" eaLnBrk="1" hangingPunct="1"/>
            <a:r>
              <a:rPr lang="en-US" sz="2200" dirty="0"/>
              <a:t>How would different users use this </a:t>
            </a:r>
            <a:r>
              <a:rPr lang="en-US" sz="2200" dirty="0" smtClean="0"/>
              <a:t>system?</a:t>
            </a:r>
            <a:endParaRPr lang="en-US" sz="2200" dirty="0"/>
          </a:p>
          <a:p>
            <a:pPr lvl="1" eaLnBrk="1" hangingPunct="1"/>
            <a:r>
              <a:rPr lang="en-US" sz="2200" dirty="0"/>
              <a:t>What are the roles the users </a:t>
            </a:r>
            <a:r>
              <a:rPr lang="en-US" sz="2200" dirty="0" smtClean="0"/>
              <a:t>play?</a:t>
            </a:r>
            <a:endParaRPr lang="en-US" sz="2200" dirty="0"/>
          </a:p>
          <a:p>
            <a:pPr lvl="1" eaLnBrk="1" hangingPunct="1"/>
            <a:r>
              <a:rPr lang="en-US" sz="2200" dirty="0"/>
              <a:t>Performance, throughput, scalability </a:t>
            </a:r>
            <a:r>
              <a:rPr lang="en-US" sz="2200" dirty="0" smtClean="0"/>
              <a:t>requirements?</a:t>
            </a:r>
            <a:endParaRPr lang="en-US" sz="2200" dirty="0"/>
          </a:p>
          <a:p>
            <a:pPr lvl="1" eaLnBrk="1" hangingPunct="1"/>
            <a:r>
              <a:rPr lang="en-US" sz="2200" dirty="0"/>
              <a:t>How would the introduction of the system change the </a:t>
            </a:r>
            <a:r>
              <a:rPr lang="en-US" sz="2200" dirty="0" smtClean="0"/>
              <a:t>business?</a:t>
            </a:r>
            <a:endParaRPr lang="en-US" sz="2200" dirty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EE0FE-ED18-4B4D-9B07-F634EA82E35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6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a platform to enable the efficient, flexible trade of current and future commodities.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60AFF0-96DC-4E15-B0AC-6FFC75FA03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487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Support the easy addition of new commodity types.</a:t>
            </a:r>
          </a:p>
          <a:p>
            <a:pPr lvl="1"/>
            <a:r>
              <a:rPr lang="en-US" dirty="0" smtClean="0"/>
              <a:t>Support the easy addition of new order types.</a:t>
            </a:r>
          </a:p>
          <a:p>
            <a:pPr lvl="1"/>
            <a:r>
              <a:rPr lang="en-US" dirty="0" smtClean="0"/>
              <a:t>Decouple admin tasks, trading, analysis, matching and feeds as much as possible.</a:t>
            </a:r>
          </a:p>
          <a:p>
            <a:pPr lvl="1"/>
            <a:r>
              <a:rPr lang="en-US" dirty="0" smtClean="0"/>
              <a:t>Support very high throughput and flexible scaling options across each major subsystem.</a:t>
            </a:r>
          </a:p>
          <a:p>
            <a:pPr lvl="1"/>
            <a:r>
              <a:rPr lang="en-US" dirty="0" smtClean="0"/>
              <a:t>Consider cost effectiveness</a:t>
            </a:r>
          </a:p>
          <a:p>
            <a:pPr lvl="1"/>
            <a:r>
              <a:rPr lang="en-US" dirty="0" smtClean="0"/>
              <a:t>Support the ‘multiplicity of clients’</a:t>
            </a:r>
          </a:p>
          <a:p>
            <a:pPr lvl="1"/>
            <a:r>
              <a:rPr lang="en-US" dirty="0" smtClean="0"/>
              <a:t>Support cloud migration strategies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EE0FE-ED18-4B4D-9B07-F634EA82E35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818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</a:p>
          <a:p>
            <a:pPr lvl="1" fontAlgn="ctr"/>
            <a:r>
              <a:rPr lang="en-US" dirty="0"/>
              <a:t>Non-volatile: </a:t>
            </a:r>
            <a:endParaRPr lang="en-US" dirty="0" smtClean="0"/>
          </a:p>
          <a:p>
            <a:pPr lvl="2" fontAlgn="ctr"/>
            <a:r>
              <a:rPr lang="en-US" dirty="0" smtClean="0"/>
              <a:t>Trader, Order, Rating, Commodity, Feed, Notification </a:t>
            </a:r>
            <a:r>
              <a:rPr lang="en-US" dirty="0"/>
              <a:t>Mgmt.</a:t>
            </a:r>
            <a:endParaRPr lang="en-US" sz="2000" dirty="0"/>
          </a:p>
          <a:p>
            <a:pPr lvl="1" fontAlgn="ctr"/>
            <a:r>
              <a:rPr lang="en-US" dirty="0" smtClean="0"/>
              <a:t>Volatile</a:t>
            </a:r>
          </a:p>
          <a:p>
            <a:pPr lvl="2" fontAlgn="ctr"/>
            <a:r>
              <a:rPr lang="en-US" dirty="0" smtClean="0"/>
              <a:t>Trading</a:t>
            </a:r>
            <a:r>
              <a:rPr lang="en-US" dirty="0"/>
              <a:t>, Matching, </a:t>
            </a:r>
            <a:r>
              <a:rPr lang="en-US" dirty="0" smtClean="0"/>
              <a:t>Order type extensibility, Analytics</a:t>
            </a:r>
            <a:r>
              <a:rPr lang="en-US" dirty="0"/>
              <a:t>, Feeds, UI </a:t>
            </a:r>
            <a:r>
              <a:rPr lang="en-US" dirty="0" smtClean="0"/>
              <a:t>workflows</a:t>
            </a:r>
          </a:p>
          <a:p>
            <a:pPr lvl="2" fontAlgn="ctr"/>
            <a:r>
              <a:rPr lang="en-US" dirty="0" smtClean="0"/>
              <a:t>System extensibility</a:t>
            </a:r>
            <a:endParaRPr lang="en-US" dirty="0"/>
          </a:p>
          <a:p>
            <a:pPr lvl="1" fontAlgn="ctr"/>
            <a:r>
              <a:rPr lang="en-US" dirty="0"/>
              <a:t>Trader Mgmt., Order Mgmt., Ratings and Notification Mgmt. </a:t>
            </a:r>
            <a:r>
              <a:rPr lang="en-US" dirty="0" smtClean="0"/>
              <a:t>are administrative tasks.</a:t>
            </a:r>
            <a:endParaRPr lang="en-US" sz="2200" dirty="0"/>
          </a:p>
          <a:p>
            <a:pPr lvl="1" fontAlgn="ctr"/>
            <a:r>
              <a:rPr lang="en-US" dirty="0" smtClean="0"/>
              <a:t>Queuing is the key </a:t>
            </a:r>
            <a:r>
              <a:rPr lang="en-US" dirty="0"/>
              <a:t>to throughput and </a:t>
            </a:r>
            <a:r>
              <a:rPr lang="en-US" dirty="0" smtClean="0"/>
              <a:t>scalability.</a:t>
            </a:r>
            <a:endParaRPr lang="en-US" sz="2200" dirty="0"/>
          </a:p>
          <a:p>
            <a:pPr lvl="1" fontAlgn="ctr"/>
            <a:r>
              <a:rPr lang="en-US" dirty="0"/>
              <a:t>The Pub/Sub Service is the cornerstone of the system</a:t>
            </a:r>
            <a:endParaRPr lang="en-US" sz="2200" dirty="0"/>
          </a:p>
          <a:p>
            <a:pPr lvl="2" fontAlgn="ctr"/>
            <a:r>
              <a:rPr lang="en-US" dirty="0"/>
              <a:t>The Pub/Sub Service must also be publicly accessible to publish live feeds and notifications</a:t>
            </a:r>
          </a:p>
          <a:p>
            <a:pPr lvl="2" fontAlgn="ctr"/>
            <a:r>
              <a:rPr lang="en-US" dirty="0"/>
              <a:t>Pub/Sub as Message Bus more applicable</a:t>
            </a:r>
          </a:p>
          <a:p>
            <a:pPr lvl="1" fontAlgn="ctr"/>
            <a:r>
              <a:rPr lang="en-US" dirty="0"/>
              <a:t>Orders and Trades are historical facts</a:t>
            </a:r>
            <a:endParaRPr lang="en-US" sz="2200" dirty="0"/>
          </a:p>
          <a:p>
            <a:pPr lvl="1" fontAlgn="ctr"/>
            <a:r>
              <a:rPr lang="en-US" dirty="0"/>
              <a:t>Analytics data is reconstituted for timeliness, but is assumed stale w/ a freshness date provided</a:t>
            </a:r>
            <a:endParaRPr lang="en-US" sz="2200" dirty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EE0FE-ED18-4B4D-9B07-F634EA82E35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629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8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9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1545</Words>
  <Application>Microsoft Office PowerPoint</Application>
  <PresentationFormat>On-screen Show (4:3)</PresentationFormat>
  <Paragraphs>809</Paragraphs>
  <Slides>58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11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Office Theme</vt:lpstr>
      <vt:lpstr>Default Design</vt:lpstr>
      <vt:lpstr>1_Default Design</vt:lpstr>
      <vt:lpstr>2_Default Design</vt:lpstr>
      <vt:lpstr>3_Default Design</vt:lpstr>
      <vt:lpstr>4_Default Design</vt:lpstr>
      <vt:lpstr>5_Default Design</vt:lpstr>
      <vt:lpstr>6_Default Design</vt:lpstr>
      <vt:lpstr>7_Default Design</vt:lpstr>
      <vt:lpstr>8_Default Design</vt:lpstr>
      <vt:lpstr>9_Default Design</vt:lpstr>
      <vt:lpstr>PowerPoint Presentation</vt:lpstr>
      <vt:lpstr>PowerPoint Presentation</vt:lpstr>
      <vt:lpstr>Electronic Pazari  Architecture Iteration 3</vt:lpstr>
      <vt:lpstr>PowerPoint Presentation</vt:lpstr>
      <vt:lpstr>PowerPoint Presentation</vt:lpstr>
      <vt:lpstr>PowerPoint Presentation</vt:lpstr>
      <vt:lpstr>Mission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 Static Aspect</vt:lpstr>
      <vt:lpstr>PowerPoint Presentation</vt:lpstr>
      <vt:lpstr>Architecture Dynamic Aspect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Assemblies</vt:lpstr>
      <vt:lpstr>PowerPoint Presentation</vt:lpstr>
      <vt:lpstr>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Identities </vt:lpstr>
      <vt:lpstr>PowerPoint Presentation</vt:lpstr>
      <vt:lpstr>PowerPoint Presentation</vt:lpstr>
      <vt:lpstr>Authentication </vt:lpstr>
      <vt:lpstr>PowerPoint Presentation</vt:lpstr>
      <vt:lpstr>Authorization </vt:lpstr>
      <vt:lpstr>PowerPoint Presentation</vt:lpstr>
      <vt:lpstr>Transactions </vt:lpstr>
      <vt:lpstr>PowerPoint Presentation</vt:lpstr>
      <vt:lpstr>Logical Threads </vt:lpstr>
      <vt:lpstr>PowerPoint Presentation</vt:lpstr>
      <vt:lpstr>API Access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Mychajlo</dc:creator>
  <cp:lastModifiedBy>Michael Montgomery</cp:lastModifiedBy>
  <cp:revision>163</cp:revision>
  <dcterms:created xsi:type="dcterms:W3CDTF">2006-08-16T00:00:00Z</dcterms:created>
  <dcterms:modified xsi:type="dcterms:W3CDTF">2012-10-17T04:02:45Z</dcterms:modified>
</cp:coreProperties>
</file>