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97" r:id="rId2"/>
    <p:sldId id="343" r:id="rId3"/>
    <p:sldId id="311" r:id="rId4"/>
    <p:sldId id="319" r:id="rId5"/>
    <p:sldId id="383" r:id="rId6"/>
    <p:sldId id="320" r:id="rId7"/>
    <p:sldId id="313" r:id="rId8"/>
    <p:sldId id="346" r:id="rId9"/>
    <p:sldId id="329" r:id="rId10"/>
    <p:sldId id="303" r:id="rId11"/>
    <p:sldId id="347" r:id="rId12"/>
    <p:sldId id="327" r:id="rId13"/>
    <p:sldId id="304" r:id="rId14"/>
    <p:sldId id="345" r:id="rId15"/>
    <p:sldId id="314" r:id="rId16"/>
    <p:sldId id="342" r:id="rId17"/>
    <p:sldId id="321" r:id="rId18"/>
    <p:sldId id="308" r:id="rId19"/>
    <p:sldId id="359" r:id="rId20"/>
    <p:sldId id="384" r:id="rId21"/>
    <p:sldId id="360" r:id="rId22"/>
    <p:sldId id="358" r:id="rId23"/>
    <p:sldId id="380" r:id="rId24"/>
    <p:sldId id="317" r:id="rId25"/>
    <p:sldId id="361" r:id="rId26"/>
    <p:sldId id="362" r:id="rId27"/>
    <p:sldId id="363" r:id="rId28"/>
    <p:sldId id="364" r:id="rId29"/>
    <p:sldId id="368" r:id="rId30"/>
    <p:sldId id="382" r:id="rId31"/>
    <p:sldId id="365" r:id="rId32"/>
    <p:sldId id="366" r:id="rId33"/>
    <p:sldId id="381" r:id="rId34"/>
    <p:sldId id="367" r:id="rId35"/>
    <p:sldId id="385" r:id="rId36"/>
    <p:sldId id="318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2A"/>
    <a:srgbClr val="0067B4"/>
    <a:srgbClr val="0069B8"/>
    <a:srgbClr val="006EC0"/>
    <a:srgbClr val="141E34"/>
    <a:srgbClr val="19273F"/>
    <a:srgbClr val="191E3F"/>
    <a:srgbClr val="1E244E"/>
    <a:srgbClr val="0E262C"/>
    <a:srgbClr val="7C9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3"/>
    <p:restoredTop sz="91071" autoAdjust="0"/>
  </p:normalViewPr>
  <p:slideViewPr>
    <p:cSldViewPr snapToGrid="0" snapToObjects="1">
      <p:cViewPr varScale="1">
        <p:scale>
          <a:sx n="202" d="100"/>
          <a:sy n="202" d="100"/>
        </p:scale>
        <p:origin x="384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0C0F-9392-4DFA-BF7D-669166918C9E}" type="datetimeFigureOut">
              <a:rPr lang="en-US" smtClean="0"/>
              <a:t>12/13/17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C9A24-5D3E-45DB-AF0F-71143858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40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1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09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5-7</a:t>
            </a:r>
            <a:r>
              <a:rPr lang="en-US" baseline="0" dirty="0" smtClean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23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2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30 sec.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18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0" dirty="0" smtClean="0"/>
              <a:t>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91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4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15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FA8D9-0F73-464F-8922-4FF727A0E00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0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3-4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3-4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62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3-4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min.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C9A24-5D3E-45DB-AF0F-711438589D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4F7F3CFD-D9DA-4851-A098-ADD621AC6F15}" type="datetime1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C7EEAB3B-D675-484E-8F02-04FFD9C1C829}" type="datetime1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3BA7A407-ADEE-47F8-87DE-1D9F7CCD3D5F}" type="datetime1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43711"/>
            <a:ext cx="2133600" cy="366183"/>
          </a:xfrm>
          <a:prstGeom prst="rect">
            <a:avLst/>
          </a:prstGeom>
        </p:spPr>
        <p:txBody>
          <a:bodyPr/>
          <a:lstStyle/>
          <a:p>
            <a:fld id="{86BA8EE0-4978-46EF-A5AC-0372BA816351}" type="datetime1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4371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3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5F18FCB2-31C4-4E94-A13B-6E7AA9D1DFDA}" type="datetime1">
              <a:rPr lang="en-US" smtClean="0"/>
              <a:t>12/13/17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42E6D8F5-3758-40D6-9A75-6CE7708CE417}" type="datetime1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54856F5-0267-49A3-817B-A0294E18AFCC}" type="datetime1">
              <a:rPr lang="en-US" smtClean="0"/>
              <a:t>12/13/17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F1393995-92F2-4FEA-8455-A9F1BACFAB8D}" type="datetime1">
              <a:rPr lang="en-US" smtClean="0"/>
              <a:t>12/13/17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2831"/>
            <a:ext cx="2133600" cy="366183"/>
          </a:xfrm>
          <a:prstGeom prst="rect">
            <a:avLst/>
          </a:prstGeom>
        </p:spPr>
        <p:txBody>
          <a:bodyPr/>
          <a:lstStyle/>
          <a:p>
            <a:fld id="{9B910960-E71C-4FAE-A4F1-BC59A9269BFE}" type="datetime1">
              <a:rPr lang="en-US" smtClean="0"/>
              <a:t>12/13/17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7283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72831"/>
            <a:ext cx="2133600" cy="366183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15472F7-BB17-9B4F-A1B3-E359CB43FC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41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C0BDDE83-FA6C-4E31-983D-0A8714651FBC}" type="datetime1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852F4466-977B-4B95-BFBA-604473A4DFC3}" type="datetime1">
              <a:rPr lang="en-US" smtClean="0"/>
              <a:t>12/13/17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6183"/>
          </a:xfrm>
          <a:prstGeom prst="rect">
            <a:avLst/>
          </a:prstGeom>
        </p:spPr>
        <p:txBody>
          <a:bodyPr/>
          <a:lstStyle/>
          <a:p>
            <a:fld id="{215472F7-BB17-9B4F-A1B3-E359CB43F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3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0800000">
            <a:off x="-1" y="5892800"/>
            <a:ext cx="9144001" cy="5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bgithub.dev.bloomberg.com/bdip-datascience/ingestion" TargetMode="Externa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bgithub.dev.bloomberg.com/bdip-datascience/docker-kerberos" TargetMode="External"/></Relationships>
</file>

<file path=ppt/slides/_rels/slide2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ms.prod.bloomberg.com/team/display/nlp/Data+Science+Platfor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kubernetes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bbgithub.dev.bloomberg.com/pages/ds/ds-platform-ctrl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9.wmf"/><Relationship Id="rId5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1046136"/>
            <a:ext cx="8839201" cy="2491646"/>
          </a:xfrm>
          <a:custGeom>
            <a:avLst/>
            <a:gdLst>
              <a:gd name="connsiteX0" fmla="*/ 0 w 8458200"/>
              <a:gd name="connsiteY0" fmla="*/ 0 h 932597"/>
              <a:gd name="connsiteX1" fmla="*/ 8458200 w 8458200"/>
              <a:gd name="connsiteY1" fmla="*/ 0 h 932597"/>
              <a:gd name="connsiteX2" fmla="*/ 8458200 w 8458200"/>
              <a:gd name="connsiteY2" fmla="*/ 932597 h 932597"/>
              <a:gd name="connsiteX3" fmla="*/ 0 w 8458200"/>
              <a:gd name="connsiteY3" fmla="*/ 932597 h 932597"/>
              <a:gd name="connsiteX4" fmla="*/ 0 w 8458200"/>
              <a:gd name="connsiteY4" fmla="*/ 0 h 932597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932613">
                <a:moveTo>
                  <a:pt x="0" y="0"/>
                </a:moveTo>
                <a:lnTo>
                  <a:pt x="8458200" y="0"/>
                </a:lnTo>
                <a:lnTo>
                  <a:pt x="8458200" y="932597"/>
                </a:lnTo>
                <a:lnTo>
                  <a:pt x="0" y="932597"/>
                </a:lnTo>
                <a:cubicBezTo>
                  <a:pt x="14631" y="936285"/>
                  <a:pt x="0" y="310866"/>
                  <a:pt x="0" y="0"/>
                </a:cubicBezTo>
                <a:close/>
              </a:path>
            </a:pathLst>
          </a:cu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dirty="0" smtClean="0">
                <a:latin typeface="Garamond" panose="02020404030301010803" pitchFamily="18" charset="0"/>
              </a:rPr>
              <a:t>Data Analytics and Data Science using Big Data Platform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1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3453413" y="3537782"/>
            <a:ext cx="5334299" cy="529722"/>
          </a:xfrm>
          <a:custGeom>
            <a:avLst/>
            <a:gdLst>
              <a:gd name="connsiteX0" fmla="*/ 0 w 8458200"/>
              <a:gd name="connsiteY0" fmla="*/ 0 h 932597"/>
              <a:gd name="connsiteX1" fmla="*/ 8458200 w 8458200"/>
              <a:gd name="connsiteY1" fmla="*/ 0 h 932597"/>
              <a:gd name="connsiteX2" fmla="*/ 8458200 w 8458200"/>
              <a:gd name="connsiteY2" fmla="*/ 932597 h 932597"/>
              <a:gd name="connsiteX3" fmla="*/ 0 w 8458200"/>
              <a:gd name="connsiteY3" fmla="*/ 932597 h 932597"/>
              <a:gd name="connsiteX4" fmla="*/ 0 w 8458200"/>
              <a:gd name="connsiteY4" fmla="*/ 0 h 932597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  <a:gd name="connsiteX0" fmla="*/ 0 w 8458200"/>
              <a:gd name="connsiteY0" fmla="*/ 0 h 932613"/>
              <a:gd name="connsiteX1" fmla="*/ 8458200 w 8458200"/>
              <a:gd name="connsiteY1" fmla="*/ 0 h 932613"/>
              <a:gd name="connsiteX2" fmla="*/ 8458200 w 8458200"/>
              <a:gd name="connsiteY2" fmla="*/ 932597 h 932613"/>
              <a:gd name="connsiteX3" fmla="*/ 0 w 8458200"/>
              <a:gd name="connsiteY3" fmla="*/ 932597 h 932613"/>
              <a:gd name="connsiteX4" fmla="*/ 0 w 8458200"/>
              <a:gd name="connsiteY4" fmla="*/ 0 h 93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8200" h="932613">
                <a:moveTo>
                  <a:pt x="0" y="0"/>
                </a:moveTo>
                <a:lnTo>
                  <a:pt x="8458200" y="0"/>
                </a:lnTo>
                <a:lnTo>
                  <a:pt x="8458200" y="932597"/>
                </a:lnTo>
                <a:lnTo>
                  <a:pt x="0" y="932597"/>
                </a:lnTo>
                <a:cubicBezTo>
                  <a:pt x="14631" y="936285"/>
                  <a:pt x="0" y="310866"/>
                  <a:pt x="0" y="0"/>
                </a:cubicBezTo>
                <a:close/>
              </a:path>
            </a:pathLst>
          </a:cu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>
              <a:buFontTx/>
              <a:buChar char="-"/>
            </a:pPr>
            <a:r>
              <a:rPr lang="en-US" sz="2000" smtClean="0">
                <a:latin typeface="Garamond" panose="02020404030301010803" pitchFamily="18" charset="0"/>
              </a:rPr>
              <a:t>Joy </a:t>
            </a:r>
            <a:r>
              <a:rPr lang="en-US" sz="2000" dirty="0" smtClean="0">
                <a:latin typeface="Garamond" panose="02020404030301010803" pitchFamily="18" charset="0"/>
              </a:rPr>
              <a:t>Chakraborty</a:t>
            </a:r>
          </a:p>
          <a:p>
            <a:pPr marL="342900" indent="-342900" algn="r">
              <a:buFontTx/>
              <a:buChar char="-"/>
            </a:pPr>
            <a:endParaRPr lang="en-US" sz="500" dirty="0" smtClean="0">
              <a:latin typeface="Garamond" panose="020204040303010108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30065" y="676804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December 13, 2017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0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F:\Joy\Data Warehouse\Infrastructure\PlatformRevisit\images\ingest-part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51" y="1511215"/>
            <a:ext cx="8229249" cy="402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657411" y="1225177"/>
            <a:ext cx="2767106" cy="13925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764118"/>
            <a:ext cx="2912035" cy="3053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744070" y="3048000"/>
            <a:ext cx="2356991" cy="12431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Databases</a:t>
            </a:r>
            <a:endParaRPr lang="en-US" dirty="0"/>
          </a:p>
        </p:txBody>
      </p:sp>
      <p:sp>
        <p:nvSpPr>
          <p:cNvPr id="58" name="Flowchart: Multidocument 57"/>
          <p:cNvSpPr/>
          <p:nvPr/>
        </p:nvSpPr>
        <p:spPr>
          <a:xfrm>
            <a:off x="800847" y="4583953"/>
            <a:ext cx="2243438" cy="1093694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Files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4380754" y="2599766"/>
            <a:ext cx="1482164" cy="184672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1655481"/>
            <a:ext cx="2345765" cy="38787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312535" y="2274049"/>
            <a:ext cx="110831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Machine1</a:t>
            </a:r>
            <a:endParaRPr lang="en-US" sz="1400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7395883" y="3968377"/>
            <a:ext cx="109668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Machine1</a:t>
            </a:r>
          </a:p>
        </p:txBody>
      </p:sp>
      <p:sp>
        <p:nvSpPr>
          <p:cNvPr id="14" name="Right Arrow 13"/>
          <p:cNvSpPr/>
          <p:nvPr/>
        </p:nvSpPr>
        <p:spPr>
          <a:xfrm rot="1636440">
            <a:off x="3138724" y="2238739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053725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680664">
            <a:off x="2926215" y="4283808"/>
            <a:ext cx="155049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164399" y="5501978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" name="Block Arc 2"/>
          <p:cNvSpPr/>
          <p:nvPr/>
        </p:nvSpPr>
        <p:spPr>
          <a:xfrm rot="16200000">
            <a:off x="5222106" y="2598936"/>
            <a:ext cx="4001316" cy="1981142"/>
          </a:xfrm>
          <a:prstGeom prst="blockArc">
            <a:avLst>
              <a:gd name="adj1" fmla="val 10855825"/>
              <a:gd name="adj2" fmla="val 32188"/>
              <a:gd name="adj3" fmla="val 0"/>
            </a:avLst>
          </a:prstGeom>
          <a:ln w="50800" cmpd="dbl">
            <a:gradFill>
              <a:gsLst>
                <a:gs pos="23000">
                  <a:srgbClr val="FF6633"/>
                </a:gs>
                <a:gs pos="100000">
                  <a:srgbClr val="FFFF00"/>
                </a:gs>
                <a:gs pos="100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9488" y="195839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5428" y="494324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20088062">
            <a:off x="5703843" y="2813634"/>
            <a:ext cx="1767233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1000" y="1225177"/>
            <a:ext cx="8517965" cy="4592917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5400000">
            <a:off x="7193813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2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16617"/>
            <a:ext cx="8229600" cy="4592072"/>
          </a:xfrm>
        </p:spPr>
        <p:txBody>
          <a:bodyPr/>
          <a:lstStyle/>
          <a:p>
            <a:r>
              <a:rPr lang="en-US" sz="2800" dirty="0" smtClean="0">
                <a:solidFill>
                  <a:srgbClr val="C00000"/>
                </a:solidFill>
              </a:rPr>
              <a:t>Data Source Uncertainty/Issues</a:t>
            </a:r>
          </a:p>
          <a:p>
            <a:pPr lvl="1"/>
            <a:r>
              <a:rPr lang="en-US" sz="2400" dirty="0" smtClean="0"/>
              <a:t>Duplicate files</a:t>
            </a:r>
          </a:p>
          <a:p>
            <a:pPr lvl="1"/>
            <a:r>
              <a:rPr lang="en-US" sz="2400" dirty="0" smtClean="0"/>
              <a:t>Late Arriving files</a:t>
            </a:r>
          </a:p>
          <a:p>
            <a:pPr lvl="1"/>
            <a:r>
              <a:rPr lang="en-US" sz="2400" dirty="0" smtClean="0"/>
              <a:t>Corrupt data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Future reprocessing</a:t>
            </a:r>
            <a:endParaRPr lang="en-US" sz="32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Seamless rewind to a point in time</a:t>
            </a:r>
            <a:br>
              <a:rPr lang="en-US" sz="2400" dirty="0" smtClean="0"/>
            </a:br>
            <a:endParaRPr lang="en-US" dirty="0" smtClean="0"/>
          </a:p>
          <a:p>
            <a:r>
              <a:rPr lang="en-US" sz="2800" dirty="0" smtClean="0">
                <a:solidFill>
                  <a:srgbClr val="C00000"/>
                </a:solidFill>
              </a:rPr>
              <a:t>Data lineage</a:t>
            </a:r>
          </a:p>
          <a:p>
            <a:pPr lvl="1"/>
            <a:r>
              <a:rPr lang="en-US" sz="2400" dirty="0" smtClean="0"/>
              <a:t>Metadata at record level</a:t>
            </a:r>
            <a:endParaRPr lang="en-US" sz="2400" dirty="0" smtClean="0">
              <a:latin typeface="Garamond" pitchFamily="18" charset="0"/>
            </a:endParaRPr>
          </a:p>
          <a:p>
            <a:pPr lvl="1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50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F:\Joy\Data Warehouse\Infrastructure\PlatformRevisit\images\ingest-part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7" y="1131491"/>
            <a:ext cx="5530033" cy="470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ontent Placeholder 2"/>
          <p:cNvSpPr>
            <a:spLocks noGrp="1"/>
          </p:cNvSpPr>
          <p:nvPr>
            <p:ph idx="1"/>
          </p:nvPr>
        </p:nvSpPr>
        <p:spPr>
          <a:xfrm>
            <a:off x="5738352" y="1347531"/>
            <a:ext cx="3599895" cy="4449587"/>
          </a:xfrm>
        </p:spPr>
        <p:txBody>
          <a:bodyPr>
            <a:normAutofit fontScale="77500" lnSpcReduction="20000"/>
          </a:bodyPr>
          <a:lstStyle/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Data at rest in PARQUET 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Seamless Re-processing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Record level Audit trail (metadata)</a:t>
            </a:r>
          </a:p>
          <a:p>
            <a:pPr marL="228600" lvl="2"/>
            <a:endParaRPr lang="en-US" sz="600" dirty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De-dup </a:t>
            </a:r>
            <a:r>
              <a:rPr lang="en-US" sz="2900" dirty="0">
                <a:solidFill>
                  <a:srgbClr val="002060"/>
                </a:solidFill>
              </a:rPr>
              <a:t>check at file </a:t>
            </a:r>
            <a:r>
              <a:rPr lang="en-US" sz="2900" dirty="0" smtClean="0">
                <a:solidFill>
                  <a:srgbClr val="002060"/>
                </a:solidFill>
              </a:rPr>
              <a:t>level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>
                <a:solidFill>
                  <a:srgbClr val="002060"/>
                </a:solidFill>
              </a:rPr>
              <a:t>Alarming (ALMN-DRQS integration</a:t>
            </a:r>
            <a:r>
              <a:rPr lang="en-US" sz="2900" dirty="0" smtClean="0">
                <a:solidFill>
                  <a:srgbClr val="002060"/>
                </a:solidFill>
              </a:rPr>
              <a:t>)</a:t>
            </a:r>
          </a:p>
          <a:p>
            <a:pPr marL="228600" lvl="2"/>
            <a:endParaRPr lang="en-US" sz="600" dirty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Reusable (Configuration/Plugin)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Workflow support </a:t>
            </a:r>
          </a:p>
          <a:p>
            <a:pPr marL="228600" lvl="2"/>
            <a:endParaRPr lang="en-US" sz="600" dirty="0" smtClean="0">
              <a:solidFill>
                <a:srgbClr val="002060"/>
              </a:solidFill>
            </a:endParaRPr>
          </a:p>
          <a:p>
            <a:pPr marL="228600" lvl="2"/>
            <a:r>
              <a:rPr lang="en-US" sz="2900" dirty="0" smtClean="0">
                <a:solidFill>
                  <a:srgbClr val="002060"/>
                </a:solidFill>
              </a:rPr>
              <a:t>Data Access Security (PVF)</a:t>
            </a:r>
            <a:endParaRPr lang="en-US" sz="2800" dirty="0">
              <a:solidFill>
                <a:srgbClr val="002060"/>
              </a:solidFill>
            </a:endParaRPr>
          </a:p>
          <a:p>
            <a:pPr marL="228600" lvl="2"/>
            <a:endParaRPr lang="en-US" sz="2600" dirty="0" smtClean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/>
          </a:p>
          <a:p>
            <a:pPr marL="0" indent="0">
              <a:buNone/>
            </a:pPr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199" y="1347532"/>
            <a:ext cx="7905565" cy="2959608"/>
          </a:xfrm>
        </p:spPr>
        <p:txBody>
          <a:bodyPr>
            <a:normAutofit/>
          </a:bodyPr>
          <a:lstStyle/>
          <a:p>
            <a:pPr marL="228600" lvl="2"/>
            <a:r>
              <a:rPr lang="en-US" sz="2900" dirty="0" smtClean="0">
                <a:solidFill>
                  <a:srgbClr val="C00000"/>
                </a:solidFill>
              </a:rPr>
              <a:t>Scala</a:t>
            </a:r>
            <a:r>
              <a:rPr lang="en-US" sz="2900" dirty="0" smtClean="0">
                <a:solidFill>
                  <a:srgbClr val="002060"/>
                </a:solidFill>
              </a:rPr>
              <a:t> (Functional programming Paradigm)</a:t>
            </a:r>
          </a:p>
          <a:p>
            <a:pPr marL="800100" lvl="3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C00000"/>
                </a:solidFill>
              </a:rPr>
              <a:t>Akka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Agent based message passing multithreading framework</a:t>
            </a:r>
          </a:p>
          <a:p>
            <a:pPr marL="800100" lvl="3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</a:rPr>
              <a:t>Camel</a:t>
            </a:r>
            <a:r>
              <a:rPr lang="en-US" dirty="0" smtClean="0">
                <a:solidFill>
                  <a:srgbClr val="002060"/>
                </a:solidFill>
              </a:rPr>
              <a:t> – File watcher</a:t>
            </a:r>
          </a:p>
          <a:p>
            <a:pPr marL="800100" lvl="3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</a:rPr>
              <a:t>SBT</a:t>
            </a:r>
            <a:r>
              <a:rPr lang="en-US" dirty="0" smtClean="0">
                <a:solidFill>
                  <a:srgbClr val="002060"/>
                </a:solidFill>
              </a:rPr>
              <a:t> – Scala Build tool</a:t>
            </a:r>
          </a:p>
          <a:p>
            <a:pPr marL="228600" lvl="2"/>
            <a:r>
              <a:rPr lang="en-US" dirty="0" smtClean="0">
                <a:solidFill>
                  <a:srgbClr val="C00000"/>
                </a:solidFill>
              </a:rPr>
              <a:t>Apache Spark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sz="2000" dirty="0" smtClean="0">
                <a:solidFill>
                  <a:srgbClr val="002060"/>
                </a:solidFill>
              </a:rPr>
              <a:t>In memory distributed processing framework</a:t>
            </a:r>
          </a:p>
          <a:p>
            <a:pPr marL="228600" lvl="2"/>
            <a:r>
              <a:rPr lang="en-US" dirty="0" err="1" smtClean="0">
                <a:solidFill>
                  <a:srgbClr val="C00000"/>
                </a:solidFill>
              </a:rPr>
              <a:t>Artifactory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sz="2000" dirty="0" smtClean="0">
                <a:solidFill>
                  <a:srgbClr val="002060"/>
                </a:solidFill>
              </a:rPr>
              <a:t>Library repositories</a:t>
            </a:r>
          </a:p>
          <a:p>
            <a:pPr marL="228600" lvl="2"/>
            <a:r>
              <a:rPr lang="en-US" dirty="0" err="1" smtClean="0">
                <a:solidFill>
                  <a:srgbClr val="C00000"/>
                </a:solidFill>
              </a:rPr>
              <a:t>Oozie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– </a:t>
            </a:r>
            <a:r>
              <a:rPr lang="en-US" sz="2000" dirty="0" smtClean="0">
                <a:solidFill>
                  <a:srgbClr val="002060"/>
                </a:solidFill>
              </a:rPr>
              <a:t>Distributed workflow framework and scheduler</a:t>
            </a:r>
            <a:endParaRPr lang="en-US" sz="2000" dirty="0">
              <a:solidFill>
                <a:srgbClr val="002060"/>
              </a:solidFill>
            </a:endParaRPr>
          </a:p>
          <a:p>
            <a:pPr marL="228600" lvl="2"/>
            <a:endParaRPr lang="en-US" sz="2600" dirty="0" smtClean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/>
          </a:p>
          <a:p>
            <a:pPr marL="0" indent="0">
              <a:buNone/>
            </a:pPr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Ingestion– Tech Stack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199" y="4616144"/>
            <a:ext cx="8432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*** Adding a new Dataset </a:t>
            </a:r>
            <a:r>
              <a:rPr lang="en-US" sz="3200" smtClean="0"/>
              <a:t>is Configuration Driven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9771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bbgithub.dev.bloomberg.com/bdip-datascience/ingestion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{TEAM NLP:DATA DMZ INGESTION FRAMEWORK&lt;GO&gt;}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- References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7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37" y="2319466"/>
            <a:ext cx="2215744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90930" y="2316426"/>
            <a:ext cx="4080421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26380" y="3373821"/>
            <a:ext cx="2934707" cy="2378468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:\Joy\Data Warehouse\Infrastructure\PlatformRevisit\images\check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798" y="618706"/>
            <a:ext cx="881062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8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6809" y="2322737"/>
            <a:ext cx="5109788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26597" y="4757521"/>
            <a:ext cx="2044754" cy="991728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15632" y="1323374"/>
            <a:ext cx="5190062" cy="996092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Access (Exploration &amp; Analytics)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8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2916" y="1683801"/>
            <a:ext cx="3142209" cy="3399644"/>
          </a:xfrm>
        </p:spPr>
        <p:txBody>
          <a:bodyPr>
            <a:normAutofit/>
          </a:bodyPr>
          <a:lstStyle/>
          <a:p>
            <a:pPr marL="231775" lvl="1" indent="-231775"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DMZ Notebook Infrastructure for Data Science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Web-based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Scala/Python libraries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Templates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Security and login integration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Data discovery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Enhanced SQL support</a:t>
            </a:r>
          </a:p>
          <a:p>
            <a:pPr marL="457200" lvl="2" indent="-225425">
              <a:buFont typeface="Wingdings" panose="05000000000000000000" pitchFamily="2" charset="2"/>
              <a:buChar char="ü"/>
            </a:pPr>
            <a:r>
              <a:rPr lang="en-US" sz="1500" b="1" dirty="0"/>
              <a:t>Integration with external DBs</a:t>
            </a:r>
          </a:p>
          <a:p>
            <a:pPr marL="346075" lvl="1" indent="-346075"/>
            <a:endParaRPr lang="en-US" dirty="0"/>
          </a:p>
          <a:p>
            <a:endParaRPr lang="en-US" dirty="0">
              <a:solidFill>
                <a:srgbClr val="7030A0"/>
              </a:solidFill>
            </a:endParaRPr>
          </a:p>
          <a:p>
            <a:pPr marL="228600" indent="-228600"/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18</a:t>
            </a:fld>
            <a:endParaRPr lang="en-US" dirty="0"/>
          </a:p>
        </p:txBody>
      </p:sp>
      <p:pic>
        <p:nvPicPr>
          <p:cNvPr id="2050" name="Picture 2" descr="F:\Joy\Data Warehouse\Infrastructure\PlatformRevisit\images\Jupyter-3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71" y="1196747"/>
            <a:ext cx="5557827" cy="450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Secure Spark Notebooks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2" idx="1"/>
          </p:cNvCxnSpPr>
          <p:nvPr/>
        </p:nvCxnSpPr>
        <p:spPr>
          <a:xfrm flipV="1">
            <a:off x="6648769" y="3609170"/>
            <a:ext cx="1224369" cy="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3697" y="2780108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447" y="2780107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Livy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12859" y="2615341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14976" y="1224366"/>
            <a:ext cx="5071824" cy="4564252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1000" y="2483718"/>
            <a:ext cx="3284154" cy="3304900"/>
          </a:xfrm>
          <a:prstGeom prst="rect">
            <a:avLst/>
          </a:prstGeom>
          <a:solidFill>
            <a:schemeClr val="bg1">
              <a:lumMod val="85000"/>
              <a:alpha val="83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21" y="1224366"/>
            <a:ext cx="3728288" cy="219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32" y="3942536"/>
            <a:ext cx="4218055" cy="167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6065648" y="3299957"/>
            <a:ext cx="604434" cy="6765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57" y="3817780"/>
            <a:ext cx="3090748" cy="183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Down Arrow 52"/>
          <p:cNvSpPr/>
          <p:nvPr/>
        </p:nvSpPr>
        <p:spPr>
          <a:xfrm rot="5400000">
            <a:off x="3486366" y="4340824"/>
            <a:ext cx="604434" cy="10058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27362" y="4778232"/>
            <a:ext cx="410702" cy="4842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</a:t>
            </a:fld>
            <a:endParaRPr lang="en-US" dirty="0"/>
          </a:p>
        </p:txBody>
      </p:sp>
      <p:pic>
        <p:nvPicPr>
          <p:cNvPr id="2051" name="Picture 3" descr="F:\Joy\Data Warehouse\Infrastructure\PlatformRevisit\images\conte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88" y="1377616"/>
            <a:ext cx="5335767" cy="399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:\Joy\Data Warehouse\Infrastructure\PlatformRevisit\images\discuss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21" y="2049485"/>
            <a:ext cx="4435470" cy="2646497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</p:spPr>
      </p:pic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dirty="0" smtClean="0">
                <a:latin typeface="Garamond" panose="02020404030301010803" pitchFamily="18" charset="0"/>
              </a:rPr>
              <a:t>What is this about?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20</a:t>
            </a:fld>
            <a:endParaRPr lang="en-US" dirty="0"/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Notebook Choices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97701"/>
            <a:ext cx="8485638" cy="35652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35029" y="2188254"/>
            <a:ext cx="1317997" cy="2396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2" idx="1"/>
          </p:cNvCxnSpPr>
          <p:nvPr/>
        </p:nvCxnSpPr>
        <p:spPr>
          <a:xfrm flipV="1">
            <a:off x="6648769" y="3609170"/>
            <a:ext cx="1224369" cy="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3697" y="2780108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447" y="2780107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Livy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12859" y="2615341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1" y="3084167"/>
            <a:ext cx="951854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ADPROD</a:t>
            </a:r>
            <a:endParaRPr lang="en-US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2696702" y="3084167"/>
            <a:ext cx="1836549" cy="110812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400" dirty="0" err="1" smtClean="0"/>
              <a:t>Jupyter</a:t>
            </a:r>
            <a:r>
              <a:rPr lang="en-US" sz="1400" dirty="0" smtClean="0"/>
              <a:t>-Hub</a:t>
            </a:r>
            <a:endParaRPr lang="en-US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177151" y="3336014"/>
            <a:ext cx="1193369" cy="5579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 Magic</a:t>
            </a:r>
            <a:endParaRPr lang="en-US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5827362" y="3084167"/>
            <a:ext cx="821407" cy="105387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LIvy</a:t>
            </a:r>
            <a:endParaRPr lang="en-US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7873138" y="3080294"/>
            <a:ext cx="813661" cy="10577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Spark</a:t>
            </a:r>
            <a:endParaRPr lang="en-US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3076412" y="4874218"/>
            <a:ext cx="1379350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KDC Server</a:t>
            </a:r>
            <a:endParaRPr lang="en-US" sz="1400" dirty="0"/>
          </a:p>
        </p:txBody>
      </p:sp>
      <p:cxnSp>
        <p:nvCxnSpPr>
          <p:cNvPr id="16" name="Straight Arrow Connector 15"/>
          <p:cNvCxnSpPr>
            <a:stCxn id="2" idx="2"/>
            <a:endCxn id="7" idx="1"/>
          </p:cNvCxnSpPr>
          <p:nvPr/>
        </p:nvCxnSpPr>
        <p:spPr>
          <a:xfrm>
            <a:off x="856928" y="4192295"/>
            <a:ext cx="2219484" cy="11391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" idx="3"/>
            <a:endCxn id="17" idx="1"/>
          </p:cNvCxnSpPr>
          <p:nvPr/>
        </p:nvCxnSpPr>
        <p:spPr>
          <a:xfrm>
            <a:off x="1332855" y="3638231"/>
            <a:ext cx="13638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" idx="3"/>
            <a:endCxn id="110" idx="2"/>
          </p:cNvCxnSpPr>
          <p:nvPr/>
        </p:nvCxnSpPr>
        <p:spPr>
          <a:xfrm flipV="1">
            <a:off x="4370520" y="3609170"/>
            <a:ext cx="1561419" cy="5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0" idx="3"/>
            <a:endCxn id="22" idx="1"/>
          </p:cNvCxnSpPr>
          <p:nvPr/>
        </p:nvCxnSpPr>
        <p:spPr>
          <a:xfrm flipV="1">
            <a:off x="6648769" y="3609170"/>
            <a:ext cx="1224369" cy="1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0" name="TextBox 1049"/>
          <p:cNvSpPr txBox="1"/>
          <p:nvPr/>
        </p:nvSpPr>
        <p:spPr>
          <a:xfrm rot="1674919">
            <a:off x="1595166" y="4721527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Kinit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1858" y="2780109"/>
            <a:ext cx="142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Log-in using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Kerberos </a:t>
            </a:r>
          </a:p>
          <a:p>
            <a:r>
              <a:rPr lang="en-US" sz="1600" dirty="0" smtClean="0">
                <a:solidFill>
                  <a:srgbClr val="C00000"/>
                </a:solidFill>
              </a:rPr>
              <a:t>Authentication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3697" y="2780108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SM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576447" y="2780107"/>
            <a:ext cx="1387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Communicate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using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Livy principal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Joy\Data Warehouse\Infrastructure\PlatformRevisit\images\securedUs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99" y="1168188"/>
            <a:ext cx="997165" cy="105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/>
          <p:cNvCxnSpPr>
            <a:endCxn id="2" idx="0"/>
          </p:cNvCxnSpPr>
          <p:nvPr/>
        </p:nvCxnSpPr>
        <p:spPr>
          <a:xfrm>
            <a:off x="856928" y="2146515"/>
            <a:ext cx="0" cy="9376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88113" y="2146515"/>
            <a:ext cx="3216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</a:rPr>
              <a:t>Logged-in using Toolkit Account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5931939" y="3303619"/>
            <a:ext cx="612251" cy="61110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196471" y="1908546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 rot="1935353">
            <a:off x="1545459" y="5015009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741669" y="2585094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051809" y="2562798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12859" y="2615341"/>
            <a:ext cx="278296" cy="262393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766087" y="3893953"/>
            <a:ext cx="7749" cy="980265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5400000">
            <a:off x="3623681" y="4328269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Kinit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285641" y="4192295"/>
            <a:ext cx="0" cy="698509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15591" y="4289723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Service Principal</a:t>
            </a:r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455762" y="4138046"/>
            <a:ext cx="1782304" cy="982594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779636">
            <a:off x="4809380" y="4044958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Kinit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158532" y="3825227"/>
            <a:ext cx="1863069" cy="104899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894610">
            <a:off x="4417187" y="4412068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Service Principal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455762" y="4138046"/>
            <a:ext cx="3824207" cy="119337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20579132">
            <a:off x="5549653" y="4704941"/>
            <a:ext cx="1547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Service Principal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Kerberos Integration - 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1168188"/>
            <a:ext cx="8305800" cy="1416906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80351" y="2604314"/>
            <a:ext cx="952504" cy="3184304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1325104" y="4246532"/>
            <a:ext cx="1875293" cy="1033746"/>
          </a:xfrm>
          <a:prstGeom prst="rtTriangle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328872" y="5302647"/>
            <a:ext cx="7357928" cy="485971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/>
          <p:cNvSpPr/>
          <p:nvPr/>
        </p:nvSpPr>
        <p:spPr>
          <a:xfrm rot="16200000">
            <a:off x="5489859" y="2894722"/>
            <a:ext cx="1263939" cy="3502618"/>
          </a:xfrm>
          <a:prstGeom prst="rtTriangle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880887" y="2591771"/>
            <a:ext cx="805912" cy="2688508"/>
          </a:xfrm>
          <a:prstGeom prst="rect">
            <a:avLst/>
          </a:prstGeom>
          <a:solidFill>
            <a:schemeClr val="bg1">
              <a:lumMod val="85000"/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97027" y="1386808"/>
            <a:ext cx="2424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Area of Our </a:t>
            </a:r>
            <a:r>
              <a:rPr lang="en-US" sz="2400" b="1" dirty="0" smtClean="0"/>
              <a:t>Work</a:t>
            </a:r>
            <a:endParaRPr lang="en-US" sz="2400" b="1" dirty="0"/>
          </a:p>
        </p:txBody>
      </p:sp>
      <p:sp>
        <p:nvSpPr>
          <p:cNvPr id="11" name="Down Arrow 10"/>
          <p:cNvSpPr/>
          <p:nvPr/>
        </p:nvSpPr>
        <p:spPr>
          <a:xfrm>
            <a:off x="4443413" y="1824098"/>
            <a:ext cx="621922" cy="7387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Notebook Deployment Design</a:t>
            </a:r>
            <a:endParaRPr lang="en-US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3" y="1305385"/>
            <a:ext cx="8452207" cy="3233133"/>
          </a:xfrm>
          <a:prstGeom prst="rect">
            <a:avLst/>
          </a:prstGeom>
        </p:spPr>
      </p:pic>
      <p:sp>
        <p:nvSpPr>
          <p:cNvPr id="56" name="Cloud 55"/>
          <p:cNvSpPr/>
          <p:nvPr/>
        </p:nvSpPr>
        <p:spPr>
          <a:xfrm>
            <a:off x="7141779" y="4925148"/>
            <a:ext cx="1545021" cy="72521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Hadoop Cluster</a:t>
            </a:r>
            <a:endParaRPr lang="en-US"/>
          </a:p>
        </p:txBody>
      </p:sp>
      <p:cxnSp>
        <p:nvCxnSpPr>
          <p:cNvPr id="58" name="Straight Arrow Connector 57"/>
          <p:cNvCxnSpPr>
            <a:endCxn id="56" idx="3"/>
          </p:cNvCxnSpPr>
          <p:nvPr/>
        </p:nvCxnSpPr>
        <p:spPr>
          <a:xfrm flipH="1">
            <a:off x="7914290" y="3916154"/>
            <a:ext cx="6306" cy="1050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bbgithub.dev.bloomberg.com/bdip-datascience/docker-kerberos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{TEAM BBAT:SPARK NOTEBOOK SETUP&lt;GO&gt;} or {TEAM 710414041&lt;GO&gt;}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dirty="0" err="1" smtClean="0">
                <a:latin typeface="Garamond" panose="02020404030301010803" pitchFamily="18" charset="0"/>
              </a:rPr>
              <a:t>Jupyter</a:t>
            </a:r>
            <a:r>
              <a:rPr lang="en-US" sz="3800" dirty="0" smtClean="0">
                <a:latin typeface="Garamond" panose="02020404030301010803" pitchFamily="18" charset="0"/>
              </a:rPr>
              <a:t> Notebook Integration - References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96259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6809" y="2322737"/>
            <a:ext cx="5109788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26597" y="4757521"/>
            <a:ext cx="2044754" cy="991728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15632" y="1323374"/>
            <a:ext cx="5190062" cy="996092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Access (Exploration &amp; Analytics)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2" name="Picture 2" descr="F:\Joy\Data Warehouse\Infrastructure\PlatformRevisit\images\check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143" y="2187909"/>
            <a:ext cx="881062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6809" y="2322737"/>
            <a:ext cx="3061508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78317" y="3348596"/>
            <a:ext cx="4093034" cy="240065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815631" y="1323373"/>
            <a:ext cx="6155719" cy="1069195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Processing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24835" y="2217304"/>
            <a:ext cx="2046516" cy="1124980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Processing Platform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69552"/>
            <a:ext cx="8229600" cy="45254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00000"/>
                </a:solidFill>
              </a:rPr>
              <a:t>The </a:t>
            </a:r>
            <a:r>
              <a:rPr lang="en-US" sz="2000" dirty="0">
                <a:solidFill>
                  <a:srgbClr val="C00000"/>
                </a:solidFill>
                <a:hlinkClick r:id="rId2"/>
              </a:rPr>
              <a:t>Data Science Platform</a:t>
            </a:r>
            <a:r>
              <a:rPr lang="en-US" sz="2000" dirty="0">
                <a:solidFill>
                  <a:srgbClr val="C00000"/>
                </a:solidFill>
              </a:rPr>
              <a:t> is a suite of tools and services that enables developers to rapidly scale their machine learning projects from development through training and deployment.  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Using </a:t>
            </a:r>
            <a:r>
              <a:rPr lang="en-US" sz="2000" dirty="0"/>
              <a:t>open source </a:t>
            </a:r>
            <a:r>
              <a:rPr lang="en-US" sz="2000" b="1" i="1" dirty="0"/>
              <a:t>framework</a:t>
            </a:r>
            <a:r>
              <a:rPr lang="en-US" sz="2000" b="1" dirty="0"/>
              <a:t> runtimes</a:t>
            </a:r>
            <a:r>
              <a:rPr lang="en-US" sz="2000" dirty="0"/>
              <a:t> such as Spark or </a:t>
            </a:r>
            <a:r>
              <a:rPr lang="en-US" sz="2000" dirty="0" err="1"/>
              <a:t>TensorFlow</a:t>
            </a:r>
            <a:r>
              <a:rPr lang="en-US" sz="2000" dirty="0"/>
              <a:t> developers can train models on data accessible from anywhere in Bloomberg</a:t>
            </a:r>
            <a:r>
              <a:rPr lang="en-US" sz="2000" dirty="0" smtClean="0"/>
              <a:t>.</a:t>
            </a:r>
          </a:p>
          <a:p>
            <a:endParaRPr lang="en-US" sz="1800" dirty="0" smtClean="0"/>
          </a:p>
          <a:p>
            <a:r>
              <a:rPr lang="en-US" sz="2000" dirty="0">
                <a:solidFill>
                  <a:srgbClr val="C00000"/>
                </a:solidFill>
              </a:rPr>
              <a:t>The Data Science Platform is built on top of Docker containers, Kubernetes and a fleet of specialized servers containing </a:t>
            </a:r>
            <a:r>
              <a:rPr lang="en-US" sz="2000" dirty="0" smtClean="0">
                <a:solidFill>
                  <a:srgbClr val="C00000"/>
                </a:solidFill>
              </a:rPr>
              <a:t>CPUs and ultra-fast </a:t>
            </a:r>
            <a:r>
              <a:rPr lang="en-US" sz="2000" dirty="0">
                <a:solidFill>
                  <a:srgbClr val="C00000"/>
                </a:solidFill>
              </a:rPr>
              <a:t>GPUs. 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/>
            <a:r>
              <a:rPr lang="en-US" sz="2000" dirty="0" smtClean="0"/>
              <a:t>Through </a:t>
            </a:r>
            <a:r>
              <a:rPr lang="en-US" sz="2000" dirty="0"/>
              <a:t>app packaging conventions, users can seamlessly </a:t>
            </a:r>
            <a:r>
              <a:rPr lang="en-US" sz="2000" b="1" i="1" dirty="0"/>
              <a:t>scale</a:t>
            </a:r>
            <a:r>
              <a:rPr lang="en-US" sz="2000" i="1" dirty="0"/>
              <a:t> </a:t>
            </a:r>
            <a:r>
              <a:rPr lang="en-US" sz="2000" dirty="0"/>
              <a:t>their machine learning jobs from workstation/laptop up to clusters of GPUs without changing their code.</a:t>
            </a:r>
            <a:r>
              <a:rPr lang="en-US" sz="2000" dirty="0" smtClean="0"/>
              <a:t> 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5700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Kubernetes Cluster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69552"/>
            <a:ext cx="8229600" cy="45254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rgbClr val="C00000"/>
                </a:solidFill>
              </a:rPr>
              <a:t>What it provides-</a:t>
            </a:r>
          </a:p>
          <a:p>
            <a:pPr lvl="1"/>
            <a:r>
              <a:rPr lang="en-US" sz="1800" dirty="0"/>
              <a:t>Scheduled and containerized compute environment built on </a:t>
            </a:r>
            <a:r>
              <a:rPr lang="en-US" sz="1800" dirty="0">
                <a:hlinkClick r:id="rId2"/>
              </a:rPr>
              <a:t>Kubernetes</a:t>
            </a:r>
            <a:endParaRPr lang="en-US" sz="1800" dirty="0"/>
          </a:p>
          <a:p>
            <a:pPr lvl="1"/>
            <a:r>
              <a:rPr lang="en-US" sz="1800" dirty="0"/>
              <a:t>Access to GPUs Farm through Kubernetes </a:t>
            </a:r>
            <a:r>
              <a:rPr lang="en-US" sz="1800" dirty="0" smtClean="0"/>
              <a:t>APIs</a:t>
            </a:r>
          </a:p>
          <a:p>
            <a:pPr lvl="1"/>
            <a:endParaRPr lang="en-US" sz="1000" dirty="0" smtClean="0"/>
          </a:p>
          <a:p>
            <a:r>
              <a:rPr lang="en-US" sz="2000" dirty="0" smtClean="0">
                <a:solidFill>
                  <a:srgbClr val="C00000"/>
                </a:solidFill>
              </a:rPr>
              <a:t>What you can do- </a:t>
            </a:r>
            <a:r>
              <a:rPr lang="en-US" sz="2000" dirty="0"/>
              <a:t> </a:t>
            </a:r>
            <a:endParaRPr lang="en-US" sz="2000" dirty="0" smtClean="0"/>
          </a:p>
          <a:p>
            <a:pPr lvl="1"/>
            <a:r>
              <a:rPr lang="en-US" sz="1800" dirty="0" smtClean="0"/>
              <a:t>Spark Jobs to process data</a:t>
            </a:r>
          </a:p>
          <a:p>
            <a:pPr lvl="1"/>
            <a:r>
              <a:rPr lang="en-US" sz="1800" dirty="0" smtClean="0"/>
              <a:t>HDFS (BACH clusters) Access from Compute cluster</a:t>
            </a:r>
          </a:p>
          <a:p>
            <a:pPr lvl="1"/>
            <a:r>
              <a:rPr lang="en-US" sz="1800" dirty="0" smtClean="0"/>
              <a:t>Machine </a:t>
            </a:r>
            <a:r>
              <a:rPr lang="en-US" sz="1800" dirty="0"/>
              <a:t>learning </a:t>
            </a:r>
            <a:r>
              <a:rPr lang="en-US" sz="1800" dirty="0" smtClean="0"/>
              <a:t>Jobs using </a:t>
            </a:r>
            <a:r>
              <a:rPr lang="en-US" sz="1800" dirty="0" err="1" smtClean="0"/>
              <a:t>SparkML</a:t>
            </a:r>
            <a:r>
              <a:rPr lang="en-US" sz="1800" dirty="0" smtClean="0"/>
              <a:t> or </a:t>
            </a:r>
            <a:r>
              <a:rPr lang="en-US" sz="1800" dirty="0" err="1" smtClean="0"/>
              <a:t>Tensorflow</a:t>
            </a:r>
            <a:endParaRPr lang="en-US" sz="1800" dirty="0"/>
          </a:p>
          <a:p>
            <a:pPr lvl="1"/>
            <a:r>
              <a:rPr lang="en-US" sz="1800" dirty="0" err="1"/>
              <a:t>Adhoc</a:t>
            </a:r>
            <a:r>
              <a:rPr lang="en-US" sz="1800" dirty="0"/>
              <a:t> analysis using </a:t>
            </a:r>
            <a:r>
              <a:rPr lang="en-US" sz="1800" dirty="0" err="1"/>
              <a:t>Jupyter</a:t>
            </a:r>
            <a:r>
              <a:rPr lang="en-US" sz="1800" dirty="0"/>
              <a:t> notebooks or on-demand Spark clusters</a:t>
            </a:r>
          </a:p>
          <a:p>
            <a:pPr lvl="1"/>
            <a:r>
              <a:rPr lang="en-US" sz="1800" dirty="0"/>
              <a:t>Deep learning using </a:t>
            </a:r>
            <a:r>
              <a:rPr lang="en-US" sz="1800" dirty="0" smtClean="0"/>
              <a:t>GPUs</a:t>
            </a:r>
          </a:p>
          <a:p>
            <a:pPr lvl="1"/>
            <a:endParaRPr lang="en-US" sz="1000" dirty="0" smtClean="0"/>
          </a:p>
          <a:p>
            <a:r>
              <a:rPr lang="en-US" sz="2000" dirty="0">
                <a:solidFill>
                  <a:srgbClr val="C00000"/>
                </a:solidFill>
              </a:rPr>
              <a:t>How do you use it-</a:t>
            </a:r>
          </a:p>
          <a:p>
            <a:pPr lvl="1"/>
            <a:r>
              <a:rPr lang="en-US" sz="1800" dirty="0"/>
              <a:t>All of these capabilities can be handled through a convenient CLI, Katie CLI (UX to come in the future).</a:t>
            </a:r>
            <a:endParaRPr lang="en-US" sz="1800" dirty="0" smtClean="0"/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931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Platform Workflow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33500"/>
            <a:ext cx="6248400" cy="41910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305742" y="1894371"/>
            <a:ext cx="6306" cy="3649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1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7532"/>
            <a:ext cx="8229600" cy="4680406"/>
          </a:xfrm>
        </p:spPr>
        <p:txBody>
          <a:bodyPr>
            <a:normAutofit/>
          </a:bodyPr>
          <a:lstStyle/>
          <a:p>
            <a:pPr marL="228600" lvl="2"/>
            <a:r>
              <a:rPr lang="en-US" sz="3200" b="1" dirty="0" smtClean="0">
                <a:solidFill>
                  <a:srgbClr val="002060"/>
                </a:solidFill>
              </a:rPr>
              <a:t>Create Distributed Data platform to :</a:t>
            </a:r>
          </a:p>
          <a:p>
            <a:pPr marL="685800" lvl="3"/>
            <a:r>
              <a:rPr lang="en-US" sz="2800" dirty="0" smtClean="0">
                <a:solidFill>
                  <a:srgbClr val="002060"/>
                </a:solidFill>
              </a:rPr>
              <a:t>Ingest various data sources across the organization</a:t>
            </a:r>
          </a:p>
          <a:p>
            <a:pPr marL="685800" lvl="3"/>
            <a:r>
              <a:rPr lang="en-US" sz="2800" dirty="0" smtClean="0">
                <a:solidFill>
                  <a:srgbClr val="002060"/>
                </a:solidFill>
              </a:rPr>
              <a:t>Store data at most granular level in consistent format</a:t>
            </a:r>
          </a:p>
          <a:p>
            <a:pPr marL="685800" lvl="3"/>
            <a:r>
              <a:rPr lang="en-US" sz="2800" dirty="0" smtClean="0">
                <a:solidFill>
                  <a:srgbClr val="002060"/>
                </a:solidFill>
              </a:rPr>
              <a:t>Provide tooling across organization to perform Data-exploration, Analysis &amp; Machine learning activities</a:t>
            </a:r>
          </a:p>
          <a:p>
            <a:pPr marL="685800" lvl="3"/>
            <a:endParaRPr lang="en-US" dirty="0">
              <a:solidFill>
                <a:srgbClr val="002060"/>
              </a:solidFill>
            </a:endParaRPr>
          </a:p>
          <a:p>
            <a:pPr marL="228600" lvl="2"/>
            <a:endParaRPr lang="en-US" sz="2600" dirty="0" smtClean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>
              <a:solidFill>
                <a:srgbClr val="002060"/>
              </a:solidFill>
            </a:endParaRPr>
          </a:p>
          <a:p>
            <a:pPr marL="228600" lvl="2"/>
            <a:endParaRPr lang="en-US" sz="2600" dirty="0"/>
          </a:p>
          <a:p>
            <a:pPr marL="0" indent="0">
              <a:buNone/>
            </a:pPr>
            <a:endParaRPr lang="en-US" sz="2000" dirty="0" smtClean="0"/>
          </a:p>
          <a:p>
            <a:pPr marL="228600" indent="-228600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43711"/>
            <a:ext cx="2133600" cy="366183"/>
          </a:xfrm>
        </p:spPr>
        <p:txBody>
          <a:bodyPr/>
          <a:lstStyle/>
          <a:p>
            <a:fld id="{1C1BA12D-9255-4430-B91A-21F65641110E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dirty="0" smtClean="0">
                <a:latin typeface="Garamond" panose="02020404030301010803" pitchFamily="18" charset="0"/>
              </a:rPr>
              <a:t>Mission Statement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4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Platform Workflow </a:t>
            </a:r>
            <a:r>
              <a:rPr lang="en-US" sz="2000" dirty="0" smtClean="0">
                <a:latin typeface="Garamond" panose="02020404030301010803" pitchFamily="18" charset="0"/>
              </a:rPr>
              <a:t>continue </a:t>
            </a:r>
            <a:r>
              <a:rPr lang="mr-IN" sz="2000" dirty="0" smtClean="0">
                <a:latin typeface="Garamond" panose="02020404030301010803" pitchFamily="18" charset="0"/>
              </a:rPr>
              <a:t>…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3" y="1123039"/>
            <a:ext cx="7031387" cy="47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Access </a:t>
            </a:r>
            <a:r>
              <a:rPr lang="en-US" sz="4000" dirty="0">
                <a:latin typeface="Garamond" panose="02020404030301010803" pitchFamily="18" charset="0"/>
              </a:rPr>
              <a:t>t</a:t>
            </a:r>
            <a:r>
              <a:rPr lang="en-US" sz="4000" dirty="0" smtClean="0">
                <a:latin typeface="Garamond" panose="02020404030301010803" pitchFamily="18" charset="0"/>
              </a:rPr>
              <a:t>o Kubernetes Cluster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{TEAM NLP:DATA SCIENCE INFRASTRUCTURE&lt;GO&gt;}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bbgithub.dev.bloomberg.com/pages/ds/ds-platform-ctrl/index.html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895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Kubernetes Deployment- Use Case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352215"/>
            <a:ext cx="8229600" cy="68737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err="1" smtClean="0">
                <a:solidFill>
                  <a:srgbClr val="C00000"/>
                </a:solidFill>
              </a:rPr>
              <a:t>Jupyter</a:t>
            </a:r>
            <a:r>
              <a:rPr lang="en-US" sz="6000" dirty="0" smtClean="0">
                <a:solidFill>
                  <a:srgbClr val="C00000"/>
                </a:solidFill>
              </a:rPr>
              <a:t> Notebook for Spark</a:t>
            </a:r>
          </a:p>
        </p:txBody>
      </p:sp>
    </p:spTree>
    <p:extLst>
      <p:ext uri="{BB962C8B-B14F-4D97-AF65-F5344CB8AC3E}">
        <p14:creationId xmlns:p14="http://schemas.microsoft.com/office/powerpoint/2010/main" val="1331924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Notebook Docker Deployment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3" y="1305385"/>
            <a:ext cx="8452207" cy="3233133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7141779" y="4925148"/>
            <a:ext cx="1545021" cy="72521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Hadoop Cluster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914290" y="3916154"/>
            <a:ext cx="6306" cy="1050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outerShdw blurRad="40000" dist="20000" dir="5400000" rotWithShape="0">
              <a:schemeClr val="tx1">
                <a:alpha val="38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107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Kubernetes/Docker Deployment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9508" y="1380834"/>
            <a:ext cx="5560541" cy="31386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69825" y="1803010"/>
            <a:ext cx="806053" cy="25928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4156" y="1803011"/>
            <a:ext cx="2417526" cy="2592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decagon 7"/>
          <p:cNvSpPr/>
          <p:nvPr/>
        </p:nvSpPr>
        <p:spPr>
          <a:xfrm>
            <a:off x="3104335" y="2159810"/>
            <a:ext cx="766115" cy="411164"/>
          </a:xfrm>
          <a:prstGeom prst="dodec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Jhub</a:t>
            </a:r>
            <a:r>
              <a:rPr lang="en-US" sz="1200" dirty="0" smtClean="0"/>
              <a:t> Pod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3854079" y="2561495"/>
            <a:ext cx="826238" cy="283714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Secrets</a:t>
            </a:r>
            <a:endParaRPr lang="en-US" sz="1000" dirty="0"/>
          </a:p>
        </p:txBody>
      </p:sp>
      <p:sp>
        <p:nvSpPr>
          <p:cNvPr id="10" name="Oval 9"/>
          <p:cNvSpPr/>
          <p:nvPr/>
        </p:nvSpPr>
        <p:spPr>
          <a:xfrm>
            <a:off x="4234915" y="3461522"/>
            <a:ext cx="790842" cy="38900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PV Claims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3432075" y="3950320"/>
            <a:ext cx="790842" cy="332117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PV</a:t>
            </a:r>
            <a:endParaRPr lang="en-US" sz="1000" dirty="0"/>
          </a:p>
        </p:txBody>
      </p:sp>
      <p:sp>
        <p:nvSpPr>
          <p:cNvPr id="12" name="Cloud 11"/>
          <p:cNvSpPr/>
          <p:nvPr/>
        </p:nvSpPr>
        <p:spPr>
          <a:xfrm>
            <a:off x="7671486" y="2593136"/>
            <a:ext cx="1167714" cy="92842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Hadoop Cluster</a:t>
            </a:r>
            <a:endParaRPr lang="en-US" sz="1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89" y="3119945"/>
            <a:ext cx="828396" cy="6708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85" y="3138358"/>
            <a:ext cx="228841" cy="184737"/>
          </a:xfrm>
          <a:prstGeom prst="rect">
            <a:avLst/>
          </a:prstGeom>
        </p:spPr>
      </p:pic>
      <p:sp>
        <p:nvSpPr>
          <p:cNvPr id="15" name="Dodecagon 14"/>
          <p:cNvSpPr/>
          <p:nvPr/>
        </p:nvSpPr>
        <p:spPr>
          <a:xfrm>
            <a:off x="4570518" y="2823153"/>
            <a:ext cx="766115" cy="411164"/>
          </a:xfrm>
          <a:prstGeom prst="dodec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Livy Pod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104236" y="2850178"/>
            <a:ext cx="790842" cy="389002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PV Claims</a:t>
            </a:r>
            <a:endParaRPr lang="en-US" sz="1000" dirty="0"/>
          </a:p>
        </p:txBody>
      </p:sp>
      <p:sp>
        <p:nvSpPr>
          <p:cNvPr id="17" name="Can 16"/>
          <p:cNvSpPr/>
          <p:nvPr/>
        </p:nvSpPr>
        <p:spPr>
          <a:xfrm>
            <a:off x="6134358" y="3835195"/>
            <a:ext cx="1124465" cy="59723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Persistent Storage (NFS)</a:t>
            </a:r>
            <a:endParaRPr lang="en-US" sz="10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790532" y="2467816"/>
            <a:ext cx="229357" cy="23080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460184" y="2519753"/>
            <a:ext cx="9078" cy="3816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91734" y="3234317"/>
            <a:ext cx="259196" cy="27187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74127" y="3180603"/>
            <a:ext cx="262931" cy="86689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69824" y="1803010"/>
            <a:ext cx="80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Default</a:t>
            </a:r>
          </a:p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Namespace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14154" y="1811026"/>
            <a:ext cx="24175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Notebook Namespace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1789508" y="4652314"/>
            <a:ext cx="1588305" cy="483202"/>
          </a:xfrm>
          <a:prstGeom prst="wedgeRoundRectCallout">
            <a:avLst>
              <a:gd name="adj1" fmla="val 14260"/>
              <a:gd name="adj2" fmla="val -522750"/>
              <a:gd name="adj3" fmla="val 16667"/>
            </a:avLst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C00000"/>
                </a:solidFill>
              </a:rPr>
              <a:t>User gets authenticated using Kerberos &amp; </a:t>
            </a:r>
            <a:r>
              <a:rPr lang="en-US" sz="800" dirty="0" err="1">
                <a:solidFill>
                  <a:srgbClr val="C00000"/>
                </a:solidFill>
              </a:rPr>
              <a:t>Jhub</a:t>
            </a:r>
            <a:r>
              <a:rPr lang="en-US" sz="800" dirty="0">
                <a:solidFill>
                  <a:srgbClr val="C00000"/>
                </a:solidFill>
              </a:rPr>
              <a:t> retrieves user-id and encrypts using shared key</a:t>
            </a:r>
          </a:p>
        </p:txBody>
      </p:sp>
      <p:sp>
        <p:nvSpPr>
          <p:cNvPr id="25" name="Rounded Rectangular Callout 24"/>
          <p:cNvSpPr/>
          <p:nvPr/>
        </p:nvSpPr>
        <p:spPr>
          <a:xfrm>
            <a:off x="5310007" y="1468460"/>
            <a:ext cx="1799932" cy="296323"/>
          </a:xfrm>
          <a:prstGeom prst="wedgeRoundRectCallout">
            <a:avLst>
              <a:gd name="adj1" fmla="val -66130"/>
              <a:gd name="adj2" fmla="val 242474"/>
              <a:gd name="adj3" fmla="val 16667"/>
            </a:avLst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C00000"/>
                </a:solidFill>
              </a:rPr>
              <a:t>Encrypted user-id sent to </a:t>
            </a:r>
            <a:r>
              <a:rPr lang="en-US" sz="800" dirty="0" err="1" smtClean="0">
                <a:solidFill>
                  <a:srgbClr val="C00000"/>
                </a:solidFill>
              </a:rPr>
              <a:t>Sparkmagic</a:t>
            </a:r>
            <a:r>
              <a:rPr lang="en-US" sz="800" dirty="0" smtClean="0">
                <a:solidFill>
                  <a:srgbClr val="C00000"/>
                </a:solidFill>
              </a:rPr>
              <a:t> running inside notebook</a:t>
            </a:r>
            <a:endParaRPr lang="en-US" sz="800" dirty="0">
              <a:solidFill>
                <a:srgbClr val="C00000"/>
              </a:solidFill>
            </a:endParaRPr>
          </a:p>
        </p:txBody>
      </p:sp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65" y="2002540"/>
            <a:ext cx="1131787" cy="847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27" name="Straight Arrow Connector 26"/>
          <p:cNvCxnSpPr/>
          <p:nvPr/>
        </p:nvCxnSpPr>
        <p:spPr>
          <a:xfrm flipH="1" flipV="1">
            <a:off x="1600679" y="2356006"/>
            <a:ext cx="1504063" cy="131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4930801" y="4651192"/>
            <a:ext cx="1788443" cy="440658"/>
          </a:xfrm>
          <a:prstGeom prst="wedgeRoundRectCallout">
            <a:avLst>
              <a:gd name="adj1" fmla="val -17594"/>
              <a:gd name="adj2" fmla="val -503254"/>
              <a:gd name="adj3" fmla="val 16667"/>
            </a:avLst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C00000"/>
                </a:solidFill>
              </a:rPr>
              <a:t>Encrypted user-id sent to Livy as </a:t>
            </a:r>
            <a:r>
              <a:rPr lang="en-US" sz="800" dirty="0" err="1">
                <a:solidFill>
                  <a:srgbClr val="C00000"/>
                </a:solidFill>
              </a:rPr>
              <a:t>proxyUser</a:t>
            </a:r>
            <a:r>
              <a:rPr lang="en-US" sz="800" dirty="0">
                <a:solidFill>
                  <a:srgbClr val="C00000"/>
                </a:solidFill>
              </a:rPr>
              <a:t>, Livy decrypts using shared key. No </a:t>
            </a:r>
            <a:r>
              <a:rPr lang="en-US" sz="800" dirty="0" err="1">
                <a:solidFill>
                  <a:srgbClr val="C00000"/>
                </a:solidFill>
              </a:rPr>
              <a:t>krb</a:t>
            </a:r>
            <a:r>
              <a:rPr lang="en-US" sz="800" dirty="0">
                <a:solidFill>
                  <a:srgbClr val="C00000"/>
                </a:solidFill>
              </a:rPr>
              <a:t> authentication at Livy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3933892" y="3714110"/>
            <a:ext cx="472080" cy="32956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ounded Rectangular Callout 29"/>
          <p:cNvSpPr/>
          <p:nvPr/>
        </p:nvSpPr>
        <p:spPr>
          <a:xfrm>
            <a:off x="7421927" y="3672197"/>
            <a:ext cx="1350933" cy="455480"/>
          </a:xfrm>
          <a:prstGeom prst="wedgeRoundRectCallout">
            <a:avLst>
              <a:gd name="adj1" fmla="val -48450"/>
              <a:gd name="adj2" fmla="val -189488"/>
              <a:gd name="adj3" fmla="val 16667"/>
            </a:avLst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C00000"/>
                </a:solidFill>
              </a:rPr>
              <a:t>Livy authenticates to Yarn using </a:t>
            </a:r>
            <a:r>
              <a:rPr lang="en-US" sz="800" dirty="0" err="1">
                <a:solidFill>
                  <a:srgbClr val="C00000"/>
                </a:solidFill>
              </a:rPr>
              <a:t>krb</a:t>
            </a:r>
            <a:r>
              <a:rPr lang="en-US" sz="800" dirty="0">
                <a:solidFill>
                  <a:srgbClr val="C00000"/>
                </a:solidFill>
              </a:rPr>
              <a:t> and sends the </a:t>
            </a:r>
            <a:r>
              <a:rPr lang="en-US" sz="800" dirty="0" err="1">
                <a:solidFill>
                  <a:srgbClr val="C00000"/>
                </a:solidFill>
              </a:rPr>
              <a:t>proxyUser</a:t>
            </a:r>
            <a:endParaRPr lang="en-US" sz="8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206232" y="4127677"/>
            <a:ext cx="1928126" cy="613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89509" y="1349639"/>
            <a:ext cx="5560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Kubernetes Cluster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514" y="5268949"/>
            <a:ext cx="515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charset="2"/>
              <a:buChar char="ü"/>
            </a:pPr>
            <a:r>
              <a:rPr lang="en-US" sz="1000" dirty="0" smtClean="0">
                <a:solidFill>
                  <a:schemeClr val="tx2"/>
                </a:solidFill>
              </a:rPr>
              <a:t>User namespace and </a:t>
            </a:r>
            <a:r>
              <a:rPr lang="en-US" sz="1000" dirty="0" err="1" smtClean="0">
                <a:solidFill>
                  <a:schemeClr val="tx2"/>
                </a:solidFill>
              </a:rPr>
              <a:t>pv</a:t>
            </a:r>
            <a:r>
              <a:rPr lang="en-US" sz="1000" dirty="0" smtClean="0">
                <a:solidFill>
                  <a:schemeClr val="tx2"/>
                </a:solidFill>
              </a:rPr>
              <a:t> are created at runtime or during notebook access granting process. </a:t>
            </a:r>
          </a:p>
          <a:p>
            <a:pPr marL="171450" indent="-171450">
              <a:buFont typeface="Wingdings" charset="2"/>
              <a:buChar char="ü"/>
            </a:pPr>
            <a:r>
              <a:rPr lang="en-US" sz="1000" dirty="0" smtClean="0">
                <a:solidFill>
                  <a:schemeClr val="tx2"/>
                </a:solidFill>
              </a:rPr>
              <a:t>The user pod and </a:t>
            </a:r>
            <a:r>
              <a:rPr lang="en-US" sz="1000" dirty="0" err="1" smtClean="0">
                <a:solidFill>
                  <a:schemeClr val="tx2"/>
                </a:solidFill>
              </a:rPr>
              <a:t>pvc</a:t>
            </a:r>
            <a:r>
              <a:rPr lang="en-US" sz="1000" dirty="0" smtClean="0">
                <a:solidFill>
                  <a:schemeClr val="tx2"/>
                </a:solidFill>
              </a:rPr>
              <a:t> are created and disposed (when not being used) dynamically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85" y="3371803"/>
            <a:ext cx="228841" cy="18473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85" y="3587735"/>
            <a:ext cx="228841" cy="18473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5665452" y="1939167"/>
            <a:ext cx="1482808" cy="995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830350" y="2860257"/>
            <a:ext cx="9029" cy="106784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315156" y="3034103"/>
            <a:ext cx="2373171" cy="788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857744" y="2344370"/>
            <a:ext cx="2084482" cy="66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056221" y="2439641"/>
            <a:ext cx="954763" cy="3835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Dodecagon 40"/>
          <p:cNvSpPr/>
          <p:nvPr/>
        </p:nvSpPr>
        <p:spPr>
          <a:xfrm>
            <a:off x="5942227" y="2139328"/>
            <a:ext cx="961761" cy="411459"/>
          </a:xfrm>
          <a:prstGeom prst="dodecag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Notebook Pod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719094" y="2604874"/>
            <a:ext cx="651820" cy="28628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PVC</a:t>
            </a:r>
            <a:endParaRPr lang="en-US" sz="1000" dirty="0"/>
          </a:p>
        </p:txBody>
      </p:sp>
      <p:sp>
        <p:nvSpPr>
          <p:cNvPr id="43" name="Oval 42"/>
          <p:cNvSpPr/>
          <p:nvPr/>
        </p:nvSpPr>
        <p:spPr>
          <a:xfrm>
            <a:off x="6577557" y="2623048"/>
            <a:ext cx="532382" cy="2543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PV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669348" y="1898024"/>
            <a:ext cx="1482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User Namespace</a:t>
            </a:r>
            <a:endParaRPr lang="en-US" sz="900" dirty="0">
              <a:solidFill>
                <a:srgbClr val="0070C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987436" y="2470183"/>
            <a:ext cx="261025" cy="19450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248461" y="2743956"/>
            <a:ext cx="459724" cy="260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173860" y="2388575"/>
            <a:ext cx="197979" cy="171397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759541" y="2145831"/>
            <a:ext cx="197979" cy="171397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279595" y="2472767"/>
            <a:ext cx="197979" cy="171397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298584" y="2836999"/>
            <a:ext cx="197979" cy="171397"/>
          </a:xfrm>
          <a:prstGeom prst="ellipse">
            <a:avLst/>
          </a:prstGeom>
          <a:gradFill>
            <a:gsLst>
              <a:gs pos="0">
                <a:srgbClr val="FF3399"/>
              </a:gs>
              <a:gs pos="0">
                <a:srgbClr val="FF6633"/>
              </a:gs>
              <a:gs pos="0">
                <a:srgbClr val="FFFF00"/>
              </a:gs>
            </a:gsLst>
            <a:lin ang="16200000" scaled="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4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453504" y="2750655"/>
            <a:ext cx="184093" cy="20576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55624" y="3138825"/>
            <a:ext cx="569398" cy="223017"/>
          </a:xfrm>
          <a:prstGeom prst="straightConnector1">
            <a:avLst/>
          </a:prstGeom>
          <a:ln w="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40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35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On-Demand Spark Cluster </a:t>
            </a:r>
            <a:r>
              <a:rPr lang="mr-IN" sz="4000" dirty="0" smtClean="0">
                <a:latin typeface="Garamond" panose="02020404030301010803" pitchFamily="18" charset="0"/>
              </a:rPr>
              <a:t>–</a:t>
            </a:r>
            <a:r>
              <a:rPr lang="en-US" sz="4000" dirty="0" smtClean="0">
                <a:latin typeface="Garamond" panose="02020404030301010803" pitchFamily="18" charset="0"/>
              </a:rPr>
              <a:t> Use case 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4304" y="1248407"/>
            <a:ext cx="6135940" cy="32983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2859" y="1217213"/>
            <a:ext cx="5877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2"/>
                </a:solidFill>
              </a:rPr>
              <a:t>Kubernetes Cluster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7677001" y="2828087"/>
            <a:ext cx="1167714" cy="92842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Data</a:t>
            </a:r>
          </a:p>
          <a:p>
            <a:pPr algn="ctr"/>
            <a:r>
              <a:rPr lang="en-US" sz="1000" dirty="0" smtClean="0"/>
              <a:t>In</a:t>
            </a:r>
          </a:p>
          <a:p>
            <a:pPr algn="ctr"/>
            <a:r>
              <a:rPr lang="en-US" sz="1000" dirty="0" smtClean="0"/>
              <a:t>HDFS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579395" y="1670584"/>
            <a:ext cx="1245786" cy="27563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34233" y="1670584"/>
            <a:ext cx="1290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mtClean="0">
                <a:solidFill>
                  <a:srgbClr val="0070C0"/>
                </a:solidFill>
              </a:rPr>
              <a:t>Platform Namespace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698456" y="2308621"/>
            <a:ext cx="1026925" cy="62313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Spark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1698456" y="3023349"/>
            <a:ext cx="1026925" cy="62313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Python</a:t>
            </a:r>
          </a:p>
          <a:p>
            <a:pPr algn="ctr"/>
            <a:r>
              <a:rPr lang="en-US" sz="1000" dirty="0" smtClean="0"/>
              <a:t>Controller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1698455" y="3728500"/>
            <a:ext cx="1026925" cy="623139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mr-IN" sz="1000" dirty="0" smtClean="0"/>
              <a:t>…</a:t>
            </a:r>
            <a:endParaRPr lang="en-US" sz="1000" dirty="0"/>
          </a:p>
        </p:txBody>
      </p:sp>
      <p:sp>
        <p:nvSpPr>
          <p:cNvPr id="13" name="Cloud 12"/>
          <p:cNvSpPr/>
          <p:nvPr/>
        </p:nvSpPr>
        <p:spPr>
          <a:xfrm>
            <a:off x="3367514" y="4621347"/>
            <a:ext cx="2692751" cy="124342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document 13"/>
          <p:cNvSpPr/>
          <p:nvPr/>
        </p:nvSpPr>
        <p:spPr>
          <a:xfrm>
            <a:off x="3890931" y="4827028"/>
            <a:ext cx="1803574" cy="664391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Docker Images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48481" y="5495178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 smtClean="0">
                <a:solidFill>
                  <a:schemeClr val="bg1"/>
                </a:solidFill>
              </a:rPr>
              <a:t>Artifactory</a:t>
            </a:r>
            <a:r>
              <a:rPr lang="en-US" sz="1000" b="1" dirty="0" smtClean="0">
                <a:solidFill>
                  <a:schemeClr val="bg1"/>
                </a:solidFill>
              </a:rPr>
              <a:t> Repository</a:t>
            </a:r>
            <a:endParaRPr lang="en-US" sz="1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5373260" y="4936691"/>
            <a:ext cx="485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Spark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277158" y="1657022"/>
            <a:ext cx="4075879" cy="27570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user.jpg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24589" y="1615879"/>
            <a:ext cx="2526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0070C0"/>
                </a:solidFill>
              </a:rPr>
              <a:t>User Namespace</a:t>
            </a:r>
            <a:endParaRPr lang="en-US" sz="900" dirty="0">
              <a:solidFill>
                <a:srgbClr val="0070C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381879" y="1822559"/>
            <a:ext cx="3006309" cy="23733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713591" y="2287635"/>
            <a:ext cx="756927" cy="495867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Driver</a:t>
            </a:r>
          </a:p>
          <a:p>
            <a:pPr algn="ctr"/>
            <a:r>
              <a:rPr lang="en-US" sz="1000" dirty="0" smtClean="0"/>
              <a:t>Pod</a:t>
            </a:r>
            <a:endParaRPr lang="en-US" sz="1000" dirty="0"/>
          </a:p>
        </p:txBody>
      </p:sp>
      <p:sp>
        <p:nvSpPr>
          <p:cNvPr id="31" name="Oval 30"/>
          <p:cNvSpPr/>
          <p:nvPr/>
        </p:nvSpPr>
        <p:spPr>
          <a:xfrm>
            <a:off x="5332572" y="2160336"/>
            <a:ext cx="792611" cy="495867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Master</a:t>
            </a:r>
            <a:endParaRPr lang="en-US" sz="1000" dirty="0" smtClean="0"/>
          </a:p>
          <a:p>
            <a:pPr algn="ctr"/>
            <a:r>
              <a:rPr lang="en-US" sz="1000" dirty="0" smtClean="0"/>
              <a:t>Pod</a:t>
            </a:r>
            <a:endParaRPr lang="en-US" sz="1000" dirty="0"/>
          </a:p>
        </p:txBody>
      </p:sp>
      <p:sp>
        <p:nvSpPr>
          <p:cNvPr id="32" name="Decision 31"/>
          <p:cNvSpPr/>
          <p:nvPr/>
        </p:nvSpPr>
        <p:spPr>
          <a:xfrm>
            <a:off x="5140218" y="2560994"/>
            <a:ext cx="1197519" cy="516039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Master Service</a:t>
            </a:r>
            <a:endParaRPr lang="en-US" sz="1000"/>
          </a:p>
        </p:txBody>
      </p:sp>
      <p:sp>
        <p:nvSpPr>
          <p:cNvPr id="33" name="Decision 32"/>
          <p:cNvSpPr/>
          <p:nvPr/>
        </p:nvSpPr>
        <p:spPr>
          <a:xfrm>
            <a:off x="3501697" y="1874229"/>
            <a:ext cx="1197519" cy="516039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Driver Service</a:t>
            </a:r>
            <a:endParaRPr lang="en-US" sz="1000" dirty="0"/>
          </a:p>
        </p:txBody>
      </p:sp>
      <p:sp>
        <p:nvSpPr>
          <p:cNvPr id="34" name="Hexagon 33"/>
          <p:cNvSpPr/>
          <p:nvPr/>
        </p:nvSpPr>
        <p:spPr>
          <a:xfrm>
            <a:off x="3414868" y="3012178"/>
            <a:ext cx="1917704" cy="1086861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13341" y="3061042"/>
            <a:ext cx="726425" cy="50042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Worker</a:t>
            </a:r>
          </a:p>
          <a:p>
            <a:pPr algn="ctr"/>
            <a:r>
              <a:rPr lang="en-US" sz="800" dirty="0" smtClean="0"/>
              <a:t>Pod</a:t>
            </a:r>
            <a:endParaRPr lang="en-US" sz="800" dirty="0"/>
          </a:p>
        </p:txBody>
      </p:sp>
      <p:sp>
        <p:nvSpPr>
          <p:cNvPr id="36" name="Oval 35"/>
          <p:cNvSpPr/>
          <p:nvPr/>
        </p:nvSpPr>
        <p:spPr>
          <a:xfrm>
            <a:off x="4413793" y="3055499"/>
            <a:ext cx="726425" cy="50042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Worker</a:t>
            </a:r>
          </a:p>
          <a:p>
            <a:pPr algn="ctr"/>
            <a:r>
              <a:rPr lang="en-US" sz="800" dirty="0" smtClean="0"/>
              <a:t>Pod</a:t>
            </a:r>
            <a:endParaRPr lang="en-US" sz="800" dirty="0"/>
          </a:p>
        </p:txBody>
      </p:sp>
      <p:sp>
        <p:nvSpPr>
          <p:cNvPr id="37" name="Oval 36"/>
          <p:cNvSpPr/>
          <p:nvPr/>
        </p:nvSpPr>
        <p:spPr>
          <a:xfrm>
            <a:off x="4010507" y="3531810"/>
            <a:ext cx="726425" cy="50042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Worker</a:t>
            </a:r>
          </a:p>
          <a:p>
            <a:pPr algn="ctr"/>
            <a:r>
              <a:rPr lang="en-US" sz="800" dirty="0" smtClean="0"/>
              <a:t>Pod</a:t>
            </a:r>
            <a:endParaRPr lang="en-US" sz="800" dirty="0"/>
          </a:p>
        </p:txBody>
      </p:sp>
      <p:sp>
        <p:nvSpPr>
          <p:cNvPr id="38" name="TextBox 37"/>
          <p:cNvSpPr txBox="1"/>
          <p:nvPr/>
        </p:nvSpPr>
        <p:spPr>
          <a:xfrm rot="17775775">
            <a:off x="4593240" y="3585831"/>
            <a:ext cx="92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solidFill>
                  <a:schemeClr val="bg1"/>
                </a:solidFill>
              </a:rPr>
              <a:t>Replicaset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511787" y="1840001"/>
            <a:ext cx="728466" cy="504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530091" y="2432309"/>
            <a:ext cx="728466" cy="5041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35496" y="3592523"/>
            <a:ext cx="10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Spark-Job</a:t>
            </a:r>
            <a:endParaRPr lang="en-US"/>
          </a:p>
        </p:txBody>
      </p:sp>
      <p:cxnSp>
        <p:nvCxnSpPr>
          <p:cNvPr id="43" name="Straight Arrow Connector 42"/>
          <p:cNvCxnSpPr>
            <a:endCxn id="32" idx="1"/>
          </p:cNvCxnSpPr>
          <p:nvPr/>
        </p:nvCxnSpPr>
        <p:spPr>
          <a:xfrm>
            <a:off x="4401119" y="2620190"/>
            <a:ext cx="739099" cy="198824"/>
          </a:xfrm>
          <a:prstGeom prst="straightConnector1">
            <a:avLst/>
          </a:prstGeom>
          <a:ln>
            <a:solidFill>
              <a:srgbClr val="000E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7"/>
            <a:endCxn id="32" idx="1"/>
          </p:cNvCxnSpPr>
          <p:nvPr/>
        </p:nvCxnSpPr>
        <p:spPr>
          <a:xfrm flipV="1">
            <a:off x="4233384" y="2819014"/>
            <a:ext cx="906834" cy="315313"/>
          </a:xfrm>
          <a:prstGeom prst="straightConnector1">
            <a:avLst/>
          </a:prstGeom>
          <a:ln>
            <a:solidFill>
              <a:srgbClr val="000E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7"/>
          </p:cNvCxnSpPr>
          <p:nvPr/>
        </p:nvCxnSpPr>
        <p:spPr>
          <a:xfrm flipV="1">
            <a:off x="5033836" y="2931760"/>
            <a:ext cx="403457" cy="197024"/>
          </a:xfrm>
          <a:prstGeom prst="straightConnector1">
            <a:avLst/>
          </a:prstGeom>
          <a:ln>
            <a:solidFill>
              <a:srgbClr val="000E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7"/>
          </p:cNvCxnSpPr>
          <p:nvPr/>
        </p:nvCxnSpPr>
        <p:spPr>
          <a:xfrm flipV="1">
            <a:off x="4630550" y="3026613"/>
            <a:ext cx="991155" cy="578482"/>
          </a:xfrm>
          <a:prstGeom prst="straightConnector1">
            <a:avLst/>
          </a:prstGeom>
          <a:ln>
            <a:solidFill>
              <a:srgbClr val="000E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83" y="2013721"/>
            <a:ext cx="753093" cy="753093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10" idx="2"/>
          </p:cNvCxnSpPr>
          <p:nvPr/>
        </p:nvCxnSpPr>
        <p:spPr>
          <a:xfrm flipV="1">
            <a:off x="1028555" y="2620191"/>
            <a:ext cx="669901" cy="7708"/>
          </a:xfrm>
          <a:prstGeom prst="straightConnector1">
            <a:avLst/>
          </a:prstGeom>
          <a:ln>
            <a:solidFill>
              <a:srgbClr val="000E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915771" y="2132248"/>
            <a:ext cx="2569123" cy="43662"/>
          </a:xfrm>
          <a:prstGeom prst="straightConnector1">
            <a:avLst/>
          </a:prstGeom>
          <a:ln>
            <a:solidFill>
              <a:srgbClr val="000E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>
            <a:off x="2641180" y="2408269"/>
            <a:ext cx="871529" cy="39173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6200000">
            <a:off x="4251036" y="4359915"/>
            <a:ext cx="871529" cy="39173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5908218" y="3088395"/>
            <a:ext cx="1949192" cy="391731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83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 txBox="1">
            <a:spLocks/>
          </p:cNvSpPr>
          <p:nvPr/>
        </p:nvSpPr>
        <p:spPr>
          <a:xfrm>
            <a:off x="0" y="1186406"/>
            <a:ext cx="10239883" cy="1523495"/>
          </a:xfrm>
          <a:prstGeom prst="rect">
            <a:avLst/>
          </a:prstGeom>
        </p:spPr>
        <p:txBody>
          <a:bodyPr lIns="121899" tIns="60949" rIns="121899" bIns="60949"/>
          <a:lstStyle/>
          <a:p>
            <a:pPr defTabSz="1218937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2800" spc="-200" dirty="0" smtClean="0">
                <a:ln w="3175">
                  <a:noFill/>
                </a:ln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36000">
                      <a:schemeClr val="accent2">
                        <a:lumMod val="40000"/>
                        <a:lumOff val="60000"/>
                      </a:schemeClr>
                    </a:gs>
                    <a:gs pos="86000">
                      <a:schemeClr val="accent2">
                        <a:lumMod val="60000"/>
                        <a:lumOff val="4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cs typeface="Arial" charset="0"/>
              </a:rPr>
              <a:t>Q &amp; A </a:t>
            </a:r>
            <a:endParaRPr lang="en-US" sz="12800" spc="-200" dirty="0">
              <a:ln w="3175">
                <a:noFill/>
              </a:ln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36000">
                    <a:schemeClr val="accent2">
                      <a:lumMod val="40000"/>
                      <a:lumOff val="60000"/>
                    </a:schemeClr>
                  </a:gs>
                  <a:gs pos="86000">
                    <a:schemeClr val="accent2">
                      <a:lumMod val="60000"/>
                      <a:lumOff val="40000"/>
                    </a:schemeClr>
                  </a:gs>
                </a:gsLst>
                <a:lin ang="5400000" scaled="0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" pitchFamily="34" charset="0"/>
              <a:cs typeface="Arial" charset="0"/>
            </a:endParaRPr>
          </a:p>
        </p:txBody>
      </p:sp>
      <p:pic>
        <p:nvPicPr>
          <p:cNvPr id="6" name="Picture 5" descr="C:\Users\murkris\AppData\Local\Microsoft\Windows\Temporary Internet Files\Content.IE5\9D03MARG\MCj0434403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3233" y="3349269"/>
            <a:ext cx="2323495" cy="2441931"/>
          </a:xfrm>
          <a:prstGeom prst="rect">
            <a:avLst/>
          </a:prstGeom>
          <a:noFill/>
        </p:spPr>
      </p:pic>
      <p:pic>
        <p:nvPicPr>
          <p:cNvPr id="7" name="Picture 6" descr="C:\Users\murkris\AppData\Local\Microsoft\Windows\Temporary Internet Files\Content.IE5\WJIMJLZE\MCj043441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0436" y="3120668"/>
            <a:ext cx="2166902" cy="1828800"/>
          </a:xfrm>
          <a:prstGeom prst="rect">
            <a:avLst/>
          </a:prstGeom>
          <a:noFill/>
        </p:spPr>
      </p:pic>
      <p:pic>
        <p:nvPicPr>
          <p:cNvPr id="8" name="Picture 7" descr="C:\Users\murkris\AppData\Local\Microsoft\Windows\Temporary Internet Files\Content.IE5\9D03MARG\MCj0425790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0895" y="1672868"/>
            <a:ext cx="1672502" cy="1143000"/>
          </a:xfrm>
          <a:prstGeom prst="rect">
            <a:avLst/>
          </a:prstGeom>
          <a:noFill/>
        </p:spPr>
      </p:pic>
      <p:pic>
        <p:nvPicPr>
          <p:cNvPr id="9" name="Picture 8" descr="C:\Users\murkris\AppData\Local\Microsoft\Windows\Temporary Internet Files\Content.IE5\5QI1EJ80\MCj0424456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32010" y="834669"/>
            <a:ext cx="1015735" cy="78456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1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39 -0.39005 C 0.1974 -0.40069 0.18334 -0.41134 0.17847 -0.41134 C 0.1474 -0.41134 0.11545 -0.24468 0.11545 -0.07801 C 0.11545 -0.16204 0.09948 -0.24468 0.08438 -0.24468 C 0.06841 -0.24468 0.0533 -0.16065 0.0533 -0.07801 C 0.0533 -0.11944 0.04532 -0.16204 0.03733 -0.16204 C 0.02934 -0.16204 0.02136 -0.1206 0.02136 -0.07801 C 0.02136 -0.09931 0.01736 -0.11944 0.01337 -0.11944 C 0.00938 -0.11944 0.00538 -0.09815 0.00538 -0.07801 C 0.00538 -0.08866 0.0033 -0.09931 0.00139 -0.09931 C 0.00035 -0.09931 -0.0026 -0.08866 -0.0026 -0.07801 C -0.0026 -0.08333 -0.00364 -0.08866 -0.00468 -0.08866 C -0.00468 -0.09005 -0.00677 -0.08333 -0.00677 -0.07801 C -0.00677 -0.08079 -0.00677 -0.08333 -0.00781 -0.08333 C -0.00781 -0.08194 -0.00885 -0.08056 -0.00885 -0.07801 C -0.00885 -0.0794 -0.00885 -0.08079 -0.00885 -0.08194 C -0.00989 -0.08194 -0.00989 -0.08056 -0.00989 -0.07917 C -0.01093 -0.07917 -0.01093 -0.08056 -0.01093 -0.08194 C -0.01198 -0.08194 -0.01198 -0.08056 -0.01198 -0.07917 " pathEditMode="relative" rAng="0" ptsTypes="fffffffffffffffffff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14 -0.36759 C 0.18715 -0.37824 0.17309 -0.38889 0.16823 -0.38889 C 0.13715 -0.38889 0.10521 -0.22222 0.10521 -0.05555 C 0.10521 -0.13958 0.08924 -0.22222 0.07413 -0.22222 C 0.05816 -0.22222 0.04305 -0.13819 0.04305 -0.05555 C 0.04305 -0.09699 0.03507 -0.13958 0.02708 -0.13958 C 0.0191 -0.13958 0.01111 -0.09815 0.01111 -0.05555 C 0.01111 -0.07685 0.00712 -0.09699 0.00312 -0.09699 C -0.00087 -0.09699 -0.00486 -0.07569 -0.00486 -0.05555 C -0.00486 -0.0662 -0.00695 -0.07685 -0.00886 -0.07685 C -0.0099 -0.07685 -0.01285 -0.0662 -0.01285 -0.05555 C -0.01285 -0.06088 -0.01389 -0.0662 -0.01493 -0.0662 C -0.01493 -0.06759 -0.01701 -0.06088 -0.01701 -0.05555 C -0.01701 -0.05833 -0.01701 -0.06088 -0.01806 -0.06088 C -0.01806 -0.05949 -0.0191 -0.0581 -0.0191 -0.05555 C -0.0191 -0.05694 -0.0191 -0.05833 -0.0191 -0.05949 C -0.02014 -0.05949 -0.02014 -0.0581 -0.02014 -0.05671 C -0.02118 -0.05671 -0.02118 -0.0581 -0.02118 -0.05949 C -0.02222 -0.05949 -0.02222 -0.0581 -0.02222 -0.05671 " pathEditMode="relative" rAng="0" ptsTypes="fffffffffffffffffff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336 -0.31088 C 0.20937 -0.32153 0.19531 -0.33218 0.19045 -0.33218 C 0.15937 -0.33218 0.12743 -0.16551 0.12743 0.00116 C 0.12743 -0.08287 0.11146 -0.16551 0.09635 -0.16551 C 0.08038 -0.16551 0.06527 -0.08148 0.06527 0.00116 C 0.06527 -0.04028 0.05729 -0.08287 0.0493 -0.08287 C 0.04132 -0.08287 0.03333 -0.04144 0.03333 0.00116 C 0.03333 -0.02014 0.02934 -0.04028 0.02534 -0.04028 C 0.02135 -0.04028 0.01736 -0.01898 0.01736 0.00116 C 0.01736 -0.00949 0.01527 -0.02014 0.01336 -0.02014 C 0.01232 -0.02014 0.00937 -0.00949 0.00937 0.00116 C 0.00937 -0.00417 0.00833 -0.00949 0.00729 -0.00949 C 0.00729 -0.01088 0.00521 -0.00417 0.00521 0.00116 C 0.00521 -0.00162 0.00521 -0.00417 0.00416 -0.00417 C 0.00416 -0.00278 0.00312 -0.00139 0.00312 0.00116 C 0.00312 -0.00023 0.00312 -0.00162 0.00312 -0.00278 C 0.00208 -0.00278 0.00208 -0.00139 0.00208 1.85185E-6 C 0.00104 1.85185E-6 0.00104 -0.00139 0.00104 -0.00278 C 3.33333E-6 -0.00278 3.33333E-6 -0.00139 3.33333E-6 1.85185E-6 " pathEditMode="relative" rAng="0" ptsTypes="fffffffffffffffffff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14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37 -0.31088 C -0.20938 -0.32153 -0.19531 -0.33218 -0.19045 -0.33218 C -0.15938 -0.33218 -0.12743 -0.16551 -0.12743 0.00115 C -0.12743 -0.08287 -0.11146 -0.16551 -0.09636 -0.16551 C -0.08038 -0.16551 -0.06528 -0.08149 -0.06528 0.00115 C -0.06528 -0.04028 -0.05729 -0.08287 -0.04931 -0.08287 C -0.04132 -0.08287 -0.03334 -0.04144 -0.03334 0.00115 C -0.03334 -0.02014 -0.02934 -0.04028 -0.02535 -0.04028 C -0.02136 -0.04028 -0.01736 -0.01899 -0.01736 0.00115 C -0.01736 -0.00949 -0.01528 -0.02014 -0.01337 -0.02014 C -0.01233 -0.02014 -0.00938 -0.00949 -0.00938 0.00115 C -0.00938 -0.00417 -0.00834 -0.00949 -0.00729 -0.00949 C -0.00729 -0.00811 -0.00521 -0.00417 -0.00521 0.00115 C -0.00521 -0.00162 -0.00521 -0.00417 -0.00417 -0.00417 C -0.00417 -0.00278 -0.00313 -0.00139 -0.00313 0.00115 C -0.00313 -0.00024 -0.00313 -0.00162 -0.00313 -0.00278 C -0.00209 -0.00278 -0.00209 -0.00139 -0.00209 4.07407E-6 C -0.00104 4.07407E-6 -0.00104 -0.00139 -0.00104 -0.00278 C 1.94444E-6 -0.00278 1.94444E-6 -0.00139 1.94444E-6 4.07407E-6 " pathEditMode="relative" rAng="0" ptsTypes="fffffffffffffffffff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A12D-9255-4430-B91A-21F65641110E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07524" y="2255108"/>
            <a:ext cx="66911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4982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Platform Architecture </a:t>
            </a:r>
            <a:r>
              <a:rPr lang="en-US" sz="4000" smtClean="0">
                <a:latin typeface="Garamond" panose="02020404030301010803" pitchFamily="18" charset="0"/>
              </a:rPr>
              <a:t>– 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Agenda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1203766" y="1661163"/>
            <a:ext cx="7635433" cy="55480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smtClean="0">
                <a:solidFill>
                  <a:schemeClr val="bg1"/>
                </a:solidFill>
              </a:rPr>
              <a:t>Data Ingestion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381000" y="1481559"/>
            <a:ext cx="1041722" cy="9491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71653" y="1573769"/>
            <a:ext cx="860416" cy="764704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1203766" y="3094240"/>
            <a:ext cx="7635433" cy="52863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solidFill>
                  <a:schemeClr val="bg1"/>
                </a:solidFill>
              </a:rPr>
              <a:t>Data Processing</a:t>
            </a:r>
          </a:p>
        </p:txBody>
      </p:sp>
      <p:sp>
        <p:nvSpPr>
          <p:cNvPr id="152" name="Oval 151"/>
          <p:cNvSpPr/>
          <p:nvPr/>
        </p:nvSpPr>
        <p:spPr>
          <a:xfrm>
            <a:off x="381000" y="2891487"/>
            <a:ext cx="1041722" cy="9491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471653" y="2983697"/>
            <a:ext cx="860416" cy="764704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2</a:t>
            </a:r>
            <a:endParaRPr kumimoji="0" lang="en-US" sz="5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203766" y="4492593"/>
            <a:ext cx="7635433" cy="5076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 smtClean="0">
                <a:solidFill>
                  <a:schemeClr val="bg1"/>
                </a:solidFill>
              </a:rPr>
              <a:t>Data Access &amp; Visualization 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81000" y="4301415"/>
            <a:ext cx="1041722" cy="94912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471653" y="4393625"/>
            <a:ext cx="860416" cy="764704"/>
          </a:xfrm>
          <a:prstGeom prst="ellipse">
            <a:avLst/>
          </a:prstGeom>
          <a:gradFill rotWithShape="1">
            <a:gsLst>
              <a:gs pos="0">
                <a:srgbClr val="70AD47">
                  <a:lumMod val="110000"/>
                  <a:satMod val="105000"/>
                  <a:tint val="67000"/>
                </a:srgbClr>
              </a:gs>
              <a:gs pos="50000">
                <a:srgbClr val="70AD47">
                  <a:lumMod val="105000"/>
                  <a:satMod val="103000"/>
                  <a:tint val="73000"/>
                </a:srgbClr>
              </a:gs>
              <a:gs pos="100000">
                <a:srgbClr val="70AD47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Arial" panose="020B0604020202020204" pitchFamily="34" charset="0"/>
              </a:rPr>
              <a:t>3</a:t>
            </a:r>
            <a:endParaRPr kumimoji="0" lang="en-US" sz="5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5632" y="1353949"/>
            <a:ext cx="6155719" cy="35128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70827" y="2319466"/>
            <a:ext cx="4282364" cy="2436731"/>
          </a:xfrm>
          <a:prstGeom prst="rect">
            <a:avLst/>
          </a:prstGeom>
          <a:solidFill>
            <a:srgbClr val="7C9CC2"/>
          </a:solidFill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9" name="Picture 5" descr="F:\Joy\Data Warehouse\Infrastructure\PlatformRevisit\images\DIR-DP-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81" y="2398880"/>
            <a:ext cx="2900216" cy="22779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/>
          <p:cNvSpPr/>
          <p:nvPr/>
        </p:nvSpPr>
        <p:spPr>
          <a:xfrm>
            <a:off x="1904004" y="2319466"/>
            <a:ext cx="714196" cy="24367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6" descr="F:\Joy\Data Warehouse\Infrastructure\PlatformRevisit\images\DS-DP-Ar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004" y="3028385"/>
            <a:ext cx="721233" cy="89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670828" y="1407289"/>
            <a:ext cx="3255770" cy="842531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83162" y="3868630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45279" y="3927455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8" descr="F:\Joy\Data Warehouse\Infrastructure\PlatformRevisit\images\spar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683" y="3990726"/>
            <a:ext cx="738340" cy="39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979452" y="3014901"/>
            <a:ext cx="903382" cy="808152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45279" y="3073726"/>
            <a:ext cx="771728" cy="690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9" descr="F:\Joy\Data Warehouse\Infrastructure\PlatformRevisit\images\sq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221" y="3159571"/>
            <a:ext cx="518809" cy="5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:\Joy\Data Warehouse\Infrastructure\PlatformRevisit\images\DA-DP-Arc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04" y="1460298"/>
            <a:ext cx="3163194" cy="7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F:\Joy\Data Warehouse\Infrastructure\PlatformRevisit\images\DAN-DP-Arc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150" y="3030768"/>
            <a:ext cx="875896" cy="79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7005694" y="3888344"/>
            <a:ext cx="881352" cy="867853"/>
          </a:xfrm>
          <a:prstGeom prst="rect">
            <a:avLst/>
          </a:prstGeom>
          <a:solidFill>
            <a:srgbClr val="19273F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Notebook</a:t>
            </a:r>
            <a:endParaRPr lang="en-US" sz="1200" dirty="0"/>
          </a:p>
        </p:txBody>
      </p:sp>
      <p:pic>
        <p:nvPicPr>
          <p:cNvPr id="1036" name="Picture 12" descr="F:\Joy\Data Warehouse\Infrastructure\PlatformRevisit\images\notebook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072" y="4175449"/>
            <a:ext cx="502595" cy="48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 rot="16200000">
            <a:off x="1872692" y="3381822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Low Latency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16809" y="2319466"/>
            <a:ext cx="887461" cy="25473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037" name="Picture 13" descr="F:\Joy\Data Warehouse\Infrastructure\PlatformRevisit\images\ES-DP-Arc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97" y="2989242"/>
            <a:ext cx="804751" cy="10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16809" y="4992023"/>
            <a:ext cx="7154542" cy="757226"/>
          </a:xfrm>
          <a:prstGeom prst="rect">
            <a:avLst/>
          </a:prstGeom>
          <a:solidFill>
            <a:srgbClr val="0069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F:\Joy\Data Warehouse\Infrastructure\PlatformRevisit\images\DM-DP-Arch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42" y="5038073"/>
            <a:ext cx="5627854" cy="6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10637" y="2319466"/>
            <a:ext cx="2215744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65706" y="2316426"/>
            <a:ext cx="4105646" cy="3432823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26380" y="3569313"/>
            <a:ext cx="2934707" cy="2182976"/>
          </a:xfrm>
          <a:prstGeom prst="rect">
            <a:avLst/>
          </a:prstGeom>
          <a:solidFill>
            <a:schemeClr val="bg1">
              <a:lumMod val="85000"/>
              <a:alpha val="7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2"/>
          <p:cNvSpPr txBox="1">
            <a:spLocks/>
          </p:cNvSpPr>
          <p:nvPr/>
        </p:nvSpPr>
        <p:spPr>
          <a:xfrm>
            <a:off x="457200" y="321797"/>
            <a:ext cx="8229600" cy="6242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latin typeface="Garamond" panose="02020404030301010803" pitchFamily="18" charset="0"/>
              </a:rPr>
              <a:t>Data Ingestion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657411" y="1225177"/>
            <a:ext cx="2767106" cy="13925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764118"/>
            <a:ext cx="2912035" cy="3053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744070" y="3048000"/>
            <a:ext cx="2356991" cy="12431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Databases</a:t>
            </a:r>
            <a:endParaRPr lang="en-US" dirty="0"/>
          </a:p>
        </p:txBody>
      </p:sp>
      <p:sp>
        <p:nvSpPr>
          <p:cNvPr id="58" name="Flowchart: Multidocument 57"/>
          <p:cNvSpPr/>
          <p:nvPr/>
        </p:nvSpPr>
        <p:spPr>
          <a:xfrm>
            <a:off x="800847" y="4583953"/>
            <a:ext cx="2243438" cy="1093694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Files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4380754" y="2599766"/>
            <a:ext cx="1482164" cy="184672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1655481"/>
            <a:ext cx="2345765" cy="38787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312535" y="2274049"/>
            <a:ext cx="110831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Machine1</a:t>
            </a:r>
            <a:endParaRPr lang="en-US" sz="1400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7395883" y="3968377"/>
            <a:ext cx="109668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Machine1</a:t>
            </a:r>
          </a:p>
        </p:txBody>
      </p:sp>
      <p:sp>
        <p:nvSpPr>
          <p:cNvPr id="14" name="Right Arrow 13"/>
          <p:cNvSpPr/>
          <p:nvPr/>
        </p:nvSpPr>
        <p:spPr>
          <a:xfrm rot="1636440">
            <a:off x="3138724" y="2238739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053725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680664">
            <a:off x="2926215" y="4283808"/>
            <a:ext cx="155049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7193813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399" y="5501978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" name="Block Arc 2"/>
          <p:cNvSpPr/>
          <p:nvPr/>
        </p:nvSpPr>
        <p:spPr>
          <a:xfrm rot="16200000">
            <a:off x="5222106" y="2598936"/>
            <a:ext cx="4001316" cy="1981142"/>
          </a:xfrm>
          <a:prstGeom prst="blockArc">
            <a:avLst>
              <a:gd name="adj1" fmla="val 10855825"/>
              <a:gd name="adj2" fmla="val 32188"/>
              <a:gd name="adj3" fmla="val 0"/>
            </a:avLst>
          </a:prstGeom>
          <a:ln w="50800" cmpd="dbl">
            <a:gradFill>
              <a:gsLst>
                <a:gs pos="23000">
                  <a:srgbClr val="FF6633"/>
                </a:gs>
                <a:gs pos="100000">
                  <a:srgbClr val="FFFF00"/>
                </a:gs>
                <a:gs pos="100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20088062">
            <a:off x="5703843" y="2813634"/>
            <a:ext cx="1767233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9488" y="195839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5428" y="494324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Overview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6946" y="121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DMZ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8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61038" y="6504368"/>
            <a:ext cx="330337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Copyright 2016 Bloomberg L.P. All rights reserved.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/>
          <p:cNvSpPr/>
          <p:nvPr/>
        </p:nvSpPr>
        <p:spPr>
          <a:xfrm>
            <a:off x="657411" y="1225177"/>
            <a:ext cx="2767106" cy="1392518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Data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2764118"/>
            <a:ext cx="2912035" cy="30539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/>
          <p:cNvSpPr/>
          <p:nvPr/>
        </p:nvSpPr>
        <p:spPr>
          <a:xfrm>
            <a:off x="744070" y="3048000"/>
            <a:ext cx="2356991" cy="1243106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Databases</a:t>
            </a:r>
            <a:endParaRPr lang="en-US" dirty="0"/>
          </a:p>
        </p:txBody>
      </p:sp>
      <p:sp>
        <p:nvSpPr>
          <p:cNvPr id="58" name="Flowchart: Multidocument 57"/>
          <p:cNvSpPr/>
          <p:nvPr/>
        </p:nvSpPr>
        <p:spPr>
          <a:xfrm>
            <a:off x="800847" y="4583953"/>
            <a:ext cx="2243438" cy="1093694"/>
          </a:xfrm>
          <a:prstGeom prst="flowChartMulti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Internal Files</a:t>
            </a:r>
            <a:endParaRPr lang="en-US" dirty="0"/>
          </a:p>
        </p:txBody>
      </p:sp>
      <p:sp>
        <p:nvSpPr>
          <p:cNvPr id="9" name="Frame 8"/>
          <p:cNvSpPr/>
          <p:nvPr/>
        </p:nvSpPr>
        <p:spPr>
          <a:xfrm>
            <a:off x="4380754" y="2599766"/>
            <a:ext cx="1482164" cy="1846728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Gateway Machines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553200" y="1655481"/>
            <a:ext cx="2345765" cy="387873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7312535" y="2274049"/>
            <a:ext cx="110831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Machine1</a:t>
            </a:r>
            <a:endParaRPr lang="en-US" sz="1400" dirty="0"/>
          </a:p>
        </p:txBody>
      </p:sp>
      <p:sp>
        <p:nvSpPr>
          <p:cNvPr id="77" name="Round Diagonal Corner Rectangle 76"/>
          <p:cNvSpPr/>
          <p:nvPr/>
        </p:nvSpPr>
        <p:spPr>
          <a:xfrm>
            <a:off x="7395883" y="3968377"/>
            <a:ext cx="1096682" cy="735106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Machine1</a:t>
            </a:r>
          </a:p>
        </p:txBody>
      </p:sp>
      <p:sp>
        <p:nvSpPr>
          <p:cNvPr id="14" name="Right Arrow 13"/>
          <p:cNvSpPr/>
          <p:nvPr/>
        </p:nvSpPr>
        <p:spPr>
          <a:xfrm rot="1636440">
            <a:off x="3138724" y="2238739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>
            <a:off x="3053725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9680664">
            <a:off x="2926215" y="4283808"/>
            <a:ext cx="155049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5400000">
            <a:off x="7193813" y="3278094"/>
            <a:ext cx="1342444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64399" y="5501978"/>
            <a:ext cx="163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Hadoop Cluster</a:t>
            </a:r>
            <a:endParaRPr lang="en-US" dirty="0"/>
          </a:p>
        </p:txBody>
      </p:sp>
      <p:sp>
        <p:nvSpPr>
          <p:cNvPr id="3" name="Block Arc 2"/>
          <p:cNvSpPr/>
          <p:nvPr/>
        </p:nvSpPr>
        <p:spPr>
          <a:xfrm rot="16200000">
            <a:off x="5222106" y="2598936"/>
            <a:ext cx="4001316" cy="1981142"/>
          </a:xfrm>
          <a:prstGeom prst="blockArc">
            <a:avLst>
              <a:gd name="adj1" fmla="val 10855825"/>
              <a:gd name="adj2" fmla="val 32188"/>
              <a:gd name="adj3" fmla="val 0"/>
            </a:avLst>
          </a:prstGeom>
          <a:ln w="50800" cmpd="dbl">
            <a:gradFill>
              <a:gsLst>
                <a:gs pos="23000">
                  <a:srgbClr val="FF6633"/>
                </a:gs>
                <a:gs pos="100000">
                  <a:srgbClr val="FFFF00"/>
                </a:gs>
                <a:gs pos="100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9488" y="1958395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665428" y="494324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225177"/>
            <a:ext cx="8584769" cy="4592917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088062">
            <a:off x="5703843" y="2813634"/>
            <a:ext cx="1767233" cy="490072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Step-1</a:t>
            </a:r>
            <a:endParaRPr lang="en-US" dirty="0"/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72F7-BB17-9B4F-A1B3-E359CB43FC8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1084997"/>
            <a:ext cx="845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321797"/>
            <a:ext cx="8229600" cy="624243"/>
          </a:xfrm>
        </p:spPr>
        <p:txBody>
          <a:bodyPr/>
          <a:lstStyle/>
          <a:p>
            <a:pPr algn="l"/>
            <a:r>
              <a:rPr lang="en-US" sz="4000" dirty="0" smtClean="0">
                <a:latin typeface="Garamond" panose="02020404030301010803" pitchFamily="18" charset="0"/>
              </a:rPr>
              <a:t>Data Ingestion Process</a:t>
            </a:r>
            <a:r>
              <a:rPr lang="en-US" dirty="0" smtClean="0">
                <a:latin typeface="Garamond" panose="02020404030301010803" pitchFamily="18" charset="0"/>
              </a:rPr>
              <a:t> – Step 1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169552"/>
            <a:ext cx="8229600" cy="45254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C00000"/>
                </a:solidFill>
              </a:rPr>
              <a:t>Scalability</a:t>
            </a:r>
          </a:p>
          <a:p>
            <a:pPr lvl="1"/>
            <a:r>
              <a:rPr lang="en-US" sz="2400" dirty="0" smtClean="0"/>
              <a:t>Horizontal scale out to add more data sets</a:t>
            </a:r>
          </a:p>
          <a:p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Resilient</a:t>
            </a:r>
          </a:p>
          <a:p>
            <a:pPr lvl="1"/>
            <a:r>
              <a:rPr lang="en-US" sz="2400" dirty="0" smtClean="0"/>
              <a:t>Recover &amp; Reprocess after machine crash/turnaround</a:t>
            </a:r>
          </a:p>
          <a:p>
            <a:pPr lvl="1"/>
            <a:r>
              <a:rPr lang="en-US" sz="2400" dirty="0" smtClean="0"/>
              <a:t>Holding zone for HDFS downtime</a:t>
            </a:r>
            <a:br>
              <a:rPr lang="en-US" sz="2400" dirty="0" smtClean="0"/>
            </a:br>
            <a:endParaRPr lang="en-US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Multi Hadoop Cluster Support</a:t>
            </a:r>
            <a:br>
              <a:rPr lang="en-US" sz="2400" dirty="0" smtClean="0">
                <a:solidFill>
                  <a:srgbClr val="C00000"/>
                </a:solidFill>
              </a:rPr>
            </a:b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Integration with Bloomberg Tools</a:t>
            </a:r>
          </a:p>
          <a:p>
            <a:pPr lvl="1"/>
            <a:r>
              <a:rPr lang="en-US" sz="2400" dirty="0" smtClean="0"/>
              <a:t>APDX, ALMN 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16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1052</Words>
  <Application>Microsoft Macintosh PowerPoint</Application>
  <PresentationFormat>On-screen Show (4:3)</PresentationFormat>
  <Paragraphs>428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Batang</vt:lpstr>
      <vt:lpstr>Calibri</vt:lpstr>
      <vt:lpstr>Courier New</vt:lpstr>
      <vt:lpstr>Garamond</vt:lpstr>
      <vt:lpstr>Mangal</vt:lpstr>
      <vt:lpstr>Segoe</vt:lpstr>
      <vt:lpstr>Verdana</vt:lpstr>
      <vt:lpstr>Wingdings</vt:lpstr>
      <vt:lpstr>Arial</vt:lpstr>
      <vt:lpstr>Custom Design</vt:lpstr>
      <vt:lpstr>PowerPoint Presentation</vt:lpstr>
      <vt:lpstr>What is this about? </vt:lpstr>
      <vt:lpstr>Mission Statement </vt:lpstr>
      <vt:lpstr>PowerPoint Presentation</vt:lpstr>
      <vt:lpstr>PowerPoint Presentation</vt:lpstr>
      <vt:lpstr>PowerPoint Presentation</vt:lpstr>
      <vt:lpstr>Data Ingestion Process – Overview</vt:lpstr>
      <vt:lpstr>Data Ingestion Process – Step 1</vt:lpstr>
      <vt:lpstr>Data Ingestion Process – Step 1 </vt:lpstr>
      <vt:lpstr>Data Ingestion Process – Step 1 </vt:lpstr>
      <vt:lpstr>Data Ingestion Process – Step 2</vt:lpstr>
      <vt:lpstr>Data Ingestion Process – Step 2 </vt:lpstr>
      <vt:lpstr>Data Ingestion Process – Step 2 </vt:lpstr>
      <vt:lpstr>Data Ingestion– Tech Stack </vt:lpstr>
      <vt:lpstr>Data Ingestion - References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NYC</dc:title>
  <dc:creator>linda</dc:creator>
  <cp:lastModifiedBy>Microsoft Office User</cp:lastModifiedBy>
  <cp:revision>200</cp:revision>
  <dcterms:created xsi:type="dcterms:W3CDTF">2016-02-12T16:38:22Z</dcterms:created>
  <dcterms:modified xsi:type="dcterms:W3CDTF">2017-12-13T21:20:47Z</dcterms:modified>
</cp:coreProperties>
</file>