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97" r:id="rId2"/>
    <p:sldId id="343" r:id="rId3"/>
    <p:sldId id="311" r:id="rId4"/>
    <p:sldId id="319" r:id="rId5"/>
    <p:sldId id="320" r:id="rId6"/>
    <p:sldId id="313" r:id="rId7"/>
    <p:sldId id="346" r:id="rId8"/>
    <p:sldId id="325" r:id="rId9"/>
    <p:sldId id="329" r:id="rId10"/>
    <p:sldId id="303" r:id="rId11"/>
    <p:sldId id="312" r:id="rId12"/>
    <p:sldId id="347" r:id="rId13"/>
    <p:sldId id="327" r:id="rId14"/>
    <p:sldId id="328" r:id="rId15"/>
    <p:sldId id="304" r:id="rId16"/>
    <p:sldId id="353" r:id="rId17"/>
    <p:sldId id="355" r:id="rId18"/>
    <p:sldId id="345" r:id="rId19"/>
    <p:sldId id="330" r:id="rId20"/>
    <p:sldId id="331" r:id="rId21"/>
    <p:sldId id="314" r:id="rId22"/>
    <p:sldId id="307" r:id="rId23"/>
    <p:sldId id="342" r:id="rId24"/>
    <p:sldId id="321" r:id="rId25"/>
    <p:sldId id="308" r:id="rId26"/>
    <p:sldId id="356" r:id="rId27"/>
    <p:sldId id="362" r:id="rId28"/>
    <p:sldId id="354" r:id="rId29"/>
    <p:sldId id="361" r:id="rId30"/>
    <p:sldId id="348" r:id="rId31"/>
    <p:sldId id="332" r:id="rId32"/>
    <p:sldId id="309" r:id="rId33"/>
    <p:sldId id="349" r:id="rId34"/>
    <p:sldId id="350" r:id="rId35"/>
    <p:sldId id="351" r:id="rId36"/>
    <p:sldId id="35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57" r:id="rId46"/>
    <p:sldId id="344" r:id="rId47"/>
    <p:sldId id="359" r:id="rId48"/>
    <p:sldId id="360" r:id="rId49"/>
    <p:sldId id="358" r:id="rId50"/>
    <p:sldId id="322" r:id="rId51"/>
    <p:sldId id="317" r:id="rId52"/>
    <p:sldId id="318" r:id="rId53"/>
    <p:sldId id="29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  <a:srgbClr val="000E2A"/>
    <a:srgbClr val="0069B8"/>
    <a:srgbClr val="006EC0"/>
    <a:srgbClr val="141E34"/>
    <a:srgbClr val="19273F"/>
    <a:srgbClr val="191E3F"/>
    <a:srgbClr val="1E244E"/>
    <a:srgbClr val="0E262C"/>
    <a:srgbClr val="7C9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18" autoAdjust="0"/>
  </p:normalViewPr>
  <p:slideViewPr>
    <p:cSldViewPr snapToGrid="0" snapToObjects="1">
      <p:cViewPr varScale="1">
        <p:scale>
          <a:sx n="70" d="100"/>
          <a:sy n="7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0C0F-9392-4DFA-BF7D-669166918C9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C9A24-5D3E-45DB-AF0F-71143858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3-4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15-20 min.</a:t>
            </a:r>
          </a:p>
          <a:p>
            <a:endParaRPr lang="en-US" dirty="0" smtClean="0"/>
          </a:p>
          <a:p>
            <a:r>
              <a:rPr lang="en-US" dirty="0" smtClean="0"/>
              <a:t>How to upload file(s) to HDFS and Save in Parquet–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req</a:t>
            </a:r>
            <a:endParaRPr lang="en-US" dirty="0" smtClean="0"/>
          </a:p>
          <a:p>
            <a:pPr lvl="2"/>
            <a:r>
              <a:rPr lang="en-US" dirty="0" smtClean="0"/>
              <a:t>Folders for incoming files are defined on WL machines</a:t>
            </a:r>
          </a:p>
          <a:p>
            <a:pPr lvl="2"/>
            <a:r>
              <a:rPr lang="en-US" dirty="0" smtClean="0"/>
              <a:t>Folders at HDFS are defined</a:t>
            </a:r>
          </a:p>
          <a:p>
            <a:pPr lvl="2"/>
            <a:r>
              <a:rPr lang="en-US" dirty="0" smtClean="0"/>
              <a:t>AVRO Schema is defined</a:t>
            </a:r>
          </a:p>
          <a:p>
            <a:pPr lvl="2"/>
            <a:r>
              <a:rPr lang="en-US" dirty="0" smtClean="0"/>
              <a:t>Parsing, filtering logics are defined</a:t>
            </a:r>
          </a:p>
          <a:p>
            <a:pPr lvl="1"/>
            <a:r>
              <a:rPr lang="en-US" dirty="0" smtClean="0"/>
              <a:t>APDX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5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9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1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5-7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5-7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1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15-20 min.</a:t>
            </a:r>
          </a:p>
          <a:p>
            <a:endParaRPr lang="en-US" dirty="0" smtClean="0"/>
          </a:p>
          <a:p>
            <a:r>
              <a:rPr lang="en-US" dirty="0" smtClean="0"/>
              <a:t>How to upload file(s) to HDFS and Save in Parquet–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req</a:t>
            </a:r>
            <a:endParaRPr lang="en-US" dirty="0" smtClean="0"/>
          </a:p>
          <a:p>
            <a:pPr lvl="2"/>
            <a:r>
              <a:rPr lang="en-US" dirty="0" smtClean="0"/>
              <a:t>Folders for incoming files are defined on WL machines</a:t>
            </a:r>
          </a:p>
          <a:p>
            <a:pPr lvl="2"/>
            <a:r>
              <a:rPr lang="en-US" dirty="0" smtClean="0"/>
              <a:t>Folders at HDFS are defined</a:t>
            </a:r>
          </a:p>
          <a:p>
            <a:pPr lvl="2"/>
            <a:r>
              <a:rPr lang="en-US" dirty="0" smtClean="0"/>
              <a:t>AVRO Schema is defined</a:t>
            </a:r>
          </a:p>
          <a:p>
            <a:pPr lvl="2"/>
            <a:r>
              <a:rPr lang="en-US" dirty="0" smtClean="0"/>
              <a:t>Parsing, filtering logics are defined</a:t>
            </a:r>
          </a:p>
          <a:p>
            <a:pPr lvl="1"/>
            <a:r>
              <a:rPr lang="en-US" smtClean="0"/>
              <a:t>APDX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4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8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FA8D9-0F73-464F-8922-4FF727A0E00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3-4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3-4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15-20 min.</a:t>
            </a:r>
          </a:p>
          <a:p>
            <a:endParaRPr lang="en-US" dirty="0" smtClean="0"/>
          </a:p>
          <a:p>
            <a:r>
              <a:rPr lang="en-US" dirty="0" smtClean="0"/>
              <a:t>How to upload file(s) to HDFS and Save in Parquet–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req</a:t>
            </a:r>
            <a:endParaRPr lang="en-US" dirty="0" smtClean="0"/>
          </a:p>
          <a:p>
            <a:pPr lvl="2"/>
            <a:r>
              <a:rPr lang="en-US" dirty="0" smtClean="0"/>
              <a:t>Folders for incoming files are defined on WL machines</a:t>
            </a:r>
          </a:p>
          <a:p>
            <a:pPr lvl="2"/>
            <a:r>
              <a:rPr lang="en-US" dirty="0" smtClean="0"/>
              <a:t>Folders at HDFS are defined</a:t>
            </a:r>
          </a:p>
          <a:p>
            <a:pPr lvl="2"/>
            <a:r>
              <a:rPr lang="en-US" dirty="0" smtClean="0"/>
              <a:t>AVRO Schema is defined</a:t>
            </a:r>
          </a:p>
          <a:p>
            <a:pPr lvl="2"/>
            <a:r>
              <a:rPr lang="en-US" dirty="0" smtClean="0"/>
              <a:t>Parsing, filtering logics are defined</a:t>
            </a:r>
          </a:p>
          <a:p>
            <a:pPr lvl="1"/>
            <a:r>
              <a:rPr lang="en-US" dirty="0" smtClean="0"/>
              <a:t>APDX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4F7F3CFD-D9DA-4851-A098-ADD621AC6F15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C7EEAB3B-D675-484E-8F02-04FFD9C1C829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3BA7A407-ADEE-47F8-87DE-1D9F7CCD3D5F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3711"/>
            <a:ext cx="2133600" cy="366183"/>
          </a:xfrm>
          <a:prstGeom prst="rect">
            <a:avLst/>
          </a:prstGeom>
        </p:spPr>
        <p:txBody>
          <a:bodyPr/>
          <a:lstStyle/>
          <a:p>
            <a:fld id="{86BA8EE0-4978-46EF-A5AC-0372BA81635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371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5F18FCB2-31C4-4E94-A13B-6E7AA9D1DFDA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42E6D8F5-3758-40D6-9A75-6CE7708CE417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54856F5-0267-49A3-817B-A0294E18AFCC}" type="datetime1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F1393995-92F2-4FEA-8455-A9F1BACFAB8D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2831"/>
            <a:ext cx="2133600" cy="366183"/>
          </a:xfrm>
          <a:prstGeom prst="rect">
            <a:avLst/>
          </a:prstGeom>
        </p:spPr>
        <p:txBody>
          <a:bodyPr/>
          <a:lstStyle/>
          <a:p>
            <a:fld id="{9B910960-E71C-4FAE-A4F1-BC59A9269BFE}" type="datetime1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283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2831"/>
            <a:ext cx="2133600" cy="3661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C0BDDE83-FA6C-4E31-983D-0A8714651FBC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852F4466-977B-4B95-BFBA-604473A4DFC3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5892800"/>
            <a:ext cx="9144001" cy="5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bgithub.dev.bloomberg.com/bdip-datascience/inges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bgithub.dev.bloomberg.com/bdip-datascience/docker-kerbero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31736" y="1046136"/>
            <a:ext cx="8707464" cy="1784451"/>
          </a:xfrm>
          <a:custGeom>
            <a:avLst/>
            <a:gdLst>
              <a:gd name="connsiteX0" fmla="*/ 0 w 8458200"/>
              <a:gd name="connsiteY0" fmla="*/ 0 h 932597"/>
              <a:gd name="connsiteX1" fmla="*/ 8458200 w 8458200"/>
              <a:gd name="connsiteY1" fmla="*/ 0 h 932597"/>
              <a:gd name="connsiteX2" fmla="*/ 8458200 w 8458200"/>
              <a:gd name="connsiteY2" fmla="*/ 932597 h 932597"/>
              <a:gd name="connsiteX3" fmla="*/ 0 w 8458200"/>
              <a:gd name="connsiteY3" fmla="*/ 932597 h 932597"/>
              <a:gd name="connsiteX4" fmla="*/ 0 w 8458200"/>
              <a:gd name="connsiteY4" fmla="*/ 0 h 932597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932613">
                <a:moveTo>
                  <a:pt x="0" y="0"/>
                </a:moveTo>
                <a:lnTo>
                  <a:pt x="8458200" y="0"/>
                </a:lnTo>
                <a:lnTo>
                  <a:pt x="8458200" y="932597"/>
                </a:lnTo>
                <a:lnTo>
                  <a:pt x="0" y="932597"/>
                </a:lnTo>
                <a:cubicBezTo>
                  <a:pt x="14631" y="936285"/>
                  <a:pt x="0" y="310866"/>
                  <a:pt x="0" y="0"/>
                </a:cubicBezTo>
                <a:close/>
              </a:path>
            </a:pathLst>
          </a:cu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smtClean="0">
                <a:latin typeface="Garamond" panose="02020404030301010803" pitchFamily="18" charset="0"/>
              </a:rPr>
              <a:t>BDIP Data Science Platform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53413" y="2928565"/>
            <a:ext cx="5334299" cy="1786230"/>
          </a:xfrm>
          <a:custGeom>
            <a:avLst/>
            <a:gdLst>
              <a:gd name="connsiteX0" fmla="*/ 0 w 8458200"/>
              <a:gd name="connsiteY0" fmla="*/ 0 h 932597"/>
              <a:gd name="connsiteX1" fmla="*/ 8458200 w 8458200"/>
              <a:gd name="connsiteY1" fmla="*/ 0 h 932597"/>
              <a:gd name="connsiteX2" fmla="*/ 8458200 w 8458200"/>
              <a:gd name="connsiteY2" fmla="*/ 932597 h 932597"/>
              <a:gd name="connsiteX3" fmla="*/ 0 w 8458200"/>
              <a:gd name="connsiteY3" fmla="*/ 932597 h 932597"/>
              <a:gd name="connsiteX4" fmla="*/ 0 w 8458200"/>
              <a:gd name="connsiteY4" fmla="*/ 0 h 932597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932613">
                <a:moveTo>
                  <a:pt x="0" y="0"/>
                </a:moveTo>
                <a:lnTo>
                  <a:pt x="8458200" y="0"/>
                </a:lnTo>
                <a:lnTo>
                  <a:pt x="8458200" y="932597"/>
                </a:lnTo>
                <a:lnTo>
                  <a:pt x="0" y="932597"/>
                </a:lnTo>
                <a:cubicBezTo>
                  <a:pt x="14631" y="936285"/>
                  <a:pt x="0" y="310866"/>
                  <a:pt x="0" y="0"/>
                </a:cubicBezTo>
                <a:close/>
              </a:path>
            </a:pathLst>
          </a:cu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800" dirty="0" smtClean="0">
              <a:latin typeface="Garamond" panose="02020404030301010803" pitchFamily="18" charset="0"/>
            </a:endParaRPr>
          </a:p>
          <a:p>
            <a:pPr marL="342900" indent="-342900" algn="r">
              <a:buFontTx/>
              <a:buChar char="-"/>
            </a:pPr>
            <a:r>
              <a:rPr lang="en-US" sz="2000" dirty="0" smtClean="0">
                <a:latin typeface="Garamond" panose="02020404030301010803" pitchFamily="18" charset="0"/>
              </a:rPr>
              <a:t>Pankaj Deshpande</a:t>
            </a:r>
          </a:p>
          <a:p>
            <a:pPr marL="342900" indent="-342900" algn="r">
              <a:buFontTx/>
              <a:buChar char="-"/>
            </a:pPr>
            <a:endParaRPr lang="en-US" sz="800" dirty="0" smtClean="0">
              <a:latin typeface="Garamond" panose="02020404030301010803" pitchFamily="18" charset="0"/>
            </a:endParaRPr>
          </a:p>
          <a:p>
            <a:pPr marL="342900" indent="-342900" algn="r">
              <a:buFontTx/>
              <a:buChar char="-"/>
            </a:pPr>
            <a:r>
              <a:rPr lang="en-US" sz="2000" dirty="0" smtClean="0">
                <a:latin typeface="Garamond" panose="02020404030301010803" pitchFamily="18" charset="0"/>
              </a:rPr>
              <a:t>Nauman Rupani</a:t>
            </a:r>
          </a:p>
          <a:p>
            <a:pPr marL="342900" indent="-342900" algn="r">
              <a:buFontTx/>
              <a:buChar char="-"/>
            </a:pPr>
            <a:endParaRPr lang="en-US" sz="800" dirty="0" smtClean="0">
              <a:latin typeface="Garamond" panose="02020404030301010803" pitchFamily="18" charset="0"/>
            </a:endParaRPr>
          </a:p>
          <a:p>
            <a:pPr marL="342900" indent="-342900" algn="r">
              <a:buFontTx/>
              <a:buChar char="-"/>
            </a:pPr>
            <a:r>
              <a:rPr lang="en-US" sz="2000" dirty="0" smtClean="0">
                <a:latin typeface="Garamond" panose="02020404030301010803" pitchFamily="18" charset="0"/>
              </a:rPr>
              <a:t>Joy Chakraborty</a:t>
            </a:r>
          </a:p>
          <a:p>
            <a:pPr marL="342900" indent="-342900" algn="r">
              <a:buFontTx/>
              <a:buChar char="-"/>
            </a:pPr>
            <a:endParaRPr lang="en-US" sz="500" dirty="0" smtClean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3721" y="67680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October 25, 2016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0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:\Joy\Data Warehouse\Infrastructure\PlatformRevisit\images\ingest-par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51" y="1511215"/>
            <a:ext cx="8229249" cy="40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3" y="2323603"/>
            <a:ext cx="3818971" cy="8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5" y="1177871"/>
            <a:ext cx="5610388" cy="471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70143" y="1177871"/>
            <a:ext cx="0" cy="459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57411" y="1225177"/>
            <a:ext cx="2767106" cy="13925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764118"/>
            <a:ext cx="2912035" cy="3053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744070" y="3048000"/>
            <a:ext cx="2356991" cy="12431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Databases</a:t>
            </a:r>
            <a:endParaRPr lang="en-US" dirty="0"/>
          </a:p>
        </p:txBody>
      </p:sp>
      <p:sp>
        <p:nvSpPr>
          <p:cNvPr id="58" name="Flowchart: Multidocument 57"/>
          <p:cNvSpPr/>
          <p:nvPr/>
        </p:nvSpPr>
        <p:spPr>
          <a:xfrm>
            <a:off x="800847" y="4583953"/>
            <a:ext cx="2243438" cy="1093694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4380754" y="2599766"/>
            <a:ext cx="1482164" cy="184672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1655481"/>
            <a:ext cx="2345765" cy="3878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312535" y="2274049"/>
            <a:ext cx="110831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Machine1</a:t>
            </a:r>
            <a:endParaRPr lang="en-US" sz="1400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7395883" y="3968377"/>
            <a:ext cx="109668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Machine1</a:t>
            </a:r>
          </a:p>
        </p:txBody>
      </p:sp>
      <p:sp>
        <p:nvSpPr>
          <p:cNvPr id="14" name="Right Arrow 13"/>
          <p:cNvSpPr/>
          <p:nvPr/>
        </p:nvSpPr>
        <p:spPr>
          <a:xfrm rot="1636440">
            <a:off x="3138724" y="2238739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53725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680664">
            <a:off x="2926215" y="4283808"/>
            <a:ext cx="155049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4399" y="5501978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Block Arc 2"/>
          <p:cNvSpPr/>
          <p:nvPr/>
        </p:nvSpPr>
        <p:spPr>
          <a:xfrm rot="16200000">
            <a:off x="5222106" y="2598936"/>
            <a:ext cx="4001316" cy="1981142"/>
          </a:xfrm>
          <a:prstGeom prst="blockArc">
            <a:avLst>
              <a:gd name="adj1" fmla="val 10855825"/>
              <a:gd name="adj2" fmla="val 32188"/>
              <a:gd name="adj3" fmla="val 0"/>
            </a:avLst>
          </a:prstGeom>
          <a:ln w="50800" cmpd="dbl">
            <a:gradFill>
              <a:gsLst>
                <a:gs pos="23000">
                  <a:srgbClr val="FF6633"/>
                </a:gs>
                <a:gs pos="100000">
                  <a:srgbClr val="FFFF00"/>
                </a:gs>
                <a:gs pos="100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9488" y="195839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5428" y="494324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0088062">
            <a:off x="5703843" y="2813634"/>
            <a:ext cx="1767233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1000" y="1225177"/>
            <a:ext cx="8517965" cy="4592917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7193813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6617"/>
            <a:ext cx="8229600" cy="4592072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Data Source Uncertainty/Issues</a:t>
            </a:r>
          </a:p>
          <a:p>
            <a:pPr lvl="1"/>
            <a:r>
              <a:rPr lang="en-US" sz="2400" dirty="0" smtClean="0"/>
              <a:t>Duplicate files</a:t>
            </a:r>
          </a:p>
          <a:p>
            <a:pPr lvl="1"/>
            <a:r>
              <a:rPr lang="en-US" sz="2400" dirty="0" smtClean="0"/>
              <a:t>Late Arriving files</a:t>
            </a:r>
          </a:p>
          <a:p>
            <a:pPr lvl="1"/>
            <a:r>
              <a:rPr lang="en-US" sz="2400" dirty="0" smtClean="0"/>
              <a:t>Corrupt data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Future reprocessing</a:t>
            </a:r>
            <a:endParaRPr 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Seamless rewind to a point in time</a:t>
            </a:r>
            <a:br>
              <a:rPr lang="en-US" sz="2400" dirty="0" smtClean="0"/>
            </a:br>
            <a:endParaRPr lang="en-US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Data lineage</a:t>
            </a:r>
          </a:p>
          <a:p>
            <a:pPr lvl="1"/>
            <a:r>
              <a:rPr lang="en-US" sz="2400" dirty="0" smtClean="0"/>
              <a:t>Metadata at record level</a:t>
            </a:r>
            <a:endParaRPr lang="en-US" sz="2400" dirty="0" smtClean="0">
              <a:latin typeface="Garamond" pitchFamily="18" charset="0"/>
            </a:endParaRP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0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89496"/>
            <a:ext cx="8229600" cy="4525433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Extensibility</a:t>
            </a:r>
          </a:p>
          <a:p>
            <a:pPr lvl="1"/>
            <a:r>
              <a:rPr lang="en-US" sz="2400" dirty="0" smtClean="0"/>
              <a:t>Data source-specific ETL plugins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Data Storage and Access</a:t>
            </a:r>
          </a:p>
          <a:p>
            <a:pPr lvl="1"/>
            <a:r>
              <a:rPr lang="en-US" sz="2400" dirty="0" smtClean="0"/>
              <a:t>Well documented schema</a:t>
            </a:r>
            <a:endParaRPr lang="en-US" sz="2400" dirty="0"/>
          </a:p>
          <a:p>
            <a:pPr lvl="1"/>
            <a:r>
              <a:rPr lang="en-US" sz="2400" dirty="0" smtClean="0"/>
              <a:t>ACL</a:t>
            </a:r>
            <a:endParaRPr lang="en-US" sz="2400" dirty="0"/>
          </a:p>
          <a:p>
            <a:pPr lvl="1"/>
            <a:r>
              <a:rPr lang="en-US" sz="2400" dirty="0" smtClean="0"/>
              <a:t>Data at rest optimized for Query (File formats, partitions)</a:t>
            </a:r>
            <a:endParaRPr lang="en-US" sz="2400" dirty="0"/>
          </a:p>
          <a:p>
            <a:pPr lvl="1"/>
            <a:r>
              <a:rPr lang="en-US" sz="2400" dirty="0" smtClean="0"/>
              <a:t>Data at rest optimized for Storage (Compression)</a:t>
            </a:r>
          </a:p>
          <a:p>
            <a:pPr lvl="1"/>
            <a:r>
              <a:rPr lang="en-US" sz="2400" dirty="0" smtClean="0"/>
              <a:t>Standardized View across datasets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F:\Joy\Data Warehouse\Infrastructure\PlatformRevisit\images\ingest-par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7" y="1131491"/>
            <a:ext cx="5530033" cy="47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5738352" y="1347531"/>
            <a:ext cx="3599895" cy="4449587"/>
          </a:xfrm>
        </p:spPr>
        <p:txBody>
          <a:bodyPr>
            <a:normAutofit fontScale="77500" lnSpcReduction="20000"/>
          </a:bodyPr>
          <a:lstStyle/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Data at rest in PARQUET 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Seamless Re-processing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Record level Audit trail (metadata)</a:t>
            </a:r>
          </a:p>
          <a:p>
            <a:pPr marL="228600" lvl="2"/>
            <a:endParaRPr lang="en-US" sz="600" dirty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De-dup </a:t>
            </a:r>
            <a:r>
              <a:rPr lang="en-US" sz="2900" dirty="0">
                <a:solidFill>
                  <a:srgbClr val="002060"/>
                </a:solidFill>
              </a:rPr>
              <a:t>check at file </a:t>
            </a:r>
            <a:r>
              <a:rPr lang="en-US" sz="2900" dirty="0" smtClean="0">
                <a:solidFill>
                  <a:srgbClr val="002060"/>
                </a:solidFill>
              </a:rPr>
              <a:t>level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>
                <a:solidFill>
                  <a:srgbClr val="002060"/>
                </a:solidFill>
              </a:rPr>
              <a:t>Alarming (ALMN-DRQS integration</a:t>
            </a:r>
            <a:r>
              <a:rPr lang="en-US" sz="2900" dirty="0" smtClean="0">
                <a:solidFill>
                  <a:srgbClr val="002060"/>
                </a:solidFill>
              </a:rPr>
              <a:t>)</a:t>
            </a:r>
          </a:p>
          <a:p>
            <a:pPr marL="228600" lvl="2"/>
            <a:endParaRPr lang="en-US" sz="600" dirty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Reusable (Configuration/Plugin)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Workflow support 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Data Access Security (PVF)</a:t>
            </a:r>
            <a:endParaRPr lang="en-US" sz="2800" dirty="0">
              <a:solidFill>
                <a:srgbClr val="002060"/>
              </a:solidFill>
            </a:endParaRPr>
          </a:p>
          <a:p>
            <a:pPr marL="228600" lvl="2"/>
            <a:endParaRPr lang="en-US" sz="2600" dirty="0" smtClean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F:\Joy\Data Warehouse\Infrastructure\PlatformRevisit\images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78" y="1742120"/>
            <a:ext cx="4164723" cy="34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F:\Joy\Data Warehouse\Infrastructure\PlatformRevisit\images\full-inges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2303933"/>
            <a:ext cx="4020327" cy="26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7" y="1162372"/>
            <a:ext cx="8690016" cy="462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3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347531"/>
            <a:ext cx="7905565" cy="4281991"/>
          </a:xfrm>
        </p:spPr>
        <p:txBody>
          <a:bodyPr>
            <a:normAutofit/>
          </a:bodyPr>
          <a:lstStyle/>
          <a:p>
            <a:pPr marL="228600" lvl="2"/>
            <a:r>
              <a:rPr lang="en-US" sz="2900" dirty="0" smtClean="0">
                <a:solidFill>
                  <a:srgbClr val="C00000"/>
                </a:solidFill>
              </a:rPr>
              <a:t>Scala</a:t>
            </a:r>
            <a:r>
              <a:rPr lang="en-US" sz="2900" dirty="0" smtClean="0">
                <a:solidFill>
                  <a:srgbClr val="002060"/>
                </a:solidFill>
              </a:rPr>
              <a:t> (Functional programming Paradigm)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Akka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Agent based message passing multithreading framework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</a:rPr>
              <a:t>Camel</a:t>
            </a:r>
            <a:r>
              <a:rPr lang="en-US" dirty="0" smtClean="0">
                <a:solidFill>
                  <a:srgbClr val="002060"/>
                </a:solidFill>
              </a:rPr>
              <a:t> – File watcher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</a:rPr>
              <a:t>SBT</a:t>
            </a:r>
            <a:r>
              <a:rPr lang="en-US" dirty="0" smtClean="0">
                <a:solidFill>
                  <a:srgbClr val="002060"/>
                </a:solidFill>
              </a:rPr>
              <a:t> – Scala Build tool</a:t>
            </a:r>
          </a:p>
          <a:p>
            <a:pPr marL="228600" lvl="2"/>
            <a:r>
              <a:rPr lang="en-US" dirty="0" smtClean="0">
                <a:solidFill>
                  <a:srgbClr val="C00000"/>
                </a:solidFill>
              </a:rPr>
              <a:t>Apache Spark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sz="2000" dirty="0" smtClean="0">
                <a:solidFill>
                  <a:srgbClr val="002060"/>
                </a:solidFill>
              </a:rPr>
              <a:t>In memory distributed processing framework</a:t>
            </a:r>
          </a:p>
          <a:p>
            <a:pPr marL="228600" lvl="2"/>
            <a:r>
              <a:rPr lang="en-US" dirty="0" err="1" smtClean="0">
                <a:solidFill>
                  <a:srgbClr val="C00000"/>
                </a:solidFill>
              </a:rPr>
              <a:t>Artifactory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sz="2000" dirty="0" smtClean="0">
                <a:solidFill>
                  <a:srgbClr val="002060"/>
                </a:solidFill>
              </a:rPr>
              <a:t>Library repositories</a:t>
            </a:r>
          </a:p>
          <a:p>
            <a:pPr marL="228600" lvl="2"/>
            <a:r>
              <a:rPr lang="en-US" dirty="0" err="1" smtClean="0">
                <a:solidFill>
                  <a:srgbClr val="C00000"/>
                </a:solidFill>
              </a:rPr>
              <a:t>Oozie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sz="2000" dirty="0" smtClean="0">
                <a:solidFill>
                  <a:srgbClr val="002060"/>
                </a:solidFill>
              </a:rPr>
              <a:t>Distributed workflow framework and scheduler</a:t>
            </a:r>
            <a:endParaRPr lang="en-US" sz="2000" dirty="0">
              <a:solidFill>
                <a:srgbClr val="002060"/>
              </a:solidFill>
            </a:endParaRPr>
          </a:p>
          <a:p>
            <a:pPr marL="228600" lvl="2"/>
            <a:endParaRPr lang="en-US" sz="2600" dirty="0" smtClean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Ingestion– Tech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57" y="1189301"/>
            <a:ext cx="8229600" cy="4676931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Map/reduce </a:t>
            </a:r>
            <a:r>
              <a:rPr lang="en-US" sz="2800" dirty="0">
                <a:solidFill>
                  <a:srgbClr val="C00000"/>
                </a:solidFill>
              </a:rPr>
              <a:t>to </a:t>
            </a:r>
            <a:r>
              <a:rPr lang="en-US" sz="2800" dirty="0" smtClean="0">
                <a:solidFill>
                  <a:srgbClr val="C00000"/>
                </a:solidFill>
              </a:rPr>
              <a:t>Spark</a:t>
            </a:r>
            <a:r>
              <a:rPr lang="en-US" sz="2800" dirty="0">
                <a:solidFill>
                  <a:srgbClr val="C00000"/>
                </a:solidFill>
              </a:rPr>
              <a:t/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- </a:t>
            </a:r>
            <a:r>
              <a:rPr lang="en-US" sz="2400" dirty="0" smtClean="0"/>
              <a:t>Performance gain for multi-step processing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>
                <a:solidFill>
                  <a:srgbClr val="C00000"/>
                </a:solidFill>
              </a:rPr>
              <a:t>Judiciously use </a:t>
            </a:r>
            <a:r>
              <a:rPr lang="en-US" sz="2800" dirty="0" smtClean="0">
                <a:solidFill>
                  <a:srgbClr val="C00000"/>
                </a:solidFill>
              </a:rPr>
              <a:t>HDFS</a:t>
            </a:r>
            <a:r>
              <a:rPr lang="en-US" sz="2800" dirty="0">
                <a:solidFill>
                  <a:srgbClr val="C00000"/>
                </a:solidFill>
              </a:rPr>
              <a:t/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- Too many small files =&gt; </a:t>
            </a:r>
            <a:r>
              <a:rPr lang="en-US" sz="2400" dirty="0" err="1"/>
              <a:t>NameNode</a:t>
            </a:r>
            <a:r>
              <a:rPr lang="en-US" sz="2400" dirty="0"/>
              <a:t> slowness</a:t>
            </a:r>
            <a:br>
              <a:rPr lang="en-US" sz="2400" dirty="0"/>
            </a:br>
            <a:r>
              <a:rPr lang="en-US" sz="2400" dirty="0"/>
              <a:t>- Too many files in directory =&gt; Heap </a:t>
            </a:r>
            <a:r>
              <a:rPr lang="en-US" sz="2400" dirty="0" smtClean="0"/>
              <a:t>space/OOM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Organize/Partition your data at rest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- Better readability/navigation- Partition pruning, better access performance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-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</a:t>
            </a:fld>
            <a:endParaRPr lang="en-US" dirty="0"/>
          </a:p>
        </p:txBody>
      </p:sp>
      <p:pic>
        <p:nvPicPr>
          <p:cNvPr id="2051" name="Picture 3" descr="F:\Joy\Data Warehouse\Infrastructure\PlatformRevisit\images\con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88" y="1377616"/>
            <a:ext cx="5335767" cy="39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Joy\Data Warehouse\Infrastructure\PlatformRevisit\images\discus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1" y="2049485"/>
            <a:ext cx="4435470" cy="2646497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</p:pic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dirty="0" smtClean="0">
                <a:latin typeface="Garamond" panose="02020404030301010803" pitchFamily="18" charset="0"/>
              </a:rPr>
              <a:t>What is this about?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887"/>
            <a:ext cx="8229600" cy="4614238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AKKA configuration</a:t>
            </a:r>
          </a:p>
          <a:p>
            <a:pPr lvl="1"/>
            <a:r>
              <a:rPr lang="en-US" sz="2400" dirty="0" smtClean="0"/>
              <a:t>With great power comes great responsibility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>
                <a:solidFill>
                  <a:srgbClr val="C00000"/>
                </a:solidFill>
              </a:rPr>
              <a:t>Metadata enrichment</a:t>
            </a:r>
          </a:p>
          <a:p>
            <a:pPr lvl="1"/>
            <a:r>
              <a:rPr lang="en-US" sz="2400" dirty="0" smtClean="0"/>
              <a:t>Consistent </a:t>
            </a:r>
            <a:r>
              <a:rPr lang="en-US" sz="2400" dirty="0"/>
              <a:t>view =&gt; assists in </a:t>
            </a:r>
            <a:r>
              <a:rPr lang="en-US" sz="2400" dirty="0" smtClean="0"/>
              <a:t>monitoring</a:t>
            </a:r>
          </a:p>
          <a:p>
            <a:pPr lvl="1"/>
            <a:r>
              <a:rPr lang="en-US" sz="2400" dirty="0" smtClean="0"/>
              <a:t>Marry/combine </a:t>
            </a:r>
            <a:r>
              <a:rPr lang="en-US" sz="2400" dirty="0"/>
              <a:t>different datasets to get holistic </a:t>
            </a:r>
            <a:r>
              <a:rPr lang="en-US" sz="2400" dirty="0" smtClean="0"/>
              <a:t>picture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Design </a:t>
            </a:r>
            <a:r>
              <a:rPr lang="en-US" sz="2400" dirty="0">
                <a:solidFill>
                  <a:srgbClr val="C00000"/>
                </a:solidFill>
              </a:rPr>
              <a:t>for ease of </a:t>
            </a:r>
            <a:r>
              <a:rPr lang="en-US" sz="2400" dirty="0" smtClean="0">
                <a:solidFill>
                  <a:srgbClr val="C00000"/>
                </a:solidFill>
              </a:rPr>
              <a:t>reprocessing</a:t>
            </a:r>
          </a:p>
          <a:p>
            <a:pPr lvl="1"/>
            <a:r>
              <a:rPr lang="en-US" sz="2400" dirty="0" smtClean="0"/>
              <a:t>Bugs </a:t>
            </a:r>
            <a:r>
              <a:rPr lang="en-US" sz="2400" dirty="0"/>
              <a:t>are inevitable =&gt; reprocessing is </a:t>
            </a:r>
            <a:r>
              <a:rPr lang="en-US" sz="2400" dirty="0" smtClean="0"/>
              <a:t>inevitable</a:t>
            </a:r>
          </a:p>
          <a:p>
            <a:pPr lvl="1"/>
            <a:r>
              <a:rPr lang="en-US" sz="2400" dirty="0" smtClean="0"/>
              <a:t>Reduces </a:t>
            </a:r>
            <a:r>
              <a:rPr lang="en-US" sz="2400" dirty="0"/>
              <a:t>future reprocessing </a:t>
            </a:r>
            <a:r>
              <a:rPr lang="en-US" sz="2400" dirty="0" smtClean="0"/>
              <a:t>overhead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-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bbgithub.dev.bloomberg.com/bdip-datascience/ingestion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{TEAM BBAT:DATA INGESTION PLATFORM - OVERVIEW&lt;GO&gt;} or {TEAM 723880574&lt;GO&gt;}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- 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15729"/>
            <a:ext cx="8229600" cy="3535981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 ingestion of Streaming data sources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BBDS Integration (schema management)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Metadata Management tool</a:t>
            </a:r>
            <a:endParaRPr lang="en-US" dirty="0"/>
          </a:p>
          <a:p>
            <a:pPr marL="346075" lvl="1" indent="-346075"/>
            <a:endParaRPr lang="en-US" dirty="0"/>
          </a:p>
          <a:p>
            <a:pPr lvl="3"/>
            <a:endParaRPr lang="en-US" dirty="0">
              <a:solidFill>
                <a:srgbClr val="7030A0"/>
              </a:solidFill>
            </a:endParaRPr>
          </a:p>
          <a:p>
            <a:pPr marL="228600" indent="-228600"/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</a:t>
            </a:r>
            <a:r>
              <a:rPr lang="en-US" dirty="0" smtClean="0">
                <a:latin typeface="Garamond" panose="02020404030301010803" pitchFamily="18" charset="0"/>
              </a:rPr>
              <a:t> – Future Capabilities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37" y="2319466"/>
            <a:ext cx="2215744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61088" y="2316426"/>
            <a:ext cx="2010263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26380" y="4756197"/>
            <a:ext cx="2934707" cy="996092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9398" y="1207169"/>
            <a:ext cx="3593823" cy="3830903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Joy\Data Warehouse\Infrastructure\PlatformRevisit\images\chec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98" y="618706"/>
            <a:ext cx="881062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6809" y="2322737"/>
            <a:ext cx="5109788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6597" y="4757521"/>
            <a:ext cx="2044754" cy="991728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15632" y="1323374"/>
            <a:ext cx="5190062" cy="996092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1745" y="2868711"/>
            <a:ext cx="2354093" cy="2047000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Access (Exploration &amp; Analytics)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2916" y="1683801"/>
            <a:ext cx="3142209" cy="3399644"/>
          </a:xfrm>
        </p:spPr>
        <p:txBody>
          <a:bodyPr>
            <a:normAutofit/>
          </a:bodyPr>
          <a:lstStyle/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DMZ Notebook Infrastructure for Data Science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Web-based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Scala/Python libraries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Templates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Security and login integration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Data discovery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Enhanced SQL support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Integration with external DBs</a:t>
            </a:r>
          </a:p>
          <a:p>
            <a:pPr marL="346075" lvl="1" indent="-346075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pPr marL="228600" indent="-228600"/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0" name="Picture 2" descr="F:\Joy\Data Warehouse\Infrastructure\PlatformRevisit\images\Jupyter-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71" y="1196747"/>
            <a:ext cx="5557827" cy="45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Secure Spark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Secure</a:t>
            </a:r>
            <a:r>
              <a:rPr lang="en-US" sz="4000" dirty="0" smtClean="0">
                <a:latin typeface="Garamond" panose="02020404030301010803" pitchFamily="18" charset="0"/>
              </a:rPr>
              <a:t> Spark Notebooks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7557" y="3093117"/>
            <a:ext cx="3866827" cy="933772"/>
          </a:xfrm>
        </p:spPr>
        <p:txBody>
          <a:bodyPr/>
          <a:lstStyle/>
          <a:p>
            <a:r>
              <a:rPr lang="en-US" dirty="0" smtClean="0"/>
              <a:t>Where is the </a:t>
            </a:r>
            <a:r>
              <a:rPr lang="en-US" dirty="0" smtClean="0">
                <a:solidFill>
                  <a:srgbClr val="C00000"/>
                </a:solidFill>
              </a:rPr>
              <a:t>Security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F:\Joy\Data Warehouse\Infrastructure\PlatformRevisit\images\secur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9493"/>
            <a:ext cx="4508069" cy="45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Authentication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043126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43000"/>
            <a:ext cx="7581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Authentication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043126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43000"/>
            <a:ext cx="7581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2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Authentication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043126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0138"/>
            <a:ext cx="8229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8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7532"/>
            <a:ext cx="8229600" cy="4680406"/>
          </a:xfrm>
        </p:spPr>
        <p:txBody>
          <a:bodyPr>
            <a:normAutofit/>
          </a:bodyPr>
          <a:lstStyle/>
          <a:p>
            <a:pPr marL="228600" lvl="2"/>
            <a:r>
              <a:rPr lang="en-US" sz="3200" b="1" dirty="0" smtClean="0">
                <a:solidFill>
                  <a:srgbClr val="002060"/>
                </a:solidFill>
              </a:rPr>
              <a:t>Create Distributed Data platform to :</a:t>
            </a:r>
          </a:p>
          <a:p>
            <a:pPr marL="685800" lvl="3"/>
            <a:r>
              <a:rPr lang="en-US" sz="2800" dirty="0" smtClean="0">
                <a:solidFill>
                  <a:srgbClr val="002060"/>
                </a:solidFill>
              </a:rPr>
              <a:t>Ingest various data sources across the organization</a:t>
            </a:r>
          </a:p>
          <a:p>
            <a:pPr marL="685800" lvl="3"/>
            <a:r>
              <a:rPr lang="en-US" sz="2800" dirty="0" smtClean="0">
                <a:solidFill>
                  <a:srgbClr val="002060"/>
                </a:solidFill>
              </a:rPr>
              <a:t>Store data at most granular level in consistent format</a:t>
            </a:r>
          </a:p>
          <a:p>
            <a:pPr marL="685800" lvl="3"/>
            <a:r>
              <a:rPr lang="en-US" sz="2800" dirty="0" smtClean="0">
                <a:solidFill>
                  <a:srgbClr val="002060"/>
                </a:solidFill>
              </a:rPr>
              <a:t>Provide tooling across organization to perform Data-exploration, Analysis &amp; Machine learning activities</a:t>
            </a:r>
          </a:p>
          <a:p>
            <a:pPr marL="685800" lvl="3"/>
            <a:endParaRPr lang="en-US" dirty="0">
              <a:solidFill>
                <a:srgbClr val="002060"/>
              </a:solidFill>
            </a:endParaRPr>
          </a:p>
          <a:p>
            <a:pPr marL="228600" lvl="2"/>
            <a:endParaRPr lang="en-US" sz="2600" dirty="0" smtClean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dirty="0" smtClean="0">
                <a:latin typeface="Garamond" panose="02020404030301010803" pitchFamily="18" charset="0"/>
              </a:rPr>
              <a:t>Mission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7324" y="1427482"/>
            <a:ext cx="8401875" cy="321425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upyterhub</a:t>
            </a:r>
            <a:r>
              <a:rPr lang="en-US" dirty="0" smtClean="0"/>
              <a:t> </a:t>
            </a:r>
            <a:r>
              <a:rPr lang="en-US" sz="1900" dirty="0" smtClean="0">
                <a:solidFill>
                  <a:srgbClr val="C00000"/>
                </a:solidFill>
              </a:rPr>
              <a:t>(Notebook web-application for multi-users environment)</a:t>
            </a:r>
            <a:endParaRPr lang="en-US" sz="1900" dirty="0" smtClean="0"/>
          </a:p>
          <a:p>
            <a:r>
              <a:rPr lang="en-US" dirty="0" err="1" smtClean="0"/>
              <a:t>SparkMagic</a:t>
            </a:r>
            <a:r>
              <a:rPr lang="en-US" dirty="0" smtClean="0"/>
              <a:t> </a:t>
            </a:r>
            <a:r>
              <a:rPr lang="en-US" sz="1900" dirty="0" smtClean="0">
                <a:solidFill>
                  <a:srgbClr val="C00000"/>
                </a:solidFill>
              </a:rPr>
              <a:t>(Spark kernel for </a:t>
            </a:r>
            <a:r>
              <a:rPr lang="en-US" sz="1900" dirty="0" err="1" smtClean="0">
                <a:solidFill>
                  <a:srgbClr val="C00000"/>
                </a:solidFill>
              </a:rPr>
              <a:t>Jupuyter</a:t>
            </a:r>
            <a:r>
              <a:rPr lang="en-US" sz="1900" dirty="0" smtClean="0">
                <a:solidFill>
                  <a:srgbClr val="C00000"/>
                </a:solidFill>
              </a:rPr>
              <a:t> Notebook supporting Python, Scala)</a:t>
            </a:r>
          </a:p>
          <a:p>
            <a:r>
              <a:rPr lang="en-US" dirty="0" smtClean="0"/>
              <a:t>Livy </a:t>
            </a:r>
            <a:r>
              <a:rPr lang="en-US" sz="1900" dirty="0" smtClean="0">
                <a:solidFill>
                  <a:srgbClr val="C00000"/>
                </a:solidFill>
              </a:rPr>
              <a:t>(HTTP REST </a:t>
            </a:r>
            <a:r>
              <a:rPr lang="en-US" sz="1900" dirty="0" err="1" smtClean="0">
                <a:solidFill>
                  <a:srgbClr val="C00000"/>
                </a:solidFill>
              </a:rPr>
              <a:t>webservice</a:t>
            </a:r>
            <a:r>
              <a:rPr lang="en-US" sz="1900" dirty="0" smtClean="0">
                <a:solidFill>
                  <a:srgbClr val="C00000"/>
                </a:solidFill>
              </a:rPr>
              <a:t> for Spark to submit jobs, managing sessions, </a:t>
            </a:r>
            <a:r>
              <a:rPr lang="en-US" sz="1900" dirty="0" err="1" smtClean="0">
                <a:solidFill>
                  <a:srgbClr val="C00000"/>
                </a:solidFill>
              </a:rPr>
              <a:t>e.t.c</a:t>
            </a:r>
            <a:r>
              <a:rPr lang="en-US" sz="1900" dirty="0" smtClean="0">
                <a:solidFill>
                  <a:srgbClr val="C00000"/>
                </a:solidFill>
              </a:rPr>
              <a:t>.)</a:t>
            </a:r>
            <a:endParaRPr lang="en-US" sz="1900" dirty="0" smtClean="0"/>
          </a:p>
          <a:p>
            <a:r>
              <a:rPr lang="en-US" dirty="0"/>
              <a:t>Kerberos </a:t>
            </a:r>
            <a:r>
              <a:rPr lang="en-US" sz="1900" dirty="0">
                <a:solidFill>
                  <a:srgbClr val="C00000"/>
                </a:solidFill>
              </a:rPr>
              <a:t>(Network authentication protocol using secret-key cryptography)</a:t>
            </a:r>
          </a:p>
          <a:p>
            <a:r>
              <a:rPr lang="en-US" dirty="0" smtClean="0"/>
              <a:t>HDP </a:t>
            </a:r>
            <a:r>
              <a:rPr lang="en-US" sz="1900" dirty="0" smtClean="0">
                <a:solidFill>
                  <a:srgbClr val="C00000"/>
                </a:solidFill>
              </a:rPr>
              <a:t>(</a:t>
            </a:r>
            <a:r>
              <a:rPr lang="en-US" sz="1900" dirty="0" err="1" smtClean="0">
                <a:solidFill>
                  <a:srgbClr val="C00000"/>
                </a:solidFill>
              </a:rPr>
              <a:t>HortonWorks</a:t>
            </a:r>
            <a:r>
              <a:rPr lang="en-US" sz="1900" dirty="0" smtClean="0">
                <a:solidFill>
                  <a:srgbClr val="C00000"/>
                </a:solidFill>
              </a:rPr>
              <a:t> Hadoop distribution)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>
              <a:solidFill>
                <a:srgbClr val="7030A0"/>
              </a:solidFill>
            </a:endParaRPr>
          </a:p>
          <a:p>
            <a:pPr marL="228600" indent="-228600"/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Secure Spark Notebooks – Tech Stack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5157911"/>
            <a:ext cx="8229600" cy="543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i="1" dirty="0" smtClean="0">
                <a:solidFill>
                  <a:srgbClr val="0067B4"/>
                </a:solidFill>
              </a:rPr>
              <a:t>*** Planning to contribute back to Open-Source</a:t>
            </a:r>
          </a:p>
          <a:p>
            <a:pPr marL="346075" lvl="1" indent="-346075"/>
            <a:endParaRPr lang="en-US" dirty="0" smtClean="0"/>
          </a:p>
          <a:p>
            <a:pPr lvl="3"/>
            <a:endParaRPr lang="en-US" dirty="0" smtClean="0">
              <a:solidFill>
                <a:srgbClr val="7030A0"/>
              </a:solidFill>
            </a:endParaRPr>
          </a:p>
          <a:p>
            <a:pPr marL="228600" indent="-228600"/>
            <a:endParaRPr lang="en-US" sz="2000" dirty="0" smtClean="0"/>
          </a:p>
          <a:p>
            <a:pPr marL="228600" indent="-2286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31</a:t>
            </a:fld>
            <a:endParaRPr lang="en-US" dirty="0"/>
          </a:p>
        </p:txBody>
      </p:sp>
      <p:pic>
        <p:nvPicPr>
          <p:cNvPr id="4098" name="Picture 2" descr="F:\Joy\Data Warehouse\Infrastructure\PlatformRevisit\images\notebook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3" y="1508048"/>
            <a:ext cx="8593633" cy="37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Secure Spark Notebooks –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311399"/>
            <a:ext cx="8577020" cy="4703608"/>
            <a:chOff x="381000" y="1311400"/>
            <a:chExt cx="7253796" cy="2858320"/>
          </a:xfrm>
        </p:grpSpPr>
        <p:pic>
          <p:nvPicPr>
            <p:cNvPr id="1026" name="Picture 2" descr="https://cms.prod.bloomberg.com/team/download/attachments/710414041/Architecture.png?version=2&amp;modificationDate=1470091031090&amp;api=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97750"/>
              <a:ext cx="6950676" cy="19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16724" y="3602902"/>
              <a:ext cx="1788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Hadoop Platform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325" y="1311400"/>
              <a:ext cx="7197471" cy="267365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3587" y="380038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DMZ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671430" y="1487837"/>
            <a:ext cx="2297358" cy="10616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KDC Server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1650569" y="2393998"/>
            <a:ext cx="1357301" cy="83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65329" y="2549472"/>
            <a:ext cx="2176127" cy="137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44871" y="2549473"/>
            <a:ext cx="844844" cy="119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3521" y="2375672"/>
            <a:ext cx="2289462" cy="13671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Secure Spark Notebooks – 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311399"/>
            <a:ext cx="8577020" cy="4703608"/>
            <a:chOff x="381000" y="1311400"/>
            <a:chExt cx="7253796" cy="2858320"/>
          </a:xfrm>
        </p:grpSpPr>
        <p:pic>
          <p:nvPicPr>
            <p:cNvPr id="1026" name="Picture 2" descr="https://cms.prod.bloomberg.com/team/download/attachments/710414041/Architecture.png?version=2&amp;modificationDate=1470091031090&amp;api=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97750"/>
              <a:ext cx="6950676" cy="19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16724" y="3602902"/>
              <a:ext cx="1788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Hadoop Platform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325" y="1311400"/>
              <a:ext cx="7197471" cy="267365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3587" y="380038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DMZ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671430" y="1487837"/>
            <a:ext cx="2297358" cy="10616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KDC Server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1650569" y="2393998"/>
            <a:ext cx="1357301" cy="83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65329" y="2549472"/>
            <a:ext cx="2176127" cy="137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44871" y="2549473"/>
            <a:ext cx="844844" cy="119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3521" y="2375672"/>
            <a:ext cx="2289462" cy="13671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7600" y="1311398"/>
            <a:ext cx="8510420" cy="439972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5507064" y="1580827"/>
            <a:ext cx="3332136" cy="3882326"/>
          </a:xfrm>
          <a:prstGeom prst="wedgeEllipseCallout">
            <a:avLst>
              <a:gd name="adj1" fmla="val -69839"/>
              <a:gd name="adj2" fmla="val -401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6460477" y="1891038"/>
            <a:ext cx="1425310" cy="65843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Kerberos Server (KDC Server)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6571815" y="4423827"/>
            <a:ext cx="1425310" cy="65843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311399"/>
            <a:ext cx="8577020" cy="4703608"/>
            <a:chOff x="381000" y="1311400"/>
            <a:chExt cx="7253796" cy="2858320"/>
          </a:xfrm>
        </p:grpSpPr>
        <p:pic>
          <p:nvPicPr>
            <p:cNvPr id="1026" name="Picture 2" descr="https://cms.prod.bloomberg.com/team/download/attachments/710414041/Architecture.png?version=2&amp;modificationDate=1470091031090&amp;api=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97750"/>
              <a:ext cx="6950676" cy="19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16724" y="3602902"/>
              <a:ext cx="1788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Hadoop Platform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325" y="1311400"/>
              <a:ext cx="7197471" cy="267365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3587" y="380038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DMZ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671430" y="1487837"/>
            <a:ext cx="2297358" cy="10616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KDC Server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1650569" y="2393998"/>
            <a:ext cx="1357301" cy="83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65329" y="2549472"/>
            <a:ext cx="2176127" cy="137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44871" y="2549473"/>
            <a:ext cx="844844" cy="119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3521" y="2375672"/>
            <a:ext cx="2289462" cy="13671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7600" y="1311398"/>
            <a:ext cx="8510420" cy="439972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5507064" y="1580827"/>
            <a:ext cx="3332136" cy="3882326"/>
          </a:xfrm>
          <a:prstGeom prst="wedgeEllipseCallout">
            <a:avLst>
              <a:gd name="adj1" fmla="val -69839"/>
              <a:gd name="adj2" fmla="val -401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6460477" y="1891038"/>
            <a:ext cx="1425310" cy="65843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Kerberos Server (KDC Server)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6571815" y="4423827"/>
            <a:ext cx="1425310" cy="65843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11505" y="2549473"/>
            <a:ext cx="0" cy="1874354"/>
          </a:xfrm>
          <a:prstGeom prst="straightConnector1">
            <a:avLst/>
          </a:prstGeom>
          <a:ln w="6985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0109" y="3226854"/>
            <a:ext cx="29931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Kinit</a:t>
            </a:r>
            <a:r>
              <a:rPr lang="en-US" dirty="0" smtClean="0"/>
              <a:t> using toolkit or </a:t>
            </a:r>
            <a:r>
              <a:rPr lang="en-US" dirty="0" err="1" smtClean="0"/>
              <a:t>Keytab</a:t>
            </a:r>
            <a:endParaRPr lang="en-US" dirty="0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8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311399"/>
            <a:ext cx="8577020" cy="4703608"/>
            <a:chOff x="381000" y="1311400"/>
            <a:chExt cx="7253796" cy="2858320"/>
          </a:xfrm>
        </p:grpSpPr>
        <p:pic>
          <p:nvPicPr>
            <p:cNvPr id="1026" name="Picture 2" descr="https://cms.prod.bloomberg.com/team/download/attachments/710414041/Architecture.png?version=2&amp;modificationDate=1470091031090&amp;api=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97750"/>
              <a:ext cx="6950676" cy="19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16724" y="3602902"/>
              <a:ext cx="1788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Hadoop Platform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325" y="1311400"/>
              <a:ext cx="7197471" cy="267365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3587" y="380038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DMZ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671430" y="1487837"/>
            <a:ext cx="2297358" cy="10616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KDC Server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1650569" y="2393998"/>
            <a:ext cx="1357301" cy="83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65329" y="2549472"/>
            <a:ext cx="2176127" cy="137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44871" y="2549473"/>
            <a:ext cx="844844" cy="119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3521" y="2375672"/>
            <a:ext cx="2289462" cy="13671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7600" y="1311398"/>
            <a:ext cx="8510420" cy="439972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5507064" y="1580827"/>
            <a:ext cx="2993756" cy="3882326"/>
          </a:xfrm>
          <a:prstGeom prst="wedgeEllipseCallout">
            <a:avLst>
              <a:gd name="adj1" fmla="val -69839"/>
              <a:gd name="adj2" fmla="val -401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6291287" y="1918162"/>
            <a:ext cx="1425310" cy="65843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Kerberos Server (KDC Server)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6300328" y="4423827"/>
            <a:ext cx="1425310" cy="65843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11505" y="2549473"/>
            <a:ext cx="0" cy="1874354"/>
          </a:xfrm>
          <a:prstGeom prst="straightConnector1">
            <a:avLst/>
          </a:prstGeom>
          <a:ln w="6985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0109" y="3226854"/>
            <a:ext cx="29931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Kinit</a:t>
            </a:r>
            <a:r>
              <a:rPr lang="en-US" dirty="0" smtClean="0"/>
              <a:t> using toolkit or </a:t>
            </a:r>
            <a:r>
              <a:rPr lang="en-US" dirty="0" err="1" smtClean="0"/>
              <a:t>Keytab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73132" y="2549473"/>
            <a:ext cx="0" cy="1945035"/>
          </a:xfrm>
          <a:prstGeom prst="straightConnector1">
            <a:avLst/>
          </a:prstGeom>
          <a:ln w="6985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202" y="3226854"/>
            <a:ext cx="17958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2. Send a token </a:t>
            </a:r>
            <a:endParaRPr lang="en-US" dirty="0"/>
          </a:p>
        </p:txBody>
      </p:sp>
      <p:sp>
        <p:nvSpPr>
          <p:cNvPr id="24" name="Flowchart: Document 23"/>
          <p:cNvSpPr/>
          <p:nvPr/>
        </p:nvSpPr>
        <p:spPr>
          <a:xfrm>
            <a:off x="8733564" y="3380851"/>
            <a:ext cx="178095" cy="9233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311399"/>
            <a:ext cx="8577020" cy="4703608"/>
            <a:chOff x="381000" y="1311400"/>
            <a:chExt cx="7253796" cy="2858320"/>
          </a:xfrm>
        </p:grpSpPr>
        <p:pic>
          <p:nvPicPr>
            <p:cNvPr id="1026" name="Picture 2" descr="https://cms.prod.bloomberg.com/team/download/attachments/710414041/Architecture.png?version=2&amp;modificationDate=1470091031090&amp;api=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97750"/>
              <a:ext cx="6950676" cy="19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16724" y="3602902"/>
              <a:ext cx="1788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Hadoop Platform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325" y="1311400"/>
              <a:ext cx="7197471" cy="267365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3587" y="380038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DMZ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671430" y="1487837"/>
            <a:ext cx="2297358" cy="10616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KDC Server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1650569" y="2393998"/>
            <a:ext cx="1357301" cy="83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65329" y="2549472"/>
            <a:ext cx="2176127" cy="137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44871" y="2549473"/>
            <a:ext cx="844844" cy="119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23521" y="2375672"/>
            <a:ext cx="2289462" cy="13671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2" idx="2"/>
            <a:endCxn id="7" idx="3"/>
          </p:cNvCxnSpPr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– Hadoop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11" idx="3"/>
          </p:cNvCxnSpPr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– Livy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Platform Architecture – Target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" idx="2"/>
            <a:endCxn id="7" idx="0"/>
          </p:cNvCxnSpPr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– </a:t>
            </a:r>
            <a:r>
              <a:rPr lang="en-US" sz="4000" dirty="0" err="1" smtClean="0">
                <a:latin typeface="Garamond" panose="02020404030301010803" pitchFamily="18" charset="0"/>
              </a:rPr>
              <a:t>Jupyter</a:t>
            </a:r>
            <a:r>
              <a:rPr lang="en-US" sz="4000" dirty="0" smtClean="0">
                <a:latin typeface="Garamond" panose="02020404030301010803" pitchFamily="18" charset="0"/>
              </a:rPr>
              <a:t>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– User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–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0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3698" y="2780108"/>
            <a:ext cx="138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" idx="2"/>
            <a:endCxn id="7" idx="0"/>
          </p:cNvCxnSpPr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– at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</a:p>
          <a:p>
            <a:pPr algn="ctr"/>
            <a:r>
              <a:rPr lang="en-US" sz="1400" dirty="0" smtClean="0"/>
              <a:t>(ADPRD)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4976" y="1224366"/>
            <a:ext cx="5071824" cy="456425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2483718"/>
            <a:ext cx="3284154" cy="3304900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21" y="1224366"/>
            <a:ext cx="3728288" cy="219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32" y="3942536"/>
            <a:ext cx="4218055" cy="167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065648" y="3299957"/>
            <a:ext cx="604434" cy="6765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7" y="3817780"/>
            <a:ext cx="3090748" cy="183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Down Arrow 52"/>
          <p:cNvSpPr/>
          <p:nvPr/>
        </p:nvSpPr>
        <p:spPr>
          <a:xfrm rot="5400000">
            <a:off x="3486366" y="4340824"/>
            <a:ext cx="604434" cy="10058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27362" y="4778232"/>
            <a:ext cx="410702" cy="484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68188"/>
            <a:ext cx="8305800" cy="1416906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80351" y="2604314"/>
            <a:ext cx="952504" cy="318430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1325104" y="4246532"/>
            <a:ext cx="1875293" cy="1033746"/>
          </a:xfrm>
          <a:prstGeom prst="rtTriangle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8872" y="5302647"/>
            <a:ext cx="7357928" cy="485971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16200000">
            <a:off x="5489859" y="2894722"/>
            <a:ext cx="1263939" cy="3502618"/>
          </a:xfrm>
          <a:prstGeom prst="rtTriangle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880887" y="2591771"/>
            <a:ext cx="805912" cy="268850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7027" y="1386808"/>
            <a:ext cx="24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Area of Our </a:t>
            </a:r>
            <a:r>
              <a:rPr lang="en-US" sz="2400" b="1" dirty="0" smtClean="0"/>
              <a:t>Work</a:t>
            </a:r>
            <a:endParaRPr lang="en-US" sz="2400" b="1" dirty="0"/>
          </a:p>
        </p:txBody>
      </p:sp>
      <p:sp>
        <p:nvSpPr>
          <p:cNvPr id="11" name="Down Arrow 10"/>
          <p:cNvSpPr/>
          <p:nvPr/>
        </p:nvSpPr>
        <p:spPr>
          <a:xfrm>
            <a:off x="4443413" y="1824098"/>
            <a:ext cx="621922" cy="738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37" y="2319466"/>
            <a:ext cx="2215744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61088" y="2316426"/>
            <a:ext cx="2010263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26380" y="4756197"/>
            <a:ext cx="2934707" cy="996092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9398" y="1207169"/>
            <a:ext cx="3593823" cy="3830903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Garamond" panose="02020404030301010803" pitchFamily="18" charset="0"/>
              </a:rPr>
              <a:t>Data Ingestion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0" name="Picture 2" descr="F:\Joy\Data Warehouse\Infrastructure\PlatformRevisit\images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053526"/>
            <a:ext cx="4199051" cy="26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:\Joy\Data Warehouse\Infrastructure\PlatformRevisit\images\notebook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25485"/>
            <a:ext cx="4071730" cy="20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latin typeface="Garamond" panose="02020404030301010803" pitchFamily="18" charset="0"/>
              </a:rPr>
              <a:t>Jupyter</a:t>
            </a:r>
            <a:r>
              <a:rPr lang="en-US" sz="4000" dirty="0" smtClean="0">
                <a:latin typeface="Garamond" panose="02020404030301010803" pitchFamily="18" charset="0"/>
              </a:rPr>
              <a:t> Notebook Integration 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bbgithub.dev.bloomberg.com/bdip-datascience/docker-kerberos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{TEAM BBAT:SPARK NOTEBOOK SETUP&lt;GO&gt;} or {TEAM 710414041&lt;GO&gt;}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dirty="0" err="1" smtClean="0">
                <a:latin typeface="Garamond" panose="02020404030301010803" pitchFamily="18" charset="0"/>
              </a:rPr>
              <a:t>Jupyter</a:t>
            </a:r>
            <a:r>
              <a:rPr lang="en-US" sz="3800" dirty="0" smtClean="0">
                <a:latin typeface="Garamond" panose="02020404030301010803" pitchFamily="18" charset="0"/>
              </a:rPr>
              <a:t> Notebook Integration - References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9625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186406"/>
            <a:ext cx="10239883" cy="152349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121893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2800" spc="-200" dirty="0" smtClean="0">
                <a:ln w="3175">
                  <a:noFill/>
                </a:ln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36000">
                      <a:schemeClr val="accent2">
                        <a:lumMod val="40000"/>
                        <a:lumOff val="60000"/>
                      </a:schemeClr>
                    </a:gs>
                    <a:gs pos="86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cs typeface="Arial" charset="0"/>
              </a:rPr>
              <a:t>Q &amp; A </a:t>
            </a:r>
            <a:endParaRPr lang="en-US" sz="12800" spc="-200" dirty="0">
              <a:ln w="3175">
                <a:noFill/>
              </a:ln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36000">
                    <a:schemeClr val="accent2">
                      <a:lumMod val="40000"/>
                      <a:lumOff val="60000"/>
                    </a:schemeClr>
                  </a:gs>
                  <a:gs pos="86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cs typeface="Arial" charset="0"/>
            </a:endParaRPr>
          </a:p>
        </p:txBody>
      </p:sp>
      <p:pic>
        <p:nvPicPr>
          <p:cNvPr id="6" name="Picture 5" descr="C:\Users\murkris\AppData\Local\Microsoft\Windows\Temporary Internet Files\Content.IE5\9D03MARG\MCj043440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233" y="3349269"/>
            <a:ext cx="2323495" cy="2441931"/>
          </a:xfrm>
          <a:prstGeom prst="rect">
            <a:avLst/>
          </a:prstGeom>
          <a:noFill/>
        </p:spPr>
      </p:pic>
      <p:pic>
        <p:nvPicPr>
          <p:cNvPr id="7" name="Picture 6" descr="C:\Users\murkris\AppData\Local\Microsoft\Windows\Temporary Internet Files\Content.IE5\WJIMJLZE\MCj04344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436" y="3120668"/>
            <a:ext cx="2166902" cy="1828800"/>
          </a:xfrm>
          <a:prstGeom prst="rect">
            <a:avLst/>
          </a:prstGeom>
          <a:noFill/>
        </p:spPr>
      </p:pic>
      <p:pic>
        <p:nvPicPr>
          <p:cNvPr id="8" name="Picture 7" descr="C:\Users\murkris\AppData\Local\Microsoft\Windows\Temporary Internet Files\Content.IE5\9D03MARG\MCj04257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0895" y="1672868"/>
            <a:ext cx="1672502" cy="1143000"/>
          </a:xfrm>
          <a:prstGeom prst="rect">
            <a:avLst/>
          </a:prstGeom>
          <a:noFill/>
        </p:spPr>
      </p:pic>
      <p:pic>
        <p:nvPicPr>
          <p:cNvPr id="9" name="Picture 8" descr="C:\Users\murkris\AppData\Local\Microsoft\Windows\Temporary Internet Files\Content.IE5\5QI1EJ80\MCj0424456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010" y="834669"/>
            <a:ext cx="1015735" cy="784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1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0.39005 C 0.1974 -0.40069 0.18334 -0.41134 0.17847 -0.41134 C 0.1474 -0.41134 0.11545 -0.24468 0.11545 -0.07801 C 0.11545 -0.16204 0.09948 -0.24468 0.08438 -0.24468 C 0.06841 -0.24468 0.0533 -0.16065 0.0533 -0.07801 C 0.0533 -0.11944 0.04532 -0.16204 0.03733 -0.16204 C 0.02934 -0.16204 0.02136 -0.1206 0.02136 -0.07801 C 0.02136 -0.09931 0.01736 -0.11944 0.01337 -0.11944 C 0.00938 -0.11944 0.00538 -0.09815 0.00538 -0.07801 C 0.00538 -0.08866 0.0033 -0.09931 0.00139 -0.09931 C 0.00035 -0.09931 -0.0026 -0.08866 -0.0026 -0.07801 C -0.0026 -0.08333 -0.00364 -0.08866 -0.00468 -0.08866 C -0.00468 -0.09005 -0.00677 -0.08333 -0.00677 -0.07801 C -0.00677 -0.08079 -0.00677 -0.08333 -0.00781 -0.08333 C -0.00781 -0.08194 -0.00885 -0.08056 -0.00885 -0.07801 C -0.00885 -0.0794 -0.00885 -0.08079 -0.00885 -0.08194 C -0.00989 -0.08194 -0.00989 -0.08056 -0.00989 -0.07917 C -0.01093 -0.07917 -0.01093 -0.08056 -0.01093 -0.08194 C -0.01198 -0.08194 -0.01198 -0.08056 -0.01198 -0.07917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14 -0.36759 C 0.18715 -0.37824 0.17309 -0.38889 0.16823 -0.38889 C 0.13715 -0.38889 0.10521 -0.22222 0.10521 -0.05555 C 0.10521 -0.13958 0.08924 -0.22222 0.07413 -0.22222 C 0.05816 -0.22222 0.04305 -0.13819 0.04305 -0.05555 C 0.04305 -0.09699 0.03507 -0.13958 0.02708 -0.13958 C 0.0191 -0.13958 0.01111 -0.09815 0.01111 -0.05555 C 0.01111 -0.07685 0.00712 -0.09699 0.00312 -0.09699 C -0.00087 -0.09699 -0.00486 -0.07569 -0.00486 -0.05555 C -0.00486 -0.0662 -0.00695 -0.07685 -0.00886 -0.07685 C -0.0099 -0.07685 -0.01285 -0.0662 -0.01285 -0.05555 C -0.01285 -0.06088 -0.01389 -0.0662 -0.01493 -0.0662 C -0.01493 -0.06759 -0.01701 -0.06088 -0.01701 -0.05555 C -0.01701 -0.05833 -0.01701 -0.06088 -0.01806 -0.06088 C -0.01806 -0.05949 -0.0191 -0.0581 -0.0191 -0.05555 C -0.0191 -0.05694 -0.0191 -0.05833 -0.0191 -0.05949 C -0.02014 -0.05949 -0.02014 -0.0581 -0.02014 -0.05671 C -0.02118 -0.05671 -0.02118 -0.0581 -0.02118 -0.05949 C -0.02222 -0.05949 -0.02222 -0.0581 -0.02222 -0.05671 " pathEditMode="relative" rAng="0" ptsTypes="fffffffffffffffffff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36 -0.31088 C 0.20937 -0.32153 0.19531 -0.33218 0.19045 -0.33218 C 0.15937 -0.33218 0.12743 -0.16551 0.12743 0.00116 C 0.12743 -0.08287 0.11146 -0.16551 0.09635 -0.16551 C 0.08038 -0.16551 0.06527 -0.08148 0.06527 0.00116 C 0.06527 -0.04028 0.05729 -0.08287 0.0493 -0.08287 C 0.04132 -0.08287 0.03333 -0.04144 0.03333 0.00116 C 0.03333 -0.02014 0.02934 -0.04028 0.02534 -0.04028 C 0.02135 -0.04028 0.01736 -0.01898 0.01736 0.00116 C 0.01736 -0.00949 0.01527 -0.02014 0.01336 -0.02014 C 0.01232 -0.02014 0.00937 -0.00949 0.00937 0.00116 C 0.00937 -0.00417 0.00833 -0.00949 0.00729 -0.00949 C 0.00729 -0.01088 0.00521 -0.00417 0.00521 0.00116 C 0.00521 -0.00162 0.00521 -0.00417 0.00416 -0.00417 C 0.00416 -0.00278 0.00312 -0.00139 0.00312 0.00116 C 0.00312 -0.00023 0.00312 -0.00162 0.00312 -0.00278 C 0.00208 -0.00278 0.00208 -0.00139 0.00208 1.85185E-6 C 0.00104 1.85185E-6 0.00104 -0.00139 0.00104 -0.00278 C 3.33333E-6 -0.00278 3.33333E-6 -0.00139 3.33333E-6 1.85185E-6 " pathEditMode="relative" rAng="0" ptsTypes="fffffffffffffffffff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37 -0.31088 C -0.20938 -0.32153 -0.19531 -0.33218 -0.19045 -0.33218 C -0.15938 -0.33218 -0.12743 -0.16551 -0.12743 0.00115 C -0.12743 -0.08287 -0.11146 -0.16551 -0.09636 -0.16551 C -0.08038 -0.16551 -0.06528 -0.08149 -0.06528 0.00115 C -0.06528 -0.04028 -0.05729 -0.08287 -0.04931 -0.08287 C -0.04132 -0.08287 -0.03334 -0.04144 -0.03334 0.00115 C -0.03334 -0.02014 -0.02934 -0.04028 -0.02535 -0.04028 C -0.02136 -0.04028 -0.01736 -0.01899 -0.01736 0.00115 C -0.01736 -0.00949 -0.01528 -0.02014 -0.01337 -0.02014 C -0.01233 -0.02014 -0.00938 -0.00949 -0.00938 0.00115 C -0.00938 -0.00417 -0.00834 -0.00949 -0.00729 -0.00949 C -0.00729 -0.00811 -0.00521 -0.00417 -0.00521 0.00115 C -0.00521 -0.00162 -0.00521 -0.00417 -0.00417 -0.00417 C -0.00417 -0.00278 -0.00313 -0.00139 -0.00313 0.00115 C -0.00313 -0.00024 -0.00313 -0.00162 -0.00313 -0.00278 C -0.00209 -0.00278 -0.00209 -0.00139 -0.00209 4.07407E-6 C -0.00104 4.07407E-6 -0.00104 -0.00139 -0.00104 -0.00278 C 1.94444E-6 -0.00278 1.94444E-6 -0.00139 1.94444E-6 4.07407E-6 " pathEditMode="relative" rAng="0" ptsTypes="fffffffffffffffffff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A12D-9255-4430-B91A-21F65641110E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7524" y="2255108"/>
            <a:ext cx="6691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498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57411" y="1225177"/>
            <a:ext cx="2767106" cy="13925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764118"/>
            <a:ext cx="2912035" cy="3053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744070" y="3048000"/>
            <a:ext cx="2356991" cy="12431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Databases</a:t>
            </a:r>
            <a:endParaRPr lang="en-US" dirty="0"/>
          </a:p>
        </p:txBody>
      </p:sp>
      <p:sp>
        <p:nvSpPr>
          <p:cNvPr id="58" name="Flowchart: Multidocument 57"/>
          <p:cNvSpPr/>
          <p:nvPr/>
        </p:nvSpPr>
        <p:spPr>
          <a:xfrm>
            <a:off x="800847" y="4583953"/>
            <a:ext cx="2243438" cy="1093694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4380754" y="2599766"/>
            <a:ext cx="1482164" cy="184672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1655481"/>
            <a:ext cx="2345765" cy="3878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312535" y="2274049"/>
            <a:ext cx="110831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Machine1</a:t>
            </a:r>
            <a:endParaRPr lang="en-US" sz="1400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7395883" y="3968377"/>
            <a:ext cx="109668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Machine1</a:t>
            </a:r>
          </a:p>
        </p:txBody>
      </p:sp>
      <p:sp>
        <p:nvSpPr>
          <p:cNvPr id="14" name="Right Arrow 13"/>
          <p:cNvSpPr/>
          <p:nvPr/>
        </p:nvSpPr>
        <p:spPr>
          <a:xfrm rot="1636440">
            <a:off x="3138724" y="2238739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53725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680664">
            <a:off x="2926215" y="4283808"/>
            <a:ext cx="155049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7193813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399" y="5501978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Block Arc 2"/>
          <p:cNvSpPr/>
          <p:nvPr/>
        </p:nvSpPr>
        <p:spPr>
          <a:xfrm rot="16200000">
            <a:off x="5222106" y="2598936"/>
            <a:ext cx="4001316" cy="1981142"/>
          </a:xfrm>
          <a:prstGeom prst="blockArc">
            <a:avLst>
              <a:gd name="adj1" fmla="val 10855825"/>
              <a:gd name="adj2" fmla="val 32188"/>
              <a:gd name="adj3" fmla="val 0"/>
            </a:avLst>
          </a:prstGeom>
          <a:ln w="50800" cmpd="dbl">
            <a:gradFill>
              <a:gsLst>
                <a:gs pos="23000">
                  <a:srgbClr val="FF6633"/>
                </a:gs>
                <a:gs pos="100000">
                  <a:srgbClr val="FFFF00"/>
                </a:gs>
                <a:gs pos="100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0088062">
            <a:off x="5703843" y="2813634"/>
            <a:ext cx="1767233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9488" y="195839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5428" y="494324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Overview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6946" y="121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DMZ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57411" y="1225177"/>
            <a:ext cx="2767106" cy="13925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764118"/>
            <a:ext cx="2912035" cy="3053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744070" y="3048000"/>
            <a:ext cx="2356991" cy="12431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Databases</a:t>
            </a:r>
            <a:endParaRPr lang="en-US" dirty="0"/>
          </a:p>
        </p:txBody>
      </p:sp>
      <p:sp>
        <p:nvSpPr>
          <p:cNvPr id="58" name="Flowchart: Multidocument 57"/>
          <p:cNvSpPr/>
          <p:nvPr/>
        </p:nvSpPr>
        <p:spPr>
          <a:xfrm>
            <a:off x="800847" y="4583953"/>
            <a:ext cx="2243438" cy="1093694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4380754" y="2599766"/>
            <a:ext cx="1482164" cy="184672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1655481"/>
            <a:ext cx="2345765" cy="3878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312535" y="2274049"/>
            <a:ext cx="110831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Machine1</a:t>
            </a:r>
            <a:endParaRPr lang="en-US" sz="1400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7395883" y="3968377"/>
            <a:ext cx="109668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Machine1</a:t>
            </a:r>
          </a:p>
        </p:txBody>
      </p:sp>
      <p:sp>
        <p:nvSpPr>
          <p:cNvPr id="14" name="Right Arrow 13"/>
          <p:cNvSpPr/>
          <p:nvPr/>
        </p:nvSpPr>
        <p:spPr>
          <a:xfrm rot="1636440">
            <a:off x="3138724" y="2238739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53725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680664">
            <a:off x="2926215" y="4283808"/>
            <a:ext cx="155049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7193813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399" y="5501978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Block Arc 2"/>
          <p:cNvSpPr/>
          <p:nvPr/>
        </p:nvSpPr>
        <p:spPr>
          <a:xfrm rot="16200000">
            <a:off x="5222106" y="2598936"/>
            <a:ext cx="4001316" cy="1981142"/>
          </a:xfrm>
          <a:prstGeom prst="blockArc">
            <a:avLst>
              <a:gd name="adj1" fmla="val 10855825"/>
              <a:gd name="adj2" fmla="val 32188"/>
              <a:gd name="adj3" fmla="val 0"/>
            </a:avLst>
          </a:prstGeom>
          <a:ln w="50800" cmpd="dbl">
            <a:gradFill>
              <a:gsLst>
                <a:gs pos="23000">
                  <a:srgbClr val="FF6633"/>
                </a:gs>
                <a:gs pos="100000">
                  <a:srgbClr val="FFFF00"/>
                </a:gs>
                <a:gs pos="100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9488" y="195839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5428" y="494324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25177"/>
            <a:ext cx="8584769" cy="4592917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088062">
            <a:off x="5703843" y="2813634"/>
            <a:ext cx="1767233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34715" y="1266669"/>
            <a:ext cx="8229600" cy="4482060"/>
          </a:xfrm>
        </p:spPr>
        <p:txBody>
          <a:bodyPr/>
          <a:lstStyle/>
          <a:p>
            <a:pPr marL="228600" lvl="2">
              <a:lnSpc>
                <a:spcPct val="80000"/>
              </a:lnSpc>
            </a:pPr>
            <a:r>
              <a:rPr lang="en-US" sz="3600" dirty="0" smtClean="0">
                <a:solidFill>
                  <a:srgbClr val="C00000"/>
                </a:solidFill>
              </a:rPr>
              <a:t>Reactive (Event based) Design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Iteration </a:t>
            </a:r>
            <a:r>
              <a:rPr lang="en-US" sz="2400" dirty="0" smtClean="0"/>
              <a:t># 1 : Time </a:t>
            </a:r>
            <a:r>
              <a:rPr lang="en-US" sz="2400" dirty="0"/>
              <a:t>based Trigger of </a:t>
            </a:r>
            <a:r>
              <a:rPr lang="en-US" sz="2400" dirty="0" smtClean="0"/>
              <a:t>upload</a:t>
            </a:r>
          </a:p>
          <a:p>
            <a:pPr lvl="2"/>
            <a:r>
              <a:rPr lang="en-US" sz="2200" dirty="0" smtClean="0"/>
              <a:t>Scalability Issues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sz="2400" dirty="0" smtClean="0"/>
              <a:t>Iteration # 2 : Reactive</a:t>
            </a:r>
            <a:endParaRPr lang="en-US" sz="2400" dirty="0"/>
          </a:p>
          <a:p>
            <a:pPr lvl="2"/>
            <a:r>
              <a:rPr lang="en-US" sz="2200" dirty="0" err="1"/>
              <a:t>Akka</a:t>
            </a:r>
            <a:r>
              <a:rPr lang="en-US" sz="2200" dirty="0"/>
              <a:t> Framework/Camel</a:t>
            </a:r>
          </a:p>
          <a:p>
            <a:pPr lvl="2"/>
            <a:r>
              <a:rPr lang="en-US" sz="2200" dirty="0"/>
              <a:t>Small memory footprint</a:t>
            </a:r>
          </a:p>
          <a:p>
            <a:pPr lvl="2"/>
            <a:r>
              <a:rPr lang="en-US" sz="2200" dirty="0"/>
              <a:t>Asynchronous by design</a:t>
            </a:r>
          </a:p>
          <a:p>
            <a:pPr lvl="2"/>
            <a:r>
              <a:rPr lang="en-US" sz="2200" dirty="0"/>
              <a:t>Multi-threading out of the box</a:t>
            </a:r>
          </a:p>
          <a:p>
            <a:pPr lvl="2"/>
            <a:r>
              <a:rPr lang="en-US" sz="2200" dirty="0" smtClean="0"/>
              <a:t>Child actors spawned on-demand</a:t>
            </a:r>
            <a:endParaRPr lang="en-US" sz="2200" dirty="0"/>
          </a:p>
          <a:p>
            <a:pPr marL="0" indent="0">
              <a:buNone/>
            </a:pPr>
            <a:endParaRPr lang="en-US" sz="4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69552"/>
            <a:ext cx="8229600" cy="45254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Scalability</a:t>
            </a:r>
          </a:p>
          <a:p>
            <a:pPr lvl="1"/>
            <a:r>
              <a:rPr lang="en-US" sz="2400" dirty="0" smtClean="0"/>
              <a:t>Horizontal scale out (add nodes to BDNS farm)</a:t>
            </a:r>
          </a:p>
          <a:p>
            <a:pPr lvl="1"/>
            <a:r>
              <a:rPr lang="en-US" sz="2400" dirty="0" smtClean="0"/>
              <a:t>[Future] </a:t>
            </a:r>
            <a:r>
              <a:rPr lang="en-US" sz="2400" dirty="0" err="1" smtClean="0"/>
              <a:t>Akka</a:t>
            </a:r>
            <a:r>
              <a:rPr lang="en-US" sz="2400" dirty="0" smtClean="0"/>
              <a:t> can also be deployed in cluster mode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Resilient</a:t>
            </a:r>
          </a:p>
          <a:p>
            <a:pPr lvl="1"/>
            <a:r>
              <a:rPr lang="en-US" sz="2400" dirty="0" smtClean="0"/>
              <a:t>Recover &amp; Reprocess after machine crash/turnaround</a:t>
            </a:r>
            <a:br>
              <a:rPr lang="en-US" sz="2400" dirty="0" smtClean="0"/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Multi Hadoop Cluster Support</a:t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Integration with Bloomberg Tools</a:t>
            </a:r>
          </a:p>
          <a:p>
            <a:pPr lvl="1"/>
            <a:r>
              <a:rPr lang="en-US" sz="2400" dirty="0" smtClean="0"/>
              <a:t>APDX, ALMN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6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1706</Words>
  <Application>Microsoft Office PowerPoint</Application>
  <PresentationFormat>On-screen Show (4:3)</PresentationFormat>
  <Paragraphs>669</Paragraphs>
  <Slides>53</Slides>
  <Notes>44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Custom Design</vt:lpstr>
      <vt:lpstr>PowerPoint Presentation</vt:lpstr>
      <vt:lpstr>What is this about? </vt:lpstr>
      <vt:lpstr>Mission Statement </vt:lpstr>
      <vt:lpstr>PowerPoint Presentation</vt:lpstr>
      <vt:lpstr>PowerPoint Presentation</vt:lpstr>
      <vt:lpstr>Data Ingestion Process – Overview</vt:lpstr>
      <vt:lpstr>Data Ingestion Process – Step 1</vt:lpstr>
      <vt:lpstr>Data Ingestion Process – Step 1 </vt:lpstr>
      <vt:lpstr>Data Ingestion Process – Step 1 </vt:lpstr>
      <vt:lpstr>Data Ingestion Process – Step 1 </vt:lpstr>
      <vt:lpstr>Data Ingestion Process – Step 1 </vt:lpstr>
      <vt:lpstr>Data Ingestion Process – Step 2</vt:lpstr>
      <vt:lpstr>Data Ingestion Process – Step 2 </vt:lpstr>
      <vt:lpstr>Data Ingestion Process – Step 2 </vt:lpstr>
      <vt:lpstr>Data Ingestion Process – Step 2 </vt:lpstr>
      <vt:lpstr>Data Ingestion Process</vt:lpstr>
      <vt:lpstr>Data Ingestion Process – Step 2 </vt:lpstr>
      <vt:lpstr>Data Ingestion– Tech Stack </vt:lpstr>
      <vt:lpstr>PowerPoint Presentation</vt:lpstr>
      <vt:lpstr>PowerPoint Presentation</vt:lpstr>
      <vt:lpstr>Data Ingestion - References </vt:lpstr>
      <vt:lpstr>Data Ingestion – Future Capabilities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linda</dc:creator>
  <cp:lastModifiedBy>nrupani</cp:lastModifiedBy>
  <cp:revision>177</cp:revision>
  <dcterms:created xsi:type="dcterms:W3CDTF">2016-02-12T16:38:22Z</dcterms:created>
  <dcterms:modified xsi:type="dcterms:W3CDTF">2016-10-25T12:58:26Z</dcterms:modified>
</cp:coreProperties>
</file>