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sldIdLst>
    <p:sldId id="263" r:id="rId2"/>
    <p:sldId id="500" r:id="rId3"/>
    <p:sldId id="370" r:id="rId4"/>
    <p:sldId id="417" r:id="rId5"/>
    <p:sldId id="256" r:id="rId6"/>
    <p:sldId id="479" r:id="rId7"/>
    <p:sldId id="288" r:id="rId8"/>
    <p:sldId id="528" r:id="rId9"/>
    <p:sldId id="501" r:id="rId10"/>
    <p:sldId id="529" r:id="rId11"/>
    <p:sldId id="502" r:id="rId12"/>
    <p:sldId id="530" r:id="rId13"/>
    <p:sldId id="503" r:id="rId14"/>
    <p:sldId id="531" r:id="rId15"/>
    <p:sldId id="532" r:id="rId16"/>
    <p:sldId id="505" r:id="rId17"/>
    <p:sldId id="533" r:id="rId18"/>
    <p:sldId id="504" r:id="rId19"/>
    <p:sldId id="506" r:id="rId20"/>
    <p:sldId id="534" r:id="rId21"/>
    <p:sldId id="507" r:id="rId22"/>
    <p:sldId id="535" r:id="rId23"/>
    <p:sldId id="508" r:id="rId24"/>
    <p:sldId id="509" r:id="rId25"/>
    <p:sldId id="418" r:id="rId26"/>
    <p:sldId id="510" r:id="rId27"/>
    <p:sldId id="536" r:id="rId28"/>
    <p:sldId id="512" r:id="rId29"/>
    <p:sldId id="419" r:id="rId30"/>
    <p:sldId id="540" r:id="rId31"/>
    <p:sldId id="541" r:id="rId32"/>
    <p:sldId id="525" r:id="rId33"/>
    <p:sldId id="511" r:id="rId34"/>
    <p:sldId id="513" r:id="rId35"/>
    <p:sldId id="537" r:id="rId36"/>
    <p:sldId id="514" r:id="rId37"/>
    <p:sldId id="538" r:id="rId38"/>
    <p:sldId id="539" r:id="rId39"/>
    <p:sldId id="515" r:id="rId40"/>
    <p:sldId id="516" r:id="rId41"/>
    <p:sldId id="542" r:id="rId42"/>
    <p:sldId id="543" r:id="rId43"/>
    <p:sldId id="519" r:id="rId44"/>
    <p:sldId id="520" r:id="rId45"/>
    <p:sldId id="521" r:id="rId46"/>
    <p:sldId id="522" r:id="rId47"/>
    <p:sldId id="517" r:id="rId48"/>
    <p:sldId id="544" r:id="rId49"/>
    <p:sldId id="518" r:id="rId50"/>
    <p:sldId id="526" r:id="rId51"/>
    <p:sldId id="408" r:id="rId52"/>
    <p:sldId id="523" r:id="rId53"/>
    <p:sldId id="527" r:id="rId54"/>
    <p:sldId id="524" r:id="rId55"/>
    <p:sldId id="548" r:id="rId56"/>
    <p:sldId id="549" r:id="rId57"/>
    <p:sldId id="545" r:id="rId58"/>
    <p:sldId id="546" r:id="rId59"/>
    <p:sldId id="547" r:id="rId60"/>
    <p:sldId id="267" r:id="rId61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 Chakraborty" initials="J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3"/>
    <a:srgbClr val="0066CC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3" autoAdjust="0"/>
    <p:restoredTop sz="86813" autoAdjust="0"/>
  </p:normalViewPr>
  <p:slideViewPr>
    <p:cSldViewPr>
      <p:cViewPr>
        <p:scale>
          <a:sx n="110" d="100"/>
          <a:sy n="110" d="100"/>
        </p:scale>
        <p:origin x="616" y="160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93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commentAuthors" Target="commentAuthors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B56B-467C-4535-AF17-29742045EC10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0F-D9FD-4FC6-BF60-8CE81A197A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1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7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0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5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7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intelligence is intelligence exhibited by machines. In computer science, the field of AI defines itself as the study of "intelligent agents": any device that perceives its environment and takes actions that maximize its chance of success at some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6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9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5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3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6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9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59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1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7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1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7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69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3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9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10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05119" y="6553200"/>
            <a:ext cx="2837762" cy="365125"/>
          </a:xfrm>
        </p:spPr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15082" y="0"/>
            <a:ext cx="12176919" cy="6858000"/>
          </a:xfrm>
          <a:prstGeom prst="rect">
            <a:avLst/>
          </a:prstGeom>
          <a:noFill/>
          <a:ln w="920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3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5519" y="838200"/>
            <a:ext cx="10907078" cy="266700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/>
          <a:p>
            <a:pPr algn="r" defTabSz="121893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dirty="0" smtClean="0"/>
              <a:t>Unleashing Kubernetes</a:t>
            </a:r>
            <a:endParaRPr lang="en-US" sz="8000" b="1" spc="-200" dirty="0">
              <a:ln w="3175">
                <a:noFill/>
              </a:ln>
              <a:solidFill>
                <a:schemeClr val="tx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" pitchFamily="34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3519" y="4188552"/>
            <a:ext cx="8938472" cy="1831248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indent="609493"/>
            <a:r>
              <a:rPr lang="en-US" sz="3700" dirty="0" smtClean="0">
                <a:solidFill>
                  <a:srgbClr val="FFFF93"/>
                </a:solidFill>
              </a:rPr>
              <a:t>Joy Chakraborty</a:t>
            </a:r>
          </a:p>
          <a:p>
            <a:pPr indent="609493"/>
            <a:r>
              <a:rPr lang="en-US" sz="3700" dirty="0" smtClean="0">
                <a:solidFill>
                  <a:srgbClr val="FFFF93"/>
                </a:solidFill>
              </a:rPr>
              <a:t>December </a:t>
            </a:r>
            <a:r>
              <a:rPr lang="en-US" sz="3700" dirty="0" smtClean="0">
                <a:solidFill>
                  <a:srgbClr val="FFFF93"/>
                </a:solidFill>
              </a:rPr>
              <a:t>13, 2017</a:t>
            </a:r>
          </a:p>
          <a:p>
            <a:pPr indent="609493"/>
            <a:r>
              <a:rPr lang="en-US" sz="3700" dirty="0" smtClean="0">
                <a:solidFill>
                  <a:srgbClr val="FFFF93"/>
                </a:solidFill>
              </a:rPr>
              <a:t>Email: </a:t>
            </a:r>
            <a:r>
              <a:rPr lang="en-US" sz="3700" u="sng" dirty="0" smtClean="0">
                <a:solidFill>
                  <a:srgbClr val="00B0F0"/>
                </a:solidFill>
              </a:rPr>
              <a:t>joychak1@[yahoo/</a:t>
            </a:r>
            <a:r>
              <a:rPr lang="en-US" sz="3700" u="sng" dirty="0" err="1" smtClean="0">
                <a:solidFill>
                  <a:srgbClr val="00B0F0"/>
                </a:solidFill>
              </a:rPr>
              <a:t>gmail</a:t>
            </a:r>
            <a:r>
              <a:rPr lang="en-US" sz="3700" u="sng" dirty="0" smtClean="0">
                <a:solidFill>
                  <a:srgbClr val="00B0F0"/>
                </a:solidFill>
              </a:rPr>
              <a:t>].com]</a:t>
            </a:r>
            <a:r>
              <a:rPr lang="en-US" sz="3700" dirty="0" smtClean="0">
                <a:solidFill>
                  <a:schemeClr val="bg1"/>
                </a:solidFill>
              </a:rPr>
              <a:t>]</a:t>
            </a:r>
            <a:endParaRPr lang="en-US" sz="3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How it looks typically ???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3" y="1523999"/>
            <a:ext cx="6546945" cy="46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Options to build???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8" y="1295400"/>
            <a:ext cx="5399373" cy="510019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33318" y="1524000"/>
            <a:ext cx="5410201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FFC000"/>
                </a:solidFill>
              </a:rPr>
              <a:t>Virtualization (</a:t>
            </a:r>
            <a:r>
              <a:rPr lang="en-US" sz="2000" dirty="0" smtClean="0">
                <a:solidFill>
                  <a:srgbClr val="FFC000"/>
                </a:solidFill>
              </a:rPr>
              <a:t>using</a:t>
            </a:r>
            <a:r>
              <a:rPr lang="en-US" sz="4000" dirty="0" smtClean="0">
                <a:solidFill>
                  <a:srgbClr val="FFC000"/>
                </a:solidFill>
              </a:rPr>
              <a:t> VMs)</a:t>
            </a: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CPU</a:t>
            </a: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Memory</a:t>
            </a: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Network</a:t>
            </a:r>
            <a:endParaRPr lang="en-US" sz="3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Options to build???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8" y="1295400"/>
            <a:ext cx="5399373" cy="510019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33318" y="1524000"/>
            <a:ext cx="5410201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FFC000"/>
                </a:solidFill>
              </a:rPr>
              <a:t>Virtualization (</a:t>
            </a:r>
            <a:r>
              <a:rPr lang="en-US" sz="2000" dirty="0" smtClean="0">
                <a:solidFill>
                  <a:srgbClr val="FFC000"/>
                </a:solidFill>
              </a:rPr>
              <a:t>using</a:t>
            </a:r>
            <a:r>
              <a:rPr lang="en-US" sz="4000" dirty="0" smtClean="0">
                <a:solidFill>
                  <a:srgbClr val="FFC000"/>
                </a:solidFill>
              </a:rPr>
              <a:t> VMs)</a:t>
            </a: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CPU</a:t>
            </a: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Memory</a:t>
            </a: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Network</a:t>
            </a:r>
            <a:endParaRPr lang="en-US" sz="3600" dirty="0" smtClean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1919" y="5257800"/>
            <a:ext cx="5201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*** Clean isolation !!!</a:t>
            </a:r>
            <a:endParaRPr lang="en-US" sz="4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VM’s +/-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VM’s +/-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899320" y="1016000"/>
            <a:ext cx="10363200" cy="568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C000"/>
                </a:solidFill>
              </a:rPr>
              <a:t>Virtual machines have </a:t>
            </a:r>
            <a:endParaRPr lang="en-US" sz="4000" dirty="0" smtClean="0">
              <a:solidFill>
                <a:srgbClr val="FFC000"/>
              </a:solidFill>
            </a:endParaRPr>
          </a:p>
          <a:p>
            <a:pPr lvl="1"/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full OS with its own memory management installed with the associated overhead of virtual device 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drivers</a:t>
            </a:r>
          </a:p>
          <a:p>
            <a:pPr marL="457200" lvl="1" indent="0">
              <a:buNone/>
            </a:pPr>
            <a:endParaRPr lang="en-US" sz="5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valuable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resources are emulated for the guest OS and 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hypervisor</a:t>
            </a:r>
          </a:p>
          <a:p>
            <a:pPr lvl="2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hat makes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it possible to run many instances of one or more operating systems in parallel on a single machine (or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host)</a:t>
            </a:r>
          </a:p>
          <a:p>
            <a:pPr lvl="1"/>
            <a:endParaRPr lang="en-US" sz="5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very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guest OS runs as an individual entity from the host 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0757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90800"/>
            <a:ext cx="1216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Segoe Print" charset="0"/>
                <a:ea typeface="Segoe Print" charset="0"/>
                <a:cs typeface="Segoe Print" charset="0"/>
              </a:rPr>
              <a:t>Any other options</a:t>
            </a:r>
            <a:r>
              <a:rPr lang="en-US" sz="96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?</a:t>
            </a:r>
            <a:endParaRPr lang="en-US" sz="96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Containerized Solution (Docker)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9" y="24968"/>
            <a:ext cx="924719" cy="7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Containerized Solution (Docker)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899320" y="990600"/>
            <a:ext cx="10363200" cy="515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FFC000"/>
                </a:solidFill>
              </a:rPr>
              <a:t>Containers are executed -</a:t>
            </a:r>
          </a:p>
          <a:p>
            <a:pPr lvl="1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with the 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engine (Docker engine)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rather than the hypervisor</a:t>
            </a:r>
            <a:endParaRPr lang="en-US" sz="5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smaller than Virtual Machines and enable faster start up with better performance</a:t>
            </a:r>
            <a:endParaRPr lang="en-US" sz="5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less isolation and greater compatibility possible due to sharing of the host’s 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kernel and application Libraries</a:t>
            </a:r>
            <a:endParaRPr lang="en-US" sz="3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9" y="24968"/>
            <a:ext cx="924719" cy="7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Containerized Solution (Docker)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899320" y="1066800"/>
            <a:ext cx="10363200" cy="515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FFC000"/>
                </a:solidFill>
              </a:rPr>
              <a:t>Containers are executed -</a:t>
            </a:r>
          </a:p>
          <a:p>
            <a:pPr lvl="1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with the 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engine (e.g. Docker engine)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rather than the hypervisor</a:t>
            </a:r>
            <a:endParaRPr lang="en-US" sz="5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smaller than Virtual Machines and enable faster start up with better performance</a:t>
            </a:r>
            <a:endParaRPr lang="en-US" sz="5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less isolation and greater compatibility possible due to sharing of the host’s 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kernel and application Libraries</a:t>
            </a:r>
            <a:endParaRPr lang="en-US" sz="3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9" y="24968"/>
            <a:ext cx="924719" cy="789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39" y="5562600"/>
            <a:ext cx="11734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solidFill>
                  <a:schemeClr val="accent2"/>
                </a:solidFill>
              </a:rPr>
              <a:t>A container image is a lightweight, stand-alone, executable package of a piece of software that includes everything </a:t>
            </a:r>
            <a:r>
              <a:rPr lang="en-US" sz="2400">
                <a:solidFill>
                  <a:schemeClr val="accent2"/>
                </a:solidFill>
              </a:rPr>
              <a:t>needed</a:t>
            </a:r>
            <a:r>
              <a:rPr lang="en-US" sz="2200">
                <a:solidFill>
                  <a:schemeClr val="accent2"/>
                </a:solidFill>
              </a:rPr>
              <a:t> to run it: code, runtime, system tools, system libraries, settings</a:t>
            </a:r>
            <a:endParaRPr lang="en-US" sz="2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8" y="0"/>
            <a:ext cx="1044108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VM/Hypervisor           vs.           Container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03998" y="3835731"/>
            <a:ext cx="467306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(Kernel + FS)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3998" y="3276932"/>
            <a:ext cx="467306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Hypervisor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3998" y="1371600"/>
            <a:ext cx="1424939" cy="1867230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7818" y="2620556"/>
            <a:ext cx="1276349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7216" y="2049565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1343" y="1497114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04199" y="1371600"/>
            <a:ext cx="1424939" cy="1867230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88019" y="2620556"/>
            <a:ext cx="1276349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87417" y="2049565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91544" y="1497114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52119" y="1371600"/>
            <a:ext cx="1424939" cy="1867230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35939" y="2620556"/>
            <a:ext cx="1276349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35337" y="2049565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39464" y="1497114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53042" y="3825317"/>
            <a:ext cx="467306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(Kernel + FS)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53042" y="3266518"/>
            <a:ext cx="467306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Container Manager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53042" y="1948168"/>
            <a:ext cx="1424939" cy="1280247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36260" y="2629066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40387" y="2076615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53243" y="1948168"/>
            <a:ext cx="1424939" cy="1280247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36461" y="2629066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40588" y="2076615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801163" y="1948168"/>
            <a:ext cx="1424939" cy="1280248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884381" y="2629066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888508" y="2076615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0814" y="2514600"/>
            <a:ext cx="11643705" cy="251460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/>
          <a:p>
            <a:pPr marL="857250" indent="-857250" defTabSz="1218937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6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 </a:t>
            </a:r>
            <a:r>
              <a:rPr lang="en-US" sz="6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build an </a:t>
            </a:r>
            <a:r>
              <a:rPr lang="en-US" sz="6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on-demand </a:t>
            </a:r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Distributed</a:t>
            </a:r>
            <a:r>
              <a:rPr lang="en-US" sz="6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6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r>
              <a:rPr lang="en-US" sz="6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6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platform using </a:t>
            </a:r>
            <a:r>
              <a:rPr lang="en-US" sz="6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Kubernetes</a:t>
            </a:r>
            <a:endParaRPr lang="en-US" sz="6000" b="1" spc="-200" dirty="0">
              <a:ln w="3175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" pitchFamily="34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319" y="990600"/>
            <a:ext cx="9299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Print" charset="0"/>
                <a:ea typeface="Segoe Print" charset="0"/>
                <a:cs typeface="Segoe Print" charset="0"/>
              </a:rPr>
              <a:t>Essentially what we will be doing -</a:t>
            </a:r>
            <a:endParaRPr lang="en-US" sz="40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8" y="0"/>
            <a:ext cx="1044108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VM/Hypervisor           vs.           Container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03998" y="3835731"/>
            <a:ext cx="467306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(Kernel + FS)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3998" y="3276932"/>
            <a:ext cx="467306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Hypervisor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3998" y="1371600"/>
            <a:ext cx="1424939" cy="1867230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7818" y="2620556"/>
            <a:ext cx="1276349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7216" y="2049565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1343" y="1497114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04199" y="1371600"/>
            <a:ext cx="1424939" cy="1867230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88019" y="2620556"/>
            <a:ext cx="1276349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87417" y="2049565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91544" y="1497114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52119" y="1371600"/>
            <a:ext cx="1424939" cy="1867230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35939" y="2620556"/>
            <a:ext cx="1276349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35337" y="2049565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39464" y="1497114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53042" y="3825317"/>
            <a:ext cx="467306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Operating System (Kernel + FS)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53042" y="3266518"/>
            <a:ext cx="467306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Container Manager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53042" y="1948168"/>
            <a:ext cx="1424939" cy="1280247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36260" y="2629066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40387" y="2076615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53243" y="1948168"/>
            <a:ext cx="1424939" cy="1280247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36461" y="2629066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40588" y="2076615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801163" y="1948168"/>
            <a:ext cx="1424939" cy="1280248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884381" y="2629066"/>
            <a:ext cx="127695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888508" y="2076615"/>
            <a:ext cx="127282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899319" y="4864762"/>
            <a:ext cx="10515600" cy="18408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C000"/>
                </a:solidFill>
              </a:rPr>
              <a:t>Docker - to </a:t>
            </a:r>
            <a:r>
              <a:rPr lang="en-US" sz="2800" dirty="0">
                <a:solidFill>
                  <a:srgbClr val="FFC000"/>
                </a:solidFill>
              </a:rPr>
              <a:t>create, manage, and monitor Linux containers </a:t>
            </a:r>
            <a:endParaRPr lang="en-US" sz="28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Based </a:t>
            </a:r>
            <a:r>
              <a:rPr lang="en-US" dirty="0">
                <a:solidFill>
                  <a:srgbClr val="FFC000"/>
                </a:solidFill>
              </a:rPr>
              <a:t>on Linux </a:t>
            </a:r>
            <a:r>
              <a:rPr lang="en-US" dirty="0" err="1" smtClean="0">
                <a:solidFill>
                  <a:srgbClr val="FFC000"/>
                </a:solidFill>
              </a:rPr>
              <a:t>libcontainer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sz="2800" dirty="0" err="1" smtClean="0">
                <a:solidFill>
                  <a:srgbClr val="FFC000"/>
                </a:solidFill>
              </a:rPr>
              <a:t>Ansible</a:t>
            </a:r>
            <a:r>
              <a:rPr lang="en-US" sz="2800" dirty="0" smtClean="0">
                <a:solidFill>
                  <a:srgbClr val="FFC000"/>
                </a:solidFill>
              </a:rPr>
              <a:t> is </a:t>
            </a:r>
            <a:r>
              <a:rPr lang="en-US" sz="2800" dirty="0">
                <a:solidFill>
                  <a:srgbClr val="FFC000"/>
                </a:solidFill>
              </a:rPr>
              <a:t>another container-management system favored </a:t>
            </a:r>
            <a:r>
              <a:rPr lang="en-US" sz="2800" dirty="0" smtClean="0">
                <a:solidFill>
                  <a:srgbClr val="FFC000"/>
                </a:solidFill>
              </a:rPr>
              <a:t>by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Red Hat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8" y="0"/>
            <a:ext cx="1044108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Containerized Distributed System </a:t>
            </a:r>
            <a:r>
              <a:rPr lang="en-US" sz="440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- Infrastructure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899320" y="1397000"/>
            <a:ext cx="10363200" cy="248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FFC000"/>
                </a:solidFill>
              </a:rPr>
              <a:t>Container Management</a:t>
            </a:r>
            <a:endParaRPr lang="en-US" sz="4400" dirty="0" smtClean="0">
              <a:solidFill>
                <a:srgbClr val="FFC000"/>
              </a:solidFill>
            </a:endParaRPr>
          </a:p>
          <a:p>
            <a:r>
              <a:rPr lang="en-US" sz="4400" dirty="0" smtClean="0">
                <a:solidFill>
                  <a:srgbClr val="FFC000"/>
                </a:solidFill>
              </a:rPr>
              <a:t>Scheduling</a:t>
            </a:r>
          </a:p>
          <a:p>
            <a:r>
              <a:rPr lang="en-US" sz="4400" dirty="0" smtClean="0">
                <a:solidFill>
                  <a:srgbClr val="FFC000"/>
                </a:solidFill>
              </a:rPr>
              <a:t>Resource Management</a:t>
            </a: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5018" y="0"/>
            <a:ext cx="1044108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Containerized Distributed System </a:t>
            </a:r>
            <a:r>
              <a:rPr lang="en-US" sz="440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- Infrastructure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66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899320" y="1397000"/>
            <a:ext cx="10363200" cy="248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FFC000"/>
                </a:solidFill>
              </a:rPr>
              <a:t>Container Management</a:t>
            </a:r>
            <a:endParaRPr lang="en-US" sz="4400" dirty="0" smtClean="0">
              <a:solidFill>
                <a:srgbClr val="FFC000"/>
              </a:solidFill>
            </a:endParaRPr>
          </a:p>
          <a:p>
            <a:r>
              <a:rPr lang="en-US" sz="4400" dirty="0" smtClean="0">
                <a:solidFill>
                  <a:srgbClr val="FFC000"/>
                </a:solidFill>
              </a:rPr>
              <a:t>Scheduling</a:t>
            </a:r>
          </a:p>
          <a:p>
            <a:r>
              <a:rPr lang="en-US" sz="4400" dirty="0" smtClean="0">
                <a:solidFill>
                  <a:srgbClr val="FFC000"/>
                </a:solidFill>
              </a:rPr>
              <a:t>Resource Management</a:t>
            </a: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3319" y="4368800"/>
            <a:ext cx="4465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Kubernetes</a:t>
            </a:r>
            <a:endParaRPr lang="en-US" sz="7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9" y="3904488"/>
            <a:ext cx="1854200" cy="1854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85018" y="0"/>
            <a:ext cx="1044108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Containerized Distributed System </a:t>
            </a:r>
            <a:r>
              <a:rPr lang="en-US" sz="440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- Infrastructure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45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90800"/>
            <a:ext cx="1216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Segoe Print" charset="0"/>
                <a:ea typeface="Segoe Print" charset="0"/>
                <a:cs typeface="Segoe Print" charset="0"/>
              </a:rPr>
              <a:t>what</a:t>
            </a:r>
            <a:r>
              <a:rPr lang="en-US" sz="96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?</a:t>
            </a:r>
            <a:endParaRPr lang="en-US" sz="96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2046" y="1371600"/>
            <a:ext cx="103904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</a:t>
            </a:r>
            <a:r>
              <a:rPr lang="en-US" sz="3200" dirty="0" smtClean="0">
                <a:solidFill>
                  <a:srgbClr val="FFC000"/>
                </a:solidFill>
              </a:rPr>
              <a:t>n </a:t>
            </a:r>
            <a:r>
              <a:rPr lang="en-US" sz="3200" dirty="0">
                <a:solidFill>
                  <a:srgbClr val="FFC000"/>
                </a:solidFill>
              </a:rPr>
              <a:t>open-source system for automating deployment, scaling, and management of containerized </a:t>
            </a:r>
            <a:r>
              <a:rPr lang="en-US" sz="3200" dirty="0" smtClean="0">
                <a:solidFill>
                  <a:srgbClr val="FFC000"/>
                </a:solidFill>
              </a:rPr>
              <a:t>applications.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Portable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Extensible: modular, plug-able, compos-able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Self-healing: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auto-placement, auto-restart, auto-replication, 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auto-scaling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Latest Release: 1.8.5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Community driven completely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Written in </a:t>
            </a:r>
            <a:r>
              <a:rPr 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GoLang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High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High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9" y="1113996"/>
            <a:ext cx="6549993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629" y="1371600"/>
            <a:ext cx="49404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The Kubernetes </a:t>
            </a:r>
            <a:r>
              <a:rPr lang="en-US" sz="2200" b="1" dirty="0">
                <a:solidFill>
                  <a:srgbClr val="FFC000"/>
                </a:solidFill>
              </a:rPr>
              <a:t>Master</a:t>
            </a:r>
            <a:r>
              <a:rPr lang="en-US" sz="2200" dirty="0">
                <a:solidFill>
                  <a:srgbClr val="FFC000"/>
                </a:solidFill>
              </a:rPr>
              <a:t> is a collection of three processes that run on a single node in your cluster, which is designated as the master node. </a:t>
            </a:r>
            <a:endParaRPr lang="en-US" sz="2200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kube-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apiserver</a:t>
            </a:r>
            <a:endParaRPr lang="en-US" sz="2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kube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-controller-manager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kube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-scheduler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solidFill>
                  <a:srgbClr val="FFC000"/>
                </a:solidFill>
              </a:rPr>
              <a:t>Each </a:t>
            </a:r>
            <a:r>
              <a:rPr lang="en-US" sz="2200" dirty="0">
                <a:solidFill>
                  <a:srgbClr val="FFC000"/>
                </a:solidFill>
              </a:rPr>
              <a:t>individual non-master node in your cluster runs two </a:t>
            </a:r>
            <a:r>
              <a:rPr lang="en-US" sz="2200" dirty="0" smtClean="0">
                <a:solidFill>
                  <a:srgbClr val="FFC000"/>
                </a:solidFill>
              </a:rPr>
              <a:t>processes </a:t>
            </a:r>
            <a:r>
              <a:rPr lang="mr-IN" sz="2200" dirty="0" smtClean="0">
                <a:solidFill>
                  <a:srgbClr val="FFC000"/>
                </a:solidFill>
              </a:rPr>
              <a:t>–</a:t>
            </a:r>
            <a:endParaRPr lang="en-US" sz="2200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kubelet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which communicates with the Kubernetes 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Master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kube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-proxy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a network proxy which reflects Kubernetes networking services on each node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Dodecagon 10"/>
          <p:cNvSpPr/>
          <p:nvPr/>
        </p:nvSpPr>
        <p:spPr>
          <a:xfrm>
            <a:off x="2651919" y="3429000"/>
            <a:ext cx="304800" cy="228600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decagon 11"/>
          <p:cNvSpPr/>
          <p:nvPr/>
        </p:nvSpPr>
        <p:spPr>
          <a:xfrm>
            <a:off x="2651919" y="3742896"/>
            <a:ext cx="304800" cy="228600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13919" y="3378535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Kube-apiserver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3927" y="3740396"/>
            <a:ext cx="176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Kube</a:t>
            </a:r>
            <a:r>
              <a:rPr lang="en-US" sz="1200" dirty="0" smtClean="0">
                <a:solidFill>
                  <a:srgbClr val="0000FF"/>
                </a:solidFill>
              </a:rPr>
              <a:t>-Controller-manager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56719" y="3523422"/>
            <a:ext cx="503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56719" y="3886200"/>
            <a:ext cx="503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990600"/>
            <a:ext cx="12161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Segoe Print" charset="0"/>
                <a:ea typeface="Segoe Print" charset="0"/>
                <a:cs typeface="Segoe Print" charset="0"/>
              </a:rPr>
              <a:t>Kubernetes basic components -distributed platform</a:t>
            </a:r>
            <a:endParaRPr lang="en-US" sz="80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Object/Resource (out of the box)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390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Namespace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Pod (a basic unit of work)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Service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Volume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60287" y="1752600"/>
            <a:ext cx="8938472" cy="69247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indent="609493"/>
            <a:r>
              <a:rPr lang="en-US" sz="3700" dirty="0" smtClean="0"/>
              <a:t>Who am I ???</a:t>
            </a:r>
            <a:r>
              <a:rPr lang="en-US" sz="3700" dirty="0" smtClean="0">
                <a:solidFill>
                  <a:schemeClr val="bg1"/>
                </a:solidFill>
              </a:rPr>
              <a:t>	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1319" y="2971800"/>
            <a:ext cx="8938472" cy="1831248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indent="609493"/>
            <a:r>
              <a:rPr lang="en-US" sz="3700" dirty="0" smtClean="0">
                <a:solidFill>
                  <a:srgbClr val="00B0F0"/>
                </a:solidFill>
              </a:rPr>
              <a:t>I learn and apply ….</a:t>
            </a:r>
          </a:p>
          <a:p>
            <a:pPr indent="609493"/>
            <a:r>
              <a:rPr lang="en-US" sz="3700" dirty="0">
                <a:solidFill>
                  <a:srgbClr val="00B0F0"/>
                </a:solidFill>
              </a:rPr>
              <a:t>	</a:t>
            </a:r>
            <a:r>
              <a:rPr lang="en-US" sz="3700" dirty="0" smtClean="0">
                <a:solidFill>
                  <a:srgbClr val="00B0F0"/>
                </a:solidFill>
              </a:rPr>
              <a:t>- Design and write software for living</a:t>
            </a:r>
          </a:p>
          <a:p>
            <a:pPr indent="609493"/>
            <a:r>
              <a:rPr lang="en-US" sz="3700" dirty="0">
                <a:solidFill>
                  <a:srgbClr val="00B0F0"/>
                </a:solidFill>
              </a:rPr>
              <a:t>	</a:t>
            </a:r>
            <a:r>
              <a:rPr lang="en-US" sz="3700" dirty="0" smtClean="0">
                <a:solidFill>
                  <a:srgbClr val="00B0F0"/>
                </a:solidFill>
              </a:rPr>
              <a:t>	- for last 17 years …	</a:t>
            </a:r>
            <a:endParaRPr lang="en-US" sz="3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Object/Resource (out of the box)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3904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Namespace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Pod (a basic unit of work)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Service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Volume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ReplicaSet</a:t>
            </a:r>
            <a:endParaRPr lang="en-US" sz="3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Job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Object/Resource (out of the box)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390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Namespace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Pod (a basic unit of work)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Service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Volume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ReplicaSet</a:t>
            </a:r>
            <a:endParaRPr lang="en-US" sz="3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Job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RBAC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Object/Resource (out of the box)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3904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Namespace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Pod (a basic unit of work)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Service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Volume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ReplicaSet</a:t>
            </a:r>
            <a:endParaRPr lang="en-US" sz="3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Job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RBAC</a:t>
            </a:r>
          </a:p>
          <a:p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*** Custom Resource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Pod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137821"/>
            <a:ext cx="103904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C000"/>
                </a:solidFill>
              </a:rPr>
              <a:t>Pod </a:t>
            </a:r>
            <a:r>
              <a:rPr lang="en-US" sz="2800" dirty="0">
                <a:solidFill>
                  <a:srgbClr val="FFC000"/>
                </a:solidFill>
              </a:rPr>
              <a:t>is the basic building block of Kubernetes</a:t>
            </a:r>
            <a:r>
              <a:rPr lang="en-US" sz="2800" dirty="0" smtClean="0">
                <a:solidFill>
                  <a:srgbClr val="FFC000"/>
                </a:solidFill>
              </a:rPr>
              <a:t>–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smallest and simplest unit in the Kubernetes object model that you create or 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deploy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represents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 running process on your cluster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encapsulates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 application container (or, in some cases, multiple containers), storage resources, a unique network IP, and options that govern how the container(s) should 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run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sz="28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Docker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is the most common container runtime used in a 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Pod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but Pods support other container runtimes as 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well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Interact with Kubernetes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Interact with Kubernetes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7" y="1371600"/>
            <a:ext cx="4675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REST API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Curl or browser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C000"/>
                </a:solidFill>
              </a:rPr>
              <a:t>Command Line Interface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Kubectl</a:t>
            </a:r>
            <a:endParaRPr lang="en-US" sz="28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sz="28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rgbClr val="FFC000"/>
                </a:solidFill>
              </a:rPr>
              <a:t>Kube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Config</a:t>
            </a:r>
            <a:endParaRPr lang="en-US" sz="2800" dirty="0">
              <a:solidFill>
                <a:srgbClr val="FFC000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reated during cluster creation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C000"/>
                </a:solidFill>
              </a:rPr>
              <a:t>Programmatic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GoLang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, Python, Scala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19" y="1374648"/>
            <a:ext cx="2743200" cy="1200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14" y="2869792"/>
            <a:ext cx="31242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19" y="4051560"/>
            <a:ext cx="6647168" cy="1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Create a Pod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Create a Pod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319" y="1228665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Create a Pod template in YAML (</a:t>
            </a:r>
            <a:r>
              <a:rPr lang="en-US" sz="2800" dirty="0">
                <a:solidFill>
                  <a:srgbClr val="FFC000"/>
                </a:solidFill>
              </a:rPr>
              <a:t>data serialization </a:t>
            </a:r>
            <a:r>
              <a:rPr lang="en-US" sz="2800" dirty="0" smtClean="0">
                <a:solidFill>
                  <a:srgbClr val="FFC000"/>
                </a:solidFill>
              </a:rPr>
              <a:t>standard)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19" y="1959323"/>
            <a:ext cx="71374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Create a Pod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319" y="1228665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Create a Pod template in YAML (</a:t>
            </a:r>
            <a:r>
              <a:rPr lang="en-US" sz="2800" dirty="0">
                <a:solidFill>
                  <a:srgbClr val="FFC000"/>
                </a:solidFill>
              </a:rPr>
              <a:t>data serialization </a:t>
            </a:r>
            <a:r>
              <a:rPr lang="en-US" sz="2800" dirty="0" smtClean="0">
                <a:solidFill>
                  <a:srgbClr val="FFC000"/>
                </a:solidFill>
              </a:rPr>
              <a:t>standard)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319" y="5013506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Run </a:t>
            </a:r>
            <a:r>
              <a:rPr lang="en-US" sz="3200" dirty="0" err="1" smtClean="0">
                <a:solidFill>
                  <a:srgbClr val="FFC000"/>
                </a:solidFill>
              </a:rPr>
              <a:t>kubectl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19" y="1959323"/>
            <a:ext cx="7137400" cy="290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19" y="5848885"/>
            <a:ext cx="683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990600"/>
            <a:ext cx="12161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Segoe Print" charset="0"/>
                <a:ea typeface="Segoe Print" charset="0"/>
                <a:cs typeface="Segoe Print" charset="0"/>
              </a:rPr>
              <a:t>Lets build a Distributed Compute Cluster !!!</a:t>
            </a:r>
            <a:endParaRPr lang="en-US" sz="80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3119" y="76200"/>
            <a:ext cx="4762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Disclaimer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718" y="1752600"/>
            <a:ext cx="10362443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Handwriting" charset="0"/>
                <a:ea typeface="Lucida Handwriting" charset="0"/>
                <a:cs typeface="Lucida Handwriting" charset="0"/>
              </a:rPr>
              <a:t>We will be </a:t>
            </a:r>
            <a:r>
              <a:rPr lang="en-US" sz="4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Handwriting" charset="0"/>
                <a:ea typeface="Lucida Handwriting" charset="0"/>
                <a:cs typeface="Lucida Handwriting" charset="0"/>
              </a:rPr>
              <a:t>just scratching the Surface !!!</a:t>
            </a:r>
            <a:endParaRPr lang="en-US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Lucida Handwriting" charset="0"/>
              <a:ea typeface="Lucida Handwriting" charset="0"/>
              <a:cs typeface="Lucida Handwriti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Steps to follow -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Steps to follow -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61907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Build a </a:t>
            </a:r>
            <a:r>
              <a:rPr lang="en-US" sz="3200" dirty="0">
                <a:solidFill>
                  <a:srgbClr val="FFC000"/>
                </a:solidFill>
              </a:rPr>
              <a:t>Kubernetes Cluster 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github.com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kumulustech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/vagrant-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kubeadm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  <a:endParaRPr lang="en-US" sz="28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Setup the </a:t>
            </a:r>
            <a:r>
              <a:rPr lang="en-US" sz="3200" dirty="0" err="1" smtClean="0">
                <a:solidFill>
                  <a:srgbClr val="FFC000"/>
                </a:solidFill>
              </a:rPr>
              <a:t>config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(</a:t>
            </a:r>
            <a:r>
              <a:rPr lang="en-US" sz="2400" dirty="0" err="1"/>
              <a:t>kubectl</a:t>
            </a:r>
            <a:r>
              <a:rPr lang="en-US" sz="2400" dirty="0"/>
              <a:t> cluster-info</a:t>
            </a:r>
            <a:r>
              <a:rPr lang="en-US" sz="2800" dirty="0" smtClean="0">
                <a:solidFill>
                  <a:srgbClr val="FFC000"/>
                </a:solidFill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Setup the </a:t>
            </a:r>
            <a:r>
              <a:rPr lang="en-US" sz="3200" dirty="0" err="1" smtClean="0">
                <a:solidFill>
                  <a:srgbClr val="FFC000"/>
                </a:solidFill>
              </a:rPr>
              <a:t>Kubectl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>
                <a:solidFill>
                  <a:srgbClr val="FFC000"/>
                </a:solidFill>
              </a:rPr>
              <a:t>CLI 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kubernetes.io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/docs/tasks/tools/install-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kubectl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  <a:endParaRPr lang="en-US" sz="28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Develop and Deploy Controller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Create Custom Resource</a:t>
            </a:r>
          </a:p>
          <a:p>
            <a:pPr marL="457200" indent="-457200">
              <a:buFont typeface="Arial" charset="0"/>
              <a:buChar char="•"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Submit a Job</a:t>
            </a:r>
          </a:p>
        </p:txBody>
      </p:sp>
    </p:spTree>
    <p:extLst>
      <p:ext uri="{BB962C8B-B14F-4D97-AF65-F5344CB8AC3E}">
        <p14:creationId xmlns:p14="http://schemas.microsoft.com/office/powerpoint/2010/main" val="14744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Steps to follow -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61907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Build a </a:t>
            </a:r>
            <a:r>
              <a:rPr lang="en-US" sz="3200" dirty="0">
                <a:solidFill>
                  <a:srgbClr val="FFC000"/>
                </a:solidFill>
              </a:rPr>
              <a:t>Kubernetes Cluster 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github.com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kumulustech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/vagrant-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kubeadm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  <a:endParaRPr lang="en-US" sz="28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Setup the </a:t>
            </a:r>
            <a:r>
              <a:rPr lang="en-US" sz="3200" dirty="0" err="1" smtClean="0">
                <a:solidFill>
                  <a:srgbClr val="FFC000"/>
                </a:solidFill>
              </a:rPr>
              <a:t>config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(</a:t>
            </a:r>
            <a:r>
              <a:rPr lang="en-US" sz="2400" dirty="0" err="1"/>
              <a:t>kubectl</a:t>
            </a:r>
            <a:r>
              <a:rPr lang="en-US" sz="2400" dirty="0"/>
              <a:t> cluster-info</a:t>
            </a:r>
            <a:r>
              <a:rPr lang="en-US" sz="2800" dirty="0" smtClean="0">
                <a:solidFill>
                  <a:srgbClr val="FFC000"/>
                </a:solidFill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Setup the </a:t>
            </a:r>
            <a:r>
              <a:rPr lang="en-US" sz="3200" dirty="0" err="1" smtClean="0">
                <a:solidFill>
                  <a:srgbClr val="FFC000"/>
                </a:solidFill>
              </a:rPr>
              <a:t>Kubectl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>
                <a:solidFill>
                  <a:srgbClr val="FFC000"/>
                </a:solidFill>
              </a:rPr>
              <a:t>CLI 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kubernetes.io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/docs/tasks/tools/install-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kubectl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  <a:endParaRPr lang="en-US" sz="28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Develop and Deploy Controller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Create Custom Resource</a:t>
            </a:r>
          </a:p>
          <a:p>
            <a:pPr marL="457200" indent="-457200">
              <a:buFont typeface="Arial" charset="0"/>
              <a:buChar char="•"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Submit a Job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38119" y="3505199"/>
            <a:ext cx="609600" cy="1306056"/>
          </a:xfrm>
          <a:prstGeom prst="rightBrace">
            <a:avLst>
              <a:gd name="adj1" fmla="val 30072"/>
              <a:gd name="adj2" fmla="val 51449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/>
        </p:nvSpPr>
        <p:spPr>
          <a:xfrm rot="10800000" flipH="1">
            <a:off x="7223920" y="4114799"/>
            <a:ext cx="990600" cy="1676400"/>
          </a:xfrm>
          <a:prstGeom prst="bentUpArrow">
            <a:avLst>
              <a:gd name="adj1" fmla="val 13406"/>
              <a:gd name="adj2" fmla="val 25000"/>
              <a:gd name="adj3" fmla="val 3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2520" y="5642113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Resource and Deploy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9" y="1098274"/>
            <a:ext cx="2708497" cy="23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Resource and Deploy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9" y="1098274"/>
            <a:ext cx="2708497" cy="2330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55" y="1098275"/>
            <a:ext cx="3483264" cy="233072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596047" y="1794566"/>
            <a:ext cx="1059007" cy="685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5845" y="1158626"/>
            <a:ext cx="1143000" cy="273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Resource and Deploy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40" y="3933361"/>
            <a:ext cx="4058394" cy="26786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9" y="1098274"/>
            <a:ext cx="2708497" cy="2330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55" y="1098275"/>
            <a:ext cx="3483264" cy="2330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3" y="3933361"/>
            <a:ext cx="3556000" cy="267869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596047" y="1794566"/>
            <a:ext cx="1059007" cy="685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440997" y="4790335"/>
            <a:ext cx="1059007" cy="685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15845" y="1158626"/>
            <a:ext cx="1143000" cy="273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9919" y="4114800"/>
            <a:ext cx="1143000" cy="273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Resource and Deploy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40" y="3933361"/>
            <a:ext cx="4058394" cy="26786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9" y="1098274"/>
            <a:ext cx="2708497" cy="2330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55" y="1098275"/>
            <a:ext cx="3483264" cy="2330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3" y="3933361"/>
            <a:ext cx="3556000" cy="267869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596047" y="1794566"/>
            <a:ext cx="1059007" cy="685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440997" y="4790335"/>
            <a:ext cx="1059007" cy="685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735292" y="3368537"/>
            <a:ext cx="520053" cy="609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15845" y="1158626"/>
            <a:ext cx="1143000" cy="273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9919" y="4114800"/>
            <a:ext cx="1143000" cy="273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98778" y="6355202"/>
            <a:ext cx="1143000" cy="273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Controller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19" y="1143000"/>
            <a:ext cx="6549993" cy="5334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Controller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decagon 5"/>
          <p:cNvSpPr/>
          <p:nvPr/>
        </p:nvSpPr>
        <p:spPr>
          <a:xfrm>
            <a:off x="4954322" y="3429000"/>
            <a:ext cx="304800" cy="228600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decagon 6"/>
          <p:cNvSpPr/>
          <p:nvPr/>
        </p:nvSpPr>
        <p:spPr>
          <a:xfrm>
            <a:off x="4954322" y="3742896"/>
            <a:ext cx="304800" cy="228600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6322" y="3378535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Kube-apiserver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6330" y="3740396"/>
            <a:ext cx="176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Kube</a:t>
            </a:r>
            <a:r>
              <a:rPr lang="en-US" sz="1200" dirty="0" smtClean="0">
                <a:solidFill>
                  <a:srgbClr val="0000FF"/>
                </a:solidFill>
              </a:rPr>
              <a:t>-Controller-manager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9122" y="3523422"/>
            <a:ext cx="503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9122" y="3886200"/>
            <a:ext cx="503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19" y="1143000"/>
            <a:ext cx="6549993" cy="5334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Controller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decagon 5"/>
          <p:cNvSpPr/>
          <p:nvPr/>
        </p:nvSpPr>
        <p:spPr>
          <a:xfrm>
            <a:off x="4954322" y="3429000"/>
            <a:ext cx="304800" cy="228600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decagon 6"/>
          <p:cNvSpPr/>
          <p:nvPr/>
        </p:nvSpPr>
        <p:spPr>
          <a:xfrm>
            <a:off x="4954322" y="3742896"/>
            <a:ext cx="304800" cy="228600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6322" y="3378535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Kube-apiserver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6330" y="3740396"/>
            <a:ext cx="176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Kube</a:t>
            </a:r>
            <a:r>
              <a:rPr lang="en-US" sz="1200" dirty="0" smtClean="0">
                <a:solidFill>
                  <a:srgbClr val="0000FF"/>
                </a:solidFill>
              </a:rPr>
              <a:t>-Controller-manager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9122" y="3523422"/>
            <a:ext cx="503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9122" y="3886200"/>
            <a:ext cx="503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odecagon 11"/>
          <p:cNvSpPr/>
          <p:nvPr/>
        </p:nvSpPr>
        <p:spPr>
          <a:xfrm rot="1630548">
            <a:off x="3999043" y="4581618"/>
            <a:ext cx="954484" cy="457200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576288">
            <a:off x="3974916" y="4586691"/>
            <a:ext cx="99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Custom 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endCxn id="12" idx="5"/>
          </p:cNvCxnSpPr>
          <p:nvPr/>
        </p:nvCxnSpPr>
        <p:spPr>
          <a:xfrm flipV="1">
            <a:off x="3032919" y="4955176"/>
            <a:ext cx="1225193" cy="53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23119" y="76200"/>
            <a:ext cx="4762500" cy="91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Agenda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4519" y="1143000"/>
            <a:ext cx="11491119" cy="1066800"/>
            <a:chOff x="670718" y="1143000"/>
            <a:chExt cx="11491119" cy="1066800"/>
          </a:xfrm>
        </p:grpSpPr>
        <p:grpSp>
          <p:nvGrpSpPr>
            <p:cNvPr id="52" name="Group 51"/>
            <p:cNvGrpSpPr/>
            <p:nvPr/>
          </p:nvGrpSpPr>
          <p:grpSpPr>
            <a:xfrm>
              <a:off x="670718" y="1143000"/>
              <a:ext cx="11491119" cy="1066800"/>
              <a:chOff x="670718" y="1600200"/>
              <a:chExt cx="11491119" cy="1066800"/>
            </a:xfrm>
          </p:grpSpPr>
          <p:pic>
            <p:nvPicPr>
              <p:cNvPr id="9" name="Picture 8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670718" y="1600200"/>
                <a:ext cx="11491119" cy="10668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47716" y="1892808"/>
                <a:ext cx="7919401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Why Kubernetes</a:t>
                </a:r>
                <a:endParaRPr lang="en-US" sz="2400" b="1" dirty="0">
                  <a:solidFill>
                    <a:schemeClr val="tx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8" name="Group 64"/>
              <p:cNvGrpSpPr/>
              <p:nvPr/>
            </p:nvGrpSpPr>
            <p:grpSpPr>
              <a:xfrm>
                <a:off x="1045960" y="1780340"/>
                <a:ext cx="656672" cy="582295"/>
                <a:chOff x="539552" y="2381442"/>
                <a:chExt cx="576063" cy="504056"/>
              </a:xfrm>
            </p:grpSpPr>
            <p:cxnSp>
              <p:nvCxnSpPr>
                <p:cNvPr id="19" name="Straight Connector 18"/>
                <p:cNvCxnSpPr>
                  <a:stCxn id="40" idx="2"/>
                  <a:endCxn id="38" idx="0"/>
                </p:cNvCxnSpPr>
                <p:nvPr/>
              </p:nvCxnSpPr>
              <p:spPr>
                <a:xfrm>
                  <a:off x="791580" y="2495172"/>
                  <a:ext cx="0" cy="264312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35" idx="6"/>
                  <a:endCxn id="33" idx="2"/>
                </p:cNvCxnSpPr>
                <p:nvPr/>
              </p:nvCxnSpPr>
              <p:spPr>
                <a:xfrm>
                  <a:off x="665566" y="2822491"/>
                  <a:ext cx="324035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endCxn id="29" idx="2"/>
                </p:cNvCxnSpPr>
                <p:nvPr/>
              </p:nvCxnSpPr>
              <p:spPr>
                <a:xfrm>
                  <a:off x="728573" y="2633470"/>
                  <a:ext cx="126014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52"/>
                <p:cNvGrpSpPr/>
                <p:nvPr/>
              </p:nvGrpSpPr>
              <p:grpSpPr>
                <a:xfrm>
                  <a:off x="539552" y="2381442"/>
                  <a:ext cx="576063" cy="504056"/>
                  <a:chOff x="539552" y="2348880"/>
                  <a:chExt cx="658357" cy="576064"/>
                </a:xfrm>
              </p:grpSpPr>
              <p:grpSp>
                <p:nvGrpSpPr>
                  <p:cNvPr id="23" name="Group 33"/>
                  <p:cNvGrpSpPr/>
                  <p:nvPr/>
                </p:nvGrpSpPr>
                <p:grpSpPr>
                  <a:xfrm>
                    <a:off x="755576" y="2348880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0" name="Picture 3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42"/>
                  <p:cNvGrpSpPr/>
                  <p:nvPr/>
                </p:nvGrpSpPr>
                <p:grpSpPr>
                  <a:xfrm>
                    <a:off x="755576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8" name="Picture 37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  <a:ln w="12700" cmpd="sng">
                      <a:noFill/>
                    </a:ln>
                  </p:spPr>
                </p:pic>
              </p:grpSp>
              <p:grpSp>
                <p:nvGrpSpPr>
                  <p:cNvPr id="25" name="Group 30"/>
                  <p:cNvGrpSpPr/>
                  <p:nvPr/>
                </p:nvGrpSpPr>
                <p:grpSpPr>
                  <a:xfrm>
                    <a:off x="539552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6" name="Picture 35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Group 39"/>
                  <p:cNvGrpSpPr/>
                  <p:nvPr/>
                </p:nvGrpSpPr>
                <p:grpSpPr>
                  <a:xfrm>
                    <a:off x="1053893" y="2780928"/>
                    <a:ext cx="144016" cy="144016"/>
                    <a:chOff x="3399300" y="1196752"/>
                    <a:chExt cx="720080" cy="72008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3399300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4" name="Picture 33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524706" y="1196752"/>
                      <a:ext cx="426903" cy="6498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9"/>
                  <p:cNvGrpSpPr/>
                  <p:nvPr/>
                </p:nvGrpSpPr>
                <p:grpSpPr>
                  <a:xfrm>
                    <a:off x="611560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1" name="Oval 25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2" name="Picture 31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" name="Group 36"/>
                  <p:cNvGrpSpPr/>
                  <p:nvPr/>
                </p:nvGrpSpPr>
                <p:grpSpPr>
                  <a:xfrm>
                    <a:off x="899592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0" name="Picture 2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3" name="Oval 2"/>
            <p:cNvSpPr/>
            <p:nvPr/>
          </p:nvSpPr>
          <p:spPr>
            <a:xfrm>
              <a:off x="987811" y="129125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1</a:t>
              </a:r>
              <a:endParaRPr lang="en-US" sz="40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3020" y="2514597"/>
            <a:ext cx="11452618" cy="1066799"/>
            <a:chOff x="709219" y="2514597"/>
            <a:chExt cx="11415168" cy="1066799"/>
          </a:xfrm>
        </p:grpSpPr>
        <p:grpSp>
          <p:nvGrpSpPr>
            <p:cNvPr id="51" name="Group 50"/>
            <p:cNvGrpSpPr/>
            <p:nvPr/>
          </p:nvGrpSpPr>
          <p:grpSpPr>
            <a:xfrm>
              <a:off x="709219" y="2514597"/>
              <a:ext cx="11415168" cy="1066799"/>
              <a:chOff x="2365847" y="2883033"/>
              <a:chExt cx="8762173" cy="808029"/>
            </a:xfrm>
          </p:grpSpPr>
          <p:pic>
            <p:nvPicPr>
              <p:cNvPr id="16" name="Picture 15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2365847" y="2883033"/>
                <a:ext cx="8762173" cy="808029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3418674" y="3093120"/>
                <a:ext cx="5877976" cy="363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What is Kubernetes</a:t>
                </a:r>
                <a:endParaRPr lang="en-US" sz="2400" b="1" dirty="0">
                  <a:solidFill>
                    <a:schemeClr val="tx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1040055" y="265084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2</a:t>
              </a:r>
              <a:endParaRPr lang="en-US" sz="4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0719" y="3886200"/>
            <a:ext cx="11414919" cy="1112829"/>
            <a:chOff x="746918" y="3886200"/>
            <a:chExt cx="11414919" cy="1112829"/>
          </a:xfrm>
        </p:grpSpPr>
        <p:grpSp>
          <p:nvGrpSpPr>
            <p:cNvPr id="41" name="Group 40"/>
            <p:cNvGrpSpPr/>
            <p:nvPr/>
          </p:nvGrpSpPr>
          <p:grpSpPr>
            <a:xfrm>
              <a:off x="746918" y="3886200"/>
              <a:ext cx="11414919" cy="1112829"/>
              <a:chOff x="323528" y="3573016"/>
              <a:chExt cx="8820472" cy="808029"/>
            </a:xfrm>
          </p:grpSpPr>
          <p:pic>
            <p:nvPicPr>
              <p:cNvPr id="42" name="Picture 41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323528" y="3573016"/>
                <a:ext cx="8820472" cy="808029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345542" y="3785403"/>
                <a:ext cx="7162422" cy="348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Ingredients to build a Distributed platform</a:t>
                </a:r>
                <a:endParaRPr lang="en-US" sz="2400" b="1" dirty="0">
                  <a:solidFill>
                    <a:schemeClr val="tx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1075202" y="4055465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3</a:t>
              </a:r>
              <a:endParaRPr lang="en-US" sz="4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0720" y="5257800"/>
            <a:ext cx="11414919" cy="1112829"/>
            <a:chOff x="746919" y="5257800"/>
            <a:chExt cx="11414919" cy="1112829"/>
          </a:xfrm>
        </p:grpSpPr>
        <p:grpSp>
          <p:nvGrpSpPr>
            <p:cNvPr id="48" name="Group 47"/>
            <p:cNvGrpSpPr/>
            <p:nvPr/>
          </p:nvGrpSpPr>
          <p:grpSpPr>
            <a:xfrm>
              <a:off x="746919" y="5257800"/>
              <a:ext cx="11414919" cy="1112829"/>
              <a:chOff x="323528" y="3517687"/>
              <a:chExt cx="8820472" cy="808029"/>
            </a:xfrm>
          </p:grpSpPr>
          <p:pic>
            <p:nvPicPr>
              <p:cNvPr id="49" name="Picture 48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323528" y="3517687"/>
                <a:ext cx="8820472" cy="808029"/>
              </a:xfrm>
              <a:prstGeom prst="rect">
                <a:avLst/>
              </a:prstGeom>
            </p:spPr>
          </p:pic>
          <p:sp>
            <p:nvSpPr>
              <p:cNvPr id="54" name="Rectangle 53"/>
              <p:cNvSpPr/>
              <p:nvPr/>
            </p:nvSpPr>
            <p:spPr>
              <a:xfrm>
                <a:off x="1345542" y="3739003"/>
                <a:ext cx="5345080" cy="348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Build and </a:t>
                </a:r>
                <a:r>
                  <a:rPr lang="en-US" sz="2400" b="1" dirty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2400" b="1" dirty="0" smtClean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est a Distributed Compute platform</a:t>
                </a:r>
                <a:endParaRPr lang="en-US" sz="2400" b="1" dirty="0">
                  <a:solidFill>
                    <a:schemeClr val="tx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1051719" y="543321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4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6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990600"/>
            <a:ext cx="12161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Segoe Print" charset="0"/>
                <a:ea typeface="Segoe Print" charset="0"/>
                <a:cs typeface="Segoe Print" charset="0"/>
              </a:rPr>
              <a:t>Lets build a Spark Cluster !!!</a:t>
            </a:r>
            <a:endParaRPr lang="en-US" sz="80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Apache Spark </a:t>
            </a:r>
            <a:r>
              <a:rPr lang="en-US" dirty="0" smtClean="0"/>
              <a:t>Cluster - </a:t>
            </a:r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9" y="1503760"/>
            <a:ext cx="8308063" cy="35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Apache Spark </a:t>
            </a:r>
            <a:r>
              <a:rPr lang="mr-IN" dirty="0" smtClean="0"/>
              <a:t>–</a:t>
            </a:r>
            <a:r>
              <a:rPr lang="en-US" dirty="0" smtClean="0"/>
              <a:t> Kubernetes Deployment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218108" y="1708234"/>
            <a:ext cx="6135940" cy="329837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476663" y="1677040"/>
            <a:ext cx="587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473199" y="2130411"/>
            <a:ext cx="1245786" cy="2756378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28037" y="2130411"/>
            <a:ext cx="1290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Platform Namespace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592260" y="2768448"/>
            <a:ext cx="1026925" cy="62313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Controller</a:t>
            </a:r>
          </a:p>
        </p:txBody>
      </p:sp>
      <p:sp>
        <p:nvSpPr>
          <p:cNvPr id="123" name="Oval 122"/>
          <p:cNvSpPr/>
          <p:nvPr/>
        </p:nvSpPr>
        <p:spPr>
          <a:xfrm>
            <a:off x="2592260" y="3483176"/>
            <a:ext cx="1026925" cy="62313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Python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Controller</a:t>
            </a:r>
          </a:p>
        </p:txBody>
      </p:sp>
      <p:sp>
        <p:nvSpPr>
          <p:cNvPr id="124" name="Oval 123"/>
          <p:cNvSpPr/>
          <p:nvPr/>
        </p:nvSpPr>
        <p:spPr>
          <a:xfrm>
            <a:off x="2592259" y="4188327"/>
            <a:ext cx="1026925" cy="62313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Mangal" charset="0"/>
              </a:rPr>
              <a:t>…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5" name="Cloud 124"/>
          <p:cNvSpPr/>
          <p:nvPr/>
        </p:nvSpPr>
        <p:spPr>
          <a:xfrm>
            <a:off x="4261318" y="5081174"/>
            <a:ext cx="2692751" cy="1243426"/>
          </a:xfrm>
          <a:prstGeom prst="cloud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6" name="Multidocument 125"/>
          <p:cNvSpPr/>
          <p:nvPr/>
        </p:nvSpPr>
        <p:spPr>
          <a:xfrm>
            <a:off x="4784735" y="5286855"/>
            <a:ext cx="1803574" cy="664391"/>
          </a:xfrm>
          <a:prstGeom prst="flowChartMulti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Docker Images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42285" y="5955005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Artifactory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Repository</a:t>
            </a: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267064" y="5396518"/>
            <a:ext cx="485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Spark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170962" y="2116849"/>
            <a:ext cx="4075879" cy="2757047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user.jpg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18393" y="2075706"/>
            <a:ext cx="2526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User Namespace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4275683" y="2282386"/>
            <a:ext cx="3006309" cy="2373324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4607395" y="2747462"/>
            <a:ext cx="756927" cy="49586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Driver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33" name="Oval 132"/>
          <p:cNvSpPr/>
          <p:nvPr/>
        </p:nvSpPr>
        <p:spPr>
          <a:xfrm>
            <a:off x="6226376" y="2620163"/>
            <a:ext cx="792611" cy="49586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Master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34" name="Decision 133"/>
          <p:cNvSpPr/>
          <p:nvPr/>
        </p:nvSpPr>
        <p:spPr>
          <a:xfrm>
            <a:off x="6034022" y="3020821"/>
            <a:ext cx="1197519" cy="516039"/>
          </a:xfrm>
          <a:prstGeom prst="flowChartDecision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Master Service</a:t>
            </a:r>
          </a:p>
        </p:txBody>
      </p:sp>
      <p:sp>
        <p:nvSpPr>
          <p:cNvPr id="135" name="Decision 134"/>
          <p:cNvSpPr/>
          <p:nvPr/>
        </p:nvSpPr>
        <p:spPr>
          <a:xfrm>
            <a:off x="4395501" y="2334056"/>
            <a:ext cx="1197519" cy="516039"/>
          </a:xfrm>
          <a:prstGeom prst="flowChartDecision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Driver Service</a:t>
            </a:r>
          </a:p>
        </p:txBody>
      </p:sp>
      <p:sp>
        <p:nvSpPr>
          <p:cNvPr id="136" name="Hexagon 135"/>
          <p:cNvSpPr/>
          <p:nvPr/>
        </p:nvSpPr>
        <p:spPr>
          <a:xfrm>
            <a:off x="4308672" y="3472005"/>
            <a:ext cx="1917704" cy="1086861"/>
          </a:xfrm>
          <a:prstGeom prst="hexagon">
            <a:avLst/>
          </a:prstGeom>
          <a:solidFill>
            <a:srgbClr val="8064A2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507145" y="3520869"/>
            <a:ext cx="726425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38" name="Oval 137"/>
          <p:cNvSpPr/>
          <p:nvPr/>
        </p:nvSpPr>
        <p:spPr>
          <a:xfrm>
            <a:off x="5307597" y="3515326"/>
            <a:ext cx="726425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39" name="Oval 138"/>
          <p:cNvSpPr/>
          <p:nvPr/>
        </p:nvSpPr>
        <p:spPr>
          <a:xfrm>
            <a:off x="4904311" y="3991637"/>
            <a:ext cx="726425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40" name="TextBox 139"/>
          <p:cNvSpPr txBox="1"/>
          <p:nvPr/>
        </p:nvSpPr>
        <p:spPr>
          <a:xfrm rot="17775775">
            <a:off x="5487044" y="4045658"/>
            <a:ext cx="92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Replicaset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5591" y="2299828"/>
            <a:ext cx="728466" cy="504185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23895" y="2892136"/>
            <a:ext cx="728466" cy="504185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229300" y="4052350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Spark-Job</a:t>
            </a:r>
          </a:p>
        </p:txBody>
      </p:sp>
      <p:cxnSp>
        <p:nvCxnSpPr>
          <p:cNvPr id="144" name="Straight Arrow Connector 143"/>
          <p:cNvCxnSpPr>
            <a:endCxn id="147" idx="1"/>
          </p:cNvCxnSpPr>
          <p:nvPr/>
        </p:nvCxnSpPr>
        <p:spPr>
          <a:xfrm>
            <a:off x="5294923" y="3080017"/>
            <a:ext cx="739099" cy="198824"/>
          </a:xfrm>
          <a:prstGeom prst="straightConnector1">
            <a:avLst/>
          </a:prstGeom>
          <a:noFill/>
          <a:ln w="25400" cap="flat" cmpd="sng" algn="ctr">
            <a:solidFill>
              <a:srgbClr val="000E2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5" name="Straight Arrow Connector 144"/>
          <p:cNvCxnSpPr>
            <a:stCxn id="150" idx="7"/>
            <a:endCxn id="147" idx="1"/>
          </p:cNvCxnSpPr>
          <p:nvPr/>
        </p:nvCxnSpPr>
        <p:spPr>
          <a:xfrm flipV="1">
            <a:off x="5127188" y="3278841"/>
            <a:ext cx="906834" cy="315313"/>
          </a:xfrm>
          <a:prstGeom prst="straightConnector1">
            <a:avLst/>
          </a:prstGeom>
          <a:noFill/>
          <a:ln w="25400" cap="flat" cmpd="sng" algn="ctr">
            <a:solidFill>
              <a:srgbClr val="000E2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6" name="Straight Arrow Connector 145"/>
          <p:cNvCxnSpPr>
            <a:stCxn id="151" idx="7"/>
          </p:cNvCxnSpPr>
          <p:nvPr/>
        </p:nvCxnSpPr>
        <p:spPr>
          <a:xfrm flipV="1">
            <a:off x="5927640" y="3391587"/>
            <a:ext cx="403457" cy="197024"/>
          </a:xfrm>
          <a:prstGeom prst="straightConnector1">
            <a:avLst/>
          </a:prstGeom>
          <a:noFill/>
          <a:ln w="25400" cap="flat" cmpd="sng" algn="ctr">
            <a:solidFill>
              <a:srgbClr val="000E2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7" name="Straight Arrow Connector 146"/>
          <p:cNvCxnSpPr>
            <a:stCxn id="152" idx="7"/>
          </p:cNvCxnSpPr>
          <p:nvPr/>
        </p:nvCxnSpPr>
        <p:spPr>
          <a:xfrm flipV="1">
            <a:off x="5524354" y="3486440"/>
            <a:ext cx="991155" cy="578482"/>
          </a:xfrm>
          <a:prstGeom prst="straightConnector1">
            <a:avLst/>
          </a:prstGeom>
          <a:noFill/>
          <a:ln w="25400" cap="flat" cmpd="sng" algn="ctr">
            <a:solidFill>
              <a:srgbClr val="000E2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48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7" y="2473548"/>
            <a:ext cx="753093" cy="753093"/>
          </a:xfrm>
          <a:prstGeom prst="rect">
            <a:avLst/>
          </a:prstGeom>
        </p:spPr>
      </p:pic>
      <p:cxnSp>
        <p:nvCxnSpPr>
          <p:cNvPr id="149" name="Straight Arrow Connector 148"/>
          <p:cNvCxnSpPr>
            <a:endCxn id="125" idx="2"/>
          </p:cNvCxnSpPr>
          <p:nvPr/>
        </p:nvCxnSpPr>
        <p:spPr>
          <a:xfrm flipV="1">
            <a:off x="1922359" y="3080018"/>
            <a:ext cx="669901" cy="7708"/>
          </a:xfrm>
          <a:prstGeom prst="straightConnector1">
            <a:avLst/>
          </a:prstGeom>
          <a:noFill/>
          <a:ln w="25400" cap="flat" cmpd="sng" algn="ctr">
            <a:solidFill>
              <a:srgbClr val="000E2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0" name="Straight Arrow Connector 149"/>
          <p:cNvCxnSpPr/>
          <p:nvPr/>
        </p:nvCxnSpPr>
        <p:spPr>
          <a:xfrm flipH="1">
            <a:off x="1809575" y="2592075"/>
            <a:ext cx="2569123" cy="43662"/>
          </a:xfrm>
          <a:prstGeom prst="straightConnector1">
            <a:avLst/>
          </a:prstGeom>
          <a:noFill/>
          <a:ln w="25400" cap="flat" cmpd="sng" algn="ctr">
            <a:solidFill>
              <a:srgbClr val="000E2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1" name="Right Arrow 150"/>
          <p:cNvSpPr/>
          <p:nvPr/>
        </p:nvSpPr>
        <p:spPr>
          <a:xfrm>
            <a:off x="3534984" y="2868096"/>
            <a:ext cx="871529" cy="391731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52" name="Right Arrow 151"/>
          <p:cNvSpPr/>
          <p:nvPr/>
        </p:nvSpPr>
        <p:spPr>
          <a:xfrm rot="16200000">
            <a:off x="5144840" y="4819742"/>
            <a:ext cx="871529" cy="391731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149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990600"/>
            <a:ext cx="12161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Segoe Print" charset="0"/>
                <a:ea typeface="Segoe Print" charset="0"/>
                <a:cs typeface="Segoe Print" charset="0"/>
              </a:rPr>
              <a:t>Lets Run a parallel program in a Spark Cluster !!!</a:t>
            </a:r>
            <a:endParaRPr lang="en-US" sz="80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Calculate PI (3.14</a:t>
            </a:r>
            <a:r>
              <a:rPr lang="mr-IN" dirty="0" smtClean="0"/>
              <a:t>……</a:t>
            </a:r>
            <a:r>
              <a:rPr lang="en-US" dirty="0" smtClean="0"/>
              <a:t>..)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0800000" flipH="1" flipV="1">
            <a:off x="4840530" y="1299800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51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Calculate PI (3.14</a:t>
            </a:r>
            <a:r>
              <a:rPr lang="mr-IN" dirty="0" smtClean="0"/>
              <a:t>……</a:t>
            </a:r>
            <a:r>
              <a:rPr lang="en-US" dirty="0" smtClean="0"/>
              <a:t>..)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85319" y="2362200"/>
            <a:ext cx="3657600" cy="3657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56519" y="4191000"/>
            <a:ext cx="7239000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4119" y="1676400"/>
            <a:ext cx="0" cy="480060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0800000" flipH="1" flipV="1">
            <a:off x="8607710" y="3912601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 rot="10800000" flipH="1" flipV="1">
            <a:off x="4840530" y="1299800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93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Calculate PI (3.14</a:t>
            </a:r>
            <a:r>
              <a:rPr lang="mr-IN" dirty="0" smtClean="0"/>
              <a:t>……</a:t>
            </a:r>
            <a:r>
              <a:rPr lang="en-US" dirty="0" smtClean="0"/>
              <a:t>..)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85319" y="2362200"/>
            <a:ext cx="3657600" cy="3657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56519" y="4191000"/>
            <a:ext cx="7239000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4119" y="1676400"/>
            <a:ext cx="0" cy="480060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0800000">
            <a:off x="5014119" y="4190999"/>
            <a:ext cx="381000" cy="1828799"/>
          </a:xfrm>
          <a:prstGeom prst="leftBrace">
            <a:avLst>
              <a:gd name="adj1" fmla="val 20317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3986490" y="3482429"/>
            <a:ext cx="243066" cy="1783676"/>
          </a:xfrm>
          <a:prstGeom prst="leftBrace">
            <a:avLst>
              <a:gd name="adj1" fmla="val 48527"/>
              <a:gd name="adj2" fmla="val 5065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0800000" flipH="1" flipV="1">
            <a:off x="3972534" y="4415134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H="1" flipV="1">
            <a:off x="5318920" y="4874284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0800000" flipH="1" flipV="1">
            <a:off x="8607710" y="3912601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 rot="10800000" flipH="1" flipV="1">
            <a:off x="4840530" y="1299800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071519" y="2450650"/>
                <a:ext cx="22098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4000" i="1" smtClean="0">
                          <a:latin typeface="Cambria Math" charset="0"/>
                        </a:rPr>
                        <m:t>𝐴</m:t>
                      </m:r>
                      <m:r>
                        <a:rPr lang="mr-IN" sz="4000" i="1" smtClean="0">
                          <a:latin typeface="Cambria Math" charset="0"/>
                        </a:rPr>
                        <m:t>=</m:t>
                      </m:r>
                      <m:r>
                        <a:rPr lang="mr-IN" sz="4000" i="1" smtClean="0">
                          <a:latin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mr-IN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mr-IN" sz="400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mr-IN" sz="400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19" y="2450650"/>
                <a:ext cx="2209800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7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Calculate PI (3.14</a:t>
            </a:r>
            <a:r>
              <a:rPr lang="mr-IN" dirty="0" smtClean="0"/>
              <a:t>……</a:t>
            </a:r>
            <a:r>
              <a:rPr lang="en-US" dirty="0" smtClean="0"/>
              <a:t>..)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85319" y="2362200"/>
            <a:ext cx="3657600" cy="3657600"/>
          </a:xfrm>
          <a:prstGeom prst="rect">
            <a:avLst/>
          </a:prstGeom>
          <a:pattFill prst="sphere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85319" y="2362200"/>
            <a:ext cx="3657600" cy="3657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56519" y="4191000"/>
            <a:ext cx="7239000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4119" y="1676400"/>
            <a:ext cx="0" cy="480060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0800000">
            <a:off x="5014119" y="4190999"/>
            <a:ext cx="381000" cy="1828799"/>
          </a:xfrm>
          <a:prstGeom prst="leftBrace">
            <a:avLst>
              <a:gd name="adj1" fmla="val 20317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3986490" y="3482429"/>
            <a:ext cx="243066" cy="1783676"/>
          </a:xfrm>
          <a:prstGeom prst="leftBrace">
            <a:avLst>
              <a:gd name="adj1" fmla="val 48527"/>
              <a:gd name="adj2" fmla="val 5065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0800000" flipH="1" flipV="1">
            <a:off x="3972534" y="4415134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H="1" flipV="1">
            <a:off x="5318920" y="4874284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0800000" flipH="1" flipV="1">
            <a:off x="8607710" y="3912601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 rot="10800000" flipH="1" flipV="1">
            <a:off x="4840530" y="1299800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071519" y="2450650"/>
                <a:ext cx="22098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4000" i="1" smtClean="0">
                          <a:latin typeface="Cambria Math" charset="0"/>
                        </a:rPr>
                        <m:t>𝐴</m:t>
                      </m:r>
                      <m:r>
                        <a:rPr lang="mr-IN" sz="4000" i="1" smtClean="0">
                          <a:latin typeface="Cambria Math" charset="0"/>
                        </a:rPr>
                        <m:t>=</m:t>
                      </m:r>
                      <m:r>
                        <a:rPr lang="mr-IN" sz="4000" i="1" smtClean="0">
                          <a:latin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mr-IN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mr-IN" sz="400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mr-IN" sz="400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19" y="2450650"/>
                <a:ext cx="2209800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3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Calculate PI (3.14</a:t>
            </a:r>
            <a:r>
              <a:rPr lang="mr-IN" dirty="0" smtClean="0"/>
              <a:t>……</a:t>
            </a:r>
            <a:r>
              <a:rPr lang="en-US" dirty="0" smtClean="0"/>
              <a:t>..)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85319" y="2362200"/>
            <a:ext cx="3657600" cy="3657600"/>
          </a:xfrm>
          <a:prstGeom prst="rect">
            <a:avLst/>
          </a:prstGeom>
          <a:pattFill prst="sphere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85319" y="2362200"/>
            <a:ext cx="3657600" cy="3657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56519" y="4191000"/>
            <a:ext cx="7239000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4119" y="1676400"/>
            <a:ext cx="0" cy="480060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0800000">
            <a:off x="5014119" y="4190999"/>
            <a:ext cx="381000" cy="1828799"/>
          </a:xfrm>
          <a:prstGeom prst="leftBrace">
            <a:avLst>
              <a:gd name="adj1" fmla="val 20317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3986490" y="3482429"/>
            <a:ext cx="243066" cy="1783676"/>
          </a:xfrm>
          <a:prstGeom prst="leftBrace">
            <a:avLst>
              <a:gd name="adj1" fmla="val 48527"/>
              <a:gd name="adj2" fmla="val 5065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0800000" flipH="1" flipV="1">
            <a:off x="3972534" y="4415134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H="1" flipV="1">
            <a:off x="5318920" y="4874284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0800000" flipH="1" flipV="1">
            <a:off x="8607710" y="3912601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 rot="10800000" flipH="1" flipV="1">
            <a:off x="4840530" y="1299800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071519" y="2450650"/>
                <a:ext cx="22098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4000" i="1" smtClean="0">
                          <a:latin typeface="Cambria Math" charset="0"/>
                        </a:rPr>
                        <m:t>𝐴</m:t>
                      </m:r>
                      <m:r>
                        <a:rPr lang="mr-IN" sz="4000" i="1" smtClean="0">
                          <a:latin typeface="Cambria Math" charset="0"/>
                        </a:rPr>
                        <m:t>=</m:t>
                      </m:r>
                      <m:r>
                        <a:rPr lang="mr-IN" sz="4000" i="1" smtClean="0">
                          <a:latin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mr-IN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mr-IN" sz="400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mr-IN" sz="400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19" y="2450650"/>
                <a:ext cx="2209800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>
            <a:stCxn id="20" idx="2"/>
          </p:cNvCxnSpPr>
          <p:nvPr/>
        </p:nvCxnSpPr>
        <p:spPr>
          <a:xfrm flipV="1">
            <a:off x="5014119" y="2362200"/>
            <a:ext cx="1828800" cy="1828799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265038" y="2362199"/>
            <a:ext cx="23440" cy="1797212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/>
          <p:cNvSpPr/>
          <p:nvPr/>
        </p:nvSpPr>
        <p:spPr>
          <a:xfrm rot="16200000">
            <a:off x="5563703" y="3690358"/>
            <a:ext cx="205816" cy="1243735"/>
          </a:xfrm>
          <a:prstGeom prst="leftBrace">
            <a:avLst>
              <a:gd name="adj1" fmla="val 48527"/>
              <a:gd name="adj2" fmla="val 50655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0" flipH="1" flipV="1">
            <a:off x="5531122" y="4274119"/>
            <a:ext cx="27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Left Brace 43"/>
          <p:cNvSpPr/>
          <p:nvPr/>
        </p:nvSpPr>
        <p:spPr>
          <a:xfrm flipH="1">
            <a:off x="6288478" y="2941899"/>
            <a:ext cx="228600" cy="1249099"/>
          </a:xfrm>
          <a:prstGeom prst="leftBrace">
            <a:avLst>
              <a:gd name="adj1" fmla="val 48527"/>
              <a:gd name="adj2" fmla="val 50655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0800000" flipH="1" flipV="1">
            <a:off x="6419541" y="3333690"/>
            <a:ext cx="27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8319" y="253922"/>
            <a:ext cx="11493439" cy="6762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Calculate PI (3.14</a:t>
            </a:r>
            <a:r>
              <a:rPr lang="mr-IN" dirty="0" smtClean="0"/>
              <a:t>……</a:t>
            </a:r>
            <a:r>
              <a:rPr lang="en-US" dirty="0" smtClean="0"/>
              <a:t>..)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8319" y="1143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85319" y="2362200"/>
            <a:ext cx="3657600" cy="3657600"/>
          </a:xfrm>
          <a:prstGeom prst="rect">
            <a:avLst/>
          </a:prstGeom>
          <a:pattFill prst="sphere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85319" y="2362200"/>
            <a:ext cx="3657600" cy="3657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56519" y="4191000"/>
            <a:ext cx="7239000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4119" y="1676400"/>
            <a:ext cx="0" cy="4800600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0800000">
            <a:off x="5014119" y="4190999"/>
            <a:ext cx="381000" cy="1828799"/>
          </a:xfrm>
          <a:prstGeom prst="leftBrace">
            <a:avLst>
              <a:gd name="adj1" fmla="val 20317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3986490" y="3482429"/>
            <a:ext cx="243066" cy="1783676"/>
          </a:xfrm>
          <a:prstGeom prst="leftBrace">
            <a:avLst>
              <a:gd name="adj1" fmla="val 48527"/>
              <a:gd name="adj2" fmla="val 5065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0800000" flipH="1" flipV="1">
            <a:off x="3972534" y="4415134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H="1" flipV="1">
            <a:off x="5318920" y="4874284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0800000" flipH="1" flipV="1">
            <a:off x="8607710" y="3912601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 rot="10800000" flipH="1" flipV="1">
            <a:off x="4840530" y="1299800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071519" y="2450650"/>
                <a:ext cx="22098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4000" i="1" smtClean="0">
                          <a:latin typeface="Cambria Math" charset="0"/>
                        </a:rPr>
                        <m:t>𝐴</m:t>
                      </m:r>
                      <m:r>
                        <a:rPr lang="mr-IN" sz="4000" i="1" smtClean="0">
                          <a:latin typeface="Cambria Math" charset="0"/>
                        </a:rPr>
                        <m:t>=</m:t>
                      </m:r>
                      <m:r>
                        <a:rPr lang="mr-IN" sz="4000" i="1" smtClean="0">
                          <a:latin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mr-IN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mr-IN" sz="400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mr-IN" sz="400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19" y="2450650"/>
                <a:ext cx="2209800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>
            <a:stCxn id="20" idx="2"/>
          </p:cNvCxnSpPr>
          <p:nvPr/>
        </p:nvCxnSpPr>
        <p:spPr>
          <a:xfrm flipV="1">
            <a:off x="5014119" y="2362200"/>
            <a:ext cx="1828800" cy="1828799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265038" y="2362199"/>
            <a:ext cx="23440" cy="1797212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/>
          <p:cNvSpPr/>
          <p:nvPr/>
        </p:nvSpPr>
        <p:spPr>
          <a:xfrm rot="16200000">
            <a:off x="5563703" y="3690358"/>
            <a:ext cx="205816" cy="1243735"/>
          </a:xfrm>
          <a:prstGeom prst="leftBrace">
            <a:avLst>
              <a:gd name="adj1" fmla="val 48527"/>
              <a:gd name="adj2" fmla="val 50655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0" flipH="1" flipV="1">
            <a:off x="5531122" y="4274119"/>
            <a:ext cx="27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Left Brace 43"/>
          <p:cNvSpPr/>
          <p:nvPr/>
        </p:nvSpPr>
        <p:spPr>
          <a:xfrm flipH="1">
            <a:off x="6288478" y="2941899"/>
            <a:ext cx="228600" cy="1249099"/>
          </a:xfrm>
          <a:prstGeom prst="leftBrace">
            <a:avLst>
              <a:gd name="adj1" fmla="val 48527"/>
              <a:gd name="adj2" fmla="val 50655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0800000" flipH="1" flipV="1">
            <a:off x="6419541" y="3333690"/>
            <a:ext cx="27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3650326" flipH="1">
            <a:off x="5389271" y="2578070"/>
            <a:ext cx="313200" cy="1749752"/>
          </a:xfrm>
          <a:prstGeom prst="leftBrace">
            <a:avLst>
              <a:gd name="adj1" fmla="val 48527"/>
              <a:gd name="adj2" fmla="val 5065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0800000" flipH="1" flipV="1">
            <a:off x="5182416" y="3063802"/>
            <a:ext cx="2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90800"/>
            <a:ext cx="1216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Segoe Print" charset="0"/>
                <a:ea typeface="Segoe Print" charset="0"/>
                <a:cs typeface="Segoe Print" charset="0"/>
              </a:rPr>
              <a:t>Why</a:t>
            </a:r>
            <a:r>
              <a:rPr lang="en-US" sz="96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?</a:t>
            </a:r>
            <a:endParaRPr lang="en-US" sz="96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583" y="4648200"/>
            <a:ext cx="8750658" cy="135419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r>
              <a:rPr lang="en-US" sz="3500" b="1" dirty="0" smtClean="0"/>
              <a:t>Email:</a:t>
            </a:r>
            <a:r>
              <a:rPr lang="en-US" sz="3500" dirty="0" smtClean="0"/>
              <a:t> </a:t>
            </a:r>
            <a:r>
              <a:rPr lang="en-US" sz="40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joychak1@[yahoo/</a:t>
            </a:r>
            <a:r>
              <a:rPr lang="en-US" sz="4000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gmail</a:t>
            </a:r>
            <a:r>
              <a:rPr lang="en-US" sz="40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].com]</a:t>
            </a:r>
            <a:r>
              <a:rPr lang="en-US" sz="4000" dirty="0" smtClean="0">
                <a:solidFill>
                  <a:schemeClr val="bg1"/>
                </a:solidFill>
              </a:rPr>
              <a:t>		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462306" y="2133600"/>
            <a:ext cx="6657213" cy="1341884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marL="311120" indent="-39151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8800" dirty="0" smtClean="0">
                <a:solidFill>
                  <a:srgbClr val="FFC000"/>
                </a:solidFill>
              </a:rPr>
              <a:t>Thank You</a:t>
            </a:r>
            <a:endParaRPr lang="en-US" sz="8800" u="sng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Distributed Platform ???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Distributed Platform ???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99320" y="1397000"/>
            <a:ext cx="10363200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FFC000"/>
                </a:solidFill>
              </a:rPr>
              <a:t>Support Elasticity</a:t>
            </a:r>
            <a:endParaRPr lang="en-US" sz="4400" dirty="0" smtClean="0">
              <a:solidFill>
                <a:srgbClr val="FFC000"/>
              </a:solidFill>
            </a:endParaRPr>
          </a:p>
          <a:p>
            <a:r>
              <a:rPr lang="en-US" sz="4400" dirty="0" smtClean="0">
                <a:solidFill>
                  <a:srgbClr val="FFC000"/>
                </a:solidFill>
              </a:rPr>
              <a:t>Store more and more data</a:t>
            </a:r>
          </a:p>
          <a:p>
            <a:r>
              <a:rPr lang="en-US" sz="4400" dirty="0" smtClean="0">
                <a:solidFill>
                  <a:srgbClr val="FFC000"/>
                </a:solidFill>
              </a:rPr>
              <a:t>Process massive amount of data in parallel</a:t>
            </a:r>
          </a:p>
          <a:p>
            <a:r>
              <a:rPr lang="en-US" sz="4400" dirty="0" smtClean="0">
                <a:solidFill>
                  <a:srgbClr val="FFC000"/>
                </a:solidFill>
              </a:rPr>
              <a:t>Support multitenancy</a:t>
            </a:r>
            <a:endParaRPr lang="en-US" sz="4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How it looks typically ???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24310</TotalTime>
  <Words>1282</Words>
  <Application>Microsoft Macintosh PowerPoint</Application>
  <PresentationFormat>Custom</PresentationFormat>
  <Paragraphs>402</Paragraphs>
  <Slides>60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Calibri</vt:lpstr>
      <vt:lpstr>Cambria Math</vt:lpstr>
      <vt:lpstr>Lucida Handwriting</vt:lpstr>
      <vt:lpstr>Mangal</vt:lpstr>
      <vt:lpstr>Matura MT Script Capitals</vt:lpstr>
      <vt:lpstr>Segoe</vt:lpstr>
      <vt:lpstr>Segoe Print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Joychak</dc:creator>
  <cp:lastModifiedBy>Microsoft Office User</cp:lastModifiedBy>
  <cp:revision>557</cp:revision>
  <dcterms:created xsi:type="dcterms:W3CDTF">2011-10-07T12:15:23Z</dcterms:created>
  <dcterms:modified xsi:type="dcterms:W3CDTF">2017-12-14T04:25:53Z</dcterms:modified>
</cp:coreProperties>
</file>