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1038" r:id="rId2"/>
    <p:sldId id="1043" r:id="rId3"/>
    <p:sldId id="1041" r:id="rId4"/>
    <p:sldId id="1046" r:id="rId5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CCFF"/>
    <a:srgbClr val="99FF99"/>
    <a:srgbClr val="33CC33"/>
    <a:srgbClr val="FF33CC"/>
    <a:srgbClr val="339933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09" autoAdjust="0"/>
  </p:normalViewPr>
  <p:slideViewPr>
    <p:cSldViewPr>
      <p:cViewPr varScale="1">
        <p:scale>
          <a:sx n="60" d="100"/>
          <a:sy n="60" d="100"/>
        </p:scale>
        <p:origin x="912" y="17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5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923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387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8: Arduino DAC and PWM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9627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DAC and ADC</a:t>
            </a:r>
            <a:r>
              <a:rPr lang="zh-TW" altLang="en-US" b="1" dirty="0"/>
              <a:t> </a:t>
            </a:r>
            <a:r>
              <a:rPr lang="en-US" altLang="zh-TW" b="1" dirty="0"/>
              <a:t>(30%)</a:t>
            </a:r>
          </a:p>
          <a:p>
            <a:pPr lvl="1"/>
            <a:r>
              <a:rPr lang="en-US" altLang="zh-TW" dirty="0"/>
              <a:t>Connect one RGB LED to a PWM pin</a:t>
            </a:r>
            <a:r>
              <a:rPr lang="zh-TW" altLang="en-US" dirty="0"/>
              <a:t> </a:t>
            </a:r>
            <a:r>
              <a:rPr lang="en-US" altLang="zh-TW" dirty="0"/>
              <a:t>and control its color through a joystick.</a:t>
            </a:r>
          </a:p>
          <a:p>
            <a:pPr lvl="2"/>
            <a:r>
              <a:rPr lang="en-US" altLang="zh-TW" dirty="0"/>
              <a:t>Move joystick up/down to change intensity of the red color. </a:t>
            </a:r>
          </a:p>
          <a:p>
            <a:pPr lvl="2"/>
            <a:r>
              <a:rPr lang="en-US" altLang="zh-TW" dirty="0"/>
              <a:t>Move joystick </a:t>
            </a:r>
            <a:r>
              <a:rPr lang="en-US" altLang="zh-TW" dirty="0" smtClean="0"/>
              <a:t>right/left to </a:t>
            </a:r>
            <a:r>
              <a:rPr lang="en-US" altLang="zh-TW" dirty="0"/>
              <a:t>change intensity of the green color.</a:t>
            </a:r>
          </a:p>
          <a:p>
            <a:pPr lvl="2"/>
            <a:r>
              <a:rPr lang="en-US" altLang="zh-TW" dirty="0"/>
              <a:t>Move joystick between 45</a:t>
            </a:r>
            <a:r>
              <a:rPr lang="en-US" altLang="zh-TW" dirty="0">
                <a:sym typeface="Symbol" panose="05050102010706020507" pitchFamily="18" charset="2"/>
              </a:rPr>
              <a:t></a:t>
            </a:r>
            <a:r>
              <a:rPr lang="en-US" altLang="zh-TW" dirty="0"/>
              <a:t> and 225</a:t>
            </a:r>
            <a:r>
              <a:rPr lang="en-US" altLang="zh-TW" dirty="0">
                <a:sym typeface="Symbol" panose="05050102010706020507" pitchFamily="18" charset="2"/>
              </a:rPr>
              <a:t></a:t>
            </a:r>
            <a:r>
              <a:rPr lang="en-US" altLang="zh-TW" dirty="0"/>
              <a:t> to change intensity of the blue color. Do the same for 135</a:t>
            </a:r>
            <a:r>
              <a:rPr lang="en-US" altLang="zh-TW" dirty="0">
                <a:sym typeface="Symbol" panose="05050102010706020507" pitchFamily="18" charset="2"/>
              </a:rPr>
              <a:t></a:t>
            </a:r>
            <a:r>
              <a:rPr lang="en-US" altLang="zh-TW" dirty="0"/>
              <a:t> and 315</a:t>
            </a:r>
            <a:r>
              <a:rPr lang="en-US" altLang="zh-TW" dirty="0">
                <a:sym typeface="Symbol" panose="05050102010706020507" pitchFamily="18" charset="2"/>
              </a:rPr>
              <a:t>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Click the</a:t>
            </a:r>
            <a:r>
              <a:rPr lang="zh-TW" altLang="en-US" dirty="0"/>
              <a:t> </a:t>
            </a:r>
            <a:r>
              <a:rPr lang="en-US" altLang="zh-TW" dirty="0"/>
              <a:t>joystick</a:t>
            </a:r>
            <a:r>
              <a:rPr lang="zh-TW" altLang="en-US" dirty="0"/>
              <a:t> </a:t>
            </a:r>
            <a:r>
              <a:rPr lang="en-US" altLang="zh-TW" dirty="0"/>
              <a:t>button</a:t>
            </a:r>
            <a:r>
              <a:rPr lang="zh-TW" altLang="en-US" dirty="0"/>
              <a:t> </a:t>
            </a:r>
            <a:r>
              <a:rPr lang="en-US" altLang="zh-TW" dirty="0"/>
              <a:t>once to let</a:t>
            </a:r>
            <a:r>
              <a:rPr lang="zh-TW" altLang="en-US" dirty="0"/>
              <a:t> </a:t>
            </a:r>
            <a:r>
              <a:rPr lang="en-US" altLang="zh-TW" dirty="0"/>
              <a:t>the RGB LED flashes in 2 Hz driven by a timer interrupt. Click a second time to stop flashing.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You should detect the button down event by interrupt also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013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331640" y="4509790"/>
            <a:ext cx="3888432" cy="150699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1640" y="3789040"/>
            <a:ext cx="3456384" cy="5760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Actuator</a:t>
            </a:r>
            <a:r>
              <a:rPr lang="zh-TW" altLang="en-US" b="1" dirty="0"/>
              <a:t> </a:t>
            </a:r>
            <a:r>
              <a:rPr lang="en-US" altLang="zh-TW" b="1" dirty="0"/>
              <a:t>(20%)</a:t>
            </a:r>
          </a:p>
          <a:p>
            <a:pPr lvl="1"/>
            <a:r>
              <a:rPr lang="en-US" altLang="zh-TW" dirty="0"/>
              <a:t>Add a stepper motor to Basic 1. Attach an arrow on </a:t>
            </a:r>
            <a:r>
              <a:rPr lang="en-US" altLang="zh-TW" dirty="0" smtClean="0"/>
              <a:t>its axis.</a:t>
            </a:r>
            <a:endParaRPr lang="en-US" altLang="zh-TW" dirty="0"/>
          </a:p>
          <a:p>
            <a:pPr lvl="1"/>
            <a:r>
              <a:rPr lang="en-US" altLang="zh-TW" dirty="0"/>
              <a:t>Turn the flag to follow </a:t>
            </a:r>
            <a:r>
              <a:rPr lang="en-US" altLang="zh-TW" dirty="0" smtClean="0"/>
              <a:t>movement </a:t>
            </a:r>
            <a:r>
              <a:rPr lang="en-US" altLang="zh-TW" dirty="0"/>
              <a:t>of </a:t>
            </a:r>
            <a:r>
              <a:rPr lang="en-US" altLang="zh-TW" dirty="0" smtClean="0"/>
              <a:t>joystick (8 directions).</a:t>
            </a:r>
            <a:endParaRPr lang="en-US" altLang="zh-TW" dirty="0"/>
          </a:p>
          <a:p>
            <a:pPr lvl="2"/>
            <a:r>
              <a:rPr lang="en-US" altLang="zh-TW" dirty="0" smtClean="0"/>
              <a:t>The motor </a:t>
            </a:r>
            <a:r>
              <a:rPr lang="en-US" altLang="zh-TW" dirty="0"/>
              <a:t>should turn </a:t>
            </a:r>
            <a:r>
              <a:rPr lang="en-US" altLang="zh-TW" dirty="0" smtClean="0"/>
              <a:t>towards </a:t>
            </a:r>
            <a:r>
              <a:rPr lang="en-US" altLang="zh-TW" dirty="0"/>
              <a:t>the correct </a:t>
            </a:r>
            <a:r>
              <a:rPr lang="en-US" altLang="zh-TW" dirty="0" smtClean="0"/>
              <a:t>direction </a:t>
            </a:r>
            <a:r>
              <a:rPr lang="en-US" altLang="zh-TW" dirty="0" smtClean="0">
                <a:solidFill>
                  <a:srgbClr val="FF0000"/>
                </a:solidFill>
              </a:rPr>
              <a:t>immediate</a:t>
            </a:r>
            <a:r>
              <a:rPr lang="en-US" altLang="zh-TW" dirty="0" smtClean="0"/>
              <a:t> after the joystick changes direction.</a:t>
            </a:r>
          </a:p>
          <a:p>
            <a:pPr lvl="2"/>
            <a:r>
              <a:rPr lang="en-US" altLang="zh-TW" dirty="0" smtClean="0"/>
              <a:t>You </a:t>
            </a:r>
            <a:r>
              <a:rPr lang="en-US" altLang="zh-TW" dirty="0"/>
              <a:t>may like to adjust the </a:t>
            </a:r>
            <a:r>
              <a:rPr lang="en-US" altLang="zh-TW" dirty="0" smtClean="0"/>
              <a:t>motor speed or </a:t>
            </a:r>
            <a:r>
              <a:rPr lang="en-US" altLang="zh-TW" dirty="0"/>
              <a:t>your handling of the joystick so that the stepper motor may follow properly.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urn </a:t>
            </a:r>
            <a:r>
              <a:rPr lang="en-US" altLang="zh-TW" dirty="0">
                <a:solidFill>
                  <a:srgbClr val="FF0000"/>
                </a:solidFill>
              </a:rPr>
              <a:t>all </a:t>
            </a:r>
            <a:r>
              <a:rPr lang="en-US" altLang="zh-TW" dirty="0" smtClean="0">
                <a:solidFill>
                  <a:srgbClr val="FF0000"/>
                </a:solidFill>
              </a:rPr>
              <a:t>motor </a:t>
            </a:r>
            <a:r>
              <a:rPr lang="en-US" altLang="zh-TW" dirty="0">
                <a:solidFill>
                  <a:srgbClr val="FF0000"/>
                </a:solidFill>
              </a:rPr>
              <a:t>pins to </a:t>
            </a:r>
            <a:r>
              <a:rPr lang="en-US" altLang="zh-TW" dirty="0" smtClean="0">
                <a:solidFill>
                  <a:srgbClr val="FF0000"/>
                </a:solidFill>
              </a:rPr>
              <a:t>Low 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after rotation </a:t>
            </a:r>
            <a:r>
              <a:rPr lang="en-US" altLang="zh-TW" dirty="0">
                <a:solidFill>
                  <a:srgbClr val="FF0000"/>
                </a:solidFill>
              </a:rPr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avoid errors.</a:t>
            </a:r>
          </a:p>
          <a:p>
            <a:pPr marL="914400" lvl="2" indent="0">
              <a:lnSpc>
                <a:spcPts val="22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#define STEPS 2048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Stepper stepper(STEPS, 8, 10, 9, 11);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 setup() {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	</a:t>
            </a:r>
            <a:r>
              <a:rPr lang="en-US" altLang="zh-TW" sz="2000" dirty="0" err="1">
                <a:solidFill>
                  <a:srgbClr val="FF0000"/>
                </a:solidFill>
              </a:rPr>
              <a:t>stepper.setSpeed</a:t>
            </a:r>
            <a:r>
              <a:rPr lang="en-US" altLang="zh-TW" sz="2000" dirty="0">
                <a:solidFill>
                  <a:srgbClr val="FF0000"/>
                </a:solidFill>
              </a:rPr>
              <a:t>(15);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}</a:t>
            </a:r>
          </a:p>
          <a:p>
            <a:pPr lvl="3"/>
            <a:endParaRPr lang="en-US" altLang="zh-TW" dirty="0">
              <a:solidFill>
                <a:srgbClr val="FF0000"/>
              </a:solidFill>
            </a:endParaRPr>
          </a:p>
          <a:p>
            <a:pPr lvl="3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AD7A0DC7-59DB-4FF4-A98F-253DCA5EE1C1}" type="slidenum">
              <a:rPr lang="zh-TW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2</a:t>
            </a:fld>
            <a:endParaRPr lang="zh-TW" altLang="zh-TW">
              <a:solidFill>
                <a:srgbClr val="FFFFFF"/>
              </a:solidFill>
            </a:endParaRPr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5"/>
          <a:stretch/>
        </p:blipFill>
        <p:spPr bwMode="auto">
          <a:xfrm>
            <a:off x="5292080" y="3789040"/>
            <a:ext cx="3744416" cy="222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Sensors and actuator</a:t>
            </a:r>
            <a:r>
              <a:rPr lang="zh-TW" altLang="en-US" b="1" dirty="0"/>
              <a:t> </a:t>
            </a:r>
            <a:r>
              <a:rPr lang="en-US" altLang="zh-TW" b="1" dirty="0"/>
              <a:t>(50%)</a:t>
            </a:r>
          </a:p>
          <a:p>
            <a:pPr lvl="1"/>
            <a:r>
              <a:rPr lang="en-US" altLang="zh-TW" dirty="0"/>
              <a:t>Remove the joystick in Basic 2 and add an </a:t>
            </a:r>
            <a:r>
              <a:rPr lang="en-US" altLang="zh-TW" dirty="0">
                <a:solidFill>
                  <a:srgbClr val="FF0000"/>
                </a:solidFill>
              </a:rPr>
              <a:t>ultrasonic sensor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Choose a random </a:t>
            </a:r>
            <a:r>
              <a:rPr lang="en-US" altLang="zh-TW" u="sng" dirty="0"/>
              <a:t>direction</a:t>
            </a:r>
            <a:r>
              <a:rPr lang="en-US" altLang="zh-TW" dirty="0"/>
              <a:t> (left or right) and </a:t>
            </a:r>
            <a:r>
              <a:rPr lang="en-US" altLang="zh-TW" u="sng" dirty="0" smtClean="0"/>
              <a:t>steps</a:t>
            </a:r>
            <a:r>
              <a:rPr lang="en-US" altLang="zh-TW" dirty="0" smtClean="0"/>
              <a:t> </a:t>
            </a:r>
            <a:r>
              <a:rPr lang="en-US" altLang="zh-TW" dirty="0"/>
              <a:t>to turn the </a:t>
            </a:r>
            <a:r>
              <a:rPr lang="en-US" altLang="zh-TW" dirty="0" smtClean="0"/>
              <a:t>motor. </a:t>
            </a:r>
            <a:r>
              <a:rPr lang="en-US" altLang="zh-TW" dirty="0" smtClean="0">
                <a:solidFill>
                  <a:srgbClr val="FF0000"/>
                </a:solidFill>
              </a:rPr>
              <a:t>Stop</a:t>
            </a:r>
            <a:r>
              <a:rPr lang="en-US" altLang="zh-TW" dirty="0" smtClean="0"/>
              <a:t> when the motor reaches the set steps.</a:t>
            </a:r>
            <a:endParaRPr lang="en-US" altLang="zh-TW" dirty="0"/>
          </a:p>
          <a:p>
            <a:pPr lvl="1"/>
            <a:r>
              <a:rPr lang="en-US" altLang="zh-TW" dirty="0"/>
              <a:t>You, as a player, move your hand closer to or away from the ultrasonic sensor to follow the turn of the stepper motor.</a:t>
            </a:r>
          </a:p>
          <a:p>
            <a:pPr lvl="2"/>
            <a:r>
              <a:rPr lang="en-US" altLang="zh-TW" dirty="0"/>
              <a:t>If the flag turns </a:t>
            </a:r>
            <a:r>
              <a:rPr lang="en-US" altLang="zh-TW" u="sng" dirty="0"/>
              <a:t>right</a:t>
            </a:r>
            <a:r>
              <a:rPr lang="en-US" altLang="zh-TW" dirty="0"/>
              <a:t>, you move </a:t>
            </a:r>
            <a:r>
              <a:rPr lang="en-US" altLang="zh-TW" u="sng" dirty="0"/>
              <a:t>closer</a:t>
            </a:r>
            <a:r>
              <a:rPr lang="en-US" altLang="zh-TW" dirty="0"/>
              <a:t> to the ultrasonic sensor; otherwise, move </a:t>
            </a:r>
            <a:r>
              <a:rPr lang="en-US" altLang="zh-TW" u="sng" dirty="0"/>
              <a:t>away</a:t>
            </a:r>
            <a:r>
              <a:rPr lang="en-US" altLang="zh-TW" dirty="0"/>
              <a:t> from it</a:t>
            </a:r>
            <a:r>
              <a:rPr lang="en-US" altLang="zh-TW" dirty="0" smtClean="0"/>
              <a:t>. The </a:t>
            </a:r>
            <a:r>
              <a:rPr lang="en-US" altLang="zh-TW" u="sng" dirty="0" smtClean="0"/>
              <a:t>closeness</a:t>
            </a:r>
            <a:r>
              <a:rPr lang="en-US" altLang="zh-TW" dirty="0" smtClean="0"/>
              <a:t> depends on the </a:t>
            </a:r>
            <a:r>
              <a:rPr lang="en-US" altLang="zh-TW" u="sng" dirty="0" smtClean="0"/>
              <a:t>steps</a:t>
            </a:r>
            <a:r>
              <a:rPr lang="en-US" altLang="zh-TW" dirty="0" smtClean="0"/>
              <a:t> of the motor’s turn.</a:t>
            </a:r>
            <a:endParaRPr lang="en-US" altLang="zh-TW" dirty="0"/>
          </a:p>
          <a:p>
            <a:pPr lvl="1"/>
            <a:r>
              <a:rPr lang="en-US" altLang="zh-TW" dirty="0"/>
              <a:t>If your hand follow </a:t>
            </a:r>
            <a:r>
              <a:rPr lang="en-US" altLang="zh-TW" dirty="0" smtClean="0"/>
              <a:t>the motor movement correctly within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seconds after the motor starts to turn, </a:t>
            </a:r>
            <a:r>
              <a:rPr lang="en-US" altLang="zh-TW" dirty="0"/>
              <a:t>the RGB LED will turn </a:t>
            </a:r>
            <a:r>
              <a:rPr lang="en-US" altLang="zh-TW" dirty="0" smtClean="0">
                <a:solidFill>
                  <a:srgbClr val="FF0000"/>
                </a:solidFill>
              </a:rPr>
              <a:t>green</a:t>
            </a:r>
            <a:r>
              <a:rPr lang="en-US" altLang="zh-TW" dirty="0" smtClean="0"/>
              <a:t> fo</a:t>
            </a:r>
            <a:r>
              <a:rPr lang="en-US" altLang="zh-TW" dirty="0" smtClean="0"/>
              <a:t>r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seconds;</a:t>
            </a:r>
            <a:r>
              <a:rPr lang="en-US" altLang="zh-TW" dirty="0" smtClean="0"/>
              <a:t> </a:t>
            </a:r>
            <a:r>
              <a:rPr lang="en-US" altLang="zh-TW" dirty="0"/>
              <a:t>otherwise, it turns </a:t>
            </a:r>
            <a:r>
              <a:rPr lang="en-US" altLang="zh-TW" dirty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Return the motor to </a:t>
            </a:r>
            <a:r>
              <a:rPr lang="en-US" altLang="zh-TW" dirty="0" smtClean="0">
                <a:solidFill>
                  <a:srgbClr val="FF0000"/>
                </a:solidFill>
              </a:rPr>
              <a:t>initial position </a:t>
            </a:r>
            <a:r>
              <a:rPr lang="en-US" altLang="zh-TW" dirty="0" smtClean="0"/>
              <a:t>and restart the game.</a:t>
            </a:r>
            <a:endParaRPr lang="LID4096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AD7A0DC7-59DB-4FF4-A98F-253DCA5EE1C1}" type="slidenum">
              <a:rPr lang="zh-TW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3</a:t>
            </a:fld>
            <a:endParaRPr lang="zh-TW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69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20273</TotalTime>
  <Words>369</Words>
  <Application>Microsoft Office PowerPoint</Application>
  <PresentationFormat>如螢幕大小 (4:3)</PresentationFormat>
  <Paragraphs>37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Symbol</vt:lpstr>
      <vt:lpstr>Tahoma</vt:lpstr>
      <vt:lpstr>Times New Roman</vt:lpstr>
      <vt:lpstr>Contemporary Portrait</vt:lpstr>
      <vt:lpstr>CS4101 Introduction to Embedded Systems  Lab 8: Arduino DAC and PWM</vt:lpstr>
      <vt:lpstr>Lab 8</vt:lpstr>
      <vt:lpstr>Lab 8</vt:lpstr>
      <vt:lpstr>Lab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2295</cp:revision>
  <dcterms:created xsi:type="dcterms:W3CDTF">2000-02-07T23:54:30Z</dcterms:created>
  <dcterms:modified xsi:type="dcterms:W3CDTF">2019-11-11T15:27:21Z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