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659" r:id="rId2"/>
    <p:sldId id="677" r:id="rId3"/>
    <p:sldId id="515" r:id="rId4"/>
    <p:sldId id="679" r:id="rId5"/>
    <p:sldId id="518" r:id="rId6"/>
    <p:sldId id="520" r:id="rId7"/>
    <p:sldId id="592" r:id="rId8"/>
    <p:sldId id="593" r:id="rId9"/>
    <p:sldId id="595" r:id="rId10"/>
    <p:sldId id="625" r:id="rId11"/>
    <p:sldId id="524" r:id="rId12"/>
    <p:sldId id="526" r:id="rId13"/>
    <p:sldId id="701" r:id="rId14"/>
    <p:sldId id="689" r:id="rId15"/>
    <p:sldId id="703" r:id="rId16"/>
    <p:sldId id="704" r:id="rId17"/>
    <p:sldId id="692" r:id="rId18"/>
    <p:sldId id="693" r:id="rId19"/>
    <p:sldId id="694" r:id="rId20"/>
    <p:sldId id="695" r:id="rId21"/>
    <p:sldId id="696" r:id="rId22"/>
    <p:sldId id="697" r:id="rId23"/>
    <p:sldId id="698" r:id="rId24"/>
    <p:sldId id="699" r:id="rId25"/>
    <p:sldId id="702" r:id="rId26"/>
    <p:sldId id="533" r:id="rId27"/>
    <p:sldId id="534" r:id="rId28"/>
    <p:sldId id="535" r:id="rId29"/>
    <p:sldId id="536" r:id="rId3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09" autoAdjust="0"/>
  </p:normalViewPr>
  <p:slideViewPr>
    <p:cSldViewPr>
      <p:cViewPr varScale="1">
        <p:scale>
          <a:sx n="58" d="100"/>
          <a:sy n="58" d="100"/>
        </p:scale>
        <p:origin x="1006" y="17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D8DE8-22D6-41E4-BFF2-DF766BF81FE1}" type="slidenum">
              <a:rPr lang="zh-TW" altLang="en-US"/>
              <a:pPr/>
              <a:t>2</a:t>
            </a:fld>
            <a:endParaRPr lang="zh-TW" altLang="zh-TW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</p:spPr>
        <p:txBody>
          <a:bodyPr/>
          <a:lstStyle/>
          <a:p>
            <a:r>
              <a:rPr lang="en-GB" altLang="zh-TW" b="1"/>
              <a:t>Resource management </a:t>
            </a:r>
            <a:r>
              <a:rPr lang="en-GB" altLang="zh-TW"/>
              <a:t>- e.g. memory, processor, hard disk, cd-rom, printer</a:t>
            </a:r>
          </a:p>
          <a:p>
            <a:r>
              <a:rPr lang="en-GB" altLang="zh-TW" b="1"/>
              <a:t>Interface between application and hardware</a:t>
            </a:r>
          </a:p>
          <a:p>
            <a:pPr>
              <a:buFontTx/>
              <a:buChar char="•"/>
            </a:pPr>
            <a:r>
              <a:rPr lang="en-GB" altLang="zh-TW"/>
              <a:t>Creation of an operating system-API for hardware - </a:t>
            </a:r>
            <a:r>
              <a:rPr lang="en-US" altLang="zh-TW"/>
              <a:t>leads to a simple handling of the hardware </a:t>
            </a:r>
            <a:r>
              <a:rPr lang="en-GB" altLang="zh-TW"/>
              <a:t>for the programmer (minor knowledge of hardware)</a:t>
            </a:r>
          </a:p>
          <a:p>
            <a:r>
              <a:rPr lang="en-GB" altLang="zh-TW" b="1"/>
              <a:t>Library of functions for application</a:t>
            </a:r>
            <a:r>
              <a:rPr lang="en-GB" altLang="zh-TW"/>
              <a:t> </a:t>
            </a:r>
          </a:p>
          <a:p>
            <a:r>
              <a:rPr lang="en-GB" altLang="zh-TW" b="1"/>
              <a:t>Use:</a:t>
            </a:r>
            <a:endParaRPr lang="en-GB" altLang="zh-TW"/>
          </a:p>
          <a:p>
            <a:pPr>
              <a:buFontTx/>
              <a:buChar char="•"/>
            </a:pPr>
            <a:r>
              <a:rPr lang="en-GB" altLang="zh-TW"/>
              <a:t>The operating system has a big </a:t>
            </a:r>
            <a:r>
              <a:rPr lang="en-US" altLang="zh-TW"/>
              <a:t>influence</a:t>
            </a:r>
            <a:r>
              <a:rPr lang="en-GB" altLang="zh-TW"/>
              <a:t> at software </a:t>
            </a:r>
            <a:r>
              <a:rPr lang="en-US" altLang="zh-TW"/>
              <a:t>reliability</a:t>
            </a:r>
            <a:r>
              <a:rPr lang="en-GB" altLang="zh-TW"/>
              <a:t>, </a:t>
            </a:r>
            <a:r>
              <a:rPr lang="en-US" altLang="zh-TW"/>
              <a:t>productivity</a:t>
            </a:r>
            <a:r>
              <a:rPr lang="en-GB" altLang="zh-TW"/>
              <a:t>, </a:t>
            </a:r>
            <a:r>
              <a:rPr lang="en-US" altLang="zh-TW"/>
              <a:t>maintenance and service</a:t>
            </a:r>
            <a:r>
              <a:rPr lang="en-GB" altLang="zh-TW"/>
              <a:t>.</a:t>
            </a:r>
          </a:p>
          <a:p>
            <a:pPr>
              <a:buFontTx/>
              <a:buChar char="•"/>
            </a:pPr>
            <a:r>
              <a:rPr lang="en-US" altLang="zh-TW"/>
              <a:t>Allocation </a:t>
            </a:r>
            <a:r>
              <a:rPr lang="en-GB" altLang="zh-TW"/>
              <a:t>of resources (cpu, memory, etc) for the application</a:t>
            </a:r>
          </a:p>
          <a:p>
            <a:pPr>
              <a:buFontTx/>
              <a:buChar char="•"/>
            </a:pPr>
            <a:r>
              <a:rPr lang="en-US" altLang="zh-TW"/>
              <a:t>Deletion </a:t>
            </a:r>
            <a:r>
              <a:rPr lang="en-GB" altLang="zh-TW"/>
              <a:t>of </a:t>
            </a:r>
            <a:r>
              <a:rPr lang="en-US" altLang="zh-TW"/>
              <a:t>conflict situations</a:t>
            </a:r>
            <a:endParaRPr lang="de-DE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70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BC582-64AD-450C-A798-F997E722500D}" type="slidenum">
              <a:rPr lang="zh-TW" altLang="en-US"/>
              <a:pPr/>
              <a:t>11</a:t>
            </a:fld>
            <a:endParaRPr lang="zh-TW" altLang="zh-TW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</p:spPr>
        <p:txBody>
          <a:bodyPr/>
          <a:lstStyle/>
          <a:p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910403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5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1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Memory allocated by the task code is not automatically freed, and should be freed before the task is deleted.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28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136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06A6F-6331-472E-9BD8-B854F84D94CC}" type="slidenum">
              <a:rPr lang="zh-TW" altLang="en-US"/>
              <a:pPr/>
              <a:t>3</a:t>
            </a:fld>
            <a:endParaRPr lang="zh-TW" altLang="zh-TW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0263"/>
            <a:ext cx="7504113" cy="3195637"/>
          </a:xfrm>
        </p:spPr>
        <p:txBody>
          <a:bodyPr/>
          <a:lstStyle/>
          <a:p>
            <a:r>
              <a:rPr lang="en-GB" altLang="zh-TW" b="1"/>
              <a:t>Resources management</a:t>
            </a:r>
            <a:endParaRPr lang="en-GB" altLang="zh-TW"/>
          </a:p>
          <a:p>
            <a:pPr>
              <a:buFontTx/>
              <a:buChar char="•"/>
            </a:pPr>
            <a:r>
              <a:rPr lang="en-GB" altLang="zh-TW"/>
              <a:t>Optimising to less memory requirement</a:t>
            </a:r>
          </a:p>
          <a:p>
            <a:pPr>
              <a:buFontTx/>
              <a:buChar char="•"/>
            </a:pPr>
            <a:r>
              <a:rPr lang="en-GB" altLang="zh-TW"/>
              <a:t>Processor</a:t>
            </a:r>
          </a:p>
          <a:p>
            <a:pPr>
              <a:buFontTx/>
              <a:buChar char="•"/>
            </a:pPr>
            <a:r>
              <a:rPr lang="en-GB" altLang="zh-TW"/>
              <a:t>Mostly no management of the ports and periphery </a:t>
            </a:r>
            <a:r>
              <a:rPr lang="en-GB" altLang="zh-TW" sz="900"/>
              <a:t>(limitation to operating system kernel)</a:t>
            </a:r>
          </a:p>
          <a:p>
            <a:endParaRPr lang="en-GB" altLang="zh-TW" b="1"/>
          </a:p>
          <a:p>
            <a:r>
              <a:rPr lang="en-GB" altLang="zh-TW" b="1"/>
              <a:t>Less Overhead</a:t>
            </a:r>
          </a:p>
          <a:p>
            <a:pPr>
              <a:buFontTx/>
              <a:buChar char="•"/>
            </a:pPr>
            <a:r>
              <a:rPr lang="en-GB" altLang="zh-TW"/>
              <a:t>Run time</a:t>
            </a:r>
          </a:p>
          <a:p>
            <a:pPr>
              <a:buFontTx/>
              <a:buChar char="•"/>
            </a:pPr>
            <a:r>
              <a:rPr lang="en-GB" altLang="zh-TW"/>
              <a:t>Memory requirement (RAM, ROM)</a:t>
            </a:r>
            <a:endParaRPr lang="en-GB" altLang="zh-TW" b="1"/>
          </a:p>
          <a:p>
            <a:endParaRPr lang="en-GB" altLang="zh-TW" b="1"/>
          </a:p>
          <a:p>
            <a:r>
              <a:rPr lang="en-GB" altLang="zh-TW" b="1"/>
              <a:t>Interface: </a:t>
            </a:r>
            <a:r>
              <a:rPr lang="en-GB" altLang="zh-TW"/>
              <a:t>Relation to the outside world (input.- and output signals)</a:t>
            </a:r>
            <a:endParaRPr lang="en-GB" altLang="zh-TW" b="1"/>
          </a:p>
          <a:p>
            <a:endParaRPr lang="en-GB" altLang="zh-TW" b="1"/>
          </a:p>
          <a:p>
            <a:r>
              <a:rPr lang="en-GB" altLang="zh-TW" b="1"/>
              <a:t>Kind of operating system:</a:t>
            </a:r>
            <a:endParaRPr lang="en-GB" altLang="zh-TW"/>
          </a:p>
          <a:p>
            <a:pPr>
              <a:buFontTx/>
              <a:buChar char="•"/>
            </a:pPr>
            <a:r>
              <a:rPr lang="en-GB" altLang="zh-TW"/>
              <a:t>Single-/multi-user system</a:t>
            </a:r>
          </a:p>
          <a:p>
            <a:pPr>
              <a:buFontTx/>
              <a:buChar char="•"/>
            </a:pPr>
            <a:r>
              <a:rPr lang="en-GB" altLang="zh-TW"/>
              <a:t>Timesharing (multi-access)</a:t>
            </a:r>
          </a:p>
          <a:p>
            <a:pPr>
              <a:buFontTx/>
              <a:buChar char="•"/>
            </a:pPr>
            <a:r>
              <a:rPr lang="en-GB" altLang="zh-TW"/>
              <a:t>Multitasking </a:t>
            </a:r>
          </a:p>
          <a:p>
            <a:pPr>
              <a:buFontTx/>
              <a:buChar char="•"/>
            </a:pPr>
            <a:r>
              <a:rPr lang="en-GB" altLang="zh-TW"/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237870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EFE3A-E996-4FA1-A1B4-7EEC42307A04}" type="slidenum">
              <a:rPr lang="zh-TW" altLang="en-US"/>
              <a:pPr/>
              <a:t>4</a:t>
            </a:fld>
            <a:endParaRPr lang="zh-TW" altLang="zh-TW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</p:spPr>
        <p:txBody>
          <a:bodyPr/>
          <a:lstStyle/>
          <a:p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75270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84CDC-6A20-4211-BA98-037870C821BC}" type="slidenum">
              <a:rPr lang="zh-TW" altLang="en-US"/>
              <a:pPr/>
              <a:t>5</a:t>
            </a:fld>
            <a:endParaRPr lang="zh-TW" altLang="zh-TW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</p:spPr>
        <p:txBody>
          <a:bodyPr/>
          <a:lstStyle/>
          <a:p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08658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3C86E9E-3AA1-4A6A-951A-BB200625AB65}" type="datetime1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72CEC-55CC-48F1-8EA9-CCE5955C4F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7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3C86E9E-3AA1-4A6A-951A-BB200625AB65}" type="datetime1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72CEC-55CC-48F1-8EA9-CCE5955C4F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3C86E9E-3AA1-4A6A-951A-BB200625AB65}" type="datetime1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72CEC-55CC-48F1-8EA9-CCE5955C4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Tasks stay out of each others’ way: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 task running awry shouldn’t take the rest of the system down.</a:t>
            </a:r>
          </a:p>
          <a:p>
            <a:r>
              <a:rPr lang="en-US" altLang="zh-TW" dirty="0" smtClean="0"/>
              <a:t>This generally requires a lot of overhead.</a:t>
            </a:r>
          </a:p>
          <a:p>
            <a:pPr lvl="1"/>
            <a:r>
              <a:rPr lang="en-US" altLang="zh-TW" dirty="0" smtClean="0"/>
              <a:t>Need some sense of process number/switching </a:t>
            </a:r>
          </a:p>
          <a:p>
            <a:pPr lvl="1"/>
            <a:r>
              <a:rPr lang="en-US" altLang="zh-TW" dirty="0" smtClean="0"/>
              <a:t>Need some kind of MMU in hardware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Device drivers already written (and tested!) for us:</a:t>
            </a:r>
          </a:p>
          <a:p>
            <a:r>
              <a:rPr lang="en-US" altLang="zh-TW" dirty="0" smtClean="0"/>
              <a:t>-- Ideally the RTOS has drivers for all the on-board peripherals.</a:t>
            </a:r>
          </a:p>
          <a:p>
            <a:r>
              <a:rPr lang="en-US" altLang="zh-TW" dirty="0" smtClean="0"/>
              <a:t>-- It’s a lot easier to call a “configure_I2C()” function than to read the details of the device specification and do the memory-mapped work yourself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9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B9DA7-6C3E-4964-87B9-E48FFAE2D745}" type="slidenum">
              <a:rPr lang="zh-TW" altLang="en-US"/>
              <a:pPr/>
              <a:t>10</a:t>
            </a:fld>
            <a:endParaRPr lang="zh-TW" altLang="zh-TW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</p:spPr>
        <p:txBody>
          <a:bodyPr/>
          <a:lstStyle/>
          <a:p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428819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CS4101 </a:t>
            </a:r>
            <a:r>
              <a:rPr lang="zh-TW" altLang="en-US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嵌入式系統概論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Embedded Real-Time OS</a:t>
            </a:r>
            <a:endParaRPr lang="en-US" altLang="zh-TW" b="0" dirty="0">
              <a:solidFill>
                <a:srgbClr val="0000FF"/>
              </a:solidFill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Prof. Chung-Ta King</a:t>
            </a:r>
          </a:p>
          <a:p>
            <a:r>
              <a:rPr lang="en-US" altLang="zh-TW" sz="2800" dirty="0"/>
              <a:t>Department of Computer Science</a:t>
            </a:r>
          </a:p>
          <a:p>
            <a:r>
              <a:rPr lang="en-US" altLang="zh-TW" sz="2800" dirty="0"/>
              <a:t>National Tsing Hua University, Taiwan</a:t>
            </a:r>
            <a:endParaRPr lang="zh-TW" altLang="en-US" sz="280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475656" y="5572125"/>
            <a:ext cx="6405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TW" sz="1400" dirty="0">
                <a:latin typeface="Tahoma" panose="020B0604030504040204" pitchFamily="34" charset="0"/>
                <a:cs typeface="Arial" panose="020B0604020202020204" pitchFamily="34" charset="0"/>
              </a:rPr>
              <a:t>Materials from </a:t>
            </a:r>
            <a:r>
              <a:rPr kumimoji="1" lang="en-US" altLang="zh-TW" sz="1400" dirty="0">
                <a:latin typeface="Tahoma" panose="020B0604030504040204" pitchFamily="34" charset="0"/>
                <a:ea typeface="標楷體" panose="03000509000000000000" pitchFamily="65" charset="-120"/>
              </a:rPr>
              <a:t>Prof. </a:t>
            </a:r>
            <a:r>
              <a:rPr lang="de-DE" altLang="zh-TW" sz="1400" dirty="0">
                <a:latin typeface="Tahoma" panose="020B0604030504040204" pitchFamily="34" charset="0"/>
                <a:ea typeface="標楷體" panose="03000509000000000000" pitchFamily="65" charset="-120"/>
              </a:rPr>
              <a:t>P. Marwedel of Univ. Dortmund, Richard Barry, and </a:t>
            </a:r>
          </a:p>
          <a:p>
            <a:pPr algn="ctr"/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http://www.eecs.umich.edu/eecs/courses/eecs373/Lec/RTOS2.pptx)</a:t>
            </a:r>
            <a:endParaRPr kumimoji="1"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0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an RTOS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to meet RT deadlines</a:t>
            </a:r>
          </a:p>
          <a:p>
            <a:r>
              <a:rPr lang="en-US" dirty="0"/>
              <a:t>Also like </a:t>
            </a:r>
          </a:p>
          <a:p>
            <a:pPr lvl="1"/>
            <a:r>
              <a:rPr lang="en-US" dirty="0"/>
              <a:t>Deadlines met</a:t>
            </a:r>
          </a:p>
          <a:p>
            <a:pPr lvl="2"/>
            <a:r>
              <a:rPr lang="en-US" altLang="zh-TW" dirty="0"/>
              <a:t>Ability to specify scheduling algorithm</a:t>
            </a:r>
          </a:p>
          <a:p>
            <a:pPr lvl="2"/>
            <a:r>
              <a:rPr lang="en-US" dirty="0"/>
              <a:t>Interrupts are fast</a:t>
            </a:r>
          </a:p>
          <a:p>
            <a:pPr lvl="2"/>
            <a:r>
              <a:rPr lang="en-US" altLang="zh-TW" dirty="0"/>
              <a:t>Interrupt prioritization easy to set</a:t>
            </a:r>
            <a:endParaRPr lang="en-US" dirty="0"/>
          </a:p>
          <a:p>
            <a:pPr lvl="1"/>
            <a:r>
              <a:rPr lang="en-US" dirty="0"/>
              <a:t>Tasks stay out of each others’ way</a:t>
            </a:r>
          </a:p>
          <a:p>
            <a:pPr lvl="2"/>
            <a:r>
              <a:rPr lang="en-US" altLang="zh-TW" dirty="0"/>
              <a:t>Normally through page protection</a:t>
            </a:r>
            <a:endParaRPr lang="en-US" dirty="0"/>
          </a:p>
          <a:p>
            <a:pPr lvl="1"/>
            <a:r>
              <a:rPr lang="en-US" dirty="0"/>
              <a:t>Device drivers already written (and tested!) for us</a:t>
            </a:r>
          </a:p>
          <a:p>
            <a:pPr lvl="1"/>
            <a:r>
              <a:rPr lang="en-US" dirty="0"/>
              <a:t>Portable—runs on a huge variety of systems</a:t>
            </a:r>
          </a:p>
          <a:p>
            <a:pPr lvl="1"/>
            <a:r>
              <a:rPr lang="en-US" dirty="0"/>
              <a:t>Nearly no overhead so we can use a small device!</a:t>
            </a:r>
          </a:p>
          <a:p>
            <a:pPr lvl="2"/>
            <a:r>
              <a:rPr lang="en-US" dirty="0"/>
              <a:t>That is a small memory and CPU footprint</a:t>
            </a:r>
          </a:p>
          <a:p>
            <a:pPr lvl="3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6788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Requirements for RTOS</a:t>
            </a:r>
          </a:p>
        </p:txBody>
      </p:sp>
      <p:sp>
        <p:nvSpPr>
          <p:cNvPr id="1038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Predictability of timing </a:t>
            </a:r>
            <a:r>
              <a:rPr lang="en-US" altLang="zh-TW" dirty="0"/>
              <a:t>behavior of the OS</a:t>
            </a:r>
          </a:p>
          <a:p>
            <a:pPr lvl="1"/>
            <a:r>
              <a:rPr lang="en-US" altLang="zh-TW" dirty="0"/>
              <a:t>Upper bound on execution time f</a:t>
            </a:r>
            <a:r>
              <a:rPr lang="en-US" altLang="zh-TW" dirty="0">
                <a:sym typeface="Symbol" panose="05050102010706020507" pitchFamily="18" charset="2"/>
              </a:rPr>
              <a:t>or all OS </a:t>
            </a:r>
            <a:r>
              <a:rPr lang="en-US" altLang="zh-TW" dirty="0"/>
              <a:t>services</a:t>
            </a:r>
          </a:p>
          <a:p>
            <a:pPr lvl="1"/>
            <a:r>
              <a:rPr lang="en-US" altLang="zh-TW" dirty="0"/>
              <a:t>Scheduling policy must be deterministic</a:t>
            </a:r>
          </a:p>
          <a:p>
            <a:pPr lvl="1"/>
            <a:r>
              <a:rPr lang="en-US" altLang="zh-TW" dirty="0"/>
              <a:t>Period in which interrupts are disabled must be short (to avoid unpredictable delays in processing critical events)</a:t>
            </a:r>
          </a:p>
          <a:p>
            <a:r>
              <a:rPr lang="en-US" altLang="zh-TW" dirty="0"/>
              <a:t>OS should manage timing and scheduling</a:t>
            </a:r>
          </a:p>
          <a:p>
            <a:pPr lvl="1"/>
            <a:r>
              <a:rPr lang="en-US" altLang="zh-TW" dirty="0"/>
              <a:t>OS has to be aware of task deadlines (unless scheduling is done off-line)</a:t>
            </a:r>
          </a:p>
          <a:p>
            <a:pPr lvl="1"/>
            <a:r>
              <a:rPr lang="en-US" altLang="zh-TW" dirty="0"/>
              <a:t>OS should provide precise time services with high resolution</a:t>
            </a:r>
          </a:p>
          <a:p>
            <a:pPr lvl="2"/>
            <a:r>
              <a:rPr lang="en-US" altLang="zh-TW" dirty="0"/>
              <a:t>Important if internal processing of the embedded system is linked to an absolute time in the physical environment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2818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Functionality of RTOS Kernel</a:t>
            </a:r>
          </a:p>
        </p:txBody>
      </p:sp>
      <p:sp>
        <p:nvSpPr>
          <p:cNvPr id="1054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Processor management </a:t>
            </a:r>
          </a:p>
          <a:p>
            <a:r>
              <a:rPr lang="en-US" altLang="zh-TW" dirty="0"/>
              <a:t>Memory management</a:t>
            </a:r>
          </a:p>
          <a:p>
            <a:r>
              <a:rPr lang="en-US" altLang="zh-TW" dirty="0"/>
              <a:t>Timer management</a:t>
            </a:r>
          </a:p>
          <a:p>
            <a:r>
              <a:rPr lang="en-US" altLang="zh-TW" dirty="0"/>
              <a:t>Task management (resume, wait, etc.)</a:t>
            </a:r>
          </a:p>
          <a:p>
            <a:r>
              <a:rPr lang="en-US" altLang="zh-TW" dirty="0"/>
              <a:t>Inter-task communication</a:t>
            </a:r>
          </a:p>
          <a:p>
            <a:r>
              <a:rPr lang="en-US" altLang="zh-TW" dirty="0"/>
              <a:t>Task synchronization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11</a:t>
            </a:fld>
            <a:endParaRPr lang="zh-TW" altLang="zh-TW"/>
          </a:p>
        </p:txBody>
      </p:sp>
      <p:sp>
        <p:nvSpPr>
          <p:cNvPr id="1054724" name="AutoShape 4"/>
          <p:cNvSpPr>
            <a:spLocks/>
          </p:cNvSpPr>
          <p:nvPr/>
        </p:nvSpPr>
        <p:spPr bwMode="auto">
          <a:xfrm>
            <a:off x="4740275" y="126876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4725" name="Text Box 5"/>
          <p:cNvSpPr txBox="1">
            <a:spLocks noChangeArrowheads="1"/>
          </p:cNvSpPr>
          <p:nvPr/>
        </p:nvSpPr>
        <p:spPr bwMode="auto">
          <a:xfrm>
            <a:off x="4978400" y="1556792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139441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Embedded and real-time operating systems</a:t>
            </a:r>
          </a:p>
          <a:p>
            <a:pPr lvl="1"/>
            <a:r>
              <a:rPr lang="en-US" altLang="zh-TW" dirty="0"/>
              <a:t>Embedded operating systems</a:t>
            </a:r>
          </a:p>
          <a:p>
            <a:pPr lvl="1"/>
            <a:r>
              <a:rPr lang="en-US" altLang="zh-TW" dirty="0"/>
              <a:t>Overview of real-time systems</a:t>
            </a:r>
          </a:p>
          <a:p>
            <a:pPr lvl="1"/>
            <a:r>
              <a:rPr lang="en-US" altLang="zh-TW" dirty="0"/>
              <a:t>Real-time operating systems (RTOS)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Tasks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Link to </a:t>
            </a:r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r>
              <a:rPr lang="en-US" altLang="zh-TW" dirty="0">
                <a:solidFill>
                  <a:srgbClr val="FF0000"/>
                </a:solidFill>
              </a:rPr>
              <a:t> on Arduino</a:t>
            </a:r>
          </a:p>
          <a:p>
            <a:r>
              <a:rPr lang="en-US" altLang="zh-TW" dirty="0"/>
              <a:t>Tasks in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 states</a:t>
            </a:r>
          </a:p>
          <a:p>
            <a:pPr lvl="1"/>
            <a:r>
              <a:rPr lang="en-US" altLang="zh-TW" dirty="0"/>
              <a:t>Task creation and deletion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37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FreeRTOS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is nothing but software that provides multitasking facilities</a:t>
            </a:r>
          </a:p>
          <a:p>
            <a:pPr lvl="1"/>
            <a:r>
              <a:rPr lang="en-US" altLang="zh-TW" dirty="0"/>
              <a:t>Allows to run multiple tasks and has a simple scheduler to switch between tasks (priority-based multitasking)</a:t>
            </a:r>
          </a:p>
          <a:p>
            <a:pPr lvl="2"/>
            <a:r>
              <a:rPr lang="en-US" altLang="zh-TW" dirty="0"/>
              <a:t>Fully preemptive</a:t>
            </a:r>
          </a:p>
          <a:p>
            <a:pPr lvl="2"/>
            <a:r>
              <a:rPr lang="en-US" altLang="zh-TW" dirty="0"/>
              <a:t>Always runs the highest priority task that is ready to run</a:t>
            </a:r>
          </a:p>
          <a:p>
            <a:pPr lvl="2"/>
            <a:r>
              <a:rPr lang="en-US" altLang="zh-TW" dirty="0"/>
              <a:t>Context switch occurs if a task/co-routine blocks or a task/co-routine yields the CPU</a:t>
            </a:r>
          </a:p>
          <a:p>
            <a:pPr lvl="1"/>
            <a:r>
              <a:rPr lang="en-US" altLang="zh-TW" i="1" dirty="0"/>
              <a:t>Queues</a:t>
            </a:r>
            <a:r>
              <a:rPr lang="en-US" altLang="zh-TW" dirty="0"/>
              <a:t> to communicate between multiple tasks</a:t>
            </a:r>
          </a:p>
          <a:p>
            <a:pPr lvl="1"/>
            <a:r>
              <a:rPr lang="en-US" altLang="zh-TW" i="1" dirty="0"/>
              <a:t>Semaphores</a:t>
            </a:r>
            <a:r>
              <a:rPr lang="en-US" altLang="zh-TW" dirty="0"/>
              <a:t> for resource sharing between multiple tasks</a:t>
            </a:r>
          </a:p>
          <a:p>
            <a:pPr lvl="1"/>
            <a:r>
              <a:rPr lang="en-US" altLang="zh-TW" dirty="0"/>
              <a:t>Utilities to view CPU utilization, stack utilization etc.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59832" y="5805264"/>
            <a:ext cx="6043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TW" sz="1600" dirty="0">
                <a:latin typeface="+mn-lt"/>
              </a:rPr>
              <a:t>(http://www.socialledge.com/sjsu/index.php?title=FreeRTOS_Tutorial)</a:t>
            </a:r>
            <a:endParaRPr lang="zh-TW" altLang="en-US" sz="1600" dirty="0">
              <a:latin typeface="+mn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706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runs on “ticks”</a:t>
            </a:r>
          </a:p>
          <a:p>
            <a:pPr lvl="1"/>
            <a:r>
              <a:rPr lang="en-US" dirty="0" smtClean="0"/>
              <a:t>Every tick the kernel runs and figures out what to do next.</a:t>
            </a:r>
          </a:p>
          <a:p>
            <a:pPr lvl="2"/>
            <a:r>
              <a:rPr lang="en-US" dirty="0" smtClean="0"/>
              <a:t>Interrupts have a different mechanism</a:t>
            </a:r>
          </a:p>
          <a:p>
            <a:pPr lvl="1"/>
            <a:r>
              <a:rPr lang="en-US" dirty="0" smtClean="0"/>
              <a:t>Basically a hardware timer is set to generate regular interrupts for ticks and calls the scheduler.</a:t>
            </a:r>
          </a:p>
          <a:p>
            <a:pPr lvl="2"/>
            <a:r>
              <a:rPr lang="en-US" dirty="0" smtClean="0"/>
              <a:t>This means the OS occupies one of the timers—you can’t easily share.</a:t>
            </a:r>
            <a:endParaRPr lang="en-US" dirty="0" smtClean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519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</a:t>
            </a:r>
            <a:r>
              <a:rPr lang="en-US" dirty="0" err="1"/>
              <a:t>FreeRTOS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FreeRTOS</a:t>
            </a:r>
            <a:r>
              <a:rPr lang="en-US" dirty="0"/>
              <a:t>, computations are organized around </a:t>
            </a:r>
            <a:r>
              <a:rPr lang="en-US" i="1" dirty="0">
                <a:solidFill>
                  <a:srgbClr val="FF0000"/>
                </a:solidFill>
              </a:rPr>
              <a:t>tasks</a:t>
            </a:r>
            <a:r>
              <a:rPr lang="en-US" dirty="0"/>
              <a:t>, which are the most basic unit of scheduling</a:t>
            </a:r>
          </a:p>
          <a:p>
            <a:pPr lvl="1"/>
            <a:r>
              <a:rPr lang="en-US" dirty="0"/>
              <a:t>A task is a thread</a:t>
            </a:r>
          </a:p>
          <a:p>
            <a:r>
              <a:rPr lang="en-US" altLang="zh-TW" dirty="0"/>
              <a:t>A task is a function that must return </a:t>
            </a:r>
            <a:r>
              <a:rPr lang="en-US" altLang="zh-TW" i="1" dirty="0"/>
              <a:t>void</a:t>
            </a:r>
            <a:r>
              <a:rPr lang="en-US" altLang="zh-TW" dirty="0"/>
              <a:t> and take a void pointer parameter:</a:t>
            </a:r>
          </a:p>
          <a:p>
            <a:pPr marL="457200" lvl="1" indent="0">
              <a:buNone/>
            </a:pPr>
            <a:r>
              <a:rPr lang="en-US" altLang="zh-TW" dirty="0"/>
              <a:t>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ATaskFunction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A task normally runs in </a:t>
            </a:r>
            <a:r>
              <a:rPr lang="en-US" altLang="zh-TW" dirty="0"/>
              <a:t>an infinite loop </a:t>
            </a:r>
            <a:r>
              <a:rPr lang="en-US" dirty="0"/>
              <a:t>and must not return</a:t>
            </a:r>
          </a:p>
          <a:p>
            <a:r>
              <a:rPr lang="en-US" dirty="0"/>
              <a:t>You inform the scheduler of </a:t>
            </a:r>
          </a:p>
          <a:p>
            <a:pPr lvl="1"/>
            <a:r>
              <a:rPr lang="en-US" dirty="0"/>
              <a:t>The task’s resource needs (stack space, priority)</a:t>
            </a:r>
          </a:p>
          <a:p>
            <a:pPr lvl="1"/>
            <a:r>
              <a:rPr lang="en-US" dirty="0"/>
              <a:t>Any arguments the task needs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2492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Creating a Task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Now set up two tasks to run independently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vTask1,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function for the task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"Task1",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 for the task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128, 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Stack size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NULL task parameter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1,   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task will run at priority 1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NULL );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not use the task handle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(vTask2, "Task2", 1000, NULL, 1, NULL);</a:t>
            </a:r>
          </a:p>
          <a:p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Now the task scheduler, which takes over control of scheduling individual tasks, is automatically started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Empty! Things are done in Tasks.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6436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Creating a Task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vTask1(void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(void)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 ;; )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Task shall never return or exit.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whatever the task is to do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vTask2(void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(void)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 ;; )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Task shall never return or exit.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whatever the task is to do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5005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is a </a:t>
            </a:r>
            <a:r>
              <a:rPr lang="en-US" altLang="zh-TW" dirty="0" err="1"/>
              <a:t>FreeRTOS</a:t>
            </a:r>
            <a:r>
              <a:rPr lang="en-US" altLang="zh-TW" dirty="0"/>
              <a:t> implementation in Arduino IDE </a:t>
            </a:r>
          </a:p>
          <a:p>
            <a:pPr lvl="1"/>
            <a:r>
              <a:rPr lang="en-US" altLang="zh-TW" dirty="0"/>
              <a:t>Go to “</a:t>
            </a:r>
            <a:r>
              <a:rPr lang="en-US" altLang="zh-TW" dirty="0">
                <a:solidFill>
                  <a:srgbClr val="0000FF"/>
                </a:solidFill>
              </a:rPr>
              <a:t>Sketch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Include Library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Manage Libraries…</a:t>
            </a:r>
            <a:r>
              <a:rPr lang="en-US" altLang="zh-TW" dirty="0"/>
              <a:t>” to open Arduino IDE Library manager</a:t>
            </a:r>
          </a:p>
        </p:txBody>
      </p:sp>
      <p:pic>
        <p:nvPicPr>
          <p:cNvPr id="5" name="Picture 3" descr="C:\Users\PADSnull\Desktop\FreeR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29273"/>
            <a:ext cx="5632451" cy="36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936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Embedded and real-time operating systems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Embedded operating systems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Overview of real-time systems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Real-time operating systems (RTOS)</a:t>
            </a:r>
          </a:p>
          <a:p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Tasks</a:t>
            </a:r>
          </a:p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</a:t>
            </a:r>
          </a:p>
          <a:p>
            <a:r>
              <a:rPr lang="en-US" altLang="zh-TW" dirty="0"/>
              <a:t>Tasks in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 states</a:t>
            </a:r>
          </a:p>
          <a:p>
            <a:pPr lvl="1"/>
            <a:r>
              <a:rPr lang="en-US" altLang="zh-TW" dirty="0"/>
              <a:t>Task creation and deletion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368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Arduino IDE Library manager (from Arduino Version 1.8.4) look for the </a:t>
            </a:r>
            <a:r>
              <a:rPr lang="en-US" altLang="zh-TW" dirty="0" err="1"/>
              <a:t>FreeRTOS</a:t>
            </a:r>
            <a:r>
              <a:rPr lang="en-US" altLang="zh-TW" dirty="0"/>
              <a:t> Library </a:t>
            </a:r>
          </a:p>
          <a:p>
            <a:pPr lvl="1"/>
            <a:r>
              <a:rPr lang="en-US" altLang="zh-TW" dirty="0"/>
              <a:t>Type: “</a:t>
            </a:r>
            <a:r>
              <a:rPr lang="en-US" altLang="zh-TW" dirty="0">
                <a:solidFill>
                  <a:srgbClr val="0000FF"/>
                </a:solidFill>
              </a:rPr>
              <a:t>Contributed</a:t>
            </a:r>
            <a:r>
              <a:rPr lang="en-US" altLang="zh-TW" dirty="0"/>
              <a:t>” and Topic: “</a:t>
            </a:r>
            <a:r>
              <a:rPr lang="en-US" altLang="zh-TW" dirty="0">
                <a:solidFill>
                  <a:srgbClr val="0000FF"/>
                </a:solidFill>
              </a:rPr>
              <a:t>Timing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3075" name="Picture 3" descr="C:\Users\PADSnull\Desktop\FreeR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75" y="2636912"/>
            <a:ext cx="5916752" cy="333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691681" y="3789040"/>
            <a:ext cx="5616624" cy="7920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413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 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Under the “</a:t>
            </a:r>
            <a:r>
              <a:rPr lang="en-US" altLang="zh-TW" dirty="0">
                <a:solidFill>
                  <a:srgbClr val="0000FF"/>
                </a:solidFill>
              </a:rPr>
              <a:t>Sketch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Include Library</a:t>
            </a:r>
            <a:r>
              <a:rPr lang="en-US" altLang="zh-TW" dirty="0"/>
              <a:t>”, ensure that the </a:t>
            </a:r>
            <a:r>
              <a:rPr lang="en-US" altLang="zh-TW" dirty="0" err="1"/>
              <a:t>FreeRTOS</a:t>
            </a:r>
            <a:r>
              <a:rPr lang="en-US" altLang="zh-TW" dirty="0"/>
              <a:t> library is included in your sketch</a:t>
            </a:r>
          </a:p>
        </p:txBody>
      </p:sp>
      <p:pic>
        <p:nvPicPr>
          <p:cNvPr id="5122" name="Picture 2" descr="C:\Users\PADSnull\Desktop\FreeR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50247"/>
            <a:ext cx="4381207" cy="393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495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Blink_AnalogRead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Arduino_FreeRTOS.h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two tasks for Blink &amp;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TaskBlink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(!Serial)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// wait for serial port to connect.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Now set up two tasks to run independently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TaskBlink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*)"Blink", 128,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NULL, 2, NULL);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"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128, NULL, 1,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NULL);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618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Blink_AnalogRead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Empty. Things are done in Tasks.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TaskBlink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(void)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(LED_BUILTIN, OUTPUT);</a:t>
            </a: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(;;) { // A Task shall never return or exit.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(LED_BUILTIN, HIGH);  // turn on the LED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 // wait for 1000 ticks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(LED_BUILTIN, LOW);   // turn off the LED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 // wait for 1000 ticks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090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Blink_AnalogRead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076538"/>
            <a:ext cx="892899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(void)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(;;)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 the input on analog pin 0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(A0);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print out the value you read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one tick delay in between reads for stability */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53901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Embedded and real-time operating systems</a:t>
            </a:r>
          </a:p>
          <a:p>
            <a:pPr lvl="1"/>
            <a:r>
              <a:rPr lang="en-US" altLang="zh-TW" dirty="0"/>
              <a:t>Embedded operating systems</a:t>
            </a:r>
          </a:p>
          <a:p>
            <a:pPr lvl="1"/>
            <a:r>
              <a:rPr lang="en-US" altLang="zh-TW" dirty="0"/>
              <a:t>Overview of real-time systems</a:t>
            </a:r>
          </a:p>
          <a:p>
            <a:pPr lvl="1"/>
            <a:r>
              <a:rPr lang="en-US" altLang="zh-TW" dirty="0"/>
              <a:t>Real-time operating systems (RTOS)</a:t>
            </a:r>
          </a:p>
          <a:p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Tasks</a:t>
            </a:r>
          </a:p>
          <a:p>
            <a:pPr lvl="1"/>
            <a:r>
              <a:rPr lang="en-US" altLang="zh-TW" dirty="0"/>
              <a:t>Link to </a:t>
            </a:r>
            <a:r>
              <a:rPr lang="en-US" altLang="zh-TW" dirty="0" err="1"/>
              <a:t>FreeRTOS</a:t>
            </a:r>
            <a:r>
              <a:rPr lang="en-US" altLang="zh-TW" dirty="0"/>
              <a:t> on Arduino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Tasks in </a:t>
            </a:r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Task states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Task creation and deletion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3776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States in FreeRTOS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Running: </a:t>
            </a:r>
          </a:p>
          <a:p>
            <a:pPr lvl="1"/>
            <a:r>
              <a:rPr lang="en-US" dirty="0"/>
              <a:t>Task is actually executing</a:t>
            </a:r>
          </a:p>
          <a:p>
            <a:pPr lvl="1"/>
            <a:r>
              <a:rPr lang="en-US" altLang="zh-TW" dirty="0"/>
              <a:t>Only one task can exist in </a:t>
            </a:r>
            <a:br>
              <a:rPr lang="en-US" altLang="zh-TW" dirty="0"/>
            </a:br>
            <a:r>
              <a:rPr lang="en-US" altLang="zh-TW" dirty="0"/>
              <a:t>Running state at any one </a:t>
            </a:r>
            <a:br>
              <a:rPr lang="en-US" altLang="zh-TW" dirty="0"/>
            </a:br>
            <a:r>
              <a:rPr lang="en-US" altLang="zh-TW" dirty="0"/>
              <a:t>time (assuming 1-core </a:t>
            </a:r>
            <a:br>
              <a:rPr lang="en-US" altLang="zh-TW" dirty="0"/>
            </a:br>
            <a:r>
              <a:rPr lang="en-US" altLang="zh-TW" dirty="0"/>
              <a:t>system)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Ready:</a:t>
            </a:r>
          </a:p>
          <a:p>
            <a:pPr lvl="1"/>
            <a:r>
              <a:rPr lang="en-US" dirty="0"/>
              <a:t>Task is ready to execute </a:t>
            </a:r>
            <a:br>
              <a:rPr lang="en-US" dirty="0"/>
            </a:br>
            <a:r>
              <a:rPr lang="en-US" dirty="0"/>
              <a:t>but a task of equal or </a:t>
            </a:r>
            <a:br>
              <a:rPr lang="en-US" dirty="0"/>
            </a:br>
            <a:r>
              <a:rPr lang="en-US" dirty="0"/>
              <a:t>higher priority is </a:t>
            </a:r>
            <a:br>
              <a:rPr lang="en-US" dirty="0"/>
            </a:br>
            <a:r>
              <a:rPr lang="en-US" dirty="0"/>
              <a:t>Running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637AE-06FB-472C-8804-23E15062B4AF}" type="slidenum">
              <a:rPr lang="zh-TW" altLang="en-US" smtClean="0"/>
              <a:pPr/>
              <a:t>25</a:t>
            </a:fld>
            <a:endParaRPr lang="zh-TW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116774"/>
            <a:ext cx="4392488" cy="49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States in </a:t>
            </a:r>
            <a:r>
              <a:rPr lang="en-US" altLang="zh-TW" dirty="0" err="1"/>
              <a:t>FreeRTOS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Blocked: </a:t>
            </a:r>
          </a:p>
          <a:p>
            <a:pPr lvl="1"/>
            <a:r>
              <a:rPr lang="en-US" altLang="zh-TW" dirty="0"/>
              <a:t>Task is waiting for some event</a:t>
            </a:r>
          </a:p>
          <a:p>
            <a:pPr lvl="2"/>
            <a:r>
              <a:rPr lang="en-US" altLang="zh-TW" u="sng" dirty="0"/>
              <a:t>Time</a:t>
            </a:r>
            <a:r>
              <a:rPr lang="en-US" altLang="zh-TW" dirty="0"/>
              <a:t>: if a task calls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it will be blocked until the delay period has expired</a:t>
            </a:r>
          </a:p>
          <a:p>
            <a:pPr lvl="2"/>
            <a:r>
              <a:rPr lang="en-US" altLang="zh-TW" u="sng" dirty="0"/>
              <a:t>Resource</a:t>
            </a:r>
            <a:r>
              <a:rPr lang="en-US" altLang="zh-TW" dirty="0"/>
              <a:t>: tasks can also block waiting for </a:t>
            </a:r>
            <a:r>
              <a:rPr lang="en-US" altLang="zh-TW" i="1" dirty="0"/>
              <a:t>queue</a:t>
            </a:r>
            <a:r>
              <a:rPr lang="en-US" altLang="zh-TW" dirty="0"/>
              <a:t> and </a:t>
            </a:r>
            <a:r>
              <a:rPr lang="en-US" altLang="zh-TW" i="1" dirty="0"/>
              <a:t>semaphore</a:t>
            </a:r>
            <a:r>
              <a:rPr lang="en-US" altLang="zh-TW" dirty="0"/>
              <a:t> events</a:t>
            </a:r>
          </a:p>
          <a:p>
            <a:r>
              <a:rPr lang="en-US" altLang="zh-TW" dirty="0"/>
              <a:t>Suspended:</a:t>
            </a:r>
          </a:p>
          <a:p>
            <a:pPr lvl="1"/>
            <a:r>
              <a:rPr lang="en-US" altLang="zh-TW" dirty="0"/>
              <a:t>Much like blocked, but not waiting for anything </a:t>
            </a:r>
          </a:p>
          <a:p>
            <a:pPr lvl="1"/>
            <a:r>
              <a:rPr lang="en-US" altLang="zh-TW" dirty="0"/>
              <a:t>Tasks will only enter or exit the suspended state when explicitly commanded to do so through the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vTaskSuspend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and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vTaskResume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API calls respectively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98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Task Creation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xTaskCreate</a:t>
            </a:r>
            <a:r>
              <a:rPr lang="en-US" altLang="zh-TW" dirty="0"/>
              <a:t>(</a:t>
            </a:r>
            <a:r>
              <a:rPr lang="en-US" altLang="zh-TW" dirty="0" err="1"/>
              <a:t>pvTaskCode</a:t>
            </a:r>
            <a:r>
              <a:rPr lang="en-US" altLang="zh-TW" dirty="0"/>
              <a:t>, </a:t>
            </a:r>
            <a:r>
              <a:rPr lang="en-US" altLang="zh-TW" dirty="0" err="1"/>
              <a:t>pcName</a:t>
            </a:r>
            <a:r>
              <a:rPr lang="en-US" altLang="zh-TW" dirty="0"/>
              <a:t>, </a:t>
            </a:r>
            <a:r>
              <a:rPr lang="en-US" altLang="zh-TW" dirty="0" err="1"/>
              <a:t>usStackDepth</a:t>
            </a:r>
            <a:r>
              <a:rPr lang="en-US" altLang="zh-TW" dirty="0"/>
              <a:t>, </a:t>
            </a:r>
            <a:r>
              <a:rPr lang="en-US" altLang="zh-TW" dirty="0" err="1"/>
              <a:t>pvParameters</a:t>
            </a:r>
            <a:r>
              <a:rPr lang="en-US" altLang="zh-TW" dirty="0"/>
              <a:t>, </a:t>
            </a:r>
            <a:r>
              <a:rPr lang="en-US" altLang="zh-TW" dirty="0" err="1"/>
              <a:t>uxPriority</a:t>
            </a:r>
            <a:r>
              <a:rPr lang="en-US" altLang="zh-TW" dirty="0"/>
              <a:t>, </a:t>
            </a:r>
            <a:r>
              <a:rPr lang="en-US" altLang="zh-TW" dirty="0" err="1"/>
              <a:t>pxCreatedTask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 err="1"/>
              <a:t>pvTaskCode</a:t>
            </a:r>
            <a:r>
              <a:rPr lang="en-US" altLang="zh-TW" b="1" dirty="0"/>
              <a:t>:</a:t>
            </a:r>
            <a:r>
              <a:rPr lang="en-US" altLang="zh-TW" dirty="0"/>
              <a:t> pointer to task entry function, implemented to never return</a:t>
            </a:r>
          </a:p>
          <a:p>
            <a:pPr lvl="1"/>
            <a:r>
              <a:rPr lang="en-US" altLang="zh-TW" b="1" dirty="0" err="1"/>
              <a:t>pcName</a:t>
            </a:r>
            <a:r>
              <a:rPr lang="en-US" altLang="zh-TW" b="1" dirty="0"/>
              <a:t>:</a:t>
            </a:r>
            <a:r>
              <a:rPr lang="en-US" altLang="zh-TW" dirty="0"/>
              <a:t> a descriptive name for the task to facilitate debugging  </a:t>
            </a:r>
          </a:p>
          <a:p>
            <a:pPr lvl="1"/>
            <a:r>
              <a:rPr lang="en-US" altLang="zh-TW" b="1" dirty="0" err="1"/>
              <a:t>usStackDepth</a:t>
            </a:r>
            <a:r>
              <a:rPr lang="en-US" altLang="zh-TW" b="1" dirty="0"/>
              <a:t>:</a:t>
            </a:r>
            <a:r>
              <a:rPr lang="en-US" altLang="zh-TW" dirty="0"/>
              <a:t> size of task stack, specified as the number of variables that the stack can hold</a:t>
            </a:r>
          </a:p>
          <a:p>
            <a:pPr lvl="1"/>
            <a:r>
              <a:rPr lang="en-US" altLang="zh-TW" b="1" dirty="0" err="1"/>
              <a:t>pvParameters</a:t>
            </a:r>
            <a:r>
              <a:rPr lang="en-US" altLang="zh-TW" b="1" dirty="0"/>
              <a:t>:</a:t>
            </a:r>
            <a:r>
              <a:rPr lang="en-US" altLang="zh-TW" dirty="0"/>
              <a:t> pointer to parameters for the task</a:t>
            </a:r>
          </a:p>
          <a:p>
            <a:pPr lvl="1"/>
            <a:r>
              <a:rPr lang="en-US" altLang="zh-TW" b="1" dirty="0" err="1"/>
              <a:t>uxPriority</a:t>
            </a:r>
            <a:r>
              <a:rPr lang="en-US" altLang="zh-TW" b="1" dirty="0"/>
              <a:t>:</a:t>
            </a:r>
            <a:r>
              <a:rPr lang="en-US" altLang="zh-TW" dirty="0"/>
              <a:t> priority at which the task should run; low numeric priority values denote low priority </a:t>
            </a:r>
          </a:p>
          <a:p>
            <a:pPr lvl="1"/>
            <a:r>
              <a:rPr lang="en-US" altLang="zh-TW" b="1" dirty="0" err="1"/>
              <a:t>pvCreatedTask</a:t>
            </a:r>
            <a:r>
              <a:rPr lang="en-US" altLang="zh-TW" b="1" dirty="0"/>
              <a:t>:</a:t>
            </a:r>
            <a:r>
              <a:rPr lang="en-US" altLang="zh-TW" dirty="0"/>
              <a:t> pass back a handle to reference the task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27</a:t>
            </a:fld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52208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Deletion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created task commonly runs in an infinite loop, but it may be deleted by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vTaskDelete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altLang="zh-TW" dirty="0"/>
              <a:t>: handle of the task to be deleted; NULL to cause the calling task to be deleted</a:t>
            </a:r>
          </a:p>
          <a:p>
            <a:pPr lvl="1"/>
            <a:r>
              <a:rPr lang="en-US" altLang="zh-TW" dirty="0"/>
              <a:t>Remove a task from the RTOS kernels management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28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281434" y="3538751"/>
            <a:ext cx="861104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vOtherFunction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task, storing the handle.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vTaskCode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"NAME", STACK_SIZE, NULL,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tskIDLE_PRIORITY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the handle to delete the task.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vTaskDelete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6313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Operating Systems</a:t>
            </a:r>
          </a:p>
        </p:txBody>
      </p:sp>
      <p:sp>
        <p:nvSpPr>
          <p:cNvPr id="101069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collection of software that manages a</a:t>
            </a:r>
            <a:br>
              <a:rPr lang="en-US" altLang="zh-TW" dirty="0"/>
            </a:br>
            <a:r>
              <a:rPr lang="en-US" altLang="zh-TW" dirty="0"/>
              <a:t>system’s hardware resources</a:t>
            </a:r>
          </a:p>
          <a:p>
            <a:pPr lvl="1"/>
            <a:r>
              <a:rPr lang="en-US" altLang="zh-TW" dirty="0"/>
              <a:t>Often include a file system module, </a:t>
            </a:r>
            <a:br>
              <a:rPr lang="en-US" altLang="zh-TW" dirty="0"/>
            </a:br>
            <a:r>
              <a:rPr lang="en-US" altLang="zh-TW" dirty="0"/>
              <a:t>a GUI and other components</a:t>
            </a:r>
          </a:p>
          <a:p>
            <a:r>
              <a:rPr lang="en-US" altLang="zh-TW" dirty="0"/>
              <a:t>Often times, a “kernel” is </a:t>
            </a:r>
            <a:br>
              <a:rPr lang="en-US" altLang="zh-TW" dirty="0"/>
            </a:br>
            <a:r>
              <a:rPr lang="en-US" altLang="zh-TW" dirty="0"/>
              <a:t>understood to be a subset of </a:t>
            </a:r>
            <a:br>
              <a:rPr lang="en-US" altLang="zh-TW" dirty="0"/>
            </a:br>
            <a:r>
              <a:rPr lang="en-US" altLang="zh-TW" dirty="0"/>
              <a:t>such a collection</a:t>
            </a:r>
          </a:p>
          <a:p>
            <a:r>
              <a:rPr lang="en-US" altLang="zh-TW" dirty="0"/>
              <a:t>Characteristics</a:t>
            </a:r>
          </a:p>
          <a:p>
            <a:pPr lvl="1"/>
            <a:r>
              <a:rPr lang="en-US" altLang="zh-TW" dirty="0"/>
              <a:t>Resource management</a:t>
            </a:r>
          </a:p>
          <a:p>
            <a:pPr lvl="1"/>
            <a:r>
              <a:rPr lang="en-US" altLang="zh-TW" dirty="0"/>
              <a:t>Interface between application and hardware</a:t>
            </a:r>
          </a:p>
          <a:p>
            <a:pPr lvl="1"/>
            <a:r>
              <a:rPr lang="en-US" altLang="zh-TW" dirty="0"/>
              <a:t>Library of functions for the application</a:t>
            </a:r>
          </a:p>
          <a:p>
            <a:pPr lvl="1"/>
            <a:r>
              <a:rPr lang="en-US" altLang="zh-TW" dirty="0"/>
              <a:t>Applications are compiled separately from the OS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  <p:graphicFrame>
        <p:nvGraphicFramePr>
          <p:cNvPr id="10106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29680367"/>
              </p:ext>
            </p:extLst>
          </p:nvPr>
        </p:nvGraphicFramePr>
        <p:xfrm>
          <a:off x="6391275" y="1700808"/>
          <a:ext cx="258445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4" imgW="2878836" imgH="2977515" progId="Visio.Drawing.11">
                  <p:embed/>
                </p:oleObj>
              </mc:Choice>
              <mc:Fallback>
                <p:oleObj name="Visio" r:id="rId4" imgW="2878836" imgH="2977515" progId="Visio.Drawing.11">
                  <p:embed/>
                  <p:pic>
                    <p:nvPicPr>
                      <p:cNvPr id="10106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1700808"/>
                        <a:ext cx="2584450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1254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Embedded Operating System (EOS)</a:t>
            </a:r>
          </a:p>
        </p:txBody>
      </p:sp>
      <p:sp>
        <p:nvSpPr>
          <p:cNvPr id="10137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Application is compiled and linked together with the embedded OS</a:t>
            </a:r>
          </a:p>
          <a:p>
            <a:pPr lvl="1"/>
            <a:r>
              <a:rPr lang="en-US" altLang="zh-TW" dirty="0"/>
              <a:t>On system start, application usually gets executed first, and it then starts the EOS</a:t>
            </a:r>
          </a:p>
          <a:p>
            <a:pPr lvl="1"/>
            <a:r>
              <a:rPr lang="en-US" altLang="zh-TW" dirty="0"/>
              <a:t>Typically only part of the OS (services or functions) that are needed to support the embedded system are configured and linked in</a:t>
            </a:r>
          </a:p>
          <a:p>
            <a:r>
              <a:rPr lang="en-GB" altLang="zh-TW" dirty="0"/>
              <a:t>Characteristics:</a:t>
            </a:r>
          </a:p>
          <a:p>
            <a:pPr lvl="1"/>
            <a:r>
              <a:rPr lang="en-GB" altLang="zh-TW" dirty="0"/>
              <a:t>Resource management</a:t>
            </a:r>
          </a:p>
          <a:p>
            <a:pPr lvl="1"/>
            <a:r>
              <a:rPr lang="en-GB" altLang="zh-TW" dirty="0"/>
              <a:t>Less overhead</a:t>
            </a:r>
          </a:p>
          <a:p>
            <a:pPr lvl="1"/>
            <a:r>
              <a:rPr lang="en-GB" altLang="zh-TW" dirty="0"/>
              <a:t>Code of OS and application mostly </a:t>
            </a:r>
            <a:br>
              <a:rPr lang="en-GB" altLang="zh-TW" dirty="0"/>
            </a:br>
            <a:r>
              <a:rPr lang="en-GB" altLang="zh-TW" dirty="0"/>
              <a:t>reside in ROM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013764" name="Object 4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5724128" y="3582195"/>
          <a:ext cx="317182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4" imgW="2878836" imgH="2177415" progId="Visio.Drawing.11">
                  <p:embed/>
                </p:oleObj>
              </mc:Choice>
              <mc:Fallback>
                <p:oleObj name="Visio" r:id="rId4" imgW="2878836" imgH="2177415" progId="Visio.Drawing.11">
                  <p:embed/>
                  <p:pic>
                    <p:nvPicPr>
                      <p:cNvPr id="1013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582195"/>
                        <a:ext cx="3171825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24587" y="5698332"/>
            <a:ext cx="22193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dirty="0"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200" dirty="0" err="1">
                <a:latin typeface="Arial" panose="020B0604020202020204" pitchFamily="34" charset="0"/>
                <a:ea typeface="新細明體" panose="02020500000000000000" pitchFamily="18" charset="-120"/>
              </a:rPr>
              <a:t>Dr</a:t>
            </a:r>
            <a:r>
              <a:rPr lang="en-US" altLang="zh-TW" sz="1200" dirty="0">
                <a:latin typeface="Arial" panose="020B0604020202020204" pitchFamily="34" charset="0"/>
                <a:ea typeface="新細明體" panose="02020500000000000000" pitchFamily="18" charset="-120"/>
              </a:rPr>
              <a:t> Jimmy To, EIE, POLYU)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778158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</a:t>
            </a:r>
            <a:r>
              <a:rPr lang="de-DE" altLang="zh-TW"/>
              <a:t> of Embedded </a:t>
            </a:r>
            <a:r>
              <a:rPr lang="en-US" altLang="zh-TW"/>
              <a:t>OS</a:t>
            </a:r>
          </a:p>
        </p:txBody>
      </p:sp>
      <p:sp>
        <p:nvSpPr>
          <p:cNvPr id="102195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Embedded OS need to be configurable:</a:t>
            </a:r>
          </a:p>
          <a:p>
            <a:pPr lvl="1"/>
            <a:r>
              <a:rPr lang="en-US" altLang="zh-TW" dirty="0"/>
              <a:t>No single OS fit all needs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install only those needed</a:t>
            </a:r>
            <a:endParaRPr lang="en-US" altLang="zh-TW" dirty="0"/>
          </a:p>
          <a:p>
            <a:pPr lvl="1"/>
            <a:r>
              <a:rPr lang="en-US" altLang="zh-TW" dirty="0"/>
              <a:t>e.g., conditional compilation using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altLang="zh-TW" dirty="0"/>
              <a:t>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Device drivers often not integrated into kernel</a:t>
            </a:r>
          </a:p>
          <a:p>
            <a:pPr lvl="1"/>
            <a:r>
              <a:rPr lang="en-US" altLang="zh-TW" dirty="0"/>
              <a:t>Embedded systems often application-specific </a:t>
            </a:r>
            <a:r>
              <a:rPr lang="en-US" altLang="zh-TW" dirty="0">
                <a:sym typeface="Wingdings" panose="05000000000000000000" pitchFamily="2" charset="2"/>
              </a:rPr>
              <a:t> specific devices  move devices out of OS to tasks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4</a:t>
            </a:fld>
            <a:endParaRPr lang="zh-TW" altLang="zh-TW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t="44296" r="4153" b="28915"/>
          <a:stretch>
            <a:fillRect/>
          </a:stretch>
        </p:blipFill>
        <p:spPr bwMode="auto">
          <a:xfrm>
            <a:off x="539750" y="4077072"/>
            <a:ext cx="8382000" cy="184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82675" y="3645024"/>
            <a:ext cx="218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de-DE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Embedded OS</a:t>
            </a:r>
            <a:endParaRPr lang="en-US" altLang="zh-TW" sz="20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945188" y="3692649"/>
            <a:ext cx="165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de-DE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Standard OS</a:t>
            </a:r>
            <a:endParaRPr lang="en-US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83175" y="5445249"/>
            <a:ext cx="3311525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87652" y="5013424"/>
            <a:ext cx="3240087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17538" y="5480174"/>
            <a:ext cx="2016125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de-DE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75616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</a:t>
            </a:r>
            <a:r>
              <a:rPr lang="de-DE" altLang="zh-TW"/>
              <a:t> of Embedded </a:t>
            </a:r>
            <a:r>
              <a:rPr lang="en-US" altLang="zh-TW"/>
              <a:t>OS</a:t>
            </a:r>
          </a:p>
        </p:txBody>
      </p:sp>
      <p:sp>
        <p:nvSpPr>
          <p:cNvPr id="103220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Protection is often optional</a:t>
            </a:r>
          </a:p>
          <a:p>
            <a:pPr lvl="1"/>
            <a:r>
              <a:rPr lang="en-US" altLang="zh-TW" dirty="0"/>
              <a:t>Embedded systems are typically designed for a single purpose, untested programs rarely loaded, and thus software is considered reliable</a:t>
            </a:r>
          </a:p>
          <a:p>
            <a:pPr lvl="1"/>
            <a:r>
              <a:rPr kumimoji="0" lang="en-US" altLang="zh-TW" i="1" dirty="0"/>
              <a:t>Privileged</a:t>
            </a:r>
            <a:r>
              <a:rPr kumimoji="0" lang="en-US" altLang="zh-TW" dirty="0"/>
              <a:t> I/O instructions not necessary and tasks can do their own I/O, e.g., </a:t>
            </a:r>
            <a:r>
              <a:rPr kumimoji="0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en-US" altLang="zh-TW" dirty="0"/>
              <a:t> is address of some switch:</a:t>
            </a:r>
            <a:br>
              <a:rPr kumimoji="0" lang="en-US" altLang="zh-TW" dirty="0"/>
            </a:br>
            <a:r>
              <a:rPr kumimoji="0" lang="en-US" altLang="zh-TW" dirty="0"/>
              <a:t>Simply use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0" lang="en-US" altLang="zh-TW" dirty="0"/>
              <a:t>      </a:t>
            </a:r>
            <a:r>
              <a:rPr kumimoji="0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register, switch</a:t>
            </a:r>
            <a:r>
              <a:rPr kumimoji="0" lang="en-US" altLang="zh-TW" b="1" dirty="0"/>
              <a:t/>
            </a:r>
            <a:br>
              <a:rPr kumimoji="0" lang="en-US" altLang="zh-TW" b="1" dirty="0"/>
            </a:br>
            <a:r>
              <a:rPr kumimoji="0" lang="en-US" altLang="zh-TW" dirty="0"/>
              <a:t>instead of OS call</a:t>
            </a:r>
          </a:p>
          <a:p>
            <a:r>
              <a:rPr lang="en-US" altLang="zh-TW" dirty="0"/>
              <a:t>Real-time capability</a:t>
            </a:r>
          </a:p>
          <a:p>
            <a:pPr lvl="1"/>
            <a:r>
              <a:rPr lang="en-US" altLang="zh-TW" dirty="0"/>
              <a:t>Many embedded systems are real-time (RT) systems and, hence, the OS used in these systems must be </a:t>
            </a:r>
            <a:r>
              <a:rPr lang="en-US" altLang="zh-TW" dirty="0">
                <a:solidFill>
                  <a:srgbClr val="FF0000"/>
                </a:solidFill>
              </a:rPr>
              <a:t>real-time operating systems</a:t>
            </a:r>
            <a:r>
              <a:rPr lang="en-US" altLang="zh-TW" dirty="0"/>
              <a:t> (RTOSs)</a:t>
            </a: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TW" dirty="0"/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ClrTx/>
              <a:buSzTx/>
              <a:buFontTx/>
              <a:buNone/>
            </a:pPr>
            <a:endParaRPr kumimoji="0"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2385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Real-Time System?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Real-time systems have been defined as: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solidFill>
                  <a:srgbClr val="0000FF"/>
                </a:solidFill>
              </a:rPr>
              <a:t>those systems in which the correctness of the system depends not only on the </a:t>
            </a:r>
            <a:r>
              <a:rPr lang="en-US" u="sng" dirty="0">
                <a:solidFill>
                  <a:srgbClr val="0000FF"/>
                </a:solidFill>
              </a:rPr>
              <a:t>logical result </a:t>
            </a:r>
            <a:r>
              <a:rPr lang="en-US" dirty="0">
                <a:solidFill>
                  <a:srgbClr val="0000FF"/>
                </a:solidFill>
              </a:rPr>
              <a:t>of the computation, but also on the </a:t>
            </a:r>
            <a:r>
              <a:rPr lang="en-US" u="sng" dirty="0">
                <a:solidFill>
                  <a:srgbClr val="0000FF"/>
                </a:solidFill>
              </a:rPr>
              <a:t>time</a:t>
            </a:r>
            <a:r>
              <a:rPr lang="en-US" dirty="0">
                <a:solidFill>
                  <a:srgbClr val="0000FF"/>
                </a:solidFill>
              </a:rPr>
              <a:t> at which the results are produced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 J. </a:t>
            </a:r>
            <a:r>
              <a:rPr lang="en-US" dirty="0" err="1"/>
              <a:t>Stankovic</a:t>
            </a:r>
            <a:r>
              <a:rPr lang="en-US" dirty="0"/>
              <a:t>, "Misconceptions about Real-Time Computing," </a:t>
            </a:r>
            <a:r>
              <a:rPr lang="en-US" i="1" dirty="0"/>
              <a:t>IEEE Computer</a:t>
            </a:r>
            <a:r>
              <a:rPr lang="en-US" dirty="0"/>
              <a:t>, 21(10), October 1988.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984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Characteristics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typical embedded systems</a:t>
            </a:r>
          </a:p>
          <a:p>
            <a:pPr lvl="1"/>
            <a:r>
              <a:rPr lang="en-US" dirty="0" smtClean="0"/>
              <a:t>Sensors and actuators all controlled by a processor</a:t>
            </a:r>
          </a:p>
          <a:p>
            <a:pPr lvl="1"/>
            <a:r>
              <a:rPr lang="en-US" dirty="0" smtClean="0"/>
              <a:t>The big difference is </a:t>
            </a:r>
            <a:r>
              <a:rPr lang="en-US" dirty="0" smtClean="0">
                <a:solidFill>
                  <a:srgbClr val="FF0000"/>
                </a:solidFill>
              </a:rPr>
              <a:t>timing constraints </a:t>
            </a:r>
            <a:r>
              <a:rPr lang="en-US" dirty="0" smtClean="0"/>
              <a:t>(deadlines)</a:t>
            </a:r>
          </a:p>
          <a:p>
            <a:r>
              <a:rPr lang="en-US" dirty="0" smtClean="0"/>
              <a:t>Tasks can be broken into two categories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b="1" dirty="0" smtClean="0"/>
              <a:t>Periodic Tasks</a:t>
            </a:r>
            <a:r>
              <a:rPr lang="en-US" dirty="0" smtClean="0"/>
              <a:t>: time-driven, recurring at regular intervals</a:t>
            </a:r>
          </a:p>
          <a:p>
            <a:pPr lvl="2"/>
            <a:r>
              <a:rPr lang="en-US" dirty="0" smtClean="0"/>
              <a:t>An air monitoring system taking a sample every 10 seconds</a:t>
            </a:r>
          </a:p>
          <a:p>
            <a:pPr lvl="2"/>
            <a:r>
              <a:rPr lang="en-US" dirty="0" smtClean="0"/>
              <a:t>Flash LEDs in 1 Hz</a:t>
            </a:r>
          </a:p>
          <a:p>
            <a:pPr lvl="1"/>
            <a:r>
              <a:rPr lang="en-US" b="1" dirty="0" smtClean="0"/>
              <a:t>Aperiodic</a:t>
            </a:r>
            <a:r>
              <a:rPr lang="en-US" dirty="0" smtClean="0"/>
              <a:t>: event-driven</a:t>
            </a:r>
          </a:p>
          <a:p>
            <a:pPr lvl="2"/>
            <a:r>
              <a:rPr lang="en-US" dirty="0" smtClean="0"/>
              <a:t>The airbag of a car having to react to an impact</a:t>
            </a:r>
          </a:p>
          <a:p>
            <a:pPr lvl="2"/>
            <a:r>
              <a:rPr lang="en-US" dirty="0" smtClean="0"/>
              <a:t>Press a button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7" name="TextBox 6"/>
          <p:cNvSpPr txBox="1"/>
          <p:nvPr/>
        </p:nvSpPr>
        <p:spPr>
          <a:xfrm>
            <a:off x="539552" y="530120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Sporadic tasks are sometimes considered as a third category. They are tasks similar to aperiodic tasks but activated with some known bounded rate, which is characterized by a minimum interval of time between two successive activations.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72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Soft, Firm and Hard deadlines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instant at which a result is needed is called a </a:t>
            </a:r>
            <a:r>
              <a:rPr lang="en-US" i="1" dirty="0"/>
              <a:t>deadline</a:t>
            </a:r>
            <a:r>
              <a:rPr lang="en-US" dirty="0"/>
              <a:t> </a:t>
            </a:r>
          </a:p>
          <a:p>
            <a:r>
              <a:rPr lang="en-US" dirty="0"/>
              <a:t>If the result has utility even after the deadline has passed, the deadline is classified as </a:t>
            </a:r>
            <a:r>
              <a:rPr lang="en-US" i="1" dirty="0"/>
              <a:t>soft</a:t>
            </a:r>
            <a:r>
              <a:rPr lang="en-US" dirty="0"/>
              <a:t>, otherwise it is </a:t>
            </a:r>
            <a:r>
              <a:rPr lang="en-US" i="1" dirty="0"/>
              <a:t>firm</a:t>
            </a:r>
            <a:r>
              <a:rPr lang="en-US" dirty="0"/>
              <a:t> </a:t>
            </a:r>
          </a:p>
          <a:p>
            <a:r>
              <a:rPr lang="en-US" dirty="0"/>
              <a:t>If a catastrophe could result if a firm deadline is missed, the deadline is </a:t>
            </a:r>
            <a:r>
              <a:rPr lang="en-US" i="1" dirty="0"/>
              <a:t>hard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3927135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11555</TotalTime>
  <Words>2052</Words>
  <Application>Microsoft Office PowerPoint</Application>
  <PresentationFormat>如螢幕大小 (4:3)</PresentationFormat>
  <Paragraphs>350</Paragraphs>
  <Slides>29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1" baseType="lpstr">
      <vt:lpstr>Arial Unicode MS</vt:lpstr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Visio</vt:lpstr>
      <vt:lpstr>CS4101 嵌入式系統概論  Embedded Real-Time OS</vt:lpstr>
      <vt:lpstr>Outline</vt:lpstr>
      <vt:lpstr>Operating Systems</vt:lpstr>
      <vt:lpstr>Embedded Operating System (EOS)</vt:lpstr>
      <vt:lpstr>Characteristics of Embedded OS</vt:lpstr>
      <vt:lpstr>Characteristics of Embedded OS</vt:lpstr>
      <vt:lpstr>What is a Real-Time System?</vt:lpstr>
      <vt:lpstr>Real-Time Characteristics</vt:lpstr>
      <vt:lpstr>Soft, Firm and Hard deadlines</vt:lpstr>
      <vt:lpstr>Goals of an RTOS</vt:lpstr>
      <vt:lpstr>Requirements for RTOS</vt:lpstr>
      <vt:lpstr>Functionality of RTOS Kernel</vt:lpstr>
      <vt:lpstr>Outline</vt:lpstr>
      <vt:lpstr>FreeRTOS</vt:lpstr>
      <vt:lpstr>Ticks</vt:lpstr>
      <vt:lpstr>Tasks in FreeRTOS </vt:lpstr>
      <vt:lpstr>Example: Creating a Task</vt:lpstr>
      <vt:lpstr>Example: Creating a Task</vt:lpstr>
      <vt:lpstr>Link to FreeRTOS on Arduino </vt:lpstr>
      <vt:lpstr>Link to FreeRTOS on Arduino</vt:lpstr>
      <vt:lpstr>Link to FreeRTOS on Arduino  </vt:lpstr>
      <vt:lpstr>Example: Blink_AnalogRead</vt:lpstr>
      <vt:lpstr>Example: Blink_AnalogRead</vt:lpstr>
      <vt:lpstr>Example: Blink_AnalogRead</vt:lpstr>
      <vt:lpstr>Outline</vt:lpstr>
      <vt:lpstr>Task States in FreeRTOS</vt:lpstr>
      <vt:lpstr>Task States in FreeRTOS</vt:lpstr>
      <vt:lpstr>Task Creation</vt:lpstr>
      <vt:lpstr>Task Deletion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1269</cp:revision>
  <dcterms:created xsi:type="dcterms:W3CDTF">2000-02-07T23:54:30Z</dcterms:created>
  <dcterms:modified xsi:type="dcterms:W3CDTF">2019-11-12T15:32:58Z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