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1045" r:id="rId2"/>
    <p:sldId id="1063" r:id="rId3"/>
    <p:sldId id="1279" r:id="rId4"/>
    <p:sldId id="1058" r:id="rId5"/>
    <p:sldId id="1059" r:id="rId6"/>
    <p:sldId id="1060" r:id="rId7"/>
    <p:sldId id="1281" r:id="rId8"/>
    <p:sldId id="1280" r:id="rId9"/>
    <p:sldId id="1066" r:id="rId10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99CCFF"/>
    <a:srgbClr val="99FF99"/>
    <a:srgbClr val="33CC33"/>
    <a:srgbClr val="FF33CC"/>
    <a:srgbClr val="339933"/>
    <a:srgbClr val="FFCC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0" autoAdjust="0"/>
    <p:restoredTop sz="94309" autoAdjust="0"/>
  </p:normalViewPr>
  <p:slideViewPr>
    <p:cSldViewPr>
      <p:cViewPr varScale="1">
        <p:scale>
          <a:sx n="69" d="100"/>
          <a:sy n="69" d="100"/>
        </p:scale>
        <p:origin x="1148" y="32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15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A0BE11CB-2C9D-418D-AA88-8D8F8A0C7AC1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842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EF6EEB13-CE12-4FF4-956E-CED59E76226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783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5" name="Picture 11" descr="清大LOGO(鳥)"/>
          <p:cNvPicPr>
            <a:picLocks noChangeAspect="1" noChangeArrowheads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8" name="Picture 13" descr="清大LOGO(圓)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0"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 altLang="zh-TW"/>
              <a:t>Outline-3</a:t>
            </a:r>
            <a:endParaRPr lang="zh-TW" altLang="zh-TW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ADA494F0-93F2-4833-8642-70EAF76E9F3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08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23B9D-1627-428B-9DE5-1BBC89274CF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09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4166B-52E3-401C-8D9E-3D7DDDD0DC2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160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5825" y="381000"/>
            <a:ext cx="7953375" cy="962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93763" y="1638300"/>
            <a:ext cx="3892550" cy="46291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線上圖像版面配置區 3"/>
          <p:cNvSpPr>
            <a:spLocks noGrp="1"/>
          </p:cNvSpPr>
          <p:nvPr>
            <p:ph type="clipArt" sz="half" idx="2"/>
          </p:nvPr>
        </p:nvSpPr>
        <p:spPr>
          <a:xfrm>
            <a:off x="4938713" y="1638300"/>
            <a:ext cx="3892550" cy="46291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>
                <a:ea typeface="標楷體" panose="03000509000000000000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D10BB3-AF5C-43AB-A1E2-93EE963D681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830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Outline-3</a:t>
            </a:r>
          </a:p>
        </p:txBody>
      </p:sp>
    </p:spTree>
    <p:extLst>
      <p:ext uri="{BB962C8B-B14F-4D97-AF65-F5344CB8AC3E}">
        <p14:creationId xmlns:p14="http://schemas.microsoft.com/office/powerpoint/2010/main" val="403424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Outline-3</a:t>
            </a:r>
          </a:p>
        </p:txBody>
      </p:sp>
    </p:spTree>
    <p:extLst>
      <p:ext uri="{BB962C8B-B14F-4D97-AF65-F5344CB8AC3E}">
        <p14:creationId xmlns:p14="http://schemas.microsoft.com/office/powerpoint/2010/main" val="321835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A0A4-1A2F-4B89-B3C7-02C31CE3A5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81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8C6F5-E875-4294-983F-0C98D29C71E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85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06400" y="1052736"/>
            <a:ext cx="4032250" cy="50400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052736"/>
            <a:ext cx="4157414" cy="50400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B092A-BDAC-4842-B150-2BA3BE831A2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11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06AD-E6B4-4380-9510-9262C6BAD3A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444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6518-2301-4288-8958-BDA5B1B754F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195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8FC3-5E9A-4038-B5A8-66BD6BC00F3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827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D4846-DA3B-40DF-B5CF-8C74617F3C43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15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FEB29-1780-42CD-B804-8F89355597EA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22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1" name="Picture 11" descr="清大LOGO(鳥)"/>
          <p:cNvPicPr>
            <a:picLocks noChangeAspect="1" noChangeArrowheads="1"/>
          </p:cNvPicPr>
          <p:nvPr userDrawn="1"/>
        </p:nvPicPr>
        <p:blipFill>
          <a:blip r:embed="rId16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52736"/>
            <a:ext cx="8342064" cy="510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0"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3464" y="622935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0"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00019357-62ED-46DA-9758-0BDF6BF309D1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7" name="Picture 14" descr="清大書法字 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124939" name="Picture 13" descr="清大LOGO(圓)"/>
          <p:cNvPicPr>
            <a:picLocks noChangeAspect="1" noChangeArrowheads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7" r:id="rId12"/>
    <p:sldLayoutId id="2147483668" r:id="rId13"/>
    <p:sldLayoutId id="2147483669" r:id="rId14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11188" y="1124743"/>
            <a:ext cx="8010525" cy="2382838"/>
          </a:xfrm>
        </p:spPr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  <a:latin typeface="+mn-lt"/>
              </a:rPr>
              <a:t>CS4101 Introduction to Embedded Systems</a:t>
            </a:r>
            <a:r>
              <a:rPr lang="zh-TW" altLang="en-US" dirty="0">
                <a:latin typeface="+mn-lt"/>
              </a:rPr>
              <a:t/>
            </a:r>
            <a:br>
              <a:rPr lang="zh-TW" altLang="en-US" dirty="0">
                <a:latin typeface="+mn-lt"/>
              </a:rPr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>
                <a:solidFill>
                  <a:srgbClr val="0000FF"/>
                </a:solidFill>
              </a:rPr>
              <a:t>Lab 9: </a:t>
            </a:r>
            <a:r>
              <a:rPr lang="en-US" altLang="zh-TW" dirty="0" err="1">
                <a:solidFill>
                  <a:srgbClr val="0000FF"/>
                </a:solidFill>
              </a:rPr>
              <a:t>FreeRTOS</a:t>
            </a:r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510987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148931"/>
            <a:ext cx="7778750" cy="1584325"/>
          </a:xfrm>
        </p:spPr>
        <p:txBody>
          <a:bodyPr/>
          <a:lstStyle/>
          <a:p>
            <a:r>
              <a:rPr lang="en-US" altLang="zh-TW" sz="2800"/>
              <a:t>Prof. Chung-Ta King</a:t>
            </a:r>
          </a:p>
          <a:p>
            <a:r>
              <a:rPr lang="en-US" altLang="zh-TW" sz="2400"/>
              <a:t>Department of Computer Science</a:t>
            </a:r>
          </a:p>
          <a:p>
            <a:r>
              <a:rPr lang="en-US" altLang="zh-TW" sz="2400"/>
              <a:t>National Tsing Hua University, Taiwan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135755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Lab 9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Basic 1: Parking Space Detection (30%)</a:t>
            </a:r>
          </a:p>
          <a:p>
            <a:pPr lvl="1"/>
            <a:r>
              <a:rPr lang="en-US" altLang="zh-TW" dirty="0" smtClean="0"/>
              <a:t>In this lab, we want to detect whether a parking space is available and count the number of empty spaces.</a:t>
            </a:r>
          </a:p>
          <a:p>
            <a:pPr lvl="1"/>
            <a:r>
              <a:rPr lang="en-US" altLang="zh-TW" dirty="0" smtClean="0"/>
              <a:t>Suppose there are two parking spaces. </a:t>
            </a:r>
          </a:p>
          <a:p>
            <a:pPr lvl="2"/>
            <a:r>
              <a:rPr lang="en-US" altLang="zh-TW" dirty="0" smtClean="0"/>
              <a:t>One </a:t>
            </a:r>
            <a:r>
              <a:rPr lang="en-US" altLang="zh-TW" dirty="0" err="1" smtClean="0">
                <a:solidFill>
                  <a:srgbClr val="FF0000"/>
                </a:solidFill>
              </a:rPr>
              <a:t>photoresistor</a:t>
            </a:r>
            <a:r>
              <a:rPr lang="en-US" altLang="zh-TW" dirty="0" smtClean="0"/>
              <a:t> is placed above each space, which detects continuously whether the space is empty or not. </a:t>
            </a:r>
          </a:p>
          <a:p>
            <a:pPr lvl="2"/>
            <a:r>
              <a:rPr lang="en-US" altLang="zh-TW" dirty="0" smtClean="0">
                <a:sym typeface="Wingdings" panose="05000000000000000000" pitchFamily="2" charset="2"/>
              </a:rPr>
              <a:t>A value below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500</a:t>
            </a:r>
            <a:r>
              <a:rPr lang="en-US" altLang="zh-TW" dirty="0" smtClean="0">
                <a:sym typeface="Wingdings" panose="05000000000000000000" pitchFamily="2" charset="2"/>
              </a:rPr>
              <a:t> means</a:t>
            </a:r>
            <a:r>
              <a:rPr lang="en-US" altLang="zh-TW" dirty="0" smtClean="0"/>
              <a:t> a car is on the parking space.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n-US" altLang="zh-TW" dirty="0" smtClean="0">
                <a:sym typeface="Wingdings" panose="05000000000000000000" pitchFamily="2" charset="2"/>
              </a:rPr>
              <a:t>Add a </a:t>
            </a:r>
            <a:r>
              <a:rPr lang="en-US" altLang="zh-TW" dirty="0" smtClean="0">
                <a:solidFill>
                  <a:srgbClr val="FF0000"/>
                </a:solidFill>
              </a:rPr>
              <a:t>seven-segment display </a:t>
            </a:r>
            <a:r>
              <a:rPr lang="en-US" altLang="zh-TW" dirty="0" smtClean="0"/>
              <a:t>to show the number of empty parking spaces. </a:t>
            </a:r>
          </a:p>
          <a:p>
            <a:pPr lvl="1"/>
            <a:r>
              <a:rPr lang="en-US" altLang="zh-TW" dirty="0" smtClean="0"/>
              <a:t>Implement all operations using original Arduino functions. There is no need to control the timing.</a:t>
            </a:r>
          </a:p>
          <a:p>
            <a:pPr lvl="1"/>
            <a:r>
              <a:rPr lang="en-US" altLang="zh-TW" b="1" dirty="0" smtClean="0"/>
              <a:t>Hint: </a:t>
            </a:r>
            <a:r>
              <a:rPr lang="en-US" altLang="zh-TW" dirty="0" smtClean="0"/>
              <a:t>A</a:t>
            </a:r>
            <a:r>
              <a:rPr lang="zh-TW" altLang="zh-TW" dirty="0" smtClean="0"/>
              <a:t>nalog pins</a:t>
            </a:r>
            <a:r>
              <a:rPr lang="en-US" altLang="zh-TW" dirty="0" smtClean="0"/>
              <a:t> can be used as digital pins, declared as pin 14~19.</a:t>
            </a:r>
          </a:p>
          <a:p>
            <a:pPr lvl="2"/>
            <a:endParaRPr lang="en-US" altLang="zh-TW" dirty="0" smtClean="0">
              <a:sym typeface="Wingdings" panose="05000000000000000000" pitchFamily="2" charset="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6220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Photoresistor and Arduino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2</a:t>
            </a:fld>
            <a:endParaRPr lang="zh-TW" altLang="zh-TW"/>
          </a:p>
        </p:txBody>
      </p:sp>
      <p:pic>
        <p:nvPicPr>
          <p:cNvPr id="1026" name="Picture 2" descr="「arduino photocell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12776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4B78DE8-72D0-42C7-B588-FF80194B629F}"/>
              </a:ext>
            </a:extLst>
          </p:cNvPr>
          <p:cNvSpPr txBox="1"/>
          <p:nvPr/>
        </p:nvSpPr>
        <p:spPr>
          <a:xfrm>
            <a:off x="251520" y="1134048"/>
            <a:ext cx="4752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lt"/>
              </a:rPr>
              <a:t>Resistor </a:t>
            </a:r>
            <a:r>
              <a:rPr lang="en-US" altLang="zh-TW" sz="2800" dirty="0" smtClean="0">
                <a:latin typeface="+mn-lt"/>
              </a:rPr>
              <a:t>suggestion: </a:t>
            </a:r>
            <a:r>
              <a:rPr lang="en-US" altLang="zh-TW" sz="2800" dirty="0">
                <a:latin typeface="+mn-lt"/>
              </a:rPr>
              <a:t>10k ohm </a:t>
            </a:r>
          </a:p>
          <a:p>
            <a:pPr marL="0" indent="0">
              <a:buNone/>
            </a:pPr>
            <a:endParaRPr lang="en-US" altLang="zh-TW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939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Seven-Segment Display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Essentially 7 LEDs</a:t>
            </a:r>
          </a:p>
          <a:p>
            <a:pPr lvl="1"/>
            <a:r>
              <a:rPr lang="en-US" altLang="zh-TW" dirty="0" smtClean="0"/>
              <a:t>To display a particular number, turn on individual segments: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3</a:t>
            </a:fld>
            <a:endParaRPr lang="zh-TW" altLang="zh-TW"/>
          </a:p>
        </p:txBody>
      </p:sp>
      <p:sp>
        <p:nvSpPr>
          <p:cNvPr id="9" name="文字方塊 8"/>
          <p:cNvSpPr txBox="1"/>
          <p:nvPr/>
        </p:nvSpPr>
        <p:spPr>
          <a:xfrm>
            <a:off x="2125732" y="5853311"/>
            <a:ext cx="7018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+mn-lt"/>
              </a:rPr>
              <a:t>https://www.allaboutcircuits.com/projects/interface-a-seven-segment-display-to-an-arduino/</a:t>
            </a:r>
            <a:endParaRPr lang="zh-TW" altLang="en-US" sz="1400" dirty="0">
              <a:latin typeface="+mn-lt"/>
            </a:endParaRPr>
          </a:p>
        </p:txBody>
      </p:sp>
      <p:pic>
        <p:nvPicPr>
          <p:cNvPr id="1026" name="Picture 2" descr="SSD Configur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70"/>
          <a:stretch/>
        </p:blipFill>
        <p:spPr bwMode="auto">
          <a:xfrm>
            <a:off x="6318447" y="2060848"/>
            <a:ext cx="2430016" cy="373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686342" y="2060848"/>
          <a:ext cx="5374748" cy="3757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Digit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a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b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c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d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g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6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7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8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9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052736"/>
            <a:ext cx="3809405" cy="507339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Seven-Segment Display Connection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4</a:t>
            </a:fld>
            <a:endParaRPr lang="zh-TW" altLang="zh-TW"/>
          </a:p>
        </p:txBody>
      </p:sp>
      <p:sp>
        <p:nvSpPr>
          <p:cNvPr id="8" name="文字方塊 7"/>
          <p:cNvSpPr txBox="1"/>
          <p:nvPr/>
        </p:nvSpPr>
        <p:spPr>
          <a:xfrm>
            <a:off x="251520" y="1052736"/>
            <a:ext cx="397679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TW" dirty="0">
                <a:latin typeface="+mn-lt"/>
              </a:rPr>
              <a:t>Digital pin 2 to a</a:t>
            </a:r>
            <a:r>
              <a:rPr lang="zh-TW" altLang="en-US" dirty="0">
                <a:latin typeface="+mn-lt"/>
              </a:rPr>
              <a:t/>
            </a:r>
            <a:br>
              <a:rPr lang="zh-TW" altLang="en-US" dirty="0">
                <a:latin typeface="+mn-lt"/>
              </a:rPr>
            </a:br>
            <a:r>
              <a:rPr lang="en-US" altLang="zh-TW" dirty="0">
                <a:latin typeface="+mn-lt"/>
              </a:rPr>
              <a:t>Digital pin 3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to b</a:t>
            </a:r>
            <a:r>
              <a:rPr lang="zh-TW" altLang="en-US" dirty="0">
                <a:latin typeface="+mn-lt"/>
              </a:rPr>
              <a:t/>
            </a:r>
            <a:br>
              <a:rPr lang="zh-TW" altLang="en-US" dirty="0">
                <a:latin typeface="+mn-lt"/>
              </a:rPr>
            </a:br>
            <a:r>
              <a:rPr lang="en-US" altLang="zh-TW" dirty="0">
                <a:latin typeface="+mn-lt"/>
              </a:rPr>
              <a:t>Digital pin 4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to c</a:t>
            </a:r>
            <a:r>
              <a:rPr lang="zh-TW" altLang="en-US" dirty="0">
                <a:latin typeface="+mn-lt"/>
              </a:rPr>
              <a:t/>
            </a:r>
            <a:br>
              <a:rPr lang="zh-TW" altLang="en-US" dirty="0">
                <a:latin typeface="+mn-lt"/>
              </a:rPr>
            </a:br>
            <a:r>
              <a:rPr lang="en-US" altLang="zh-TW" dirty="0">
                <a:latin typeface="+mn-lt"/>
              </a:rPr>
              <a:t>Digital pin 5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to d</a:t>
            </a:r>
            <a:r>
              <a:rPr lang="zh-TW" altLang="en-US" dirty="0">
                <a:latin typeface="+mn-lt"/>
              </a:rPr>
              <a:t/>
            </a:r>
            <a:br>
              <a:rPr lang="zh-TW" altLang="en-US" dirty="0">
                <a:latin typeface="+mn-lt"/>
              </a:rPr>
            </a:br>
            <a:r>
              <a:rPr lang="en-US" altLang="zh-TW" dirty="0">
                <a:latin typeface="+mn-lt"/>
              </a:rPr>
              <a:t>Digital pin 6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to e</a:t>
            </a:r>
            <a:r>
              <a:rPr lang="zh-TW" altLang="en-US" dirty="0">
                <a:latin typeface="+mn-lt"/>
              </a:rPr>
              <a:t/>
            </a:r>
            <a:br>
              <a:rPr lang="zh-TW" altLang="en-US" dirty="0">
                <a:latin typeface="+mn-lt"/>
              </a:rPr>
            </a:br>
            <a:r>
              <a:rPr lang="en-US" altLang="zh-TW" dirty="0">
                <a:latin typeface="+mn-lt"/>
              </a:rPr>
              <a:t>Digital pin 7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to f</a:t>
            </a:r>
            <a:r>
              <a:rPr lang="zh-TW" altLang="en-US" dirty="0">
                <a:latin typeface="+mn-lt"/>
              </a:rPr>
              <a:t/>
            </a:r>
            <a:br>
              <a:rPr lang="zh-TW" altLang="en-US" dirty="0">
                <a:latin typeface="+mn-lt"/>
              </a:rPr>
            </a:br>
            <a:r>
              <a:rPr lang="en-US" altLang="zh-TW" dirty="0">
                <a:latin typeface="+mn-lt"/>
              </a:rPr>
              <a:t>Digital pin 13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to g</a:t>
            </a:r>
            <a:r>
              <a:rPr lang="zh-TW" altLang="en-US" dirty="0">
                <a:latin typeface="+mn-lt"/>
              </a:rPr>
              <a:t/>
            </a:r>
            <a:br>
              <a:rPr lang="zh-TW" altLang="en-US" dirty="0">
                <a:latin typeface="+mn-lt"/>
              </a:rPr>
            </a:br>
            <a:r>
              <a:rPr lang="en-US" altLang="zh-TW" dirty="0">
                <a:latin typeface="+mn-lt"/>
              </a:rPr>
              <a:t>Digital pin 12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to </a:t>
            </a:r>
            <a:r>
              <a:rPr lang="en-US" altLang="zh-TW" dirty="0" err="1">
                <a:latin typeface="+mn-lt"/>
              </a:rPr>
              <a:t>dp</a:t>
            </a:r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Resistor suggestion : 220 ohm </a:t>
            </a:r>
          </a:p>
          <a:p>
            <a:pPr marL="0" indent="0">
              <a:buNone/>
            </a:pPr>
            <a:endParaRPr lang="en-US" altLang="zh-TW" dirty="0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 rot="20985203">
            <a:off x="276860" y="4851082"/>
            <a:ext cx="4717810" cy="7078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Please use 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resistors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293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Sample Code for 7-Segment Display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5</a:t>
            </a:fld>
            <a:endParaRPr lang="zh-TW" altLang="zh-TW"/>
          </a:p>
        </p:txBody>
      </p:sp>
      <p:sp>
        <p:nvSpPr>
          <p:cNvPr id="5" name="內容版面配置區 2"/>
          <p:cNvSpPr>
            <a:spLocks noGrp="1"/>
          </p:cNvSpPr>
          <p:nvPr/>
        </p:nvSpPr>
        <p:spPr bwMode="auto">
          <a:xfrm>
            <a:off x="179512" y="1092173"/>
            <a:ext cx="8892480" cy="4967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Symbol" panose="05050102010706020507" pitchFamily="18" charset="2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­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pins[8] = {2, 3, 4, 5, 6, 7, 13, 12};//pins to 7-seg.</a:t>
            </a:r>
          </a:p>
          <a:p>
            <a:pPr marL="0" indent="0"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boolean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data[3][8] = { 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define the pins to light the 3 number: 0, 1, 2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{true, true, true, ...}, // 0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 ...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to display the number 0,</a:t>
            </a: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1,</a:t>
            </a: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or</a:t>
            </a: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for(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= 0;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&lt; 8;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++){</a:t>
            </a:r>
            <a:b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</a:b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 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digitalWrite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(pins[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], </a:t>
            </a:r>
          </a:p>
          <a:p>
            <a:pPr marL="0" indent="0">
              <a:buNone/>
            </a:pP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 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data[number][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] == true ?</a:t>
            </a: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HIGH</a:t>
            </a: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: LOW);</a:t>
            </a:r>
            <a:b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</a:b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     </a:t>
            </a:r>
            <a:endParaRPr lang="zh-TW" altLang="en-US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51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Lab 9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Basic 2: Parking Space Detection (30%)</a:t>
            </a:r>
          </a:p>
          <a:p>
            <a:pPr lvl="1"/>
            <a:r>
              <a:rPr lang="en-US" altLang="zh-TW" dirty="0" smtClean="0"/>
              <a:t>Implement all operations in Basic 1 using </a:t>
            </a:r>
            <a:r>
              <a:rPr lang="en-US" altLang="zh-TW" dirty="0" err="1" smtClean="0"/>
              <a:t>FreeRTOS</a:t>
            </a:r>
            <a:r>
              <a:rPr lang="en-US" altLang="zh-TW" dirty="0" smtClean="0"/>
              <a:t> tasks:</a:t>
            </a:r>
          </a:p>
          <a:p>
            <a:pPr lvl="2"/>
            <a:r>
              <a:rPr lang="en-US" altLang="zh-TW" dirty="0" smtClean="0"/>
              <a:t>Create </a:t>
            </a:r>
            <a:r>
              <a:rPr lang="en-US" altLang="zh-TW" dirty="0" smtClean="0">
                <a:solidFill>
                  <a:srgbClr val="FF0000"/>
                </a:solidFill>
              </a:rPr>
              <a:t>ONE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FreeRTOS</a:t>
            </a:r>
            <a:r>
              <a:rPr lang="en-US" altLang="zh-TW" dirty="0" smtClean="0"/>
              <a:t> task for </a:t>
            </a:r>
            <a:r>
              <a:rPr lang="en-US" altLang="zh-TW" dirty="0" smtClean="0">
                <a:solidFill>
                  <a:srgbClr val="FF0000"/>
                </a:solidFill>
              </a:rPr>
              <a:t>EACH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photoresistor</a:t>
            </a:r>
            <a:r>
              <a:rPr lang="en-US" altLang="zh-TW" dirty="0" smtClean="0"/>
              <a:t>.</a:t>
            </a:r>
          </a:p>
          <a:p>
            <a:pPr lvl="2"/>
            <a:r>
              <a:rPr lang="en-US" altLang="zh-TW" dirty="0" smtClean="0"/>
              <a:t>Create one </a:t>
            </a:r>
            <a:r>
              <a:rPr lang="en-US" altLang="zh-TW" dirty="0" err="1" smtClean="0"/>
              <a:t>FreeRTOS</a:t>
            </a:r>
            <a:r>
              <a:rPr lang="en-US" altLang="zh-TW" dirty="0" smtClean="0"/>
              <a:t> task to set seven-segment display.</a:t>
            </a:r>
          </a:p>
          <a:p>
            <a:pPr lvl="2"/>
            <a:r>
              <a:rPr lang="en-US" altLang="zh-TW" dirty="0" smtClean="0"/>
              <a:t>Set the priority of all three tasks to 1.</a:t>
            </a:r>
          </a:p>
          <a:p>
            <a:pPr lvl="1"/>
            <a:r>
              <a:rPr lang="en-US" altLang="zh-TW" dirty="0" smtClean="0"/>
              <a:t>Now you have a situation in which data has to be passed between tasks. This may lead to </a:t>
            </a:r>
            <a:r>
              <a:rPr lang="en-US" altLang="zh-TW" i="1" dirty="0" smtClean="0"/>
              <a:t>race condition</a:t>
            </a:r>
            <a:r>
              <a:rPr lang="en-US" altLang="zh-TW" dirty="0" smtClean="0"/>
              <a:t> i</a:t>
            </a:r>
            <a:r>
              <a:rPr lang="en-US" altLang="zh-TW" dirty="0" smtClean="0">
                <a:sym typeface="Wingdings" panose="05000000000000000000" pitchFamily="2" charset="2"/>
              </a:rPr>
              <a:t>f you use a variable, </a:t>
            </a:r>
            <a:r>
              <a:rPr lang="en-US" altLang="zh-TW" i="1" dirty="0" smtClean="0">
                <a:sym typeface="Wingdings" panose="05000000000000000000" pitchFamily="2" charset="2"/>
              </a:rPr>
              <a:t>COUNT</a:t>
            </a:r>
            <a:r>
              <a:rPr lang="en-US" altLang="zh-TW" dirty="0" smtClean="0">
                <a:sym typeface="Wingdings" panose="05000000000000000000" pitchFamily="2" charset="2"/>
              </a:rPr>
              <a:t>, to track number of empty spaces. </a:t>
            </a:r>
            <a:r>
              <a:rPr lang="en-US" altLang="zh-TW" b="1" dirty="0" smtClean="0">
                <a:sym typeface="Wingdings" panose="05000000000000000000" pitchFamily="2" charset="2"/>
              </a:rPr>
              <a:t>Why</a:t>
            </a:r>
            <a:r>
              <a:rPr lang="en-US" altLang="zh-TW" dirty="0" smtClean="0">
                <a:sym typeface="Wingdings" panose="05000000000000000000" pitchFamily="2" charset="2"/>
              </a:rPr>
              <a:t>?</a:t>
            </a:r>
          </a:p>
          <a:p>
            <a:pPr lvl="2"/>
            <a:r>
              <a:rPr lang="en-US" altLang="zh-TW" b="1" dirty="0" smtClean="0">
                <a:sym typeface="Wingdings" panose="05000000000000000000" pitchFamily="2" charset="2"/>
              </a:rPr>
              <a:t>Hint: </a:t>
            </a:r>
            <a:r>
              <a:rPr lang="en-US" altLang="zh-TW" dirty="0" smtClean="0">
                <a:sym typeface="Wingdings" panose="05000000000000000000" pitchFamily="2" charset="2"/>
              </a:rPr>
              <a:t>What if both </a:t>
            </a:r>
            <a:r>
              <a:rPr lang="en-US" altLang="zh-TW" dirty="0" err="1" smtClean="0">
                <a:sym typeface="Wingdings" panose="05000000000000000000" pitchFamily="2" charset="2"/>
              </a:rPr>
              <a:t>photoresistor</a:t>
            </a:r>
            <a:r>
              <a:rPr lang="en-US" altLang="zh-TW" dirty="0" smtClean="0">
                <a:sym typeface="Wingdings" panose="05000000000000000000" pitchFamily="2" charset="2"/>
              </a:rPr>
              <a:t> tasks try to update </a:t>
            </a:r>
            <a:r>
              <a:rPr lang="en-US" altLang="zh-TW" i="1" dirty="0" smtClean="0">
                <a:sym typeface="Wingdings" panose="05000000000000000000" pitchFamily="2" charset="2"/>
              </a:rPr>
              <a:t>COUNT</a:t>
            </a:r>
            <a:r>
              <a:rPr lang="en-US" altLang="zh-TW" dirty="0" smtClean="0">
                <a:sym typeface="Wingdings" panose="05000000000000000000" pitchFamily="2" charset="2"/>
              </a:rPr>
              <a:t>?</a:t>
            </a:r>
          </a:p>
          <a:p>
            <a:pPr lvl="2"/>
            <a:r>
              <a:rPr lang="en-US" altLang="zh-TW" dirty="0" smtClean="0">
                <a:sym typeface="Wingdings" panose="05000000000000000000" pitchFamily="2" charset="2"/>
              </a:rPr>
              <a:t>Implement this lab without causing race condition. Note that you do not need to use any synchronization primitives of </a:t>
            </a:r>
            <a:r>
              <a:rPr lang="en-US" altLang="zh-TW" dirty="0" err="1" smtClean="0">
                <a:sym typeface="Wingdings" panose="05000000000000000000" pitchFamily="2" charset="2"/>
              </a:rPr>
              <a:t>FreeRTOS</a:t>
            </a:r>
            <a:r>
              <a:rPr lang="en-US" altLang="zh-TW" dirty="0" smtClean="0">
                <a:sym typeface="Wingdings" panose="05000000000000000000" pitchFamily="2" charset="2"/>
              </a:rPr>
              <a:t>, which will be covered in later labs. </a:t>
            </a:r>
          </a:p>
          <a:p>
            <a:pPr lvl="3"/>
            <a:r>
              <a:rPr lang="en-US" altLang="zh-TW" b="1" dirty="0" smtClean="0">
                <a:sym typeface="Wingdings" panose="05000000000000000000" pitchFamily="2" charset="2"/>
              </a:rPr>
              <a:t>Hint: </a:t>
            </a:r>
            <a:r>
              <a:rPr lang="en-US" altLang="zh-TW" dirty="0" smtClean="0">
                <a:sym typeface="Wingdings" panose="05000000000000000000" pitchFamily="2" charset="2"/>
              </a:rPr>
              <a:t>Do not allow 2 tasks to update 1 variable simultaneously.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225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Lab 9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Basic 3: Parking Lot System (40%)</a:t>
            </a:r>
          </a:p>
          <a:p>
            <a:pPr lvl="1"/>
            <a:r>
              <a:rPr lang="en-US" altLang="zh-TW" dirty="0" smtClean="0"/>
              <a:t>Add an </a:t>
            </a:r>
            <a:r>
              <a:rPr lang="en-US" altLang="zh-TW" dirty="0" smtClean="0">
                <a:solidFill>
                  <a:srgbClr val="FF0000"/>
                </a:solidFill>
              </a:rPr>
              <a:t>ultrasonic sensor </a:t>
            </a:r>
            <a:r>
              <a:rPr lang="en-US" altLang="zh-TW" dirty="0" smtClean="0"/>
              <a:t>to detect whether a car is within 15 cm from the entrance. </a:t>
            </a:r>
          </a:p>
          <a:p>
            <a:pPr lvl="1"/>
            <a:r>
              <a:rPr lang="en-US" altLang="zh-TW" dirty="0" smtClean="0"/>
              <a:t>Add a </a:t>
            </a:r>
            <a:r>
              <a:rPr lang="en-US" altLang="zh-TW" dirty="0" smtClean="0">
                <a:solidFill>
                  <a:srgbClr val="FF0000"/>
                </a:solidFill>
              </a:rPr>
              <a:t>stepper motor </a:t>
            </a:r>
            <a:r>
              <a:rPr lang="en-US" altLang="zh-TW" dirty="0" smtClean="0"/>
              <a:t>with a flag to turn to an empty parking space, when a car is within 15 cm from the entrance.</a:t>
            </a:r>
          </a:p>
          <a:p>
            <a:pPr lvl="2"/>
            <a:r>
              <a:rPr lang="en-US" altLang="zh-TW" dirty="0" smtClean="0"/>
              <a:t>If both spaces are empty, turn the flag to the left space.</a:t>
            </a:r>
          </a:p>
          <a:p>
            <a:pPr lvl="2"/>
            <a:r>
              <a:rPr lang="en-US" altLang="zh-TW" dirty="0" smtClean="0"/>
              <a:t>If both spaces are full, turn the flag to a third direction.</a:t>
            </a:r>
          </a:p>
          <a:p>
            <a:pPr lvl="2"/>
            <a:r>
              <a:rPr lang="en-US" altLang="zh-TW" dirty="0" smtClean="0"/>
              <a:t>When the car is away, return the flag to the initial position.</a:t>
            </a:r>
          </a:p>
          <a:p>
            <a:pPr lvl="1"/>
            <a:r>
              <a:rPr lang="en-US" altLang="zh-TW" dirty="0" smtClean="0"/>
              <a:t>You have to implement all operations using </a:t>
            </a:r>
            <a:r>
              <a:rPr lang="en-US" altLang="zh-TW" dirty="0" err="1" smtClean="0"/>
              <a:t>FreeRTOS</a:t>
            </a:r>
            <a:r>
              <a:rPr lang="en-US" altLang="zh-TW" dirty="0" smtClean="0"/>
              <a:t> tasks.</a:t>
            </a:r>
          </a:p>
          <a:p>
            <a:pPr lvl="1"/>
            <a:r>
              <a:rPr lang="en-US" altLang="zh-TW" dirty="0"/>
              <a:t>Now you have a situation in </a:t>
            </a:r>
            <a:r>
              <a:rPr lang="en-US" altLang="zh-TW" dirty="0" smtClean="0"/>
              <a:t>which tasks have sequence. Again, </a:t>
            </a:r>
            <a:r>
              <a:rPr lang="en-US" altLang="zh-TW" dirty="0" smtClean="0">
                <a:sym typeface="Wingdings" panose="05000000000000000000" pitchFamily="2" charset="2"/>
              </a:rPr>
              <a:t>you </a:t>
            </a:r>
            <a:r>
              <a:rPr lang="en-US" altLang="zh-TW" dirty="0">
                <a:sym typeface="Wingdings" panose="05000000000000000000" pitchFamily="2" charset="2"/>
              </a:rPr>
              <a:t>do not need to use any synchronization primitives of </a:t>
            </a:r>
            <a:r>
              <a:rPr lang="en-US" altLang="zh-TW" dirty="0" err="1">
                <a:sym typeface="Wingdings" panose="05000000000000000000" pitchFamily="2" charset="2"/>
              </a:rPr>
              <a:t>FreeRTOS</a:t>
            </a:r>
            <a:r>
              <a:rPr lang="en-US" altLang="zh-TW" dirty="0">
                <a:sym typeface="Wingdings" panose="05000000000000000000" pitchFamily="2" charset="2"/>
              </a:rPr>
              <a:t>, which will be covered in later labs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4503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3E00B-676D-46F7-957F-6C5FE337BE7D}" type="slidenum">
              <a:rPr lang="zh-TW" altLang="en-US" smtClean="0"/>
              <a:pPr/>
              <a:t>8</a:t>
            </a:fld>
            <a:endParaRPr lang="zh-TW" altLang="zh-TW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25450" y="1071564"/>
            <a:ext cx="8467030" cy="50212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Symbol" panose="05050102010706020507" pitchFamily="18" charset="2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­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Basic3</a:t>
            </a:r>
            <a:endParaRPr lang="en-US" altLang="zh-TW" dirty="0"/>
          </a:p>
          <a:p>
            <a:pPr lvl="1"/>
            <a:r>
              <a:rPr lang="en-US" altLang="zh-TW" dirty="0"/>
              <a:t>https://</a:t>
            </a:r>
            <a:r>
              <a:rPr lang="en-US" altLang="zh-TW" dirty="0" smtClean="0"/>
              <a:t>drive.google.com/open?id=10zwPeIotGjxWKr412mJF3W_oyC8Pqkh3</a:t>
            </a:r>
            <a:endParaRPr lang="en-US" altLang="zh-TW" sz="2800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1052489"/>
      </p:ext>
    </p:extLst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<a:prstTxWarp prst="textNoShape">
          <a:avLst/>
        </a:prstTxWarp>
        <a:noAutofit/>
      </a:bodyPr>
      <a:lstStyle>
        <a:defPPr algn="ctr" eaLnBrk="1" hangingPunct="1">
          <a:defRPr dirty="0"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  <a:txDef>
      <a:spPr>
        <a:noFill/>
      </a:spPr>
      <a:bodyPr wrap="none" rtlCol="0">
        <a:spAutoFit/>
      </a:bodyPr>
      <a:lstStyle>
        <a:defPPr marL="0">
          <a:defRPr dirty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22560</TotalTime>
  <Words>645</Words>
  <Application>Microsoft Office PowerPoint</Application>
  <PresentationFormat>如螢幕大小 (4:3)</PresentationFormat>
  <Paragraphs>153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新細明體</vt:lpstr>
      <vt:lpstr>標楷體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Contemporary Portrait</vt:lpstr>
      <vt:lpstr>CS4101 Introduction to Embedded Systems  Lab 9: FreeRTOS</vt:lpstr>
      <vt:lpstr>Lab 9</vt:lpstr>
      <vt:lpstr>Photoresistor and Arduino</vt:lpstr>
      <vt:lpstr>Seven-Segment Display</vt:lpstr>
      <vt:lpstr>Seven-Segment Display Connection</vt:lpstr>
      <vt:lpstr>Sample Code for 7-Segment Display</vt:lpstr>
      <vt:lpstr>Lab 9</vt:lpstr>
      <vt:lpstr>Lab 9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CS5102 High Performance Computer Systems  Memory Consistency</dc:title>
  <dc:creator>Chung-Ta King</dc:creator>
  <cp:lastModifiedBy>雅雯 莫</cp:lastModifiedBy>
  <cp:revision>2382</cp:revision>
  <dcterms:created xsi:type="dcterms:W3CDTF">2000-02-07T23:54:30Z</dcterms:created>
  <dcterms:modified xsi:type="dcterms:W3CDTF">2019-11-17T18:23:31Z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