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1057" r:id="rId2"/>
    <p:sldId id="1092" r:id="rId3"/>
    <p:sldId id="1093" r:id="rId4"/>
    <p:sldId id="1094" r:id="rId5"/>
    <p:sldId id="1095" r:id="rId6"/>
    <p:sldId id="1062" r:id="rId7"/>
    <p:sldId id="1063" r:id="rId8"/>
    <p:sldId id="1064" r:id="rId9"/>
    <p:sldId id="1085" r:id="rId10"/>
    <p:sldId id="1066" r:id="rId11"/>
    <p:sldId id="1091" r:id="rId12"/>
    <p:sldId id="1086" r:id="rId13"/>
    <p:sldId id="1088" r:id="rId14"/>
    <p:sldId id="1089" r:id="rId15"/>
    <p:sldId id="1090" r:id="rId16"/>
    <p:sldId id="1096" r:id="rId17"/>
    <p:sldId id="1097" r:id="rId18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99FF99"/>
    <a:srgbClr val="33CC33"/>
    <a:srgbClr val="FF33CC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309" autoAdjust="0"/>
  </p:normalViewPr>
  <p:slideViewPr>
    <p:cSldViewPr>
      <p:cViewPr varScale="1">
        <p:scale>
          <a:sx n="50" d="100"/>
          <a:sy n="50" d="100"/>
        </p:scale>
        <p:origin x="1157" y="43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rs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: the number of the Arduino pin that is connected to the RS pin on the LCD</a:t>
            </a:r>
          </a:p>
          <a:p>
            <a:pPr rtl="0"/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rw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: the number of the Arduino pin that is connected to the RW pin on the LCD (</a:t>
            </a:r>
            <a:r>
              <a:rPr kumimoji="1" lang="en-US" altLang="zh-TW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optional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rtl="0"/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enable: the number of the Arduino pin that is connected to the enable pin on the LCD</a:t>
            </a:r>
          </a:p>
          <a:p>
            <a:pPr rtl="0"/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d0, d1, d2, d3, d4, d5, d6, d7: the numbers of the Arduino pins that are connected to the corresponding data pins on the LCD. d0, d1, d2, and d3 are optional; if omitted, the LCD will be controlled using only the four data lines (d4, d5, d6, d7).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4344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10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layground.arduino.cc/Main/I2cScann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10: Tasks and Scheduling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 dirty="0"/>
              <a:t>Prof. Chung-Ta King</a:t>
            </a:r>
          </a:p>
          <a:p>
            <a:r>
              <a:rPr lang="en-US" altLang="zh-TW" sz="2400" dirty="0"/>
              <a:t>Department of Computer Science</a:t>
            </a:r>
          </a:p>
          <a:p>
            <a:r>
              <a:rPr lang="en-US" altLang="zh-TW" sz="2400" dirty="0"/>
              <a:t>National Tsing Hua University, Taiwan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606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LCD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9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406400" y="1085056"/>
            <a:ext cx="8352928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Wire.h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&lt;LiquidCrystal_I2C.h</a:t>
            </a: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Set pins on I2C chip for LCD connections: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 smtClean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LiquidCrystal_I2C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(0x27,16,2</a:t>
            </a: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Set 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I2C address and size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setup() { 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lcd.init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		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initialize LCD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lcd.backlight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		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open LCD backlight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lcd.setCursor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(0, 0);	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setting cursor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lcd.print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("Hello, world!");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delay(1000); 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lcd.clear</a:t>
            </a: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// 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clear all 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lcd.setCursor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(0, 1);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lcd.print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("Type to display");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loop() { }</a:t>
            </a:r>
            <a:endParaRPr lang="zh-TW" altLang="en-US" sz="3200" dirty="0"/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06400" y="2348879"/>
            <a:ext cx="7910016" cy="3195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I2C Address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Need to set correct address for </a:t>
            </a:r>
            <a:r>
              <a:rPr lang="en-US" altLang="zh-TW" dirty="0"/>
              <a:t>different I2C devices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You can try </a:t>
            </a:r>
            <a:r>
              <a:rPr lang="en-US" altLang="zh-TW" b="1" dirty="0" smtClean="0"/>
              <a:t>0x27</a:t>
            </a:r>
            <a:r>
              <a:rPr lang="en-US" altLang="zh-TW" dirty="0" smtClean="0"/>
              <a:t> or </a:t>
            </a:r>
            <a:r>
              <a:rPr lang="en-US" altLang="zh-TW" b="1" dirty="0" smtClean="0"/>
              <a:t>0x3F</a:t>
            </a:r>
          </a:p>
          <a:p>
            <a:pPr lvl="1"/>
            <a:r>
              <a:rPr lang="en-US" altLang="zh-TW" dirty="0" smtClean="0"/>
              <a:t>Or use i2c_scanner to find your address</a:t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https://playground.arduino.cc/Main/I2cScanner/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10</a:t>
            </a:fld>
            <a:endParaRPr lang="zh-TW" altLang="zh-TW"/>
          </a:p>
        </p:txBody>
      </p:sp>
      <p:sp>
        <p:nvSpPr>
          <p:cNvPr id="4" name="矩形 3"/>
          <p:cNvSpPr/>
          <p:nvPr/>
        </p:nvSpPr>
        <p:spPr>
          <a:xfrm>
            <a:off x="1403648" y="1239143"/>
            <a:ext cx="621972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LiquidCrystal_I2C </a:t>
            </a:r>
            <a:r>
              <a:rPr lang="en-US" altLang="zh-TW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</a:t>
            </a:r>
            <a:r>
              <a:rPr lang="en-US" altLang="zh-TW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(0x27,16,2</a:t>
            </a:r>
            <a:r>
              <a:rPr lang="en-US" altLang="zh-TW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);</a:t>
            </a:r>
            <a:endParaRPr lang="en-US" altLang="zh-TW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08104" y="1239143"/>
            <a:ext cx="720080" cy="4616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59412"/>
          <a:stretch/>
        </p:blipFill>
        <p:spPr>
          <a:xfrm>
            <a:off x="370566" y="3717032"/>
            <a:ext cx="838652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Hex Keypad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11</a:t>
            </a:fld>
            <a:endParaRPr lang="zh-TW" altLang="zh-TW"/>
          </a:p>
        </p:txBody>
      </p:sp>
      <p:grpSp>
        <p:nvGrpSpPr>
          <p:cNvPr id="5" name="群組 4"/>
          <p:cNvGrpSpPr/>
          <p:nvPr/>
        </p:nvGrpSpPr>
        <p:grpSpPr>
          <a:xfrm>
            <a:off x="3779912" y="1037951"/>
            <a:ext cx="5536307" cy="4831903"/>
            <a:chOff x="1763688" y="1259904"/>
            <a:chExt cx="5248275" cy="455295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1259904"/>
              <a:ext cx="5248275" cy="455295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3275856" y="4077072"/>
              <a:ext cx="1038704" cy="3896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36096" y="4005064"/>
              <a:ext cx="10801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796136" y="2876202"/>
              <a:ext cx="10801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pic>
        <p:nvPicPr>
          <p:cNvPr id="4" name="Picture 2" descr="http://www.circuitstoday.com/wp-content/uploads/2014/05/hex-keypad-arduin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55" b="19389"/>
          <a:stretch/>
        </p:blipFill>
        <p:spPr bwMode="auto">
          <a:xfrm>
            <a:off x="683568" y="1318620"/>
            <a:ext cx="3593526" cy="309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52093" y="4437112"/>
            <a:ext cx="359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lt"/>
                <a:ea typeface="+mj-ea"/>
              </a:rPr>
              <a:t>Use “column scanning” to identify the pressed key</a:t>
            </a:r>
            <a:endParaRPr lang="zh-TW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21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mtClean="0"/>
              <a:t>Hex Keypad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Arduino IDE Library manager, type “Keypad” and download Keypad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12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70" y="2060848"/>
            <a:ext cx="7041406" cy="39478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971599" y="3878212"/>
            <a:ext cx="6768752" cy="100811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1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Hex Keypad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13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406400" y="1092173"/>
            <a:ext cx="8342064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Keypad.h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&gt;    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#define KEY_ROWS 4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#define KEY_COLS 4 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char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keymap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[KEY_ROWS][KEY_COLS] =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{'1', '2', '3', 'A'},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{'4', '5', '6', 'B'},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{'7', '8', '9', 'C'},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{'*', '0', '#', 'D'}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Column pin 1~4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byte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colPins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[KEY_COLS] = {9, 8, 7, 6};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Column pin 1~4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byte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rowPins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[KEY_ROWS] = {13, 12, 11, 10}; 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Hex Keypad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14</a:t>
            </a:fld>
            <a:endParaRPr lang="zh-TW" altLang="zh-TW"/>
          </a:p>
        </p:txBody>
      </p:sp>
      <p:sp>
        <p:nvSpPr>
          <p:cNvPr id="6" name="內容版面配置區 2"/>
          <p:cNvSpPr>
            <a:spLocks noGrp="1"/>
          </p:cNvSpPr>
          <p:nvPr/>
        </p:nvSpPr>
        <p:spPr bwMode="auto">
          <a:xfrm>
            <a:off x="406400" y="1092173"/>
            <a:ext cx="8342064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initialize keypad</a:t>
            </a:r>
            <a:endParaRPr lang="zh-TW" altLang="en-US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Keypad 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myKeypad</a:t>
            </a: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Keypad(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makeKeymap</a:t>
            </a: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keymap</a:t>
            </a: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), 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rowPins</a:t>
            </a: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			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colPins</a:t>
            </a: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KEY_ROWS, KEY_COLS);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setup(){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Serial.begin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loop(){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char key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myKeypad.getKey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if (key)  </a:t>
            </a:r>
          </a:p>
          <a:p>
            <a:pPr marL="0" indent="0">
              <a:buNone/>
            </a:pP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  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Serial.println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(key);</a:t>
            </a: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2: (30%)</a:t>
            </a:r>
          </a:p>
          <a:p>
            <a:pPr lvl="1"/>
            <a:r>
              <a:rPr lang="en-US" altLang="zh-TW" dirty="0" smtClean="0"/>
              <a:t>We implement Basic 1 using C/C++ functions, which have only one thread of execution. </a:t>
            </a:r>
          </a:p>
          <a:p>
            <a:pPr lvl="1"/>
            <a:r>
              <a:rPr lang="en-US" altLang="zh-TW" dirty="0" smtClean="0"/>
              <a:t>In Basic 2, we Implement all operations using </a:t>
            </a:r>
            <a:r>
              <a:rPr lang="en-US" altLang="zh-TW" dirty="0" err="1" smtClean="0"/>
              <a:t>FreeRTOS</a:t>
            </a:r>
            <a:r>
              <a:rPr lang="en-US" altLang="zh-TW" dirty="0"/>
              <a:t> </a:t>
            </a:r>
            <a:r>
              <a:rPr lang="en-US" altLang="zh-TW" dirty="0" smtClean="0"/>
              <a:t>tasks, which constitute multiple threads of execution.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Create 3 tasks, </a:t>
            </a:r>
            <a:r>
              <a:rPr lang="en-US" altLang="zh-TW" dirty="0" err="1" smtClean="0"/>
              <a:t>LoginTask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SetupTask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DisplayTask</a:t>
            </a:r>
            <a:r>
              <a:rPr lang="en-US" altLang="zh-TW" dirty="0" smtClean="0"/>
              <a:t>, in setup().</a:t>
            </a:r>
          </a:p>
          <a:p>
            <a:pPr lvl="2"/>
            <a:r>
              <a:rPr lang="en-US" altLang="zh-TW" dirty="0" smtClean="0"/>
              <a:t>Let the tasks change each other’s priority so that the door lock system runs correctly.</a:t>
            </a:r>
          </a:p>
          <a:p>
            <a:pPr lvl="1"/>
            <a:r>
              <a:rPr lang="en-US" altLang="zh-TW" dirty="0" smtClean="0"/>
              <a:t>Note:</a:t>
            </a:r>
          </a:p>
          <a:p>
            <a:pPr lvl="2"/>
            <a:r>
              <a:rPr lang="en-US" altLang="zh-TW" dirty="0" smtClean="0"/>
              <a:t>Use memory carefully and set the size of task stack properly.</a:t>
            </a:r>
          </a:p>
          <a:p>
            <a:pPr lvl="2"/>
            <a:r>
              <a:rPr lang="en-US" altLang="zh-TW" dirty="0" smtClean="0"/>
              <a:t>To save memory, you can use print(F(“hello”)) instead of print(“hello”) .</a:t>
            </a:r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439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16</a:t>
            </a:fld>
            <a:endParaRPr lang="zh-TW" altLang="zh-TW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</a:t>
            </a:r>
            <a:r>
              <a:rPr lang="en-US" altLang="zh-TW" b="1" dirty="0"/>
              <a:t>3</a:t>
            </a:r>
            <a:r>
              <a:rPr lang="en-US" altLang="zh-TW" b="1" dirty="0" smtClean="0"/>
              <a:t>: </a:t>
            </a:r>
            <a:r>
              <a:rPr lang="en-US" altLang="zh-TW" b="1" dirty="0" smtClean="0"/>
              <a:t>(</a:t>
            </a:r>
            <a:r>
              <a:rPr lang="en-US" altLang="zh-TW" b="1" dirty="0" smtClean="0"/>
              <a:t>30</a:t>
            </a:r>
            <a:r>
              <a:rPr lang="en-US" altLang="zh-TW" b="1" dirty="0" smtClean="0"/>
              <a:t>%)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Repeat Basic 2, but now set the priorities of the three tasks equal.</a:t>
            </a:r>
          </a:p>
          <a:p>
            <a:pPr lvl="1"/>
            <a:r>
              <a:rPr lang="en-US" altLang="zh-TW" dirty="0" smtClean="0"/>
              <a:t>Let the tasks communicate their data and synchronize their operations through global variables. </a:t>
            </a:r>
          </a:p>
          <a:p>
            <a:pPr lvl="2"/>
            <a:r>
              <a:rPr lang="en-US" altLang="zh-TW" sz="2400" dirty="0" smtClean="0"/>
              <a:t>Again, </a:t>
            </a:r>
            <a:r>
              <a:rPr lang="en-US" altLang="zh-TW" sz="2400" dirty="0" smtClean="0"/>
              <a:t>you do </a:t>
            </a:r>
            <a:r>
              <a:rPr lang="en-US" altLang="zh-TW" sz="2400" dirty="0" smtClean="0"/>
              <a:t>not </a:t>
            </a:r>
            <a:r>
              <a:rPr lang="en-US" altLang="zh-TW" sz="2400" dirty="0" smtClean="0"/>
              <a:t>need synchronization </a:t>
            </a:r>
            <a:r>
              <a:rPr lang="en-US" altLang="zh-TW" sz="2400" dirty="0" smtClean="0"/>
              <a:t>primitives in </a:t>
            </a:r>
            <a:r>
              <a:rPr lang="en-US" altLang="zh-TW" sz="2400" dirty="0" err="1" smtClean="0"/>
              <a:t>FreeRTOS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to complete this lab.</a:t>
            </a:r>
          </a:p>
          <a:p>
            <a:pPr lvl="2"/>
            <a:r>
              <a:rPr lang="en-US" altLang="zh-TW" sz="2400" dirty="0" smtClean="0"/>
              <a:t>Hint: Identify the critical resource that needs to be protected in order to avoid race conditions.</a:t>
            </a:r>
            <a:endParaRPr lang="en-US" altLang="zh-TW" sz="2400" dirty="0" smtClean="0"/>
          </a:p>
          <a:p>
            <a:pPr marL="914400" lvl="2" indent="0">
              <a:buNone/>
            </a:pPr>
            <a:endParaRPr lang="en-US" altLang="zh-TW" dirty="0"/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3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1: Door lock system </a:t>
            </a:r>
            <a:r>
              <a:rPr lang="en-US" altLang="zh-TW" b="1" dirty="0" smtClean="0"/>
              <a:t>(40</a:t>
            </a:r>
            <a:r>
              <a:rPr lang="en-US" altLang="zh-TW" b="1" dirty="0" smtClean="0"/>
              <a:t>%)</a:t>
            </a:r>
          </a:p>
          <a:p>
            <a:pPr lvl="1"/>
            <a:r>
              <a:rPr lang="en-US" altLang="zh-TW" dirty="0" smtClean="0"/>
              <a:t>Connect a keypad and an LCD to your Arduino UNO to implement a door lock, which has a 4- to </a:t>
            </a:r>
            <a:r>
              <a:rPr lang="en-US" altLang="zh-TW" dirty="0"/>
              <a:t>8</a:t>
            </a:r>
            <a:r>
              <a:rPr lang="en-US" altLang="zh-TW" dirty="0" smtClean="0"/>
              <a:t>-digit passcode.</a:t>
            </a:r>
          </a:p>
          <a:p>
            <a:pPr lvl="1"/>
            <a:r>
              <a:rPr lang="en-US" altLang="zh-TW" dirty="0" smtClean="0"/>
              <a:t>The door lock has an initial passcode of “1234”.</a:t>
            </a:r>
          </a:p>
          <a:p>
            <a:pPr lvl="1"/>
            <a:r>
              <a:rPr lang="en-US" altLang="zh-TW" dirty="0" smtClean="0"/>
              <a:t>Your system starts up in the </a:t>
            </a:r>
            <a:r>
              <a:rPr lang="en-US" altLang="zh-TW" dirty="0" err="1" smtClean="0"/>
              <a:t>Enter_passcode</a:t>
            </a:r>
            <a:r>
              <a:rPr lang="en-US" altLang="zh-TW" dirty="0" smtClean="0"/>
              <a:t> mode.</a:t>
            </a:r>
          </a:p>
          <a:p>
            <a:pPr lvl="1"/>
            <a:r>
              <a:rPr lang="en-US" altLang="zh-TW" b="1" dirty="0" err="1" smtClean="0"/>
              <a:t>Enter_passcode</a:t>
            </a:r>
            <a:r>
              <a:rPr lang="en-US" altLang="zh-TW" dirty="0" smtClean="0"/>
              <a:t> mode: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2"/>
            <a:r>
              <a:rPr lang="en-US" altLang="zh-TW" dirty="0" smtClean="0"/>
              <a:t>Display “Enter passcode:” on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row of the LCD. </a:t>
            </a:r>
          </a:p>
          <a:p>
            <a:pPr lvl="2"/>
            <a:r>
              <a:rPr lang="en-US" altLang="zh-TW" dirty="0" smtClean="0"/>
              <a:t>Read the passcode typed by the user from the keypad, which ends with a “#”. Display the digits on </a:t>
            </a:r>
            <a:r>
              <a:rPr lang="en-US" altLang="zh-TW" dirty="0"/>
              <a:t>the second row of </a:t>
            </a:r>
            <a:r>
              <a:rPr lang="en-US" altLang="zh-TW" dirty="0" smtClean="0"/>
              <a:t>the LCD. You do not need to display “#” though.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</a:t>
            </a:fld>
            <a:endParaRPr lang="zh-TW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10528"/>
            <a:ext cx="3632200" cy="12827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CB4E0FA-6882-D743-A805-92862C49C64E}"/>
              </a:ext>
            </a:extLst>
          </p:cNvPr>
          <p:cNvSpPr txBox="1"/>
          <p:nvPr/>
        </p:nvSpPr>
        <p:spPr>
          <a:xfrm>
            <a:off x="1419548" y="37825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800" dirty="0" smtClean="0">
                <a:latin typeface="+mn-lt"/>
              </a:rPr>
              <a:t>Enter</a:t>
            </a:r>
            <a:r>
              <a:rPr kumimoji="1" lang="en-US" altLang="zh-TW" sz="1800" dirty="0" smtClean="0">
                <a:latin typeface="+mn-lt"/>
              </a:rPr>
              <a:t> </a:t>
            </a:r>
            <a:r>
              <a:rPr lang="en-US" altLang="zh-TW" sz="1800" dirty="0">
                <a:latin typeface="+mn-lt"/>
              </a:rPr>
              <a:t>p</a:t>
            </a:r>
            <a:r>
              <a:rPr kumimoji="1" lang="en-US" altLang="zh-TW" sz="1800" dirty="0" smtClean="0">
                <a:latin typeface="+mn-lt"/>
              </a:rPr>
              <a:t>asscode:</a:t>
            </a:r>
            <a:endParaRPr kumimoji="1" lang="zh-TW" altLang="en-US" sz="1800" dirty="0">
              <a:latin typeface="+mn-lt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64" y="3501008"/>
            <a:ext cx="3632200" cy="12827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CB4E0FA-6882-D743-A805-92862C49C64E}"/>
              </a:ext>
            </a:extLst>
          </p:cNvPr>
          <p:cNvSpPr txBox="1"/>
          <p:nvPr/>
        </p:nvSpPr>
        <p:spPr>
          <a:xfrm>
            <a:off x="5331296" y="377302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800" dirty="0" smtClean="0">
                <a:latin typeface="+mn-lt"/>
              </a:rPr>
              <a:t>Enter</a:t>
            </a:r>
            <a:r>
              <a:rPr kumimoji="1" lang="en-US" altLang="zh-TW" sz="1800" dirty="0" smtClean="0">
                <a:latin typeface="+mn-lt"/>
              </a:rPr>
              <a:t> passcode:</a:t>
            </a:r>
            <a:endParaRPr kumimoji="1" lang="zh-TW" altLang="en-US" sz="1800" dirty="0">
              <a:latin typeface="+mn-lt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D3607D8-280B-C043-9531-6A33E2CA50CD}"/>
              </a:ext>
            </a:extLst>
          </p:cNvPr>
          <p:cNvSpPr txBox="1"/>
          <p:nvPr/>
        </p:nvSpPr>
        <p:spPr>
          <a:xfrm>
            <a:off x="5331296" y="40689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800" dirty="0">
                <a:latin typeface="+mn-lt"/>
              </a:rPr>
              <a:t>1234</a:t>
            </a:r>
            <a:endParaRPr kumimoji="1"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85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1: (cont.)</a:t>
            </a:r>
          </a:p>
          <a:p>
            <a:pPr lvl="1"/>
            <a:r>
              <a:rPr lang="en-US" altLang="zh-TW" dirty="0" err="1" smtClean="0"/>
              <a:t>Enter_passcode</a:t>
            </a:r>
            <a:r>
              <a:rPr lang="en-US" altLang="zh-TW" dirty="0" smtClean="0"/>
              <a:t> mode: (cont.)</a:t>
            </a:r>
          </a:p>
          <a:p>
            <a:pPr lvl="2"/>
            <a:r>
              <a:rPr lang="en-US" altLang="zh-TW" dirty="0" smtClean="0"/>
              <a:t>After “#” is entered, the input passcode is compared with the passcode already stored. </a:t>
            </a:r>
          </a:p>
          <a:p>
            <a:pPr lvl="2"/>
            <a:r>
              <a:rPr lang="en-US" altLang="zh-TW" dirty="0" smtClean="0"/>
              <a:t>If they are the same, display “Correct!” on LCD for 2 seconds; otherwise, display ”Wrong!” for 2 seconds.</a:t>
            </a:r>
          </a:p>
          <a:p>
            <a:pPr lvl="2"/>
            <a:r>
              <a:rPr lang="en-US" altLang="zh-TW" dirty="0" smtClean="0"/>
              <a:t>Clear the LCD and go to beginning of </a:t>
            </a:r>
            <a:r>
              <a:rPr lang="en-US" altLang="zh-TW" dirty="0" err="1" smtClean="0"/>
              <a:t>Enter_passcode</a:t>
            </a:r>
            <a:r>
              <a:rPr lang="en-US" altLang="zh-TW" dirty="0" smtClean="0"/>
              <a:t> mode.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9" y="3861048"/>
            <a:ext cx="2854654" cy="100811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1099681" y="4103122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 smtClean="0">
                <a:latin typeface="+mn-lt"/>
              </a:rPr>
              <a:t>Enter passcode: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FA4B0E-A296-C94E-87DF-E28D7C59054C}"/>
              </a:ext>
            </a:extLst>
          </p:cNvPr>
          <p:cNvSpPr txBox="1"/>
          <p:nvPr/>
        </p:nvSpPr>
        <p:spPr>
          <a:xfrm>
            <a:off x="1116750" y="4322101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1234</a:t>
            </a:r>
            <a:endParaRPr kumimoji="1" lang="zh-TW" altLang="en-US" sz="1400" dirty="0">
              <a:latin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BB531A7-83E5-2E4B-8DE7-1D7EB49E1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37" y="3861048"/>
            <a:ext cx="2854654" cy="100811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5D0971-A097-114D-BF6F-B3D8DF5BC25C}"/>
              </a:ext>
            </a:extLst>
          </p:cNvPr>
          <p:cNvSpPr txBox="1"/>
          <p:nvPr/>
        </p:nvSpPr>
        <p:spPr>
          <a:xfrm>
            <a:off x="5642609" y="4103122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Correct!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35F401-76B3-E446-BC05-099DA939AA87}"/>
              </a:ext>
            </a:extLst>
          </p:cNvPr>
          <p:cNvSpPr txBox="1"/>
          <p:nvPr/>
        </p:nvSpPr>
        <p:spPr>
          <a:xfrm>
            <a:off x="5659678" y="4322101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1234</a:t>
            </a:r>
            <a:endParaRPr kumimoji="1" lang="zh-TW" altLang="en-US" sz="1400" dirty="0">
              <a:latin typeface="+mn-lt"/>
            </a:endParaRPr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B500ECB1-4A01-AA4A-A472-14F1F88C935D}"/>
              </a:ext>
            </a:extLst>
          </p:cNvPr>
          <p:cNvCxnSpPr/>
          <p:nvPr/>
        </p:nvCxnSpPr>
        <p:spPr bwMode="auto">
          <a:xfrm>
            <a:off x="3727863" y="4103122"/>
            <a:ext cx="168827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A5DC88ED-9932-4B4F-85AB-B046C35D228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3727863" y="4510193"/>
            <a:ext cx="168827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8" y="5054127"/>
            <a:ext cx="2854654" cy="100811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BB531A7-83E5-2E4B-8DE7-1D7EB49E1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37" y="5054127"/>
            <a:ext cx="2854654" cy="1008112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1043608" y="5279921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 smtClean="0">
                <a:latin typeface="+mn-lt"/>
              </a:rPr>
              <a:t>Enter passcode: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DFA4B0E-A296-C94E-87DF-E28D7C59054C}"/>
              </a:ext>
            </a:extLst>
          </p:cNvPr>
          <p:cNvSpPr txBox="1"/>
          <p:nvPr/>
        </p:nvSpPr>
        <p:spPr>
          <a:xfrm>
            <a:off x="1053107" y="5523700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 smtClean="0">
                <a:latin typeface="+mn-lt"/>
              </a:rPr>
              <a:t>4321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5D0971-A097-114D-BF6F-B3D8DF5BC25C}"/>
              </a:ext>
            </a:extLst>
          </p:cNvPr>
          <p:cNvSpPr txBox="1"/>
          <p:nvPr/>
        </p:nvSpPr>
        <p:spPr>
          <a:xfrm>
            <a:off x="5642608" y="5295125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 smtClean="0">
                <a:latin typeface="+mn-lt"/>
              </a:rPr>
              <a:t>Wrong!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DFA4B0E-A296-C94E-87DF-E28D7C59054C}"/>
              </a:ext>
            </a:extLst>
          </p:cNvPr>
          <p:cNvSpPr txBox="1"/>
          <p:nvPr/>
        </p:nvSpPr>
        <p:spPr>
          <a:xfrm>
            <a:off x="5683924" y="5487114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 smtClean="0">
                <a:latin typeface="+mn-lt"/>
              </a:rPr>
              <a:t>4321</a:t>
            </a:r>
            <a:endParaRPr kumimoji="1" lang="zh-TW" altLang="en-US" sz="1400" dirty="0">
              <a:latin typeface="+mn-lt"/>
            </a:endParaRPr>
          </a:p>
        </p:txBody>
      </p:sp>
      <p:cxnSp>
        <p:nvCxnSpPr>
          <p:cNvPr id="19" name="直線箭頭接點 2">
            <a:extLst>
              <a:ext uri="{FF2B5EF4-FFF2-40B4-BE49-F238E27FC236}">
                <a16:creationId xmlns:a16="http://schemas.microsoft.com/office/drawing/2014/main" id="{B500ECB1-4A01-AA4A-A472-14F1F88C935D}"/>
              </a:ext>
            </a:extLst>
          </p:cNvPr>
          <p:cNvCxnSpPr/>
          <p:nvPr/>
        </p:nvCxnSpPr>
        <p:spPr bwMode="auto">
          <a:xfrm>
            <a:off x="3727862" y="5295125"/>
            <a:ext cx="168827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箭頭接點 12">
            <a:extLst>
              <a:ext uri="{FF2B5EF4-FFF2-40B4-BE49-F238E27FC236}">
                <a16:creationId xmlns:a16="http://schemas.microsoft.com/office/drawing/2014/main" id="{A5DC88ED-9932-4B4F-85AB-B046C35D228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3727862" y="5602902"/>
            <a:ext cx="168827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89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1: (cont.)</a:t>
            </a:r>
          </a:p>
          <a:p>
            <a:pPr lvl="1"/>
            <a:r>
              <a:rPr lang="en-US" altLang="zh-TW" dirty="0" smtClean="0"/>
              <a:t>At </a:t>
            </a:r>
            <a:r>
              <a:rPr lang="en-US" altLang="zh-TW" dirty="0" err="1" smtClean="0"/>
              <a:t>Enter_passcode</a:t>
            </a:r>
            <a:r>
              <a:rPr lang="en-US" altLang="zh-TW" dirty="0" smtClean="0"/>
              <a:t> mode, if a “#” is entered before any digit, then enter </a:t>
            </a:r>
            <a:r>
              <a:rPr lang="en-US" altLang="zh-TW" dirty="0" err="1" smtClean="0"/>
              <a:t>Set_passcode</a:t>
            </a:r>
            <a:r>
              <a:rPr lang="en-US" altLang="zh-TW" dirty="0" smtClean="0"/>
              <a:t> mode to change passcode.</a:t>
            </a:r>
          </a:p>
          <a:p>
            <a:pPr lvl="1"/>
            <a:r>
              <a:rPr lang="en-US" altLang="zh-TW" b="1" dirty="0" err="1" smtClean="0"/>
              <a:t>Set_passcode</a:t>
            </a:r>
            <a:r>
              <a:rPr lang="en-US" altLang="zh-TW" dirty="0" smtClean="0"/>
              <a:t> mode:</a:t>
            </a:r>
          </a:p>
          <a:p>
            <a:pPr lvl="2"/>
            <a:r>
              <a:rPr lang="en-US" altLang="zh-TW" dirty="0" smtClean="0"/>
              <a:t>Display “Set passcode:” on the first row of LCD.</a:t>
            </a:r>
          </a:p>
          <a:p>
            <a:pPr lvl="2"/>
            <a:r>
              <a:rPr lang="en-US" altLang="zh-TW" dirty="0" smtClean="0"/>
              <a:t>Read the </a:t>
            </a:r>
            <a:r>
              <a:rPr lang="en-US" altLang="zh-TW" dirty="0"/>
              <a:t>new </a:t>
            </a:r>
            <a:r>
              <a:rPr lang="en-US" altLang="zh-TW" dirty="0" smtClean="0"/>
              <a:t>passcode (4 </a:t>
            </a:r>
            <a:r>
              <a:rPr lang="en-US" altLang="zh-TW" dirty="0"/>
              <a:t>to 8 </a:t>
            </a:r>
            <a:r>
              <a:rPr lang="en-US" altLang="zh-TW" dirty="0" smtClean="0"/>
              <a:t>digits) typed by the user from the keypad, which ends with a “#”. Display the entered digits on the second row of LCD, but not “#”.</a:t>
            </a:r>
          </a:p>
          <a:p>
            <a:pPr lvl="2"/>
            <a:r>
              <a:rPr lang="en-US" altLang="zh-TW" dirty="0" smtClean="0"/>
              <a:t>After “#” is entered, store the passcode, clear the LCD, and return to the beginning of the </a:t>
            </a:r>
            <a:r>
              <a:rPr lang="en-US" altLang="zh-TW" dirty="0" err="1" smtClean="0"/>
              <a:t>Enter_passcode</a:t>
            </a:r>
            <a:r>
              <a:rPr lang="en-US" altLang="zh-TW" dirty="0" smtClean="0"/>
              <a:t> mode.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797152"/>
            <a:ext cx="3632200" cy="12827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CB4E0FA-6882-D743-A805-92862C49C64E}"/>
              </a:ext>
            </a:extLst>
          </p:cNvPr>
          <p:cNvSpPr txBox="1"/>
          <p:nvPr/>
        </p:nvSpPr>
        <p:spPr>
          <a:xfrm>
            <a:off x="3003724" y="50691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800" dirty="0">
                <a:latin typeface="+mn-lt"/>
              </a:rPr>
              <a:t>Set </a:t>
            </a:r>
            <a:r>
              <a:rPr kumimoji="1" lang="en-US" altLang="zh-TW" sz="1800" dirty="0" smtClean="0">
                <a:latin typeface="+mn-lt"/>
              </a:rPr>
              <a:t>passcode:</a:t>
            </a:r>
            <a:endParaRPr kumimoji="1" lang="zh-TW" altLang="en-US" sz="1800" dirty="0">
              <a:latin typeface="+mn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3607D8-280B-C043-9531-6A33E2CA50CD}"/>
              </a:ext>
            </a:extLst>
          </p:cNvPr>
          <p:cNvSpPr txBox="1"/>
          <p:nvPr/>
        </p:nvSpPr>
        <p:spPr>
          <a:xfrm>
            <a:off x="3003724" y="5365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800" dirty="0">
                <a:latin typeface="+mn-lt"/>
              </a:rPr>
              <a:t>1234</a:t>
            </a:r>
            <a:endParaRPr kumimoji="1"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519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Basic 1: (cont.)</a:t>
            </a:r>
          </a:p>
          <a:p>
            <a:pPr lvl="1"/>
            <a:r>
              <a:rPr lang="en-US" altLang="zh-TW" dirty="0" smtClean="0"/>
              <a:t>Implement all operations using Arduino functions:</a:t>
            </a:r>
          </a:p>
          <a:p>
            <a:pPr lvl="2"/>
            <a:r>
              <a:rPr lang="en-US" altLang="zh-TW" dirty="0" err="1" smtClean="0"/>
              <a:t>LoginFun</a:t>
            </a:r>
            <a:r>
              <a:rPr lang="en-US" altLang="zh-TW" dirty="0" smtClean="0"/>
              <a:t>(): the only function in loop()</a:t>
            </a:r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en-US" altLang="zh-TW" dirty="0" smtClean="0"/>
              <a:t>Read the key input from keypad. If the first key is a digit, then compared the input passcode with the stored passcode. If the first key is a “#”, then call </a:t>
            </a:r>
            <a:r>
              <a:rPr lang="en-US" altLang="zh-TW" dirty="0" err="1" smtClean="0"/>
              <a:t>SetupFun</a:t>
            </a:r>
            <a:r>
              <a:rPr lang="en-US" altLang="zh-TW" dirty="0" smtClean="0"/>
              <a:t>() to set the passcode.</a:t>
            </a:r>
          </a:p>
          <a:p>
            <a:pPr lvl="2"/>
            <a:r>
              <a:rPr lang="en-US" altLang="zh-TW" dirty="0" err="1" smtClean="0"/>
              <a:t>SetupFun</a:t>
            </a:r>
            <a:r>
              <a:rPr lang="en-US" altLang="zh-TW" dirty="0" smtClean="0"/>
              <a:t>(): called by </a:t>
            </a:r>
            <a:r>
              <a:rPr lang="en-US" altLang="zh-TW" dirty="0" err="1" smtClean="0"/>
              <a:t>LoginFun</a:t>
            </a:r>
            <a:r>
              <a:rPr lang="en-US" altLang="zh-TW" dirty="0" smtClean="0"/>
              <a:t>()</a:t>
            </a:r>
          </a:p>
          <a:p>
            <a:pPr lvl="3"/>
            <a:r>
              <a:rPr lang="en-US" altLang="zh-TW" dirty="0" smtClean="0"/>
              <a:t>Read and store the new passcode from the keypad. After a “#” is entered, return to </a:t>
            </a:r>
            <a:r>
              <a:rPr lang="en-US" altLang="zh-TW" dirty="0" err="1" smtClean="0"/>
              <a:t>LoginFun</a:t>
            </a:r>
            <a:r>
              <a:rPr lang="en-US" altLang="zh-TW" dirty="0" smtClean="0"/>
              <a:t>().</a:t>
            </a:r>
          </a:p>
          <a:p>
            <a:pPr lvl="2"/>
            <a:r>
              <a:rPr lang="en-US" altLang="zh-TW" dirty="0" err="1" smtClean="0"/>
              <a:t>DisplayTask</a:t>
            </a:r>
            <a:r>
              <a:rPr lang="en-US" altLang="zh-TW" dirty="0" smtClean="0"/>
              <a:t>(): called by </a:t>
            </a:r>
            <a:r>
              <a:rPr lang="en-US" altLang="zh-TW" dirty="0" err="1" smtClean="0"/>
              <a:t>LoginFun</a:t>
            </a:r>
            <a:r>
              <a:rPr lang="en-US" altLang="zh-TW" dirty="0" smtClean="0"/>
              <a:t>() and </a:t>
            </a:r>
            <a:r>
              <a:rPr lang="en-US" altLang="zh-TW" dirty="0" err="1" smtClean="0"/>
              <a:t>SetupFun</a:t>
            </a:r>
            <a:r>
              <a:rPr lang="en-US" altLang="zh-TW" dirty="0" smtClean="0"/>
              <a:t>()</a:t>
            </a:r>
          </a:p>
          <a:p>
            <a:pPr lvl="3"/>
            <a:r>
              <a:rPr lang="en-US" altLang="zh-TW" dirty="0" smtClean="0"/>
              <a:t>Display the text stored in a global array on LCD and return.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7" name="矩形 6"/>
          <p:cNvSpPr/>
          <p:nvPr/>
        </p:nvSpPr>
        <p:spPr>
          <a:xfrm>
            <a:off x="1763688" y="2348880"/>
            <a:ext cx="5328592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</a:t>
            </a: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oid </a:t>
            </a: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loop(){</a:t>
            </a:r>
          </a:p>
          <a:p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oginFun</a:t>
            </a: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 </a:t>
            </a:r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delay(100);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r>
              <a:rPr lang="en-US" altLang="zh-TW" sz="2000" b="1" dirty="0" smtClean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LCD 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Liquid crystal displays </a:t>
            </a:r>
            <a:r>
              <a:rPr lang="en-US" altLang="zh-TW" dirty="0"/>
              <a:t>(LCDs) are commonly used to display data in devices such as calculators and home appliances</a:t>
            </a:r>
          </a:p>
          <a:p>
            <a:pPr lvl="1"/>
            <a:r>
              <a:rPr lang="en-US" altLang="zh-TW" dirty="0"/>
              <a:t>They can support message scrolling, cursor displaying, and LED backlight</a:t>
            </a:r>
          </a:p>
          <a:p>
            <a:r>
              <a:rPr lang="en-US" altLang="zh-TW" dirty="0"/>
              <a:t>A typical LCD display is </a:t>
            </a:r>
            <a:br>
              <a:rPr lang="en-US" altLang="zh-TW" dirty="0"/>
            </a:br>
            <a:r>
              <a:rPr lang="en-US" altLang="zh-TW" b="1" dirty="0"/>
              <a:t>16×2 LCD Module</a:t>
            </a:r>
            <a:r>
              <a:rPr lang="en-US" altLang="zh-TW" dirty="0"/>
              <a:t>, which </a:t>
            </a:r>
            <a:br>
              <a:rPr lang="en-US" altLang="zh-TW" dirty="0"/>
            </a:br>
            <a:r>
              <a:rPr lang="en-US" altLang="zh-TW" dirty="0"/>
              <a:t>can display 32 ASCII </a:t>
            </a:r>
            <a:br>
              <a:rPr lang="en-US" altLang="zh-TW" dirty="0"/>
            </a:br>
            <a:r>
              <a:rPr lang="en-US" altLang="zh-TW" dirty="0"/>
              <a:t>characters in 2 lines </a:t>
            </a:r>
            <a:br>
              <a:rPr lang="en-US" altLang="zh-TW" dirty="0"/>
            </a:br>
            <a:r>
              <a:rPr lang="en-US" altLang="zh-TW" dirty="0"/>
              <a:t>(16 characters in 1 line)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5</a:t>
            </a:fld>
            <a:endParaRPr lang="zh-TW" altLang="zh-TW"/>
          </a:p>
        </p:txBody>
      </p:sp>
      <p:pic>
        <p:nvPicPr>
          <p:cNvPr id="6" name="Picture 2" descr="YWRobot LCM1602 I2C V1 Pinou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26" y="2890048"/>
            <a:ext cx="3934891" cy="32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979712" y="5558358"/>
            <a:ext cx="2223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LCM1602 </a:t>
            </a:r>
            <a:r>
              <a:rPr lang="en-US" altLang="zh-TW" dirty="0" smtClean="0">
                <a:latin typeface="+mn-lt"/>
              </a:rPr>
              <a:t>I2C </a:t>
            </a:r>
            <a:r>
              <a:rPr lang="en-US" altLang="zh-TW" dirty="0">
                <a:latin typeface="+mn-lt"/>
              </a:rPr>
              <a:t>V1</a:t>
            </a:r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 bwMode="auto">
          <a:xfrm flipV="1">
            <a:off x="4203269" y="4941169"/>
            <a:ext cx="2024915" cy="848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02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LCM1620 </a:t>
            </a:r>
            <a:r>
              <a:rPr lang="en-US" altLang="zh-TW" dirty="0" smtClean="0"/>
              <a:t>I2C </a:t>
            </a:r>
            <a:r>
              <a:rPr lang="en-US" altLang="zh-TW" dirty="0"/>
              <a:t>LCD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6</a:t>
            </a:fld>
            <a:endParaRPr lang="zh-TW" altLang="zh-TW"/>
          </a:p>
        </p:txBody>
      </p:sp>
      <p:grpSp>
        <p:nvGrpSpPr>
          <p:cNvPr id="16" name="群組 15"/>
          <p:cNvGrpSpPr/>
          <p:nvPr/>
        </p:nvGrpSpPr>
        <p:grpSpPr>
          <a:xfrm>
            <a:off x="971600" y="1104540"/>
            <a:ext cx="3675392" cy="2036428"/>
            <a:chOff x="1043608" y="1953472"/>
            <a:chExt cx="6445336" cy="2819401"/>
          </a:xfrm>
        </p:grpSpPr>
        <p:pic>
          <p:nvPicPr>
            <p:cNvPr id="1026" name="Picture 2" descr="「I2C LCD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953472"/>
              <a:ext cx="4762500" cy="281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群組 16"/>
            <p:cNvGrpSpPr/>
            <p:nvPr/>
          </p:nvGrpSpPr>
          <p:grpSpPr>
            <a:xfrm>
              <a:off x="5687504" y="3723004"/>
              <a:ext cx="1801440" cy="639169"/>
              <a:chOff x="5940152" y="3305546"/>
              <a:chExt cx="1801440" cy="639169"/>
            </a:xfrm>
          </p:grpSpPr>
          <p:cxnSp>
            <p:nvCxnSpPr>
              <p:cNvPr id="18" name="直線單箭頭接點 17"/>
              <p:cNvCxnSpPr/>
              <p:nvPr/>
            </p:nvCxnSpPr>
            <p:spPr bwMode="auto">
              <a:xfrm flipH="1">
                <a:off x="5940152" y="3536379"/>
                <a:ext cx="6480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文字方塊 18"/>
              <p:cNvSpPr txBox="1"/>
              <p:nvPr/>
            </p:nvSpPr>
            <p:spPr>
              <a:xfrm>
                <a:off x="6588224" y="3305546"/>
                <a:ext cx="1153368" cy="63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A4</a:t>
                </a:r>
                <a:endParaRPr lang="zh-TW" altLang="en-US" dirty="0">
                  <a:latin typeface="+mn-lt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5652120" y="4026615"/>
              <a:ext cx="1801440" cy="639169"/>
              <a:chOff x="5940152" y="3305546"/>
              <a:chExt cx="1801440" cy="639169"/>
            </a:xfrm>
          </p:grpSpPr>
          <p:cxnSp>
            <p:nvCxnSpPr>
              <p:cNvPr id="21" name="直線單箭頭接點 20"/>
              <p:cNvCxnSpPr/>
              <p:nvPr/>
            </p:nvCxnSpPr>
            <p:spPr bwMode="auto">
              <a:xfrm flipH="1">
                <a:off x="5940152" y="3536379"/>
                <a:ext cx="6480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文字方塊 21"/>
              <p:cNvSpPr txBox="1"/>
              <p:nvPr/>
            </p:nvSpPr>
            <p:spPr>
              <a:xfrm>
                <a:off x="6588224" y="3305546"/>
                <a:ext cx="1153368" cy="63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A5</a:t>
                </a:r>
                <a:endParaRPr lang="zh-TW" altLang="en-US" dirty="0">
                  <a:latin typeface="+mn-lt"/>
                </a:endParaRPr>
              </a:p>
            </p:txBody>
          </p:sp>
        </p:grpSp>
      </p:grp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3"/>
          <a:srcRect l="1043" t="2379" b="1789"/>
          <a:stretch/>
        </p:blipFill>
        <p:spPr>
          <a:xfrm>
            <a:off x="1379178" y="3212976"/>
            <a:ext cx="6258644" cy="23185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48916" y="1440667"/>
            <a:ext cx="30233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GND (ground)</a:t>
            </a:r>
          </a:p>
          <a:p>
            <a:r>
              <a:rPr lang="en-US" altLang="zh-TW" dirty="0">
                <a:latin typeface="+mn-lt"/>
              </a:rPr>
              <a:t>VCC (power supply 5V)</a:t>
            </a:r>
          </a:p>
          <a:p>
            <a:r>
              <a:rPr lang="en-US" altLang="zh-TW" dirty="0">
                <a:latin typeface="+mn-lt"/>
              </a:rPr>
              <a:t>SDA </a:t>
            </a:r>
            <a:r>
              <a:rPr lang="en-US" altLang="zh-TW" dirty="0" smtClean="0">
                <a:latin typeface="+mn-lt"/>
              </a:rPr>
              <a:t>(I2C </a:t>
            </a:r>
            <a:r>
              <a:rPr lang="en-US" altLang="zh-TW" dirty="0">
                <a:latin typeface="+mn-lt"/>
              </a:rPr>
              <a:t>data line)</a:t>
            </a:r>
          </a:p>
          <a:p>
            <a:r>
              <a:rPr lang="en-US" altLang="zh-TW" dirty="0">
                <a:latin typeface="+mn-lt"/>
              </a:rPr>
              <a:t>SCL </a:t>
            </a:r>
            <a:r>
              <a:rPr lang="en-US" altLang="zh-TW" dirty="0" smtClean="0">
                <a:latin typeface="+mn-lt"/>
              </a:rPr>
              <a:t>(I2C </a:t>
            </a:r>
            <a:r>
              <a:rPr lang="en-US" altLang="zh-TW" dirty="0">
                <a:latin typeface="+mn-lt"/>
              </a:rPr>
              <a:t>clock)</a:t>
            </a:r>
            <a:endParaRPr lang="zh-TW" altLang="en-US" dirty="0">
              <a:latin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9490" y="5703639"/>
            <a:ext cx="612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I2C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(IIC,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I</a:t>
            </a:r>
            <a:r>
              <a:rPr lang="en-US" altLang="zh-TW" baseline="30000" dirty="0" smtClean="0">
                <a:latin typeface="+mn-lt"/>
              </a:rPr>
              <a:t>2</a:t>
            </a:r>
            <a:r>
              <a:rPr lang="en-US" altLang="zh-TW" dirty="0" smtClean="0">
                <a:latin typeface="+mn-lt"/>
              </a:rPr>
              <a:t>C):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a </a:t>
            </a:r>
            <a:r>
              <a:rPr lang="en-US" altLang="zh-TW" dirty="0" smtClean="0">
                <a:latin typeface="+mn-lt"/>
              </a:rPr>
              <a:t>synchronous </a:t>
            </a:r>
            <a:r>
              <a:rPr lang="en-US" altLang="zh-TW" dirty="0">
                <a:latin typeface="+mn-lt"/>
              </a:rPr>
              <a:t>serial computer bus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50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mtClean="0"/>
              <a:t>LCD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 to “</a:t>
            </a:r>
            <a:r>
              <a:rPr lang="en-US" altLang="zh-TW" dirty="0" smtClean="0">
                <a:solidFill>
                  <a:srgbClr val="0000FF"/>
                </a:solidFill>
              </a:rPr>
              <a:t>Sketch</a:t>
            </a:r>
            <a:r>
              <a:rPr lang="en-US" altLang="zh-TW" dirty="0" smtClean="0"/>
              <a:t>”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“</a:t>
            </a:r>
            <a:r>
              <a:rPr lang="en-US" altLang="zh-TW" dirty="0" smtClean="0">
                <a:solidFill>
                  <a:srgbClr val="0000FF"/>
                </a:solidFill>
              </a:rPr>
              <a:t>Include Library</a:t>
            </a:r>
            <a:r>
              <a:rPr lang="en-US" altLang="zh-TW" dirty="0" smtClean="0"/>
              <a:t>”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“</a:t>
            </a:r>
            <a:r>
              <a:rPr lang="en-US" altLang="zh-TW" dirty="0" smtClean="0">
                <a:solidFill>
                  <a:srgbClr val="0000FF"/>
                </a:solidFill>
              </a:rPr>
              <a:t>Manage Libraries…</a:t>
            </a:r>
            <a:r>
              <a:rPr lang="en-US" altLang="zh-TW" dirty="0" smtClean="0"/>
              <a:t>” to open Arduino IDE Library manager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7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4" y="2175021"/>
            <a:ext cx="5685254" cy="37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mtClean="0"/>
              <a:t>LCD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Arduino IDE Library manager, type “</a:t>
            </a:r>
            <a:r>
              <a:rPr lang="en-US" altLang="zh-TW" dirty="0" err="1" smtClean="0"/>
              <a:t>LiquidCrystal</a:t>
            </a:r>
            <a:r>
              <a:rPr lang="en-US" altLang="zh-TW" dirty="0" smtClean="0"/>
              <a:t> I2C” and download </a:t>
            </a:r>
            <a:r>
              <a:rPr lang="en-US" altLang="zh-TW" dirty="0" err="1" smtClean="0"/>
              <a:t>LiquidCrystal</a:t>
            </a:r>
            <a:r>
              <a:rPr lang="en-US" altLang="zh-TW" dirty="0" smtClean="0"/>
              <a:t> I2C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8</a:t>
            </a:fld>
            <a:endParaRPr lang="zh-TW" altLang="zh-TW"/>
          </a:p>
        </p:txBody>
      </p:sp>
      <p:grpSp>
        <p:nvGrpSpPr>
          <p:cNvPr id="10" name="群組 9"/>
          <p:cNvGrpSpPr/>
          <p:nvPr/>
        </p:nvGrpSpPr>
        <p:grpSpPr>
          <a:xfrm>
            <a:off x="1212651" y="2132857"/>
            <a:ext cx="6815733" cy="4004270"/>
            <a:chOff x="1572691" y="2715275"/>
            <a:chExt cx="6009481" cy="342185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2691" y="2715275"/>
              <a:ext cx="6009481" cy="3421851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1572691" y="3795395"/>
              <a:ext cx="5832648" cy="7920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zh-TW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7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23028</TotalTime>
  <Words>950</Words>
  <Application>Microsoft Office PowerPoint</Application>
  <PresentationFormat>如螢幕大小 (4:3)</PresentationFormat>
  <Paragraphs>166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Lab 10: Tasks and Scheduling</vt:lpstr>
      <vt:lpstr>Lab 10</vt:lpstr>
      <vt:lpstr>Lab 10</vt:lpstr>
      <vt:lpstr>Lab 10</vt:lpstr>
      <vt:lpstr>Lab 10</vt:lpstr>
      <vt:lpstr>LCD Display</vt:lpstr>
      <vt:lpstr>LCM1620 I2C LCD</vt:lpstr>
      <vt:lpstr>LCD Library</vt:lpstr>
      <vt:lpstr>LCD Library</vt:lpstr>
      <vt:lpstr>Sample Code for LCD</vt:lpstr>
      <vt:lpstr>I2C Address</vt:lpstr>
      <vt:lpstr>Hex Keypad</vt:lpstr>
      <vt:lpstr>Hex Keypad Library</vt:lpstr>
      <vt:lpstr>Sample Code for Hex Keypad</vt:lpstr>
      <vt:lpstr>Sample Code for Hex Keypad</vt:lpstr>
      <vt:lpstr>Lab 10</vt:lpstr>
      <vt:lpstr>Lab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2440</cp:revision>
  <dcterms:created xsi:type="dcterms:W3CDTF">2000-02-07T23:54:30Z</dcterms:created>
  <dcterms:modified xsi:type="dcterms:W3CDTF">2019-11-25T13:19:50Z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