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672" r:id="rId2"/>
    <p:sldId id="736" r:id="rId3"/>
    <p:sldId id="737" r:id="rId4"/>
    <p:sldId id="738" r:id="rId5"/>
    <p:sldId id="739" r:id="rId6"/>
    <p:sldId id="692" r:id="rId7"/>
    <p:sldId id="702" r:id="rId8"/>
    <p:sldId id="705" r:id="rId9"/>
    <p:sldId id="706" r:id="rId10"/>
    <p:sldId id="693" r:id="rId11"/>
    <p:sldId id="740" r:id="rId12"/>
    <p:sldId id="734" r:id="rId13"/>
    <p:sldId id="695" r:id="rId14"/>
    <p:sldId id="696" r:id="rId15"/>
    <p:sldId id="694" r:id="rId16"/>
    <p:sldId id="697" r:id="rId17"/>
    <p:sldId id="701" r:id="rId18"/>
    <p:sldId id="699" r:id="rId19"/>
    <p:sldId id="742" r:id="rId20"/>
    <p:sldId id="741" r:id="rId21"/>
    <p:sldId id="698" r:id="rId22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99CCFF"/>
    <a:srgbClr val="339933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63" autoAdjust="0"/>
  </p:normalViewPr>
  <p:slideViewPr>
    <p:cSldViewPr>
      <p:cViewPr varScale="1">
        <p:scale>
          <a:sx n="56" d="100"/>
          <a:sy n="56" d="100"/>
        </p:scale>
        <p:origin x="1672" y="36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832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1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1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1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2867987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2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2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2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77354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16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16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16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115959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6B87B-D277-44C2-B1D9-52DDBECB3A12}" type="slidenum">
              <a:rPr lang="zh-TW" altLang="en-US"/>
              <a:pPr/>
              <a:t>17</a:t>
            </a:fld>
            <a:endParaRPr lang="zh-TW" altLang="zh-TW"/>
          </a:p>
        </p:txBody>
      </p:sp>
      <p:sp>
        <p:nvSpPr>
          <p:cNvPr id="1186818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9241D07-BFEC-4ACA-AA34-0EC63D549DB9}" type="slidenum">
              <a:rPr kumimoji="1" lang="zh-TW" altLang="en-US" sz="1300"/>
              <a:pPr algn="r" eaLnBrk="1" hangingPunct="1"/>
              <a:t>17</a:t>
            </a:fld>
            <a:endParaRPr kumimoji="1" lang="zh-TW" altLang="zh-TW" sz="1300"/>
          </a:p>
        </p:txBody>
      </p:sp>
      <p:sp>
        <p:nvSpPr>
          <p:cNvPr id="118681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86820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86821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AEB15-A192-493F-8272-CED18563CD8D}" type="slidenum">
              <a:rPr kumimoji="1" lang="zh-TW" altLang="en-US" sz="1300"/>
              <a:pPr algn="r" eaLnBrk="1" hangingPunct="1"/>
              <a:t>17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201749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980728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</a:rPr>
              <a:t>CS4101 Introduction to Embedded Systems</a:t>
            </a:r>
            <a:br>
              <a:rPr lang="zh-TW" altLang="en-US" dirty="0"/>
            </a:br>
            <a:br>
              <a:rPr lang="zh-TW" altLang="en-US" dirty="0"/>
            </a:b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Inter-Task Communication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583022" y="5300663"/>
            <a:ext cx="8066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600" dirty="0">
                <a:latin typeface="+mn-lt"/>
                <a:cs typeface="Arial" panose="020B0604020202020204" pitchFamily="34" charset="0"/>
              </a:rPr>
              <a:t>(Materials from Prof. </a:t>
            </a:r>
            <a:r>
              <a:rPr kumimoji="1" lang="en-US" altLang="zh-TW" sz="1600" dirty="0" err="1">
                <a:latin typeface="+mn-lt"/>
                <a:cs typeface="Arial" panose="020B0604020202020204" pitchFamily="34" charset="0"/>
              </a:rPr>
              <a:t>Insup</a:t>
            </a:r>
            <a:r>
              <a:rPr kumimoji="1" lang="en-US" altLang="zh-TW" sz="1600" dirty="0">
                <a:latin typeface="+mn-lt"/>
                <a:cs typeface="Arial" panose="020B0604020202020204" pitchFamily="34" charset="0"/>
              </a:rPr>
              <a:t> Lee, Prof. Frank </a:t>
            </a:r>
            <a:r>
              <a:rPr kumimoji="1" lang="en-US" altLang="zh-TW" sz="1600" dirty="0" err="1">
                <a:latin typeface="+mn-lt"/>
                <a:cs typeface="Arial" panose="020B0604020202020204" pitchFamily="34" charset="0"/>
              </a:rPr>
              <a:t>Drews</a:t>
            </a:r>
            <a:r>
              <a:rPr kumimoji="1" lang="en-US" altLang="zh-TW" sz="1600" dirty="0">
                <a:latin typeface="+mn-lt"/>
                <a:cs typeface="Arial" panose="020B0604020202020204" pitchFamily="34" charset="0"/>
              </a:rPr>
              <a:t>, </a:t>
            </a:r>
            <a:r>
              <a:rPr kumimoji="1" lang="en-US" altLang="en-US" sz="1600" i="1" dirty="0">
                <a:latin typeface="+mn-lt"/>
                <a:cs typeface="Arial" panose="020B0604020202020204" pitchFamily="34" charset="0"/>
              </a:rPr>
              <a:t>MQX User Guide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,</a:t>
            </a:r>
            <a:r>
              <a:rPr kumimoji="1" lang="zh-TW" altLang="en-US" sz="1600" i="1" dirty="0">
                <a:latin typeface="+mn-lt"/>
                <a:cs typeface="Arial" panose="020B0604020202020204" pitchFamily="34" charset="0"/>
              </a:rPr>
              <a:t> 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Using the </a:t>
            </a:r>
            <a:r>
              <a:rPr kumimoji="1" lang="en-US" altLang="zh-TW" sz="1600" i="1" dirty="0" err="1">
                <a:latin typeface="+mn-lt"/>
                <a:cs typeface="Arial" panose="020B0604020202020204" pitchFamily="34" charset="0"/>
              </a:rPr>
              <a:t>FreeRTOS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 Real Time Kernel, Study of an Operating System: </a:t>
            </a:r>
            <a:r>
              <a:rPr kumimoji="1" lang="en-US" altLang="zh-TW" sz="1600" i="1" dirty="0" err="1">
                <a:latin typeface="+mn-lt"/>
                <a:cs typeface="Arial" panose="020B0604020202020204" pitchFamily="34" charset="0"/>
              </a:rPr>
              <a:t>FreeRTOS</a:t>
            </a:r>
            <a:r>
              <a:rPr kumimoji="1" lang="en-US" altLang="zh-TW" sz="1600" i="1" dirty="0">
                <a:latin typeface="+mn-lt"/>
                <a:cs typeface="Arial" panose="020B0604020202020204" pitchFamily="34" charset="0"/>
              </a:rPr>
              <a:t>)</a:t>
            </a:r>
            <a:endParaRPr kumimoji="1" lang="zh-TW" altLang="en-US" sz="1600" i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9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FreeRTOS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Queues are objects in their own right </a:t>
            </a:r>
          </a:p>
          <a:p>
            <a:pPr lvl="1"/>
            <a:r>
              <a:rPr lang="en-US" altLang="zh-TW" dirty="0"/>
              <a:t>May be read and written by different tasks, but do not belong to any task</a:t>
            </a:r>
          </a:p>
          <a:p>
            <a:pPr lvl="1"/>
            <a:r>
              <a:rPr lang="en-US" altLang="zh-TW" dirty="0"/>
              <a:t># of items and item size determined at queue create time</a:t>
            </a:r>
          </a:p>
          <a:p>
            <a:pPr lvl="1"/>
            <a:r>
              <a:rPr lang="en-US" altLang="zh-TW" dirty="0"/>
              <a:t>Sending/receiving items are by copy not reference</a:t>
            </a:r>
          </a:p>
          <a:p>
            <a:endParaRPr lang="en-US" altLang="zh-TW" dirty="0"/>
          </a:p>
          <a:p>
            <a:r>
              <a:rPr lang="en-US" altLang="zh-TW" dirty="0"/>
              <a:t>What happen when more than one task write into or read from a queue?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929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FreeRTOS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Queue functions</a:t>
            </a:r>
          </a:p>
          <a:p>
            <a:pPr lvl="1"/>
            <a:r>
              <a:rPr lang="en-US" altLang="zh-TW" dirty="0"/>
              <a:t>Create queues: </a:t>
            </a:r>
            <a:r>
              <a:rPr lang="en-US" altLang="zh-TW" dirty="0" err="1"/>
              <a:t>xQueueCreate</a:t>
            </a:r>
            <a:r>
              <a:rPr lang="en-US" altLang="zh-TW" dirty="0"/>
              <a:t>(), </a:t>
            </a:r>
            <a:r>
              <a:rPr lang="en-US" altLang="zh-TW" dirty="0" err="1"/>
              <a:t>vQueueDelete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Send/receive data to/from queues: </a:t>
            </a:r>
            <a:r>
              <a:rPr lang="en-US" altLang="zh-TW" dirty="0" err="1"/>
              <a:t>xQueueSend</a:t>
            </a:r>
            <a:r>
              <a:rPr lang="en-US" altLang="zh-TW" dirty="0"/>
              <a:t>(), </a:t>
            </a:r>
            <a:r>
              <a:rPr lang="en-US" altLang="zh-TW" dirty="0" err="1"/>
              <a:t>xQueueSendToBack</a:t>
            </a:r>
            <a:r>
              <a:rPr lang="en-US" altLang="zh-TW" dirty="0"/>
              <a:t>(), </a:t>
            </a:r>
            <a:r>
              <a:rPr lang="en-US" altLang="zh-TW" dirty="0" err="1"/>
              <a:t>xQueueReceive</a:t>
            </a:r>
            <a:r>
              <a:rPr lang="en-US" altLang="zh-TW" dirty="0"/>
              <a:t>(), </a:t>
            </a:r>
            <a:r>
              <a:rPr lang="en-US" altLang="zh-TW" spc="-5" dirty="0" err="1">
                <a:solidFill>
                  <a:prstClr val="black"/>
                </a:solidFill>
              </a:rPr>
              <a:t>xQueueReceiveFromISR</a:t>
            </a:r>
            <a:r>
              <a:rPr lang="en-US" altLang="zh-TW" spc="-5" dirty="0">
                <a:solidFill>
                  <a:prstClr val="black"/>
                </a:solidFill>
              </a:rPr>
              <a:t>()</a:t>
            </a:r>
            <a:endParaRPr lang="en-US" altLang="zh-TW" dirty="0"/>
          </a:p>
          <a:p>
            <a:pPr lvl="1"/>
            <a:r>
              <a:rPr lang="en-US" altLang="zh-TW" dirty="0"/>
              <a:t>Queue management: number of items in a queue, …</a:t>
            </a:r>
          </a:p>
          <a:p>
            <a:pPr lvl="1"/>
            <a:r>
              <a:rPr lang="en-US" altLang="zh-TW" dirty="0"/>
              <a:t>Blocking on a queue: effect of priority, …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656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must be explicitly created before it can be used</a:t>
            </a:r>
          </a:p>
          <a:p>
            <a:pPr lvl="1"/>
            <a:r>
              <a:rPr lang="en-US" dirty="0" err="1"/>
              <a:t>FreeRTOS</a:t>
            </a:r>
            <a:r>
              <a:rPr lang="en-US" dirty="0"/>
              <a:t> allocates RAM from the heap when a queue is created</a:t>
            </a:r>
          </a:p>
          <a:p>
            <a:pPr lvl="1"/>
            <a:r>
              <a:rPr lang="en-US" dirty="0"/>
              <a:t>RAM holds both the queue data structure and the items that are contained in the queue</a:t>
            </a:r>
          </a:p>
          <a:p>
            <a:pPr lvl="1"/>
            <a:endParaRPr lang="en-US" dirty="0"/>
          </a:p>
          <a:p>
            <a:r>
              <a:rPr lang="en-US" dirty="0" err="1"/>
              <a:t>xQueueCreate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Used to create a queue and returns an </a:t>
            </a:r>
            <a:r>
              <a:rPr lang="en-US" dirty="0" err="1"/>
              <a:t>xQueueHandle</a:t>
            </a:r>
            <a:r>
              <a:rPr lang="en-US" dirty="0"/>
              <a:t> to reference the queue it creates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5386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 Creation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xQueueCreate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uxQueueLength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uxItemSize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/>
          </a:p>
          <a:p>
            <a:r>
              <a:rPr lang="en-US" altLang="zh-TW" dirty="0"/>
              <a:t>Creates a new queue instance</a:t>
            </a:r>
          </a:p>
          <a:p>
            <a:pPr lvl="1"/>
            <a:r>
              <a:rPr lang="en-US" altLang="zh-TW" dirty="0"/>
              <a:t>Allocates queue storage and returns a handle</a:t>
            </a:r>
          </a:p>
          <a:p>
            <a:pPr lvl="1"/>
            <a:r>
              <a:rPr lang="en-US" altLang="zh-TW" dirty="0" err="1"/>
              <a:t>uxQueueLength</a:t>
            </a:r>
            <a:r>
              <a:rPr lang="en-US" altLang="zh-TW" dirty="0"/>
              <a:t>: maximum number of items that the queue can contain</a:t>
            </a:r>
          </a:p>
          <a:p>
            <a:pPr lvl="1"/>
            <a:r>
              <a:rPr lang="en-US" altLang="zh-TW" dirty="0" err="1"/>
              <a:t>uxItemSize</a:t>
            </a:r>
            <a:r>
              <a:rPr lang="en-US" altLang="zh-TW" dirty="0"/>
              <a:t>: number of bytes that each item in the queue will require</a:t>
            </a:r>
          </a:p>
          <a:p>
            <a:pPr lvl="2"/>
            <a:r>
              <a:rPr lang="en-US" altLang="zh-TW" dirty="0"/>
              <a:t>Items are queued by copy, not by reference, so this is the number of bytes that will be copied for each posted item</a:t>
            </a:r>
          </a:p>
          <a:p>
            <a:pPr lvl="1"/>
            <a:r>
              <a:rPr lang="en-US" altLang="zh-TW" dirty="0"/>
              <a:t>Each item on the queue must be the same size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8132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Data through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xQueueSend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*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pvItemToQueue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/>
              <a:t>Post an item on a queue</a:t>
            </a:r>
          </a:p>
          <a:p>
            <a:pPr lvl="1"/>
            <a:r>
              <a:rPr lang="en-US" altLang="zh-TW" dirty="0"/>
              <a:t>The item is queued by copy, not by reference</a:t>
            </a:r>
          </a:p>
          <a:p>
            <a:pPr lvl="1"/>
            <a:r>
              <a:rPr lang="en-US" altLang="zh-TW" dirty="0"/>
              <a:t>Must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be called from an interrupt service routine</a:t>
            </a:r>
          </a:p>
          <a:p>
            <a:pPr lvl="1"/>
            <a:r>
              <a:rPr lang="en-US" altLang="zh-TW" dirty="0" err="1"/>
              <a:t>xQueue</a:t>
            </a:r>
            <a:r>
              <a:rPr lang="en-US" altLang="zh-TW" dirty="0"/>
              <a:t>:  queue handle to which the item is to be posted</a:t>
            </a:r>
          </a:p>
          <a:p>
            <a:pPr lvl="1"/>
            <a:r>
              <a:rPr lang="en-US" altLang="zh-TW" dirty="0" err="1"/>
              <a:t>pvItemToQueue</a:t>
            </a:r>
            <a:r>
              <a:rPr lang="en-US" altLang="zh-TW" dirty="0"/>
              <a:t>: pointer to item to be placed on queue</a:t>
            </a:r>
          </a:p>
          <a:p>
            <a:pPr lvl="1"/>
            <a:r>
              <a:rPr lang="en-US" altLang="zh-TW" dirty="0" err="1"/>
              <a:t>xTicksToWait</a:t>
            </a:r>
            <a:r>
              <a:rPr lang="en-US" altLang="zh-TW" dirty="0"/>
              <a:t>: max. time (in ticks) that task should block waiting for space to become available, should it is full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dirty="0" err="1"/>
              <a:t>INCLUDE_vTaskSuspend</a:t>
            </a:r>
            <a:r>
              <a:rPr lang="en-US" altLang="zh-TW" dirty="0"/>
              <a:t> is set to '1‘, then specifying the block time as </a:t>
            </a:r>
            <a:r>
              <a:rPr lang="en-US" altLang="zh-TW" dirty="0" err="1"/>
              <a:t>portMAX_DELAY</a:t>
            </a:r>
            <a:r>
              <a:rPr lang="en-US" altLang="zh-TW" dirty="0"/>
              <a:t> will block task indefinitely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6023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Blocking on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Queue APIs permit a block time to be specified</a:t>
            </a:r>
          </a:p>
          <a:p>
            <a:r>
              <a:rPr lang="en-US" altLang="zh-TW" dirty="0"/>
              <a:t>When read from an empty queue, </a:t>
            </a:r>
          </a:p>
          <a:p>
            <a:pPr lvl="1"/>
            <a:r>
              <a:rPr lang="en-US" altLang="zh-TW" dirty="0"/>
              <a:t>Task will be placed into the Blocked state </a:t>
            </a:r>
          </a:p>
          <a:p>
            <a:pPr lvl="1"/>
            <a:r>
              <a:rPr lang="en-US" altLang="zh-TW" dirty="0"/>
              <a:t>Until data is available on the queue or block time expires</a:t>
            </a:r>
          </a:p>
          <a:p>
            <a:r>
              <a:rPr lang="en-US" altLang="zh-TW" dirty="0"/>
              <a:t>When write to a full queue,</a:t>
            </a:r>
          </a:p>
          <a:p>
            <a:pPr lvl="1"/>
            <a:r>
              <a:rPr lang="en-US" altLang="zh-TW" dirty="0"/>
              <a:t>Task will be placed into the Blocked state</a:t>
            </a:r>
          </a:p>
          <a:p>
            <a:pPr lvl="1"/>
            <a:r>
              <a:rPr lang="en-US" altLang="zh-TW" dirty="0"/>
              <a:t>Until space is available in the queue, or block time expires</a:t>
            </a:r>
          </a:p>
          <a:p>
            <a:r>
              <a:rPr lang="en-US" altLang="zh-TW" dirty="0"/>
              <a:t>If more than one task block on same queue, then the task with the highest priority will be unblocked first</a:t>
            </a:r>
          </a:p>
          <a:p>
            <a:pPr lvl="1"/>
            <a:r>
              <a:rPr lang="en-US" altLang="zh-TW" dirty="0"/>
              <a:t>If the blocked tasks have equal priority, the task that has been waiting for data the longest will be unblocked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14</a:t>
            </a:fld>
            <a:endParaRPr lang="zh-TW" altLang="zh-TW"/>
          </a:p>
        </p:txBody>
      </p:sp>
      <p:sp>
        <p:nvSpPr>
          <p:cNvPr id="4" name="圓角矩形 3"/>
          <p:cNvSpPr/>
          <p:nvPr/>
        </p:nvSpPr>
        <p:spPr bwMode="auto">
          <a:xfrm>
            <a:off x="6531372" y="2852936"/>
            <a:ext cx="2304256" cy="79208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How about a queue with length 1?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2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Receive Data through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xQueueReceive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pvBuffer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/>
              <a:t>Receive an item from a queue</a:t>
            </a:r>
          </a:p>
          <a:p>
            <a:pPr lvl="1"/>
            <a:r>
              <a:rPr lang="en-US" altLang="zh-TW" dirty="0"/>
              <a:t>The item is received by copy so a buffer of adequate size must be provided</a:t>
            </a:r>
          </a:p>
          <a:p>
            <a:pPr lvl="1"/>
            <a:r>
              <a:rPr lang="en-US" altLang="zh-TW" dirty="0"/>
              <a:t>Must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be used in an interrupt service routine</a:t>
            </a:r>
          </a:p>
          <a:p>
            <a:pPr lvl="1"/>
            <a:r>
              <a:rPr lang="en-US" altLang="zh-TW" dirty="0" err="1"/>
              <a:t>xQueue</a:t>
            </a:r>
            <a:r>
              <a:rPr lang="en-US" altLang="zh-TW" dirty="0"/>
              <a:t>: queue handle from which to receive item</a:t>
            </a:r>
          </a:p>
          <a:p>
            <a:pPr lvl="1"/>
            <a:r>
              <a:rPr lang="en-US" altLang="zh-TW" dirty="0" err="1"/>
              <a:t>pvBuffer</a:t>
            </a:r>
            <a:r>
              <a:rPr lang="en-US" altLang="zh-TW" dirty="0"/>
              <a:t>: pointer to the buffer into which the received item will be copied</a:t>
            </a:r>
          </a:p>
          <a:p>
            <a:pPr lvl="1"/>
            <a:r>
              <a:rPr lang="en-US" altLang="zh-TW" dirty="0" err="1"/>
              <a:t>xTicksToWait</a:t>
            </a:r>
            <a:r>
              <a:rPr lang="en-US" altLang="zh-TW" dirty="0"/>
              <a:t>: max. amount of time the task should block waiting for an item, should the queue be empty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9093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Queues (1/2)</a:t>
            </a:r>
            <a:endParaRPr lang="zh-TW" altLang="en-US" dirty="0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08479"/>
              </p:ext>
            </p:extLst>
          </p:nvPr>
        </p:nvGraphicFramePr>
        <p:xfrm>
          <a:off x="251520" y="1196503"/>
          <a:ext cx="8568952" cy="4663440"/>
        </p:xfrm>
        <a:graphic>
          <a:graphicData uri="http://schemas.openxmlformats.org/drawingml/2006/table">
            <a:tbl>
              <a:tblPr/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67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QueueHandle_t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Global_Queue_Handle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0; </a:t>
                      </a:r>
                      <a:r>
                        <a:rPr lang="en-US" altLang="zh-TW" sz="2000" b="1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//Global Handler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kumimoji="1" lang="en-US" altLang="zh-TW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setup() 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Serial.begin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(9600);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 Create</a:t>
                      </a:r>
                      <a:r>
                        <a:rPr kumimoji="1" lang="en-US" altLang="zh-TW" sz="2000" b="1" kern="1200" baseline="0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a queue of 3 </a:t>
                      </a:r>
                      <a:r>
                        <a:rPr kumimoji="1" lang="en-US" altLang="zh-TW" sz="2000" b="1" kern="1200" baseline="0" dirty="0" err="1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endParaRPr kumimoji="1" lang="en-US" altLang="zh-TW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Global_Queue_Handle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</a:t>
                      </a: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xQueueCreate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(3,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sizeof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));</a:t>
                      </a:r>
                      <a:endParaRPr kumimoji="1" lang="en-US" altLang="zh-TW" sz="2000" b="1" kern="1200" dirty="0">
                        <a:solidFill>
                          <a:srgbClr val="00B050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kumimoji="1" lang="en-US" altLang="zh-TW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 Create tasks with priority 1 </a:t>
                      </a:r>
                      <a:r>
                        <a:rPr kumimoji="1" lang="en-US" altLang="zh-TW" sz="2000" b="1" kern="1200" baseline="0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</a:t>
                      </a:r>
                      <a:r>
                        <a:rPr kumimoji="1" lang="en-US" altLang="zh-TW" sz="2000" b="1" kern="1200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sender_task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,(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const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portCHAR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*)"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sx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",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128, NULL, 1, 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receiver_task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,(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const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portCHAR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*)"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rx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",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128, NULL, 1, 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kumimoji="1" lang="en-US" altLang="zh-TW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vTaskStartScheduler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4467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 of Queues (2/2)</a:t>
            </a:r>
            <a:endParaRPr lang="zh-TW" altLang="en-US" sz="1800" dirty="0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95682"/>
              </p:ext>
            </p:extLst>
          </p:nvPr>
        </p:nvGraphicFramePr>
        <p:xfrm>
          <a:off x="133796" y="1124744"/>
          <a:ext cx="8902700" cy="5250180"/>
        </p:xfrm>
        <a:graphic>
          <a:graphicData uri="http://schemas.openxmlformats.org/drawingml/2006/table">
            <a:tbl>
              <a:tblPr/>
              <a:tblGrid>
                <a:gridCol w="89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18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sender_task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(void *p){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=0;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while(1){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("sent value:");  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if(!</a:t>
                      </a:r>
                      <a:r>
                        <a:rPr lang="en-US" altLang="zh-TW" sz="20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xQueueSend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Global_Queue_Handle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 &amp;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++, 1000))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("Failed to send to queue");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vTaskDelay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(3000/</a:t>
                      </a: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portTICK_PERIOD_MS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2000" b="1" dirty="0">
                          <a:solidFill>
                            <a:srgbClr val="00B05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//delay 3 sec</a:t>
                      </a:r>
                      <a:r>
                        <a:rPr lang="en-US" altLang="zh-TW" sz="2000" b="1" baseline="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receiver_task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(void *p){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rx_int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0;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while(1){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if(</a:t>
                      </a:r>
                      <a:r>
                        <a:rPr kumimoji="1" lang="en-US" altLang="zh-TW" sz="2000" b="1" kern="1200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xQueueReceive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(Global_Queue_Handle,&amp;rx_int,1000)){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("receive value:");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rx_int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);   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else 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Serial.println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("Failed to receive from queue");  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23237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Using Queues within an ISR</a:t>
            </a:r>
            <a:endParaRPr lang="zh-TW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xQueueSendFromISR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pvItemToQueue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Post an item into the back of a queue </a:t>
            </a:r>
          </a:p>
          <a:p>
            <a:pPr lvl="1"/>
            <a:r>
              <a:rPr lang="en-US" altLang="zh-TW" dirty="0"/>
              <a:t>Safe to use from within an interrupt service routine</a:t>
            </a: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en-US" altLang="zh-TW" dirty="0"/>
              <a:t>: get set to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pdTRUE</a:t>
            </a:r>
            <a:r>
              <a:rPr lang="en-US" altLang="zh-TW" dirty="0"/>
              <a:t> if sending to the queue causes a task to unblock, and the unblocked task has a priority higher than the currently running task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8414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Consider This </a:t>
            </a:r>
            <a:r>
              <a:rPr lang="en-US" altLang="zh-TW" dirty="0" err="1"/>
              <a:t>FreeRTOS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51360"/>
              </p:ext>
            </p:extLst>
          </p:nvPr>
        </p:nvGraphicFramePr>
        <p:xfrm>
          <a:off x="251520" y="1124745"/>
          <a:ext cx="8712968" cy="4968240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843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Light, </a:t>
                      </a:r>
                      <a:r>
                        <a:rPr lang="en-US" altLang="zh-TW" sz="20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xAxis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 </a:t>
                      </a:r>
                      <a:r>
                        <a:rPr lang="en-US" altLang="zh-TW" sz="20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yAxis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;</a:t>
                      </a:r>
                      <a:endParaRPr lang="en-US" altLang="zh-TW" sz="2000" b="1" dirty="0">
                        <a:solidFill>
                          <a:srgbClr val="00B050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setup() 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(photoresistor,”Task1”,128,NULL,3,NULL);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(joystick,”Task2”,128,NULL,3,NULL);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(RGB_LED,”Task3”,128,NULL,3,NULL);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vTaskStartScheduler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photoresistor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(void)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Light = ...;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joystick(void)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xAxis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...;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kern="1200" baseline="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yAxis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...;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RGB_LED(void)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... = ...Light ...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xAxis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...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yAxis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;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</a:t>
            </a:fld>
            <a:endParaRPr lang="zh-TW" altLang="zh-TW"/>
          </a:p>
        </p:txBody>
      </p:sp>
      <p:sp>
        <p:nvSpPr>
          <p:cNvPr id="2" name="圓角矩形 1"/>
          <p:cNvSpPr/>
          <p:nvPr/>
        </p:nvSpPr>
        <p:spPr bwMode="auto">
          <a:xfrm>
            <a:off x="4644008" y="2780928"/>
            <a:ext cx="3600400" cy="936104"/>
          </a:xfrm>
          <a:prstGeom prst="round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標楷體" panose="03000509000000000000" pitchFamily="65" charset="-120"/>
              </a:rPr>
              <a:t>Tasks communicate through</a:t>
            </a:r>
            <a:r>
              <a:rPr kumimoji="0" lang="en-US" altLang="zh-TW" sz="240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  <a:ea typeface="標楷體" panose="03000509000000000000" pitchFamily="65" charset="-120"/>
              </a:rPr>
              <a:t> shared variables</a:t>
            </a:r>
            <a:endParaRPr kumimoji="0" lang="zh-TW" altLang="en-US" sz="240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" name="爆炸 1 3"/>
          <p:cNvSpPr/>
          <p:nvPr/>
        </p:nvSpPr>
        <p:spPr bwMode="auto">
          <a:xfrm>
            <a:off x="5508104" y="3717032"/>
            <a:ext cx="3456384" cy="2160240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What’s wrong</a:t>
            </a:r>
            <a:r>
              <a:rPr kumimoji="0" lang="en-US" altLang="zh-TW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 with this?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56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Using Queues within an ISR</a:t>
            </a:r>
            <a:endParaRPr lang="zh-TW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xQueueReceiveFromISR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QueueHandle_t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pvBuffer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BaseType_t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/>
              <a:t>Receive an item from a queue</a:t>
            </a:r>
          </a:p>
          <a:p>
            <a:pPr lvl="1"/>
            <a:r>
              <a:rPr lang="en-US" altLang="zh-TW" dirty="0"/>
              <a:t>Safe to use from within an interrupt service routine</a:t>
            </a:r>
          </a:p>
          <a:p>
            <a:pPr lvl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pxHigherPriorityTaskWoken</a:t>
            </a:r>
            <a:r>
              <a:rPr lang="en-US" altLang="zh-TW" dirty="0"/>
              <a:t>: 	A task may be blocked waiting for space to become available on the queue. If </a:t>
            </a:r>
            <a:r>
              <a:rPr lang="en-US" altLang="zh-TW" dirty="0" err="1"/>
              <a:t>xQueueReceiveFromISR</a:t>
            </a:r>
            <a:r>
              <a:rPr lang="en-US" altLang="zh-TW" dirty="0"/>
              <a:t>() causes such a task to unblock, *</a:t>
            </a:r>
            <a:r>
              <a:rPr lang="en-US" altLang="zh-TW" dirty="0" err="1"/>
              <a:t>pxHigherPriorityTaskWoken</a:t>
            </a:r>
            <a:r>
              <a:rPr lang="en-US" altLang="zh-TW" dirty="0"/>
              <a:t> will get set to </a:t>
            </a:r>
            <a:r>
              <a:rPr lang="en-US" altLang="zh-TW" dirty="0" err="1"/>
              <a:t>pdTRUE</a:t>
            </a:r>
            <a:r>
              <a:rPr lang="en-US" altLang="zh-TW" dirty="0"/>
              <a:t>, otherwise *</a:t>
            </a:r>
            <a:r>
              <a:rPr lang="en-US" altLang="zh-TW" dirty="0" err="1"/>
              <a:t>pxHigherPriorityTaskWoken</a:t>
            </a:r>
            <a:r>
              <a:rPr lang="en-US" altLang="zh-TW" dirty="0"/>
              <a:t> will remain unchanged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71018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Functions for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portBASE_TYPE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xQueuePeek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xQueueHandle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*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pvBuffer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portTickType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xTicksToWait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/>
              <a:t>Receive an item from the head of the queue without removing the item from the queue</a:t>
            </a:r>
          </a:p>
          <a:p>
            <a:pPr marL="0" indent="0">
              <a:buNone/>
            </a:pP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portBASE_TYPE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uxQueueMEssagesWaiting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xQueueHandle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xQueue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/>
              <a:t>Query the number of items currently in a queue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7222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Consider Another Example</a:t>
            </a:r>
            <a:endParaRPr lang="zh-TW" altLang="en-US" dirty="0"/>
          </a:p>
        </p:txBody>
      </p:sp>
      <p:graphicFrame>
        <p:nvGraphicFramePr>
          <p:cNvPr id="118581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61392"/>
              </p:ext>
            </p:extLst>
          </p:nvPr>
        </p:nvGraphicFramePr>
        <p:xfrm>
          <a:off x="251520" y="1124745"/>
          <a:ext cx="8712968" cy="4968240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843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Shared</a:t>
                      </a:r>
                      <a:r>
                        <a:rPr lang="en-US" altLang="zh-TW" sz="2000" b="1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0;</a:t>
                      </a:r>
                      <a:endParaRPr lang="en-US" altLang="zh-TW" sz="2000" b="1" dirty="0">
                        <a:solidFill>
                          <a:srgbClr val="00B050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setup() 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(Task1,”Task1”,128,NULL,</a:t>
                      </a:r>
                      <a:r>
                        <a:rPr kumimoji="1" lang="en-US" altLang="zh-TW" sz="20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3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(Task2,”Task2”,128,NULL,</a:t>
                      </a:r>
                      <a:r>
                        <a:rPr kumimoji="1" lang="en-US" altLang="zh-TW" sz="20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3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xTaskCreate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(Task3,”Task3”,128,NULL,</a:t>
                      </a:r>
                      <a:r>
                        <a:rPr kumimoji="1" lang="en-US" altLang="zh-TW" sz="2000" b="1" kern="12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,NULL);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vTaskStartScheduler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Task1(void)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  Shared = Shared + 1;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Task2(void)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  Shared = Shared + 1;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Task3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(void)</a:t>
                      </a:r>
                      <a:r>
                        <a:rPr kumimoji="1" lang="zh-TW" altLang="en-US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  </a:t>
                      </a:r>
                      <a:r>
                        <a:rPr kumimoji="1" lang="en-US" altLang="zh-TW" sz="2000" b="1" kern="1200" dirty="0" err="1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Ans</a:t>
                      </a:r>
                      <a:r>
                        <a:rPr kumimoji="1" lang="en-US" altLang="zh-TW" sz="2000" b="1" kern="120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= Shared;</a:t>
                      </a: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...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TW" sz="2000" b="1" kern="1200" baseline="0" dirty="0">
                          <a:solidFill>
                            <a:prstClr val="black"/>
                          </a:solidFill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endParaRPr kumimoji="1" lang="zh-TW" altLang="en-US" sz="2000" b="1" kern="1200" dirty="0">
                        <a:solidFill>
                          <a:prstClr val="black"/>
                        </a:solidFill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</a:t>
            </a:fld>
            <a:endParaRPr lang="zh-TW" altLang="zh-TW"/>
          </a:p>
        </p:txBody>
      </p:sp>
      <p:sp>
        <p:nvSpPr>
          <p:cNvPr id="4" name="爆炸 1 3"/>
          <p:cNvSpPr/>
          <p:nvPr/>
        </p:nvSpPr>
        <p:spPr bwMode="auto">
          <a:xfrm>
            <a:off x="5508104" y="3212976"/>
            <a:ext cx="3456384" cy="2160240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What will you get in 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Ans</a:t>
            </a:r>
            <a:r>
              <a:rPr kumimoji="0" lang="en-US" altLang="zh-TW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?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2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Examine the Assembly 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u="sng" dirty="0"/>
              <a:t>Task1</a:t>
            </a:r>
            <a:r>
              <a:rPr lang="en-US" altLang="zh-TW" dirty="0"/>
              <a:t>				</a:t>
            </a:r>
            <a:r>
              <a:rPr lang="en-US" altLang="zh-TW" u="sng" dirty="0"/>
              <a:t>Task2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...				 ...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r1,M[Shared]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r1,M[Shared]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 r2,r1,#1		add r2,r1,#1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r2,M[Shared]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r2,M[Shared]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...				 ...</a:t>
            </a:r>
            <a:endParaRPr lang="zh-TW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4060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Tasks Are Scheduled to CPU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Time		</a:t>
            </a:r>
            <a:r>
              <a:rPr lang="en-US" altLang="zh-TW" u="sng" dirty="0"/>
              <a:t>Task1</a:t>
            </a:r>
            <a:r>
              <a:rPr lang="en-US" altLang="zh-TW" dirty="0"/>
              <a:t>				</a:t>
            </a:r>
            <a:r>
              <a:rPr lang="en-US" altLang="zh-TW" u="sng" dirty="0"/>
              <a:t>Task2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...				 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,M[Shared]	 </a:t>
            </a:r>
          </a:p>
          <a:p>
            <a:pPr marL="0" indent="0">
              <a:buNone/>
            </a:pP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r1,M[Shared]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add r2,r1,#1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r2,M[Shared]</a:t>
            </a:r>
          </a:p>
          <a:p>
            <a:pPr marL="0" indent="0">
              <a:buNone/>
            </a:pP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 r2,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,#1		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r2,M[Shared]	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4</a:t>
            </a:fld>
            <a:endParaRPr lang="zh-TW" altLang="zh-TW"/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827584" y="2060848"/>
            <a:ext cx="0" cy="2232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群組 8"/>
          <p:cNvGrpSpPr/>
          <p:nvPr/>
        </p:nvGrpSpPr>
        <p:grpSpPr>
          <a:xfrm>
            <a:off x="-10018" y="2132856"/>
            <a:ext cx="1917722" cy="369332"/>
            <a:chOff x="-298050" y="2236222"/>
            <a:chExt cx="1917722" cy="369332"/>
          </a:xfrm>
        </p:grpSpPr>
        <p:sp>
          <p:nvSpPr>
            <p:cNvPr id="7" name="向右箭號 6"/>
            <p:cNvSpPr/>
            <p:nvPr/>
          </p:nvSpPr>
          <p:spPr bwMode="auto">
            <a:xfrm>
              <a:off x="1115616" y="2348880"/>
              <a:ext cx="504056" cy="144016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-298050" y="2236222"/>
              <a:ext cx="1446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/>
              <a:r>
                <a:rPr lang="en-US" altLang="zh-TW" sz="1800" dirty="0">
                  <a:solidFill>
                    <a:srgbClr val="FF0000"/>
                  </a:solidFill>
                  <a:latin typeface="+mn-lt"/>
                </a:rPr>
                <a:t>Tick interrupt</a:t>
              </a:r>
              <a:endParaRPr lang="zh-TW" altLang="en-US" sz="18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224687" y="2548918"/>
            <a:ext cx="1834204" cy="5237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CPU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saves Task1’s state in its stack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 bwMode="auto">
          <a:xfrm flipV="1">
            <a:off x="2141789" y="2245514"/>
            <a:ext cx="201383" cy="303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2996560" y="3954307"/>
            <a:ext cx="3159616" cy="34355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Task1’s state is restored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 and run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 bwMode="auto">
          <a:xfrm flipH="1">
            <a:off x="2771800" y="4126083"/>
            <a:ext cx="224760" cy="383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爆炸 1 19"/>
          <p:cNvSpPr/>
          <p:nvPr/>
        </p:nvSpPr>
        <p:spPr bwMode="auto">
          <a:xfrm>
            <a:off x="4514073" y="4145244"/>
            <a:ext cx="3456384" cy="2160240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What will you get in Shared</a:t>
            </a:r>
            <a:r>
              <a:rPr kumimoji="0" lang="en-US" altLang="zh-TW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?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203848" y="2639523"/>
            <a:ext cx="1440159" cy="11246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CPU restores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Task2’s state from its stack and runs it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716016" y="2066485"/>
            <a:ext cx="2088232" cy="57303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CPU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runs scheduler, which chooses Task2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24" name="直線單箭頭接點 23"/>
          <p:cNvCxnSpPr>
            <a:stCxn id="19" idx="3"/>
          </p:cNvCxnSpPr>
          <p:nvPr/>
        </p:nvCxnSpPr>
        <p:spPr bwMode="auto">
          <a:xfrm flipV="1">
            <a:off x="4644007" y="2924945"/>
            <a:ext cx="379839" cy="276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07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1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with Shared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shared variables to communicate between tasks may be “unsafe”, especially when two or more tasks want to update the variables at the same time</a:t>
            </a:r>
          </a:p>
          <a:p>
            <a:r>
              <a:rPr lang="en-US" altLang="zh-TW" dirty="0"/>
              <a:t>Such shared variables must be “protected” from tampering from other tasks</a:t>
            </a:r>
          </a:p>
          <a:p>
            <a:pPr lvl="1"/>
            <a:r>
              <a:rPr lang="en-US" altLang="zh-TW" dirty="0"/>
              <a:t>Updates to such variables are “critical” and must be made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atomic</a:t>
            </a:r>
          </a:p>
          <a:p>
            <a:r>
              <a:rPr lang="en-US" altLang="zh-TW" dirty="0"/>
              <a:t>How to do?</a:t>
            </a:r>
          </a:p>
          <a:p>
            <a:pPr lvl="1"/>
            <a:r>
              <a:rPr lang="en-US" altLang="zh-TW" dirty="0"/>
              <a:t>Disable interrupts when executing such </a:t>
            </a:r>
            <a:r>
              <a:rPr lang="en-US" altLang="zh-TW" dirty="0">
                <a:solidFill>
                  <a:srgbClr val="FF0000"/>
                </a:solidFill>
              </a:rPr>
              <a:t>critical sections</a:t>
            </a:r>
          </a:p>
          <a:p>
            <a:pPr lvl="1"/>
            <a:r>
              <a:rPr lang="en-US" altLang="zh-TW" dirty="0"/>
              <a:t>Use “protected” data structure, e.g., 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en-US" altLang="zh-TW" dirty="0"/>
              <a:t> in </a:t>
            </a:r>
            <a:r>
              <a:rPr lang="en-US" altLang="zh-TW" dirty="0" err="1"/>
              <a:t>FreeRTOS</a:t>
            </a:r>
            <a:endParaRPr lang="en-US" altLang="zh-TW" dirty="0"/>
          </a:p>
          <a:p>
            <a:pPr lvl="1"/>
            <a:r>
              <a:rPr lang="en-US" altLang="zh-TW" dirty="0"/>
              <a:t>Provide special synchronization primitives, e.g., </a:t>
            </a:r>
            <a:r>
              <a:rPr lang="en-US" altLang="zh-TW" dirty="0" err="1"/>
              <a:t>mutex</a:t>
            </a:r>
            <a:endParaRPr lang="en-US" altLang="zh-TW" dirty="0"/>
          </a:p>
          <a:p>
            <a:pPr lvl="1"/>
            <a:r>
              <a:rPr lang="en-US" altLang="zh-TW" dirty="0"/>
              <a:t>…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</a:t>
            </a:fld>
            <a:endParaRPr lang="zh-TW" altLang="zh-TW"/>
          </a:p>
        </p:txBody>
      </p:sp>
      <p:sp>
        <p:nvSpPr>
          <p:cNvPr id="4" name="圓角矩形圖說文字 3"/>
          <p:cNvSpPr/>
          <p:nvPr/>
        </p:nvSpPr>
        <p:spPr bwMode="auto">
          <a:xfrm>
            <a:off x="7164288" y="390306"/>
            <a:ext cx="1728192" cy="734438"/>
          </a:xfrm>
          <a:prstGeom prst="wedgeRoundRectCallout">
            <a:avLst>
              <a:gd name="adj1" fmla="val 5476"/>
              <a:gd name="adj2" fmla="val 11700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Writer-reader relationship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901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Queues:</a:t>
            </a:r>
          </a:p>
          <a:p>
            <a:pPr lvl="1"/>
            <a:r>
              <a:rPr lang="en-US" altLang="zh-TW" dirty="0"/>
              <a:t>A queue can hold a finite number of fixed size data items</a:t>
            </a:r>
          </a:p>
          <a:p>
            <a:pPr lvl="1"/>
            <a:r>
              <a:rPr lang="en-US" altLang="zh-TW" dirty="0"/>
              <a:t>In most cases, used as </a:t>
            </a:r>
            <a:r>
              <a:rPr lang="en-US" altLang="zh-TW" dirty="0">
                <a:solidFill>
                  <a:srgbClr val="FF0000"/>
                </a:solidFill>
              </a:rPr>
              <a:t>thread safe </a:t>
            </a:r>
            <a:r>
              <a:rPr lang="en-US" altLang="zh-TW" dirty="0"/>
              <a:t>FIFO (First In First Out) buffers with new data being sent to the back of the queue, and removed from the front</a:t>
            </a:r>
          </a:p>
          <a:p>
            <a:pPr lvl="1"/>
            <a:r>
              <a:rPr lang="en-US" altLang="zh-TW" dirty="0"/>
              <a:t>Can be used to send messages between tasks, and between interrupts and tasks</a:t>
            </a:r>
          </a:p>
          <a:p>
            <a:pPr lvl="0"/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" y="3928157"/>
            <a:ext cx="9144000" cy="223714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8410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 Queues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592"/>
            <a:ext cx="9144000" cy="4598815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4839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 Queues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0945"/>
            <a:ext cx="9144000" cy="463610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7772392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11723</TotalTime>
  <Words>1514</Words>
  <Application>Microsoft Office PowerPoint</Application>
  <PresentationFormat>如螢幕大小 (4:3)</PresentationFormat>
  <Paragraphs>236</Paragraphs>
  <Slides>21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 Inter-Task Communication</vt:lpstr>
      <vt:lpstr>Consider This FreeRTOS Example</vt:lpstr>
      <vt:lpstr>Consider Another Example</vt:lpstr>
      <vt:lpstr>Let’s Examine the Assembly Code</vt:lpstr>
      <vt:lpstr>When Tasks Are Scheduled to CPU</vt:lpstr>
      <vt:lpstr>Problem with Shared Variables</vt:lpstr>
      <vt:lpstr>FreeRTOS Queues</vt:lpstr>
      <vt:lpstr>FreeRTOS Queues</vt:lpstr>
      <vt:lpstr>FreeRTOS Queues</vt:lpstr>
      <vt:lpstr>FreeRTOS Queues</vt:lpstr>
      <vt:lpstr>FreeRTOS Queues</vt:lpstr>
      <vt:lpstr>Queue Creation</vt:lpstr>
      <vt:lpstr>Queue Creation</vt:lpstr>
      <vt:lpstr>Send Data through Queues</vt:lpstr>
      <vt:lpstr>Blocking on Queues</vt:lpstr>
      <vt:lpstr>Receive Data through Queues</vt:lpstr>
      <vt:lpstr>Example of Queues (1/2)</vt:lpstr>
      <vt:lpstr>Example of Queues (2/2)</vt:lpstr>
      <vt:lpstr>Using Queues within an ISR</vt:lpstr>
      <vt:lpstr>Using Queues within an ISR</vt:lpstr>
      <vt:lpstr>Other Functions for Queues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1369</cp:revision>
  <dcterms:created xsi:type="dcterms:W3CDTF">2000-02-07T23:54:30Z</dcterms:created>
  <dcterms:modified xsi:type="dcterms:W3CDTF">2019-11-27T13:21:55Z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