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670" r:id="rId2"/>
    <p:sldId id="692" r:id="rId3"/>
    <p:sldId id="700" r:id="rId4"/>
    <p:sldId id="694" r:id="rId5"/>
    <p:sldId id="695" r:id="rId6"/>
    <p:sldId id="701" r:id="rId7"/>
    <p:sldId id="696" r:id="rId8"/>
    <p:sldId id="697" r:id="rId9"/>
    <p:sldId id="698" r:id="rId10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99CCFF"/>
    <a:srgbClr val="339933"/>
    <a:srgbClr val="33CC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100" d="100"/>
          <a:sy n="100" d="100"/>
        </p:scale>
        <p:origin x="2160" y="72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9FE7993C-20F2-47B6-BF44-C3A752F508AC}" type="datetime1">
              <a:rPr lang="zh-TW" altLang="en-US"/>
              <a:pPr/>
              <a:t>2019/12/3</a:t>
            </a:fld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fld id="{FD215782-C2A4-4679-8E64-19D568C6D59D}" type="datetime1">
              <a:rPr lang="zh-TW" altLang="en-US"/>
              <a:pPr/>
              <a:t>2019/12/3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AAB6D5C-AA4A-4318-921E-60AEEDE76A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39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254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125538"/>
            <a:ext cx="4013200" cy="496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035050"/>
            <a:ext cx="832301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LiquidCrystalCreateCha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LoO-Ti7Oz1-ftSQM4h9zHbr6HxTRA399" TargetMode="External"/><Relationship Id="rId2" Type="http://schemas.openxmlformats.org/officeDocument/2006/relationships/hyperlink" Target="https://drive.google.com/open?id=1IFaaz1_rJjSZeMpKNaSMWawQrY9qOWK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11: Task Communication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/>
              <a:t>Prof. Chung-Ta King</a:t>
            </a:r>
          </a:p>
          <a:p>
            <a:r>
              <a:rPr lang="en-US" altLang="zh-TW" sz="2400"/>
              <a:t>Department of Computer Science</a:t>
            </a:r>
          </a:p>
          <a:p>
            <a:r>
              <a:rPr lang="en-US" altLang="zh-TW" sz="240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27617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11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Moving Control (30%)</a:t>
            </a:r>
          </a:p>
          <a:p>
            <a:pPr lvl="1"/>
            <a:r>
              <a:rPr lang="en-US" altLang="zh-TW" dirty="0"/>
              <a:t>Connect LCD and Keypad to your Arduino UNO.</a:t>
            </a:r>
          </a:p>
          <a:p>
            <a:pPr lvl="1"/>
            <a:r>
              <a:rPr lang="en-US" altLang="zh-TW" dirty="0"/>
              <a:t>Use the Keypad to move a character on LCD.</a:t>
            </a:r>
          </a:p>
          <a:p>
            <a:pPr lvl="2"/>
            <a:r>
              <a:rPr lang="en-US" altLang="zh-TW" dirty="0"/>
              <a:t>Use button “2” for up, ”8” for down, “4” for left, “6” for right.</a:t>
            </a:r>
          </a:p>
          <a:p>
            <a:pPr lvl="2"/>
            <a:r>
              <a:rPr lang="en-US" altLang="zh-TW" dirty="0"/>
              <a:t>Initialize the character on position (0,0).</a:t>
            </a:r>
          </a:p>
          <a:p>
            <a:pPr lvl="2"/>
            <a:r>
              <a:rPr lang="en-US" altLang="zh-TW" dirty="0"/>
              <a:t>You should avoid the character from running out of the edge.</a:t>
            </a:r>
          </a:p>
          <a:p>
            <a:pPr lvl="1"/>
            <a:r>
              <a:rPr lang="en-US" altLang="zh-TW" dirty="0"/>
              <a:t>Create two tasks, “</a:t>
            </a:r>
            <a:r>
              <a:rPr lang="en-US" altLang="zh-TW" dirty="0" err="1"/>
              <a:t>controlTask</a:t>
            </a:r>
            <a:r>
              <a:rPr lang="en-US" altLang="zh-TW" dirty="0"/>
              <a:t>” and “</a:t>
            </a:r>
            <a:r>
              <a:rPr lang="en-US" altLang="zh-TW" dirty="0" err="1"/>
              <a:t>displayTask</a:t>
            </a:r>
            <a:r>
              <a:rPr lang="en-US" altLang="zh-TW" dirty="0"/>
              <a:t>”.</a:t>
            </a:r>
          </a:p>
          <a:p>
            <a:pPr lvl="2"/>
            <a:r>
              <a:rPr lang="en-US" altLang="zh-TW" b="1" dirty="0" err="1"/>
              <a:t>controlTask</a:t>
            </a:r>
            <a:r>
              <a:rPr lang="en-US" altLang="zh-TW" dirty="0"/>
              <a:t>: Read inputs from Keypad, calculate position of the character, inform </a:t>
            </a:r>
            <a:r>
              <a:rPr lang="en-US" altLang="zh-TW" dirty="0" err="1"/>
              <a:t>displayTask</a:t>
            </a:r>
            <a:r>
              <a:rPr lang="en-US" altLang="zh-TW" dirty="0"/>
              <a:t> of the position through a </a:t>
            </a:r>
            <a:r>
              <a:rPr lang="en-US" altLang="zh-TW" i="1" dirty="0"/>
              <a:t>queue</a:t>
            </a:r>
            <a:r>
              <a:rPr lang="en-US" altLang="zh-TW" dirty="0"/>
              <a:t>. </a:t>
            </a:r>
            <a:r>
              <a:rPr lang="en-US" altLang="zh-TW" dirty="0">
                <a:solidFill>
                  <a:srgbClr val="FF0000"/>
                </a:solidFill>
              </a:rPr>
              <a:t>No LCD-printing</a:t>
            </a:r>
            <a:r>
              <a:rPr lang="en-US" altLang="zh-TW" dirty="0"/>
              <a:t>, but serial printing is allowed.</a:t>
            </a:r>
          </a:p>
          <a:p>
            <a:pPr lvl="2"/>
            <a:r>
              <a:rPr lang="en-US" altLang="zh-TW" b="1" dirty="0" err="1"/>
              <a:t>displayTask</a:t>
            </a:r>
            <a:r>
              <a:rPr lang="en-US" altLang="zh-TW" dirty="0"/>
              <a:t>: Receive position information from the </a:t>
            </a:r>
            <a:r>
              <a:rPr lang="en-US" altLang="zh-TW" i="1" dirty="0"/>
              <a:t>queue</a:t>
            </a:r>
            <a:r>
              <a:rPr lang="en-US" altLang="zh-TW" dirty="0"/>
              <a:t> and display the character. </a:t>
            </a:r>
            <a:r>
              <a:rPr lang="en-US" altLang="zh-TW" dirty="0">
                <a:solidFill>
                  <a:srgbClr val="FF0000"/>
                </a:solidFill>
              </a:rPr>
              <a:t>No calculation </a:t>
            </a:r>
            <a:r>
              <a:rPr lang="en-US" altLang="zh-TW" dirty="0"/>
              <a:t>in this task.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2780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11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Moving Control (40%)</a:t>
            </a:r>
          </a:p>
          <a:p>
            <a:pPr lvl="1"/>
            <a:r>
              <a:rPr lang="en-US" altLang="zh-TW" dirty="0"/>
              <a:t>Constraints:</a:t>
            </a:r>
          </a:p>
          <a:p>
            <a:pPr lvl="2"/>
            <a:r>
              <a:rPr lang="en-US" altLang="zh-TW" dirty="0"/>
              <a:t>Only variables used by the I/O modules could be declared as global. Any other global variables are not allowed. 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U</a:t>
            </a:r>
            <a:r>
              <a:rPr lang="en-US" altLang="zh-TW" dirty="0"/>
              <a:t>se only queue to communicate between the two tasks. </a:t>
            </a:r>
          </a:p>
          <a:p>
            <a:pPr lvl="2"/>
            <a:r>
              <a:rPr lang="en-US" altLang="zh-TW" dirty="0"/>
              <a:t>Only one queue is allowed.</a:t>
            </a:r>
          </a:p>
          <a:p>
            <a:pPr lvl="1"/>
            <a:r>
              <a:rPr lang="en-US" altLang="zh-TW" dirty="0"/>
              <a:t>The character:</a:t>
            </a:r>
          </a:p>
          <a:p>
            <a:pPr lvl="2"/>
            <a:r>
              <a:rPr lang="en-US" altLang="zh-TW" dirty="0"/>
              <a:t>Yon can print any thing you want, but not larger than one </a:t>
            </a:r>
            <a:r>
              <a:rPr lang="en-US" altLang="zh-TW" i="1" dirty="0"/>
              <a:t>cell</a:t>
            </a:r>
            <a:r>
              <a:rPr lang="en-US" altLang="zh-TW" dirty="0"/>
              <a:t> (5x8 pixel). Or you can use the “byte </a:t>
            </a:r>
            <a:r>
              <a:rPr lang="en-US" altLang="zh-TW" dirty="0" err="1"/>
              <a:t>err_dragon</a:t>
            </a:r>
            <a:r>
              <a:rPr lang="en-US" altLang="zh-TW" dirty="0"/>
              <a:t>[8]” symbol on the next slide.</a:t>
            </a:r>
          </a:p>
          <a:p>
            <a:pPr lvl="2"/>
            <a:r>
              <a:rPr lang="en-US" altLang="zh-TW" dirty="0"/>
              <a:t>How do </a:t>
            </a:r>
            <a:r>
              <a:rPr lang="en-US" altLang="zh-TW" dirty="0" err="1"/>
              <a:t>lcd.createChar</a:t>
            </a:r>
            <a:r>
              <a:rPr lang="en-US" altLang="zh-TW" dirty="0"/>
              <a:t>() and </a:t>
            </a:r>
            <a:r>
              <a:rPr lang="en-US" altLang="zh-TW" dirty="0" err="1"/>
              <a:t>lcd.write</a:t>
            </a:r>
            <a:r>
              <a:rPr lang="en-US" altLang="zh-TW" dirty="0"/>
              <a:t>() work?</a:t>
            </a:r>
          </a:p>
          <a:p>
            <a:pPr lvl="3"/>
            <a:r>
              <a:rPr lang="en-US" altLang="zh-TW" dirty="0">
                <a:hlinkClick r:id="rId2"/>
              </a:rPr>
              <a:t>https://www.arduino.cc/en/Reference/LiquidCrystalCreateChar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4868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lcd.createChar() and lcd.write()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3</a:t>
            </a:fld>
            <a:endParaRPr lang="zh-TW" altLang="zh-TW"/>
          </a:p>
        </p:txBody>
      </p:sp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561820"/>
              </p:ext>
            </p:extLst>
          </p:nvPr>
        </p:nvGraphicFramePr>
        <p:xfrm>
          <a:off x="215516" y="1147916"/>
          <a:ext cx="8712968" cy="4937760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Arduino_FreeRTOS.h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Key.h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Keypad.h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&gt;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#include &lt;LiquidCrystal_I2C.h&gt;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LiquidCrystal_I2C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(0x27,16,2);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byte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err_dragon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[8] = {B00111, B00101, B00110, B00111,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B10100, B10111, B01110, B01010};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setup(){</a:t>
                      </a:r>
                    </a:p>
                    <a:p>
                      <a:r>
                        <a:rPr kumimoji="1" lang="zh-TW" altLang="en-US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Serial.begin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(9600);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lcd.init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     </a:t>
                      </a:r>
                      <a:r>
                        <a:rPr kumimoji="1" lang="zh-TW" altLang="en-US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       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lcd.backlight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();</a:t>
                      </a:r>
                    </a:p>
                    <a:p>
                      <a:r>
                        <a:rPr kumimoji="1" lang="zh-TW" altLang="en-US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lcd.createChar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(0, minesweeper);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void loop(){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lcd.setCursor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(0,0);</a:t>
                      </a:r>
                    </a:p>
                    <a:p>
                      <a:r>
                        <a:rPr kumimoji="1" lang="zh-TW" altLang="en-US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  </a:t>
                      </a:r>
                      <a:r>
                        <a:rPr kumimoji="1" lang="en-US" altLang="zh-TW" sz="2000" b="1" kern="1200" dirty="0" err="1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lcd.write</a:t>
                      </a:r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(0);</a:t>
                      </a: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0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11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Minesweeper (60%)</a:t>
            </a:r>
          </a:p>
          <a:p>
            <a:pPr lvl="1"/>
            <a:r>
              <a:rPr lang="en-US" altLang="zh-TW" dirty="0"/>
              <a:t>Extension of Basic 1 and having </a:t>
            </a:r>
            <a:r>
              <a:rPr lang="en-US" altLang="zh-TW" dirty="0">
                <a:solidFill>
                  <a:srgbClr val="FF0000"/>
                </a:solidFill>
              </a:rPr>
              <a:t>same constraints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Start of the game:</a:t>
            </a:r>
          </a:p>
          <a:p>
            <a:pPr lvl="2"/>
            <a:r>
              <a:rPr lang="en-US" altLang="zh-TW" dirty="0"/>
              <a:t>A mine is placed randomly on the field of size 2*16.</a:t>
            </a:r>
          </a:p>
          <a:p>
            <a:pPr lvl="2"/>
            <a:r>
              <a:rPr lang="en-US" altLang="zh-TW" dirty="0"/>
              <a:t>The minesweeper is initialized on </a:t>
            </a:r>
            <a:r>
              <a:rPr lang="en-US" altLang="zh-TW" i="1" dirty="0"/>
              <a:t>cell</a:t>
            </a:r>
            <a:r>
              <a:rPr lang="en-US" altLang="zh-TW" dirty="0"/>
              <a:t> (0,0). </a:t>
            </a:r>
          </a:p>
          <a:p>
            <a:pPr lvl="2"/>
            <a:r>
              <a:rPr lang="en-US" altLang="zh-TW" dirty="0"/>
              <a:t>The minesweeper has 10 </a:t>
            </a:r>
            <a:r>
              <a:rPr lang="en-US" altLang="zh-TW" dirty="0">
                <a:solidFill>
                  <a:srgbClr val="FF0000"/>
                </a:solidFill>
              </a:rPr>
              <a:t>mine-removers</a:t>
            </a:r>
            <a:r>
              <a:rPr lang="en-US" altLang="zh-TW" dirty="0"/>
              <a:t>. </a:t>
            </a:r>
          </a:p>
          <a:p>
            <a:pPr lvl="2"/>
            <a:r>
              <a:rPr lang="en-US" altLang="zh-TW" dirty="0"/>
              <a:t>All cells are covered with the “</a:t>
            </a:r>
            <a:r>
              <a:rPr lang="en-US" altLang="zh-TW" dirty="0">
                <a:solidFill>
                  <a:srgbClr val="FF0000"/>
                </a:solidFill>
              </a:rPr>
              <a:t>unchecked</a:t>
            </a:r>
            <a:r>
              <a:rPr lang="en-US" altLang="zh-TW" dirty="0"/>
              <a:t>” character.</a:t>
            </a:r>
          </a:p>
          <a:p>
            <a:pPr lvl="1"/>
            <a:r>
              <a:rPr lang="en-US" altLang="zh-TW" dirty="0"/>
              <a:t>Game rules: find the mine and clear it.</a:t>
            </a:r>
          </a:p>
          <a:p>
            <a:pPr lvl="2"/>
            <a:r>
              <a:rPr lang="en-US" altLang="zh-TW" dirty="0"/>
              <a:t>Move the minesweeper as in Basic 1. </a:t>
            </a:r>
          </a:p>
          <a:p>
            <a:pPr lvl="2"/>
            <a:r>
              <a:rPr lang="en-US" altLang="zh-TW" dirty="0"/>
              <a:t>When the minesweeper reaches a cell, it can either apply 1 mine-remover to try to remove the mine or it just moves on to the next cell and does nothing.</a:t>
            </a:r>
          </a:p>
          <a:p>
            <a:pPr lvl="2"/>
            <a:r>
              <a:rPr lang="en-US" altLang="zh-TW" dirty="0"/>
              <a:t>Press button “5” to apply a mine-remover.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381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11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Minesweeper (cont.)</a:t>
            </a:r>
          </a:p>
          <a:p>
            <a:pPr lvl="1"/>
            <a:r>
              <a:rPr lang="en-US" altLang="zh-TW" dirty="0"/>
              <a:t>Game rules: (cont.)</a:t>
            </a:r>
          </a:p>
          <a:p>
            <a:pPr lvl="2"/>
            <a:r>
              <a:rPr lang="en-US" altLang="zh-TW" dirty="0"/>
              <a:t>If minesweeper just </a:t>
            </a:r>
            <a:r>
              <a:rPr lang="en-US" altLang="zh-TW" dirty="0">
                <a:solidFill>
                  <a:srgbClr val="FF0000"/>
                </a:solidFill>
              </a:rPr>
              <a:t>passes by </a:t>
            </a:r>
            <a:r>
              <a:rPr lang="en-US" altLang="zh-TW" dirty="0"/>
              <a:t>a cell and does nothing,</a:t>
            </a:r>
            <a:br>
              <a:rPr lang="en-US" altLang="zh-TW" dirty="0"/>
            </a:br>
            <a:r>
              <a:rPr lang="en-US" altLang="zh-TW" dirty="0"/>
              <a:t>     if the mine is on the cell, minesweeper explodes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br>
              <a:rPr lang="en-US" altLang="zh-TW" dirty="0"/>
            </a:br>
            <a:r>
              <a:rPr lang="en-US" altLang="zh-TW" dirty="0"/>
              <a:t>          show “exploded” character for 1 sec, start new game.</a:t>
            </a:r>
            <a:br>
              <a:rPr lang="en-US" altLang="zh-TW" dirty="0"/>
            </a:br>
            <a:r>
              <a:rPr lang="en-US" altLang="zh-TW" dirty="0"/>
              <a:t>     else still mark the position as “unchecked”. </a:t>
            </a:r>
          </a:p>
          <a:p>
            <a:pPr lvl="2"/>
            <a:r>
              <a:rPr lang="en-US" altLang="zh-TW" dirty="0"/>
              <a:t>If button “5” is pressed,</a:t>
            </a:r>
            <a:br>
              <a:rPr lang="en-US" altLang="zh-TW" dirty="0"/>
            </a:br>
            <a:r>
              <a:rPr lang="en-US" altLang="zh-TW" dirty="0"/>
              <a:t>     deduct 1 mine-remover.</a:t>
            </a:r>
            <a:br>
              <a:rPr lang="en-US" altLang="zh-TW" dirty="0"/>
            </a:br>
            <a:r>
              <a:rPr lang="en-US" altLang="zh-TW" dirty="0"/>
              <a:t>     if the mine is on the cell, show “</a:t>
            </a:r>
            <a:r>
              <a:rPr lang="en-US" altLang="zh-TW" dirty="0">
                <a:solidFill>
                  <a:srgbClr val="FF0000"/>
                </a:solidFill>
              </a:rPr>
              <a:t>succeeded</a:t>
            </a:r>
            <a:r>
              <a:rPr lang="en-US" altLang="zh-TW" dirty="0"/>
              <a:t>” character</a:t>
            </a:r>
            <a:br>
              <a:rPr lang="en-US" altLang="zh-TW" dirty="0"/>
            </a:br>
            <a:r>
              <a:rPr lang="en-US" altLang="zh-TW" dirty="0"/>
              <a:t>          for 1 sec, start new game;</a:t>
            </a:r>
            <a:br>
              <a:rPr lang="en-US" altLang="zh-TW" dirty="0"/>
            </a:br>
            <a:r>
              <a:rPr lang="en-US" altLang="zh-TW" dirty="0"/>
              <a:t>     else show “1” if mine is within 3 cells from current cell,</a:t>
            </a:r>
            <a:br>
              <a:rPr lang="en-US" altLang="zh-TW" dirty="0"/>
            </a:br>
            <a:r>
              <a:rPr lang="en-US" altLang="zh-TW" dirty="0"/>
              <a:t>     otherwise show “0”. </a:t>
            </a:r>
            <a:br>
              <a:rPr lang="en-US" altLang="zh-TW" dirty="0"/>
            </a:br>
            <a:r>
              <a:rPr lang="en-US" altLang="zh-TW" dirty="0"/>
              <a:t>     After showing 1 or 0 for 1 sec, show minesweeper again.</a:t>
            </a:r>
            <a:br>
              <a:rPr lang="en-US" altLang="zh-TW" dirty="0"/>
            </a:br>
            <a:r>
              <a:rPr lang="en-US" altLang="zh-TW" dirty="0"/>
              <a:t>     When minesweeper leaves the cell, show 1 or 0 again.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5</a:t>
            </a:fld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686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11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Minesweeper (cont.)</a:t>
            </a:r>
          </a:p>
          <a:p>
            <a:pPr lvl="1"/>
            <a:r>
              <a:rPr lang="en-US" altLang="zh-TW" dirty="0"/>
              <a:t>Game rules: (cont.)</a:t>
            </a:r>
          </a:p>
          <a:p>
            <a:pPr lvl="2"/>
            <a:r>
              <a:rPr lang="en-US" altLang="zh-TW" dirty="0"/>
              <a:t>If mine-removers become 0, then game over and start a new game.</a:t>
            </a:r>
          </a:p>
          <a:p>
            <a:pPr lvl="1"/>
            <a:r>
              <a:rPr lang="en-US" altLang="zh-TW" dirty="0"/>
              <a:t>Implementation: </a:t>
            </a:r>
          </a:p>
          <a:p>
            <a:pPr lvl="2"/>
            <a:r>
              <a:rPr lang="en-US" altLang="zh-TW" dirty="0"/>
              <a:t>Follow same constraints as Basic 1.</a:t>
            </a:r>
          </a:p>
          <a:p>
            <a:pPr lvl="2"/>
            <a:r>
              <a:rPr lang="en-US" altLang="zh-TW" dirty="0"/>
              <a:t>Add a task “</a:t>
            </a:r>
            <a:r>
              <a:rPr lang="en-US" altLang="zh-TW" dirty="0" err="1"/>
              <a:t>mapTask</a:t>
            </a:r>
            <a:r>
              <a:rPr lang="en-US" altLang="zh-TW" dirty="0"/>
              <a:t>”: Initialize the game. Only runs on the start of the game.</a:t>
            </a:r>
          </a:p>
          <a:p>
            <a:pPr lvl="2"/>
            <a:r>
              <a:rPr lang="en-US" altLang="zh-TW" dirty="0"/>
              <a:t>Can use more than one queue. But beware the number and the size of your queues.</a:t>
            </a: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2123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140493"/>
              </p:ext>
            </p:extLst>
          </p:nvPr>
        </p:nvGraphicFramePr>
        <p:xfrm>
          <a:off x="215516" y="1340643"/>
          <a:ext cx="8712968" cy="4176713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67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FF33CC"/>
                        </a:buClr>
                        <a:buSzPct val="9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10000"/>
                        </a:spcBef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byte minesweeper[8] = {B01110, B01110, B10100, B11111, B00101, B01110, B01010, B11011};</a:t>
                      </a:r>
                    </a:p>
                    <a:p>
                      <a:endParaRPr kumimoji="1" lang="en-US" altLang="zh-TW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byte unchecked[8] = {B11111, B11111, B11111, B11111, B11111, B11111, B11111, B11111};</a:t>
                      </a:r>
                    </a:p>
                    <a:p>
                      <a:endParaRPr kumimoji="1" lang="en-US" altLang="zh-TW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byte exploded[8] = {B00100, B10101, B01110, B11111, B11111, B01110, B10101, B00100};</a:t>
                      </a:r>
                    </a:p>
                    <a:p>
                      <a:endParaRPr kumimoji="1" lang="en-US" altLang="zh-TW" sz="2000" b="1" kern="1200" dirty="0">
                        <a:latin typeface="Courier New" pitchFamily="49" charset="0"/>
                        <a:ea typeface="標楷體" pitchFamily="65" charset="-120"/>
                        <a:cs typeface="Courier New" pitchFamily="49" charset="0"/>
                      </a:endParaRPr>
                    </a:p>
                    <a:p>
                      <a:r>
                        <a:rPr kumimoji="1" lang="en-US" altLang="zh-TW" sz="2000" b="1" kern="1200" dirty="0">
                          <a:latin typeface="Courier New" pitchFamily="49" charset="0"/>
                          <a:ea typeface="標楷體" pitchFamily="65" charset="-120"/>
                          <a:cs typeface="Courier New" pitchFamily="49" charset="0"/>
                        </a:rPr>
                        <a:t>byte succeeded[8] = {B00100, B00110, B00111, B00110, B00100, B00100, B01110, B11111};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3E00B-676D-46F7-957F-6C5FE337BE7D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955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11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Minesweeper (cont.)</a:t>
            </a:r>
          </a:p>
          <a:p>
            <a:pPr lvl="1"/>
            <a:r>
              <a:rPr lang="en-US" altLang="zh-TW" dirty="0"/>
              <a:t>Demo:</a:t>
            </a:r>
          </a:p>
          <a:p>
            <a:pPr marL="457200" lvl="1" indent="0">
              <a:buNone/>
            </a:pPr>
            <a:r>
              <a:rPr lang="en-US" altLang="zh-TW" sz="2000" dirty="0"/>
              <a:t>Should be like this : </a:t>
            </a:r>
          </a:p>
          <a:p>
            <a:pPr marL="457200" lvl="1" indent="0">
              <a:buNone/>
            </a:pPr>
            <a:r>
              <a:rPr lang="en-US" altLang="zh-TW" dirty="0">
                <a:hlinkClick r:id="rId2"/>
              </a:rPr>
              <a:t>https://drive.google.com/open?id=1IFaaz1_rJjSZeMpKNaSMWawQrY9qOWKg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sz="2000" dirty="0"/>
              <a:t>Showing the mine with “X” (but please do not follow this video) : </a:t>
            </a:r>
          </a:p>
          <a:p>
            <a:pPr marL="457200" lvl="1" indent="0">
              <a:buNone/>
            </a:pPr>
            <a:r>
              <a:rPr lang="en-US" altLang="zh-TW" dirty="0">
                <a:hlinkClick r:id="rId3"/>
              </a:rPr>
              <a:t>https://drive.google.com/open?id=1LoO-Ti7Oz1-ftSQM4h9zHbr6HxTRA399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200612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12036</TotalTime>
  <Words>694</Words>
  <Application>Microsoft Office PowerPoint</Application>
  <PresentationFormat>如螢幕大小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Courier New</vt:lpstr>
      <vt:lpstr>Symbol</vt:lpstr>
      <vt:lpstr>Tahoma</vt:lpstr>
      <vt:lpstr>Times New Roman</vt:lpstr>
      <vt:lpstr>Wingdings</vt:lpstr>
      <vt:lpstr>Contemporary Portrait</vt:lpstr>
      <vt:lpstr>CS4101 Introduction to Embedded Systems  Lab 11: Task Communication</vt:lpstr>
      <vt:lpstr>Lab 11</vt:lpstr>
      <vt:lpstr>Lab 11</vt:lpstr>
      <vt:lpstr>lcd.createChar() and lcd.write()</vt:lpstr>
      <vt:lpstr>Lab 11</vt:lpstr>
      <vt:lpstr>Lab 11</vt:lpstr>
      <vt:lpstr>Lab 11</vt:lpstr>
      <vt:lpstr>PowerPoint 簡報</vt:lpstr>
      <vt:lpstr>Lab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pads</cp:lastModifiedBy>
  <cp:revision>1369</cp:revision>
  <dcterms:created xsi:type="dcterms:W3CDTF">2000-02-07T23:54:30Z</dcterms:created>
  <dcterms:modified xsi:type="dcterms:W3CDTF">2019-12-03T02:00:39Z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