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672" r:id="rId2"/>
    <p:sldId id="687" r:id="rId3"/>
    <p:sldId id="688" r:id="rId4"/>
    <p:sldId id="689" r:id="rId5"/>
    <p:sldId id="690" r:id="rId6"/>
    <p:sldId id="702" r:id="rId7"/>
    <p:sldId id="703" r:id="rId8"/>
    <p:sldId id="704" r:id="rId9"/>
    <p:sldId id="705" r:id="rId10"/>
    <p:sldId id="706" r:id="rId11"/>
    <p:sldId id="707" r:id="rId12"/>
    <p:sldId id="708" r:id="rId13"/>
    <p:sldId id="709" r:id="rId14"/>
    <p:sldId id="710" r:id="rId15"/>
    <p:sldId id="711" r:id="rId16"/>
    <p:sldId id="712" r:id="rId17"/>
    <p:sldId id="713" r:id="rId18"/>
    <p:sldId id="714" r:id="rId19"/>
    <p:sldId id="715" r:id="rId20"/>
    <p:sldId id="716" r:id="rId21"/>
    <p:sldId id="717" r:id="rId22"/>
    <p:sldId id="718" r:id="rId23"/>
    <p:sldId id="719" r:id="rId24"/>
    <p:sldId id="722" r:id="rId25"/>
    <p:sldId id="720" r:id="rId26"/>
    <p:sldId id="721" r:id="rId2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99CCFF"/>
    <a:srgbClr val="339933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60" d="100"/>
          <a:sy n="60" d="100"/>
        </p:scale>
        <p:origin x="1620" y="3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24256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45FD5-A74A-46C3-BFB0-A50CD2E5810E}" type="slidenum">
              <a:rPr lang="zh-TW" altLang="en-US"/>
              <a:pPr/>
              <a:t>1</a:t>
            </a:fld>
            <a:endParaRPr lang="zh-TW" altLang="zh-TW"/>
          </a:p>
        </p:txBody>
      </p:sp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394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task only needs to take the</a:t>
            </a:r>
            <a:r>
              <a:rPr lang="en-US" altLang="zh-TW" baseline="0" dirty="0" smtClean="0"/>
              <a:t> binary semaphore without giving it back. So the binary semaphore may be in the ‘empty’ state for a long time. </a:t>
            </a:r>
          </a:p>
          <a:p>
            <a:r>
              <a:rPr lang="en-US" altLang="zh-TW" baseline="0" dirty="0" smtClean="0"/>
              <a:t>On the other hand, a </a:t>
            </a:r>
            <a:r>
              <a:rPr lang="en-US" altLang="zh-TW" baseline="0" dirty="0" err="1" smtClean="0"/>
              <a:t>mutex</a:t>
            </a:r>
            <a:r>
              <a:rPr lang="en-US" altLang="zh-TW" baseline="0" dirty="0" smtClean="0"/>
              <a:t> must be given back as soon as possible,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otherwise the higher priority task will never be able to obtain the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mutex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, and the lower priority task will never 'disinherit' the priority.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11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54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31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14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14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14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332857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23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23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23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164134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24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24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24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490565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25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25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25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52841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e.g. </a:t>
            </a:r>
            <a:r>
              <a:rPr lang="zh-TW" altLang="en-US" dirty="0" smtClean="0"/>
              <a:t>更衣室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9419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e.g.</a:t>
            </a:r>
            <a:r>
              <a:rPr lang="en-US" altLang="zh-TW" baseline="0" dirty="0" smtClean="0"/>
              <a:t> night shift wakeup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8558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e.g. </a:t>
            </a:r>
            <a:r>
              <a:rPr lang="en-US" altLang="zh-TW" smtClean="0"/>
              <a:t>deliver ordered</a:t>
            </a:r>
            <a:r>
              <a:rPr lang="en-US" altLang="zh-TW" baseline="0" smtClean="0"/>
              <a:t> dishes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530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987E-F49D-41F0-8708-86B5D525514B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0551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CBB43-0F5E-4282-AB30-B00BADC5283B}" type="slidenum">
              <a:rPr lang="zh-TW" altLang="en-US"/>
              <a:pPr/>
              <a:t>6</a:t>
            </a:fld>
            <a:endParaRPr lang="zh-TW" altLang="zh-TW"/>
          </a:p>
        </p:txBody>
      </p:sp>
      <p:sp>
        <p:nvSpPr>
          <p:cNvPr id="115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13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B3E86-D97F-4580-825A-4B3C8ED0BF59}" type="slidenum">
              <a:rPr lang="zh-TW" altLang="en-US"/>
              <a:pPr/>
              <a:t>7</a:t>
            </a:fld>
            <a:endParaRPr lang="zh-TW" altLang="zh-TW"/>
          </a:p>
        </p:txBody>
      </p:sp>
      <p:sp>
        <p:nvSpPr>
          <p:cNvPr id="1155074" name="Rectangle 7"/>
          <p:cNvSpPr txBox="1">
            <a:spLocks noGrp="1" noChangeArrowheads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232D8166-0DC8-422F-B554-21C955D65046}" type="slidenum">
              <a:rPr lang="zh-TW" altLang="en-US" sz="13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7</a:t>
            </a:fld>
            <a:endParaRPr lang="en-US" altLang="zh-TW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5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</p:spPr>
        <p:txBody>
          <a:bodyPr lIns="96661" tIns="48331" rIns="96661" bIns="48331"/>
          <a:lstStyle/>
          <a:p>
            <a:r>
              <a:rPr lang="en-US" altLang="zh-TW" dirty="0" err="1" smtClean="0"/>
              <a:t>Mutex</a:t>
            </a:r>
            <a:r>
              <a:rPr lang="en-US" altLang="zh-TW" dirty="0" smtClean="0"/>
              <a:t> is special case where the count =1 so only one task can hold it at a time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0553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Mutexes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include a priority inheritance mechanism, binary semaphores do not. This makes binary semaphores the better choice for implementing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synchronisation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(between tasks or between tasks and an interrupt), and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mutexes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the better choice for implementing simple mutual exclusion.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29162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FE7993C-20F2-47B6-BF44-C3A752F508AC}" type="datetime1">
              <a:rPr lang="zh-TW" altLang="en-US"/>
              <a:pPr/>
              <a:t>2018/12/5</a:t>
            </a:fld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fld id="{FD215782-C2A4-4679-8E64-19D568C6D59D}" type="datetime1">
              <a:rPr lang="zh-TW" altLang="en-US"/>
              <a:pPr/>
              <a:t>2018/12/5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</a:rPr>
              <a:t>CS4101 Introduction to Embedded Systems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>
                <a:solidFill>
                  <a:srgbClr val="0000FF"/>
                </a:solidFill>
              </a:rPr>
              <a:t>Synchronization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583022" y="5300663"/>
            <a:ext cx="8066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 smtClean="0">
                <a:latin typeface="+mn-lt"/>
                <a:cs typeface="Arial" panose="020B0604020202020204" pitchFamily="34" charset="0"/>
              </a:rPr>
              <a:t>(Materials </a:t>
            </a:r>
            <a:r>
              <a:rPr kumimoji="1" lang="en-US" altLang="zh-TW" sz="1600" dirty="0">
                <a:latin typeface="+mn-lt"/>
                <a:cs typeface="Arial" panose="020B0604020202020204" pitchFamily="34" charset="0"/>
              </a:rPr>
              <a:t>from Prof. </a:t>
            </a:r>
            <a:r>
              <a:rPr kumimoji="1" lang="en-US" altLang="zh-TW" sz="1600" dirty="0" err="1">
                <a:latin typeface="+mn-lt"/>
                <a:cs typeface="Arial" panose="020B0604020202020204" pitchFamily="34" charset="0"/>
              </a:rPr>
              <a:t>Insup</a:t>
            </a:r>
            <a:r>
              <a:rPr kumimoji="1" lang="en-US" altLang="zh-TW" sz="1600" dirty="0"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zh-TW" sz="1600" dirty="0" smtClean="0">
                <a:latin typeface="+mn-lt"/>
                <a:cs typeface="Arial" panose="020B0604020202020204" pitchFamily="34" charset="0"/>
              </a:rPr>
              <a:t>Lee</a:t>
            </a:r>
            <a:r>
              <a:rPr kumimoji="1" lang="en-US" altLang="zh-TW" sz="1600" dirty="0">
                <a:latin typeface="+mn-lt"/>
                <a:cs typeface="Arial" panose="020B0604020202020204" pitchFamily="34" charset="0"/>
              </a:rPr>
              <a:t>, </a:t>
            </a:r>
            <a:r>
              <a:rPr kumimoji="1" lang="en-US" altLang="zh-TW" sz="1600" dirty="0" smtClean="0">
                <a:latin typeface="+mn-lt"/>
                <a:cs typeface="Arial" panose="020B0604020202020204" pitchFamily="34" charset="0"/>
              </a:rPr>
              <a:t>Prof. Frank </a:t>
            </a:r>
            <a:r>
              <a:rPr kumimoji="1" lang="en-US" altLang="zh-TW" sz="1600" dirty="0" err="1" smtClean="0">
                <a:latin typeface="+mn-lt"/>
                <a:cs typeface="Arial" panose="020B0604020202020204" pitchFamily="34" charset="0"/>
              </a:rPr>
              <a:t>Drews</a:t>
            </a:r>
            <a:r>
              <a:rPr kumimoji="1" lang="en-US" altLang="zh-TW" sz="1600" dirty="0" smtClean="0">
                <a:latin typeface="+mn-lt"/>
                <a:cs typeface="Arial" panose="020B0604020202020204" pitchFamily="34" charset="0"/>
              </a:rPr>
              <a:t>, </a:t>
            </a:r>
            <a:r>
              <a:rPr kumimoji="1" lang="en-US" altLang="en-US" sz="1600" i="1" dirty="0" smtClean="0">
                <a:latin typeface="+mn-lt"/>
                <a:cs typeface="Arial" panose="020B0604020202020204" pitchFamily="34" charset="0"/>
              </a:rPr>
              <a:t>MQX User Guide</a:t>
            </a:r>
            <a:r>
              <a:rPr kumimoji="1" lang="en-US" altLang="zh-TW" sz="1600" i="1" dirty="0" smtClean="0">
                <a:latin typeface="+mn-lt"/>
                <a:cs typeface="Arial" panose="020B0604020202020204" pitchFamily="34" charset="0"/>
              </a:rPr>
              <a:t>,</a:t>
            </a:r>
            <a:r>
              <a:rPr kumimoji="1" lang="zh-TW" altLang="en-US" sz="1600" i="1" dirty="0" smtClean="0"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zh-TW" sz="1600" i="1" dirty="0" smtClean="0">
                <a:latin typeface="+mn-lt"/>
                <a:cs typeface="Arial" panose="020B0604020202020204" pitchFamily="34" charset="0"/>
              </a:rPr>
              <a:t>Using the </a:t>
            </a:r>
            <a:r>
              <a:rPr kumimoji="1" lang="en-US" altLang="zh-TW" sz="1600" i="1" dirty="0" err="1" smtClean="0">
                <a:latin typeface="+mn-lt"/>
                <a:cs typeface="Arial" panose="020B0604020202020204" pitchFamily="34" charset="0"/>
              </a:rPr>
              <a:t>FreeRTOS</a:t>
            </a:r>
            <a:r>
              <a:rPr kumimoji="1" lang="en-US" altLang="zh-TW" sz="1600" i="1" dirty="0" smtClean="0">
                <a:latin typeface="+mn-lt"/>
                <a:cs typeface="Arial" panose="020B0604020202020204" pitchFamily="34" charset="0"/>
              </a:rPr>
              <a:t> Real Time Kernel, 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Study of an </a:t>
            </a:r>
            <a:r>
              <a:rPr kumimoji="1" lang="en-US" altLang="zh-TW" sz="1600" i="1" dirty="0" smtClean="0">
                <a:latin typeface="+mn-lt"/>
                <a:cs typeface="Arial" panose="020B0604020202020204" pitchFamily="34" charset="0"/>
              </a:rPr>
              <a:t>Operating 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S</a:t>
            </a:r>
            <a:r>
              <a:rPr kumimoji="1" lang="en-US" altLang="zh-TW" sz="1600" i="1" dirty="0" smtClean="0">
                <a:latin typeface="+mn-lt"/>
                <a:cs typeface="Arial" panose="020B0604020202020204" pitchFamily="34" charset="0"/>
              </a:rPr>
              <a:t>ystem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: </a:t>
            </a:r>
            <a:r>
              <a:rPr kumimoji="1" lang="en-US" altLang="zh-TW" sz="1600" i="1" dirty="0" err="1">
                <a:latin typeface="+mn-lt"/>
                <a:cs typeface="Arial" panose="020B0604020202020204" pitchFamily="34" charset="0"/>
              </a:rPr>
              <a:t>FreeRTOS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)</a:t>
            </a:r>
            <a:endParaRPr kumimoji="1" lang="zh-TW" altLang="en-US" sz="1600" i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Semaphores and Interrupts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best way to handle complex events triggered by interrupts </a:t>
            </a:r>
            <a:r>
              <a:rPr lang="en-US" altLang="zh-TW" dirty="0" smtClean="0"/>
              <a:t>is </a:t>
            </a:r>
            <a:r>
              <a:rPr lang="en-US" altLang="zh-TW" b="1" dirty="0"/>
              <a:t>not</a:t>
            </a:r>
            <a:r>
              <a:rPr lang="en-US" altLang="zh-TW" dirty="0"/>
              <a:t> </a:t>
            </a:r>
            <a:r>
              <a:rPr lang="en-US" altLang="zh-TW" dirty="0" smtClean="0"/>
              <a:t>to do </a:t>
            </a:r>
            <a:r>
              <a:rPr lang="en-US" altLang="zh-TW" dirty="0"/>
              <a:t>the code in the </a:t>
            </a:r>
            <a:r>
              <a:rPr lang="en-US" altLang="zh-TW" dirty="0" smtClean="0"/>
              <a:t>ISR</a:t>
            </a:r>
            <a:endParaRPr lang="en-US" altLang="zh-TW" dirty="0"/>
          </a:p>
          <a:p>
            <a:pPr lvl="1"/>
            <a:r>
              <a:rPr lang="en-US" altLang="zh-TW" dirty="0" smtClean="0"/>
              <a:t>Otherwise, you might not be able to handle other interrupts in time</a:t>
            </a:r>
          </a:p>
          <a:p>
            <a:pPr lvl="1"/>
            <a:r>
              <a:rPr lang="en-US" altLang="zh-TW" dirty="0" smtClean="0"/>
              <a:t>Create </a:t>
            </a:r>
            <a:r>
              <a:rPr lang="en-US" altLang="zh-TW" dirty="0"/>
              <a:t>a task </a:t>
            </a:r>
            <a:r>
              <a:rPr lang="en-US" altLang="zh-TW" dirty="0" smtClean="0"/>
              <a:t>to do the complex works associated with </a:t>
            </a:r>
            <a:r>
              <a:rPr lang="en-US" altLang="zh-TW" dirty="0"/>
              <a:t>the </a:t>
            </a:r>
            <a:r>
              <a:rPr lang="en-US" altLang="zh-TW" dirty="0" smtClean="0"/>
              <a:t>event and make it to block </a:t>
            </a:r>
            <a:r>
              <a:rPr lang="en-US" altLang="zh-TW" dirty="0"/>
              <a:t>on a binary semaphore </a:t>
            </a:r>
          </a:p>
          <a:p>
            <a:pPr lvl="1"/>
            <a:r>
              <a:rPr lang="en-US" altLang="zh-TW" dirty="0"/>
              <a:t>When the interrupt happens, the ISR just sets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gives</a:t>
            </a:r>
            <a:r>
              <a:rPr lang="en-US" altLang="zh-TW" dirty="0" smtClean="0"/>
              <a:t>) the </a:t>
            </a:r>
            <a:r>
              <a:rPr lang="en-US" altLang="zh-TW" dirty="0"/>
              <a:t>semaphore and </a:t>
            </a:r>
            <a:r>
              <a:rPr lang="en-US" altLang="zh-TW" dirty="0" smtClean="0"/>
              <a:t>exits </a:t>
            </a:r>
            <a:r>
              <a:rPr lang="en-US" altLang="zh-TW" dirty="0" smtClean="0">
                <a:sym typeface="Wingdings" panose="05000000000000000000" pitchFamily="2" charset="2"/>
              </a:rPr>
              <a:t> control flow synchronization</a:t>
            </a:r>
            <a:endParaRPr lang="en-US" altLang="zh-TW" dirty="0"/>
          </a:p>
          <a:p>
            <a:pPr lvl="1"/>
            <a:r>
              <a:rPr lang="en-US" altLang="zh-TW" dirty="0"/>
              <a:t>Task can now be scheduled like any </a:t>
            </a:r>
            <a:r>
              <a:rPr lang="en-US" altLang="zh-TW" dirty="0" smtClean="0"/>
              <a:t>other to do the remaining works</a:t>
            </a:r>
          </a:p>
          <a:p>
            <a:pPr lvl="2"/>
            <a:r>
              <a:rPr lang="en-US" altLang="zh-TW" dirty="0" smtClean="0"/>
              <a:t>No </a:t>
            </a:r>
            <a:r>
              <a:rPr lang="en-US" altLang="zh-TW" dirty="0"/>
              <a:t>need to worry about nesting interrupts </a:t>
            </a:r>
            <a:r>
              <a:rPr lang="en-US" altLang="zh-TW" dirty="0" smtClean="0"/>
              <a:t>and interrupt priority</a:t>
            </a:r>
          </a:p>
          <a:p>
            <a:r>
              <a:rPr lang="en-US" altLang="zh-TW" dirty="0" smtClean="0"/>
              <a:t>This is called </a:t>
            </a:r>
            <a:r>
              <a:rPr lang="en-US" altLang="zh-TW" i="1" dirty="0"/>
              <a:t>Deferred Interrupt Processing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698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5877272"/>
            <a:ext cx="515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from </a:t>
            </a:r>
            <a:r>
              <a:rPr lang="en-US" sz="1200" b="1" i="1" dirty="0" smtClean="0"/>
              <a:t>Using the </a:t>
            </a:r>
            <a:r>
              <a:rPr lang="en-US" sz="1200" b="1" i="1" dirty="0" err="1" smtClean="0"/>
              <a:t>FreeRTOS</a:t>
            </a:r>
            <a:r>
              <a:rPr lang="en-US" sz="1200" b="1" i="1" dirty="0" smtClean="0"/>
              <a:t> Real Time Kernel </a:t>
            </a:r>
            <a:r>
              <a:rPr lang="en-US" sz="1200" dirty="0" smtClean="0"/>
              <a:t>(a </a:t>
            </a:r>
            <a:r>
              <a:rPr lang="en-US" sz="1200" dirty="0" err="1" smtClean="0"/>
              <a:t>pdf</a:t>
            </a:r>
            <a:r>
              <a:rPr lang="en-US" sz="1200" dirty="0" smtClean="0"/>
              <a:t> book), fair use claimed.</a:t>
            </a:r>
            <a:endParaRPr lang="en-US" sz="1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Semaphores and Interrupts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10</a:t>
            </a:fld>
            <a:endParaRPr lang="zh-TW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902944"/>
            <a:ext cx="5095875" cy="33432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1089579"/>
            <a:ext cx="4990876" cy="47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 Binary Semaphore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25450" y="1052736"/>
            <a:ext cx="8395022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SemaphoreHandle_t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xSemaphoreCreateBinary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Function to create </a:t>
            </a:r>
            <a:r>
              <a:rPr lang="en-US" altLang="zh-TW" dirty="0"/>
              <a:t>a binary </a:t>
            </a:r>
            <a:r>
              <a:rPr lang="en-US" altLang="zh-TW" dirty="0" smtClean="0"/>
              <a:t>semaphore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semaphore is created in the 'empty' </a:t>
            </a:r>
            <a:r>
              <a:rPr lang="en-US" altLang="zh-TW" dirty="0" smtClean="0"/>
              <a:t>state</a:t>
            </a:r>
            <a:endParaRPr lang="en-US" altLang="zh-TW" dirty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binary semaphore need not be </a:t>
            </a:r>
            <a:r>
              <a:rPr lang="en-US" altLang="zh-TW" dirty="0">
                <a:solidFill>
                  <a:srgbClr val="FF0000"/>
                </a:solidFill>
              </a:rPr>
              <a:t>given back </a:t>
            </a:r>
            <a:r>
              <a:rPr lang="en-US" altLang="zh-TW" dirty="0"/>
              <a:t>once obtained</a:t>
            </a:r>
            <a:r>
              <a:rPr lang="en-US" altLang="zh-TW" dirty="0" smtClean="0"/>
              <a:t>, and can be left in ‘empty’ for an indefinite time</a:t>
            </a:r>
          </a:p>
          <a:p>
            <a:pPr lvl="2"/>
            <a:r>
              <a:rPr lang="en-US" altLang="zh-TW" dirty="0" smtClean="0"/>
              <a:t>Thus, task control flow synchronization </a:t>
            </a:r>
            <a:r>
              <a:rPr lang="en-US" altLang="zh-TW" dirty="0"/>
              <a:t>can be implemented by one task/interrupt continuously 'giving' the semaphore while another continuously 'takes' the </a:t>
            </a:r>
            <a:r>
              <a:rPr lang="en-US" altLang="zh-TW" dirty="0" smtClean="0"/>
              <a:t>semaphore</a:t>
            </a:r>
            <a:endParaRPr lang="en-US" altLang="zh-TW" dirty="0"/>
          </a:p>
          <a:p>
            <a:pPr lvl="1"/>
            <a:r>
              <a:rPr lang="en-US" altLang="zh-TW" dirty="0" smtClean="0"/>
              <a:t>Binary </a:t>
            </a:r>
            <a:r>
              <a:rPr lang="en-US" altLang="zh-TW" dirty="0"/>
              <a:t>semaphores are assigned to variables of type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SemaphoreHandle_t</a:t>
            </a:r>
            <a:r>
              <a:rPr lang="en-US" altLang="zh-TW" dirty="0"/>
              <a:t> and can be used in any API function that takes a parameter of this </a:t>
            </a:r>
            <a:r>
              <a:rPr lang="en-US" altLang="zh-TW" dirty="0" smtClean="0"/>
              <a:t>type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11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816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a Binary Semaphore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xSemaphoreGiveFromISR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SemaphoreHandle_t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signed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/>
          </a:p>
          <a:p>
            <a:r>
              <a:rPr lang="en-US" altLang="zh-TW" dirty="0" smtClean="0"/>
              <a:t>Set (give) a semaphore</a:t>
            </a:r>
          </a:p>
          <a:p>
            <a:pPr lvl="1"/>
            <a:r>
              <a:rPr lang="en-US" altLang="zh-TW" dirty="0" smtClean="0"/>
              <a:t>Can </a:t>
            </a:r>
            <a:r>
              <a:rPr lang="en-US" altLang="zh-TW" dirty="0"/>
              <a:t>be used from an </a:t>
            </a:r>
            <a:r>
              <a:rPr lang="en-US" altLang="zh-TW" dirty="0" smtClean="0"/>
              <a:t>ISR</a:t>
            </a:r>
            <a:endParaRPr lang="en-US" altLang="zh-TW" dirty="0"/>
          </a:p>
          <a:p>
            <a:pPr lvl="1"/>
            <a:r>
              <a:rPr lang="en-US" altLang="zh-TW" dirty="0" err="1" smtClean="0"/>
              <a:t>xSemaphore</a:t>
            </a:r>
            <a:r>
              <a:rPr lang="en-US" altLang="zh-TW" dirty="0" smtClean="0"/>
              <a:t>: handle </a:t>
            </a:r>
            <a:r>
              <a:rPr lang="en-US" altLang="zh-TW" dirty="0"/>
              <a:t>to the semaphore being </a:t>
            </a:r>
            <a:r>
              <a:rPr lang="en-US" altLang="zh-TW" dirty="0" smtClean="0"/>
              <a:t>released </a:t>
            </a:r>
          </a:p>
          <a:p>
            <a:pPr lvl="1"/>
            <a:r>
              <a:rPr lang="en-US" altLang="zh-TW" dirty="0" err="1" smtClean="0"/>
              <a:t>pxHigherPriorityTaskWoken</a:t>
            </a:r>
            <a:r>
              <a:rPr lang="en-US" altLang="zh-TW" dirty="0" smtClean="0"/>
              <a:t>: set </a:t>
            </a:r>
            <a:r>
              <a:rPr lang="en-US" altLang="zh-TW" dirty="0"/>
              <a:t>to </a:t>
            </a:r>
            <a:r>
              <a:rPr lang="en-US" altLang="zh-TW" dirty="0" err="1"/>
              <a:t>pdTRUE</a:t>
            </a:r>
            <a:r>
              <a:rPr lang="en-US" altLang="zh-TW" dirty="0"/>
              <a:t> if giving the semaphore caused a </a:t>
            </a:r>
            <a:r>
              <a:rPr lang="en-US" altLang="zh-TW" dirty="0" smtClean="0"/>
              <a:t>task of a </a:t>
            </a:r>
            <a:r>
              <a:rPr lang="en-US" altLang="zh-TW" dirty="0"/>
              <a:t>higher </a:t>
            </a:r>
            <a:r>
              <a:rPr lang="en-US" altLang="zh-TW" dirty="0" smtClean="0"/>
              <a:t>priority to unblock, causing a </a:t>
            </a:r>
            <a:r>
              <a:rPr lang="en-US" altLang="zh-TW" dirty="0"/>
              <a:t>context </a:t>
            </a:r>
            <a:r>
              <a:rPr lang="en-US" altLang="zh-TW" dirty="0" smtClean="0"/>
              <a:t>switch before </a:t>
            </a:r>
            <a:r>
              <a:rPr lang="en-US" altLang="zh-TW" dirty="0"/>
              <a:t>the interrupt is </a:t>
            </a:r>
            <a:r>
              <a:rPr lang="en-US" altLang="zh-TW" dirty="0" smtClean="0"/>
              <a:t>exited</a:t>
            </a:r>
          </a:p>
          <a:p>
            <a:pPr marL="0" indent="0">
              <a:buNone/>
            </a:pPr>
            <a:endParaRPr lang="en-US" altLang="zh-TW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xSemaphoreGive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SemaphoreHandle_t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/>
              <a:t>Set (give) a </a:t>
            </a:r>
            <a:r>
              <a:rPr lang="en-US" altLang="zh-TW" dirty="0" smtClean="0"/>
              <a:t>semaphore</a:t>
            </a:r>
            <a:endParaRPr lang="en-US" altLang="zh-TW" sz="2200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27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a Binary Semaphore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xSemaphoreTake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xSemaphoreHandle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portTickType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xBlockTime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 smtClean="0"/>
          </a:p>
          <a:p>
            <a:r>
              <a:rPr lang="en-US" dirty="0" smtClean="0"/>
              <a:t>Reset (take) a semaphore</a:t>
            </a:r>
          </a:p>
          <a:p>
            <a:pPr lvl="1"/>
            <a:r>
              <a:rPr lang="en-US" dirty="0" err="1" smtClean="0"/>
              <a:t>xSemaphore</a:t>
            </a:r>
            <a:r>
              <a:rPr lang="en-US" dirty="0" smtClean="0"/>
              <a:t>: handle to the semaphore being taken</a:t>
            </a:r>
          </a:p>
          <a:p>
            <a:pPr lvl="1"/>
            <a:r>
              <a:rPr lang="en-US" dirty="0" err="1" smtClean="0"/>
              <a:t>xBlockTime</a:t>
            </a:r>
            <a:r>
              <a:rPr lang="en-US" dirty="0" smtClean="0"/>
              <a:t>: time in ticks to wait for the semaphore to become available</a:t>
            </a:r>
          </a:p>
          <a:p>
            <a:pPr lvl="2"/>
            <a:r>
              <a:rPr lang="en-US" dirty="0" smtClean="0"/>
              <a:t>A block time of zero can be used to poll the semaphore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altLang="zh-TW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xSemaphoreTakeFromISR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xSemaphoreHandle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signed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710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</a:t>
            </a:r>
            <a:r>
              <a:rPr lang="en-US" altLang="zh-TW" dirty="0" smtClean="0"/>
              <a:t>Binary Semaphores</a:t>
            </a:r>
            <a:endParaRPr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32AF1-3153-4BFC-ABF0-71916461ABBD}" type="slidenum">
              <a:rPr lang="zh-TW" altLang="en-US" smtClean="0"/>
              <a:pPr/>
              <a:t>14</a:t>
            </a:fld>
            <a:endParaRPr lang="zh-TW" altLang="zh-TW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58557"/>
              </p:ext>
            </p:extLst>
          </p:nvPr>
        </p:nvGraphicFramePr>
        <p:xfrm>
          <a:off x="251520" y="1124744"/>
          <a:ext cx="8712968" cy="4937760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</a:t>
                      </a:r>
                      <a:r>
                        <a:rPr kumimoji="1" lang="en-US" altLang="zh-TW" sz="20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&lt;</a:t>
                      </a:r>
                      <a:r>
                        <a:rPr kumimoji="1" lang="en-US" altLang="zh-TW" sz="2000" b="1" kern="120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semphr.h</a:t>
                      </a:r>
                      <a:r>
                        <a:rPr kumimoji="1" lang="en-US" altLang="zh-TW" sz="20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  <a:endParaRPr kumimoji="1" lang="en-US" altLang="zh-TW" sz="20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r>
                        <a:rPr kumimoji="1" lang="en-US" altLang="zh-TW" sz="20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vSemaphoreHandle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binary_sem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;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//Global handler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one_sec_isr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(void){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 an ISR</a:t>
                      </a:r>
                    </a:p>
                    <a:p>
                      <a:r>
                        <a:rPr kumimoji="1" lang="en-US" altLang="zh-TW" sz="2000" b="1" kern="1200" baseline="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xSemaphoreGiveFromISR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binary_sem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NULL);		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sem_task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 *p){</a:t>
                      </a:r>
                    </a:p>
                    <a:p>
                      <a:r>
                        <a:rPr kumimoji="1" lang="en-US" altLang="zh-TW" sz="2000" b="1" kern="1200" baseline="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while(1)</a:t>
                      </a:r>
                    </a:p>
                    <a:p>
                      <a:r>
                        <a:rPr kumimoji="1" lang="en-US" altLang="zh-TW" sz="2000" b="1" kern="1200" baseline="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if(</a:t>
                      </a:r>
                      <a:r>
                        <a:rPr kumimoji="1" lang="en-US" altLang="zh-TW" sz="20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xSemaphoreTake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(binary_sem,999999)) puts("Tick!");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main(void){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vSemaphoreCreateBinary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binary_sem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sem_task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(signed char*)) "t1", 2048,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  NULL, 1, NULL);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kumimoji="1" lang="en-US" altLang="zh-TW" sz="2000" b="1" kern="1200" baseline="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return 0;	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en-US" altLang="zh-TW" sz="2000" b="1" kern="1200" dirty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 bwMode="auto">
          <a:xfrm>
            <a:off x="2987824" y="2348879"/>
            <a:ext cx="504056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4215596" y="2622103"/>
            <a:ext cx="17209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Control flow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3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Counting Semaphores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dirty="0" smtClean="0"/>
              <a:t>Typically </a:t>
            </a:r>
            <a:r>
              <a:rPr lang="en-US" altLang="zh-TW" dirty="0"/>
              <a:t>used for two things: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Counting </a:t>
            </a:r>
            <a:r>
              <a:rPr lang="en-US" altLang="zh-TW" dirty="0" smtClean="0"/>
              <a:t>events: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An </a:t>
            </a:r>
            <a:r>
              <a:rPr lang="en-US" altLang="zh-TW" i="1" dirty="0"/>
              <a:t>event handler </a:t>
            </a:r>
            <a:r>
              <a:rPr lang="en-US" altLang="zh-TW" dirty="0"/>
              <a:t>will 'give' a semaphore each time an event </a:t>
            </a:r>
            <a:r>
              <a:rPr lang="en-US" altLang="zh-TW" dirty="0" smtClean="0"/>
              <a:t>occurs, </a:t>
            </a:r>
            <a:r>
              <a:rPr lang="en-US" altLang="zh-TW" dirty="0"/>
              <a:t>and a </a:t>
            </a:r>
            <a:r>
              <a:rPr lang="en-US" altLang="zh-TW" i="1" dirty="0"/>
              <a:t>handler task </a:t>
            </a:r>
            <a:r>
              <a:rPr lang="en-US" altLang="zh-TW" dirty="0"/>
              <a:t>will 'take' a semaphore each time it processes an </a:t>
            </a:r>
            <a:r>
              <a:rPr lang="en-US" altLang="zh-TW" dirty="0" smtClean="0"/>
              <a:t>event</a:t>
            </a: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dirty="0"/>
              <a:t>Resource </a:t>
            </a:r>
            <a:r>
              <a:rPr lang="en-US" altLang="zh-TW" dirty="0" smtClean="0"/>
              <a:t>management: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The </a:t>
            </a:r>
            <a:r>
              <a:rPr lang="en-US" altLang="zh-TW" dirty="0"/>
              <a:t>count value indicates </a:t>
            </a:r>
            <a:r>
              <a:rPr lang="en-US" altLang="zh-TW" dirty="0" smtClean="0"/>
              <a:t>number of available resources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To get a resource, </a:t>
            </a:r>
            <a:r>
              <a:rPr lang="en-US" altLang="zh-TW" dirty="0"/>
              <a:t>a task must </a:t>
            </a:r>
            <a:r>
              <a:rPr lang="en-US" altLang="zh-TW" dirty="0" smtClean="0"/>
              <a:t>obtain (take) </a:t>
            </a:r>
            <a:r>
              <a:rPr lang="en-US" altLang="zh-TW" dirty="0"/>
              <a:t>a </a:t>
            </a:r>
            <a:r>
              <a:rPr lang="en-US" altLang="zh-TW" dirty="0" smtClean="0"/>
              <a:t>semaphore 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When </a:t>
            </a:r>
            <a:r>
              <a:rPr lang="en-US" altLang="zh-TW" dirty="0"/>
              <a:t>a task finishes with the </a:t>
            </a:r>
            <a:r>
              <a:rPr lang="en-US" altLang="zh-TW" dirty="0" smtClean="0"/>
              <a:t>resource, </a:t>
            </a:r>
            <a:r>
              <a:rPr lang="en-US" altLang="zh-TW" dirty="0"/>
              <a:t>it 'gives' the semaphore </a:t>
            </a:r>
            <a:r>
              <a:rPr lang="en-US" altLang="zh-TW" dirty="0" smtClean="0"/>
              <a:t>back</a:t>
            </a: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SemaphoreHandle_t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xSemaphoreCreateCounting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uxMaxCount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uxInitialCount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32AF1-3153-4BFC-ABF0-71916461ABBD}" type="slidenum">
              <a:rPr lang="zh-TW" altLang="en-US" smtClean="0"/>
              <a:pPr/>
              <a:t>15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432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Counting </a:t>
            </a:r>
            <a:r>
              <a:rPr lang="en-US" altLang="zh-TW" dirty="0"/>
              <a:t>Semaphore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16</a:t>
            </a:fld>
            <a:endParaRPr lang="zh-TW" altLang="zh-TW"/>
          </a:p>
        </p:txBody>
      </p:sp>
      <p:graphicFrame>
        <p:nvGraphicFramePr>
          <p:cNvPr id="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34072"/>
              </p:ext>
            </p:extLst>
          </p:nvPr>
        </p:nvGraphicFramePr>
        <p:xfrm>
          <a:off x="251520" y="1196503"/>
          <a:ext cx="8568952" cy="4663440"/>
        </p:xfrm>
        <a:graphic>
          <a:graphicData uri="http://schemas.openxmlformats.org/drawingml/2006/table">
            <a:tbl>
              <a:tblPr/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67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semphr.h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xSemaphoreHandle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; </a:t>
                      </a:r>
                      <a:r>
                        <a:rPr lang="en-US" altLang="zh-TW" sz="20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//Global Handler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kumimoji="1" lang="en-US" altLang="zh-TW" sz="2000" b="1" kern="1200" dirty="0" smtClean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main(void){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P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arameter for </a:t>
                      </a:r>
                      <a:r>
                        <a:rPr kumimoji="1" lang="en-US" altLang="zh-TW" sz="2000" b="1" kern="12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uxMaxCount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zh-TW" sz="2000" b="1" kern="12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uxInitialCount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*/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</a:t>
                      </a:r>
                      <a:r>
                        <a:rPr kumimoji="1" lang="en-US" altLang="zh-TW" sz="20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xSemaphoreCreateCounting</a:t>
                      </a: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(2, </a:t>
                      </a:r>
                      <a:r>
                        <a:rPr kumimoji="1" lang="en-US" altLang="zh-TW" sz="20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2</a:t>
                      </a: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 Create tasks with priority 1 for both users */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TW" sz="2000" b="1" kern="1200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(task1, (signed char*)) “t1",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1024,</a:t>
                      </a:r>
                      <a:r>
                        <a:rPr kumimoji="1" lang="en-US" altLang="zh-TW" sz="2000" b="1" kern="1200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NULL, 1, 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TW" sz="2000" b="1" kern="1200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(task2, (signed char*)) “t2",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1024, NULL, 1, NULL);  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TW" sz="2000" b="1" kern="1200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return 0;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8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of Counting Semaphore (2/2)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17</a:t>
            </a:fld>
            <a:endParaRPr lang="zh-TW" altLang="zh-TW"/>
          </a:p>
        </p:txBody>
      </p:sp>
      <p:graphicFrame>
        <p:nvGraphicFramePr>
          <p:cNvPr id="4" name="Group 24"/>
          <p:cNvGraphicFramePr>
            <a:graphicFrameLocks noGrp="1"/>
          </p:cNvGraphicFramePr>
          <p:nvPr>
            <p:extLst/>
          </p:nvPr>
        </p:nvGraphicFramePr>
        <p:xfrm>
          <a:off x="251521" y="1124744"/>
          <a:ext cx="8570218" cy="4937760"/>
        </p:xfrm>
        <a:graphic>
          <a:graphicData uri="http://schemas.openxmlformats.org/drawingml/2006/table">
            <a:tbl>
              <a:tblPr/>
              <a:tblGrid>
                <a:gridCol w="857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task1(void *p){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baseline="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if(</a:t>
                      </a:r>
                      <a:r>
                        <a:rPr lang="en-US" altLang="zh-TW" sz="2000" b="1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xSemaphoreTake</a:t>
                      </a: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2000" b="1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</a:t>
                      </a:r>
                      <a:r>
                        <a:rPr lang="en-US" altLang="zh-TW" sz="2000" b="1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portMAX_DELAY</a:t>
                      </a: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2000" b="1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xSemaphoreGive</a:t>
                      </a: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2000" b="1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b="1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(3000);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task2(void *p){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if(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xSemaphoreTake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),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portMAX_DELAY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){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xSemaphoreGive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b="1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lang="en-US" altLang="zh-TW" sz="2000" b="1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(3000); </a:t>
                      </a:r>
                      <a:endParaRPr kumimoji="1" lang="en-US" altLang="zh-TW" sz="2000" b="1" kern="1200" dirty="0" smtClean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 smtClean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Mutex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Mutexes</a:t>
            </a:r>
            <a:r>
              <a:rPr lang="en-US" altLang="zh-TW" dirty="0"/>
              <a:t> are used for mutual exclusion, so that only one task at a time uses a shared </a:t>
            </a:r>
            <a:r>
              <a:rPr lang="en-US" altLang="zh-TW" dirty="0" smtClean="0"/>
              <a:t>resource, e.g., file, data, device, ...</a:t>
            </a:r>
          </a:p>
          <a:p>
            <a:pPr lvl="1"/>
            <a:r>
              <a:rPr lang="en-US" altLang="zh-TW" dirty="0" smtClean="0"/>
              <a:t>To </a:t>
            </a:r>
            <a:r>
              <a:rPr lang="en-US" altLang="zh-TW" dirty="0"/>
              <a:t>access the shared resource, a task locks the </a:t>
            </a:r>
            <a:r>
              <a:rPr lang="en-US" altLang="zh-TW" dirty="0" err="1"/>
              <a:t>mutex</a:t>
            </a:r>
            <a:r>
              <a:rPr lang="en-US" altLang="zh-TW" dirty="0"/>
              <a:t> associated with the </a:t>
            </a:r>
            <a:r>
              <a:rPr lang="en-US" altLang="zh-TW" dirty="0" smtClean="0"/>
              <a:t>resource </a:t>
            </a:r>
          </a:p>
          <a:p>
            <a:pPr lvl="1"/>
            <a:r>
              <a:rPr lang="en-US" altLang="zh-TW" dirty="0" smtClean="0"/>
              <a:t>The task owns </a:t>
            </a:r>
            <a:r>
              <a:rPr lang="en-US" altLang="zh-TW" dirty="0"/>
              <a:t>the </a:t>
            </a:r>
            <a:r>
              <a:rPr lang="en-US" altLang="zh-TW" dirty="0" err="1" smtClean="0"/>
              <a:t>mutex</a:t>
            </a:r>
            <a:r>
              <a:rPr lang="en-US" altLang="zh-TW" dirty="0" smtClean="0"/>
              <a:t> </a:t>
            </a:r>
            <a:r>
              <a:rPr lang="en-US" altLang="zh-TW" dirty="0"/>
              <a:t>until it unlocks the </a:t>
            </a:r>
            <a:r>
              <a:rPr lang="en-US" altLang="zh-TW" dirty="0" err="1" smtClean="0"/>
              <a:t>mutex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18</a:t>
            </a:fld>
            <a:endParaRPr lang="zh-TW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709706"/>
            <a:ext cx="8053294" cy="23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98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Synchronization?</a:t>
            </a:r>
            <a:endParaRPr lang="en-CA" altLang="zh-TW"/>
          </a:p>
        </p:txBody>
      </p:sp>
      <p:sp>
        <p:nvSpPr>
          <p:cNvPr id="1141799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Synchronization may be used to solve:</a:t>
            </a:r>
          </a:p>
          <a:p>
            <a:pPr lvl="1"/>
            <a:r>
              <a:rPr lang="en-US" altLang="zh-TW" dirty="0"/>
              <a:t>Mutual exclusion</a:t>
            </a:r>
          </a:p>
          <a:p>
            <a:pPr lvl="1"/>
            <a:r>
              <a:rPr lang="en-US" altLang="zh-TW" dirty="0"/>
              <a:t>Control flow</a:t>
            </a:r>
          </a:p>
          <a:p>
            <a:pPr lvl="1"/>
            <a:r>
              <a:rPr lang="en-US" altLang="zh-TW" dirty="0"/>
              <a:t>Data flow</a:t>
            </a:r>
          </a:p>
          <a:p>
            <a:r>
              <a:rPr lang="en-US" altLang="zh-TW" dirty="0"/>
              <a:t>Synchronization </a:t>
            </a:r>
            <a:r>
              <a:rPr lang="en-US" altLang="zh-TW" dirty="0" smtClean="0"/>
              <a:t>mechanisms </a:t>
            </a:r>
            <a:r>
              <a:rPr lang="en-US" altLang="zh-TW" dirty="0"/>
              <a:t>include:</a:t>
            </a:r>
          </a:p>
          <a:p>
            <a:pPr lvl="1"/>
            <a:r>
              <a:rPr lang="en-US" altLang="zh-TW" dirty="0" smtClean="0"/>
              <a:t>Message queues</a:t>
            </a:r>
          </a:p>
          <a:p>
            <a:pPr lvl="1"/>
            <a:r>
              <a:rPr lang="en-US" altLang="zh-TW" dirty="0" smtClean="0"/>
              <a:t>Semaphores</a:t>
            </a:r>
            <a:endParaRPr lang="en-US" altLang="zh-TW" dirty="0"/>
          </a:p>
          <a:p>
            <a:pPr lvl="1"/>
            <a:r>
              <a:rPr lang="en-US" altLang="zh-TW" dirty="0" err="1" smtClean="0"/>
              <a:t>Mutexs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Locks</a:t>
            </a:r>
            <a:endParaRPr lang="en-US" altLang="zh-TW" dirty="0"/>
          </a:p>
          <a:p>
            <a:r>
              <a:rPr lang="en-US" altLang="zh-TW" dirty="0" smtClean="0"/>
              <a:t>Correct </a:t>
            </a:r>
            <a:r>
              <a:rPr lang="en-US" altLang="zh-TW" dirty="0"/>
              <a:t>synchronization mechanism depends </a:t>
            </a:r>
            <a:br>
              <a:rPr lang="en-US" altLang="zh-TW" dirty="0"/>
            </a:br>
            <a:r>
              <a:rPr lang="en-US" altLang="zh-TW" dirty="0"/>
              <a:t>on the synchronization issue being addressed</a:t>
            </a:r>
            <a:endParaRPr lang="en-CA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58662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Mutex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Mutex</a:t>
            </a:r>
            <a:r>
              <a:rPr lang="en-US" altLang="zh-TW" dirty="0" smtClean="0"/>
              <a:t> acts like a binary semaphore using a single token to guard a resource</a:t>
            </a:r>
          </a:p>
          <a:p>
            <a:pPr lvl="1"/>
            <a:r>
              <a:rPr lang="en-US" altLang="zh-TW" dirty="0" smtClean="0"/>
              <a:t>When a task wishes to access the resource, it must first obtain ('take') the token</a:t>
            </a:r>
          </a:p>
          <a:p>
            <a:pPr lvl="1"/>
            <a:r>
              <a:rPr lang="en-US" altLang="zh-TW" dirty="0" smtClean="0"/>
              <a:t>When the task has finished with the </a:t>
            </a:r>
            <a:r>
              <a:rPr lang="en-US" altLang="zh-TW" dirty="0" smtClean="0"/>
              <a:t>resource, </a:t>
            </a:r>
            <a:r>
              <a:rPr lang="en-US" altLang="zh-TW" dirty="0" smtClean="0"/>
              <a:t>it must 'give' the token back - allowing other tasks the opportunity to access the same resource</a:t>
            </a:r>
          </a:p>
          <a:p>
            <a:r>
              <a:rPr lang="en-US" altLang="zh-TW" dirty="0" err="1" smtClean="0"/>
              <a:t>Mutex</a:t>
            </a:r>
            <a:r>
              <a:rPr lang="en-US" altLang="zh-TW" dirty="0" smtClean="0"/>
              <a:t> may cause a high priority task to be waiting on a lower priority one</a:t>
            </a:r>
          </a:p>
          <a:p>
            <a:pPr lvl="1"/>
            <a:r>
              <a:rPr lang="en-US" altLang="zh-TW" dirty="0" smtClean="0"/>
              <a:t>Even worse, a medium priority task might be running and cause the high priority task to </a:t>
            </a:r>
            <a:r>
              <a:rPr lang="en-US" altLang="zh-TW" dirty="0" smtClean="0"/>
              <a:t>miss its </a:t>
            </a:r>
            <a:r>
              <a:rPr lang="en-US" altLang="zh-TW" dirty="0" smtClean="0"/>
              <a:t>deadline!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  <a:ea typeface="新細明體" panose="02020500000000000000" pitchFamily="18" charset="-120"/>
              </a:rPr>
              <a:t>Priority inversion </a:t>
            </a:r>
            <a:r>
              <a:rPr lang="en-US" altLang="zh-TW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problem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866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</a:t>
            </a:r>
            <a:r>
              <a:rPr lang="en-US" altLang="zh-TW" dirty="0" smtClean="0"/>
              <a:t>Inversion: Case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priority of T</a:t>
            </a:r>
            <a:r>
              <a:rPr lang="en-US" altLang="zh-TW" baseline="-25000" dirty="0"/>
              <a:t>1</a:t>
            </a:r>
            <a:r>
              <a:rPr lang="en-US" altLang="zh-TW" dirty="0"/>
              <a:t> &gt; priority of </a:t>
            </a:r>
            <a:r>
              <a:rPr lang="en-US" altLang="zh-TW" dirty="0" smtClean="0"/>
              <a:t>T</a:t>
            </a:r>
            <a:r>
              <a:rPr lang="en-US" altLang="zh-TW" baseline="-25000" dirty="0" smtClean="0"/>
              <a:t>9</a:t>
            </a:r>
            <a:endParaRPr lang="en-US" altLang="zh-TW" baseline="-25000" dirty="0"/>
          </a:p>
          <a:p>
            <a:pPr lvl="1"/>
            <a:r>
              <a:rPr lang="en-US" altLang="zh-TW" dirty="0"/>
              <a:t>If </a:t>
            </a:r>
            <a:r>
              <a:rPr lang="en-US" altLang="zh-TW" dirty="0" smtClean="0"/>
              <a:t>T</a:t>
            </a:r>
            <a:r>
              <a:rPr lang="en-US" altLang="zh-TW" sz="2800" baseline="-25000" dirty="0" smtClean="0"/>
              <a:t>9</a:t>
            </a:r>
            <a:r>
              <a:rPr lang="en-US" altLang="zh-TW" dirty="0" smtClean="0"/>
              <a:t> has exclusive access, T</a:t>
            </a:r>
            <a:r>
              <a:rPr lang="en-US" altLang="zh-TW" sz="2800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has to wait until </a:t>
            </a:r>
            <a:r>
              <a:rPr lang="en-US" altLang="zh-TW" dirty="0" smtClean="0"/>
              <a:t>T</a:t>
            </a:r>
            <a:r>
              <a:rPr lang="en-US" altLang="zh-TW" sz="2800" baseline="-25000" dirty="0" smtClean="0"/>
              <a:t>9</a:t>
            </a:r>
            <a:r>
              <a:rPr lang="en-US" altLang="zh-TW" dirty="0" smtClean="0"/>
              <a:t> </a:t>
            </a:r>
            <a:r>
              <a:rPr lang="en-US" altLang="zh-TW" dirty="0"/>
              <a:t>releases </a:t>
            </a:r>
            <a:r>
              <a:rPr lang="en-US" altLang="zh-TW" dirty="0" smtClean="0"/>
              <a:t>resource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inverting priority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20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43" y="2467022"/>
            <a:ext cx="7208217" cy="36262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93384" y="2852936"/>
            <a:ext cx="1872208" cy="120032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lt"/>
              </a:rPr>
              <a:t>T</a:t>
            </a:r>
            <a:r>
              <a:rPr lang="en-US" altLang="zh-TW" baseline="-25000" dirty="0" smtClean="0">
                <a:latin typeface="+mn-lt"/>
              </a:rPr>
              <a:t>1</a:t>
            </a:r>
            <a:r>
              <a:rPr lang="en-US" altLang="zh-TW" dirty="0" smtClean="0">
                <a:latin typeface="+mn-lt"/>
              </a:rPr>
              <a:t> has higher priority and preempts T</a:t>
            </a:r>
            <a:r>
              <a:rPr lang="en-US" altLang="zh-TW" baseline="-25000" dirty="0" smtClean="0">
                <a:latin typeface="+mn-lt"/>
              </a:rPr>
              <a:t>9</a:t>
            </a:r>
            <a:endParaRPr lang="zh-TW" altLang="en-US" baseline="-25000" dirty="0">
              <a:latin typeface="+mn-lt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2976960" y="4077072"/>
            <a:ext cx="3816424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左大括弧 8"/>
          <p:cNvSpPr/>
          <p:nvPr/>
        </p:nvSpPr>
        <p:spPr bwMode="auto">
          <a:xfrm>
            <a:off x="1320776" y="3429000"/>
            <a:ext cx="216024" cy="576064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7544" y="3356992"/>
            <a:ext cx="997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+mn-lt"/>
              </a:rPr>
              <a:t>Critical section</a:t>
            </a:r>
            <a:endParaRPr lang="zh-TW" altLang="en-US" sz="20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524328" y="5445224"/>
            <a:ext cx="1609614" cy="33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+mn-lt"/>
              </a:rPr>
              <a:t>(critical section)</a:t>
            </a:r>
            <a:endParaRPr lang="zh-TW" altLang="en-US" sz="1600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45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 Inversion: Case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medium-priority task preempts a lower-priority task which is using a shared resource, but a higher priority task is blocked waiting for that resource</a:t>
            </a:r>
          </a:p>
          <a:p>
            <a:pPr lvl="1"/>
            <a:r>
              <a:rPr lang="en-US" altLang="zh-TW" dirty="0" smtClean="0"/>
              <a:t>If the higher-priority task would be otherwise ready to run, but a medium-priority task is currently running instead, a priority inversion is occurred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21</a:t>
            </a:fld>
            <a:endParaRPr lang="zh-TW" altLang="zh-TW"/>
          </a:p>
        </p:txBody>
      </p:sp>
      <p:grpSp>
        <p:nvGrpSpPr>
          <p:cNvPr id="13" name="群組 12"/>
          <p:cNvGrpSpPr/>
          <p:nvPr/>
        </p:nvGrpSpPr>
        <p:grpSpPr>
          <a:xfrm>
            <a:off x="1447800" y="3573016"/>
            <a:ext cx="6677025" cy="2541587"/>
            <a:chOff x="1447800" y="3573016"/>
            <a:chExt cx="6677025" cy="2541587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1447800" y="3573016"/>
              <a:ext cx="6677025" cy="2541587"/>
              <a:chOff x="1074" y="2335"/>
              <a:chExt cx="3870" cy="1434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4" y="2335"/>
                <a:ext cx="1560" cy="1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4" y="2448"/>
                <a:ext cx="2334" cy="1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矩形 11"/>
            <p:cNvSpPr/>
            <p:nvPr/>
          </p:nvSpPr>
          <p:spPr bwMode="auto">
            <a:xfrm>
              <a:off x="1619672" y="3645024"/>
              <a:ext cx="1080120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" t="13222" r="-285" b="2180"/>
          <a:stretch/>
        </p:blipFill>
        <p:spPr bwMode="auto">
          <a:xfrm>
            <a:off x="2987825" y="2636912"/>
            <a:ext cx="599576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Solving Priority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Priority </a:t>
            </a:r>
            <a:r>
              <a:rPr lang="en-US" altLang="zh-TW" i="1" dirty="0" smtClean="0">
                <a:solidFill>
                  <a:srgbClr val="FF0000"/>
                </a:solidFill>
              </a:rPr>
              <a:t>inheritance</a:t>
            </a:r>
            <a:endParaRPr lang="en-US" altLang="zh-TW" i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a high priority task blocks while attempting to obtain a </a:t>
            </a:r>
            <a:r>
              <a:rPr lang="en-US" altLang="zh-TW" dirty="0" err="1"/>
              <a:t>mutex</a:t>
            </a:r>
            <a:r>
              <a:rPr lang="en-US" altLang="zh-TW" dirty="0"/>
              <a:t> (token) that is currently held by a lower priority task, then the priority of the task holding the token is temporarily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raised </a:t>
            </a:r>
            <a:r>
              <a:rPr lang="en-US" altLang="zh-TW" dirty="0"/>
              <a:t>to that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of </a:t>
            </a:r>
            <a:r>
              <a:rPr lang="en-US" altLang="zh-TW" dirty="0"/>
              <a:t>the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blocking task</a:t>
            </a:r>
          </a:p>
          <a:p>
            <a:r>
              <a:rPr lang="en-US" altLang="zh-TW" dirty="0" err="1" smtClean="0"/>
              <a:t>FreeRTOS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mutex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implements</a:t>
            </a:r>
            <a:br>
              <a:rPr lang="en-US" altLang="zh-TW" dirty="0" smtClean="0"/>
            </a:br>
            <a:r>
              <a:rPr lang="en-US" altLang="zh-TW" dirty="0" smtClean="0"/>
              <a:t>priority</a:t>
            </a:r>
            <a:br>
              <a:rPr lang="en-US" altLang="zh-TW" dirty="0" smtClean="0"/>
            </a:br>
            <a:r>
              <a:rPr lang="en-US" altLang="zh-TW" dirty="0" smtClean="0"/>
              <a:t>inheritance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9492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</a:t>
            </a:r>
            <a:r>
              <a:rPr lang="en-US" altLang="zh-TW" dirty="0" err="1" smtClean="0"/>
              <a:t>Mutex</a:t>
            </a:r>
            <a:r>
              <a:rPr lang="en-US" altLang="zh-TW" dirty="0" smtClean="0"/>
              <a:t> (1/3)</a:t>
            </a:r>
            <a:endParaRPr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32AF1-3153-4BFC-ABF0-71916461ABBD}" type="slidenum">
              <a:rPr lang="zh-TW" altLang="en-US" smtClean="0"/>
              <a:pPr/>
              <a:t>23</a:t>
            </a:fld>
            <a:endParaRPr lang="zh-TW" altLang="zh-TW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73092"/>
              </p:ext>
            </p:extLst>
          </p:nvPr>
        </p:nvGraphicFramePr>
        <p:xfrm>
          <a:off x="323528" y="1124744"/>
          <a:ext cx="8568952" cy="4937760"/>
        </p:xfrm>
        <a:graphic>
          <a:graphicData uri="http://schemas.openxmlformats.org/drawingml/2006/table">
            <a:tbl>
              <a:tblPr/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1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semphr.h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TW" sz="20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SemaphoreHandle_t</a:t>
                      </a:r>
                      <a:r>
                        <a:rPr kumimoji="1" lang="en-US" altLang="zh-TW" sz="20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gatekeeper = 0;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g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lobal handler */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setup(){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Serial.begin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(9600);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gatekeeper = </a:t>
                      </a:r>
                      <a:r>
                        <a:rPr kumimoji="1" lang="en-US" altLang="zh-TW" sz="20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xSemaphoreCreateMutex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c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reate tasks with priority 1 for both users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*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(user_1, (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const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portCHAR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*)"t1", 128,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 NULL, 1, NULL);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(user_2, (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const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portCHAR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*)"t2", 128,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 NULL, 2, NULL);    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("test");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loop(){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  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0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</a:t>
            </a:r>
            <a:r>
              <a:rPr lang="en-US" altLang="zh-TW" dirty="0" err="1" smtClean="0"/>
              <a:t>Mutex</a:t>
            </a:r>
            <a:r>
              <a:rPr lang="en-US" altLang="zh-TW" dirty="0" smtClean="0"/>
              <a:t> (2/3)</a:t>
            </a:r>
            <a:endParaRPr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32AF1-3153-4BFC-ABF0-71916461ABBD}" type="slidenum">
              <a:rPr lang="zh-TW" altLang="en-US" smtClean="0"/>
              <a:pPr/>
              <a:t>24</a:t>
            </a:fld>
            <a:endParaRPr lang="zh-TW" altLang="zh-TW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70774"/>
              </p:ext>
            </p:extLst>
          </p:nvPr>
        </p:nvGraphicFramePr>
        <p:xfrm>
          <a:off x="107504" y="1124744"/>
          <a:ext cx="8928992" cy="4968552"/>
        </p:xfrm>
        <a:graphic>
          <a:graphicData uri="http://schemas.openxmlformats.org/drawingml/2006/table">
            <a:tbl>
              <a:tblPr/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user_1(void *p){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if(</a:t>
                      </a:r>
                      <a:r>
                        <a:rPr kumimoji="1" lang="en-US" altLang="zh-TW" sz="20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xSemaphoreTake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(gatekeeper, 100)){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("User 1 got access");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 critical section */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(200);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stay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in C.S. for 200 ticks */</a:t>
                      </a:r>
                      <a:endParaRPr kumimoji="1" lang="en-US" altLang="zh-TW" sz="2000" b="1" kern="120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xSemaphoreGive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(gatekeeper); 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 releas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 semaphore, exit critical section */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else{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(“User 1 cannot access in 1000 </a:t>
                      </a:r>
                      <a:r>
                        <a:rPr kumimoji="1" lang="en-US" altLang="zh-TW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ms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");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(100);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 or do other works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/* without delay, user 1 will get key immediately */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en-US" altLang="zh-TW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660232" y="1671191"/>
            <a:ext cx="224279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Take &amp; give back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直線單箭頭接點 4"/>
          <p:cNvCxnSpPr>
            <a:stCxn id="3" idx="1"/>
          </p:cNvCxnSpPr>
          <p:nvPr/>
        </p:nvCxnSpPr>
        <p:spPr bwMode="auto">
          <a:xfrm flipH="1">
            <a:off x="3491880" y="1902024"/>
            <a:ext cx="3168352" cy="1588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單箭頭接點 6"/>
          <p:cNvCxnSpPr>
            <a:stCxn id="3" idx="1"/>
          </p:cNvCxnSpPr>
          <p:nvPr/>
        </p:nvCxnSpPr>
        <p:spPr bwMode="auto">
          <a:xfrm flipH="1">
            <a:off x="3275856" y="1902024"/>
            <a:ext cx="3384376" cy="1209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561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</a:t>
            </a:r>
            <a:r>
              <a:rPr lang="en-US" altLang="zh-TW" dirty="0" err="1" smtClean="0"/>
              <a:t>Mutex</a:t>
            </a:r>
            <a:r>
              <a:rPr lang="en-US" altLang="zh-TW" dirty="0" smtClean="0"/>
              <a:t> (3/3)</a:t>
            </a:r>
            <a:endParaRPr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32AF1-3153-4BFC-ABF0-71916461ABBD}" type="slidenum">
              <a:rPr lang="zh-TW" altLang="en-US" smtClean="0"/>
              <a:pPr/>
              <a:t>25</a:t>
            </a:fld>
            <a:endParaRPr lang="zh-TW" altLang="zh-TW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47428"/>
              </p:ext>
            </p:extLst>
          </p:nvPr>
        </p:nvGraphicFramePr>
        <p:xfrm>
          <a:off x="251520" y="1196752"/>
          <a:ext cx="8712968" cy="4824536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45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user_2(void *p){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if(</a:t>
                      </a:r>
                      <a:r>
                        <a:rPr kumimoji="1" lang="en-US" altLang="zh-TW" sz="20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xSemaphoreTake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(gatekeeper, 100)){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("User 2 got access");</a:t>
                      </a:r>
                    </a:p>
                    <a:p>
                      <a:r>
                        <a:rPr kumimoji="1" lang="en-US" altLang="zh-TW" sz="2000" b="1" kern="1200" baseline="0" dirty="0" smtClean="0">
                          <a:solidFill>
                            <a:srgbClr val="339933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critical section */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xSemaphoreGive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(gatekeeper); 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rgbClr val="339933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releas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 semaphore, exit critical section */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339933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else{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fail to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get the semaphore */</a:t>
                      </a:r>
                      <a:endParaRPr kumimoji="1" lang="en-US" altLang="zh-TW" sz="2000" b="1" kern="120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("User 2 cannot access in 1000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ms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");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(100); 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 or do other works */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/*</a:t>
                      </a:r>
                      <a:r>
                        <a:rPr kumimoji="1" lang="en-US" altLang="zh-TW" sz="2000" b="1" kern="12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w</a:t>
                      </a:r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ithout delay, user 2 will get key immediately </a:t>
                      </a:r>
                    </a:p>
                    <a:p>
                      <a:r>
                        <a:rPr kumimoji="1" lang="en-US" altLang="zh-TW" sz="20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after releasing the key */                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r>
                        <a:rPr kumimoji="1" lang="en-US" altLang="zh-TW" sz="2000" b="1" kern="1200" dirty="0" smtClean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en-US" altLang="zh-TW" sz="2000" b="1" kern="1200" dirty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505671" y="1340768"/>
            <a:ext cx="224279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Take &amp; give back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直線單箭頭接點 5"/>
          <p:cNvCxnSpPr>
            <a:stCxn id="5" idx="1"/>
          </p:cNvCxnSpPr>
          <p:nvPr/>
        </p:nvCxnSpPr>
        <p:spPr bwMode="auto">
          <a:xfrm flipH="1">
            <a:off x="3337319" y="1571601"/>
            <a:ext cx="3168352" cy="302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單箭頭接點 6"/>
          <p:cNvCxnSpPr>
            <a:stCxn id="5" idx="1"/>
          </p:cNvCxnSpPr>
          <p:nvPr/>
        </p:nvCxnSpPr>
        <p:spPr bwMode="auto">
          <a:xfrm flipH="1">
            <a:off x="3121295" y="1571601"/>
            <a:ext cx="3384376" cy="1209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86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Mutual Exclusion</a:t>
            </a:r>
            <a:endParaRPr lang="zh-TW" altLang="en-US"/>
          </a:p>
        </p:txBody>
      </p:sp>
      <p:sp>
        <p:nvSpPr>
          <p:cNvPr id="1179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Problem: multiple tasks may “simultaneously” need to access the same resource</a:t>
            </a:r>
          </a:p>
          <a:p>
            <a:pPr lvl="1"/>
            <a:r>
              <a:rPr lang="en-US" altLang="zh-TW" dirty="0"/>
              <a:t>Resource may be code, data, peripheral, etc.</a:t>
            </a:r>
          </a:p>
          <a:p>
            <a:pPr lvl="1"/>
            <a:r>
              <a:rPr lang="en-US" altLang="zh-TW" dirty="0"/>
              <a:t>Need to allow the shared resource </a:t>
            </a:r>
            <a:r>
              <a:rPr lang="en-US" altLang="zh-TW" dirty="0" smtClean="0"/>
              <a:t>exclusively </a:t>
            </a:r>
            <a:r>
              <a:rPr lang="en-US" altLang="zh-TW" dirty="0"/>
              <a:t>accessible to only one task at a </a:t>
            </a:r>
            <a:r>
              <a:rPr lang="en-US" altLang="zh-TW" dirty="0" smtClean="0"/>
              <a:t>time,</a:t>
            </a:r>
            <a:r>
              <a:rPr lang="zh-TW" altLang="en-US" dirty="0" smtClean="0"/>
              <a:t> </a:t>
            </a:r>
            <a:r>
              <a:rPr lang="en-US" altLang="zh-TW" dirty="0" smtClean="0"/>
              <a:t>e.g. for atomic operations</a:t>
            </a:r>
          </a:p>
          <a:p>
            <a:pPr lvl="1"/>
            <a:r>
              <a:rPr lang="en-US" altLang="zh-TW" dirty="0" smtClean="0"/>
              <a:t>Normally by restricting code execution, e.g. </a:t>
            </a:r>
            <a:r>
              <a:rPr lang="en-US" altLang="zh-TW" i="1" dirty="0" smtClean="0"/>
              <a:t>critical section</a:t>
            </a:r>
            <a:endParaRPr lang="en-US" altLang="zh-TW" i="1" dirty="0"/>
          </a:p>
          <a:p>
            <a:pPr lvl="1"/>
            <a:r>
              <a:rPr lang="en-US" altLang="zh-TW" dirty="0" smtClean="0"/>
              <a:t>All tasks are equal and play the same role</a:t>
            </a:r>
          </a:p>
          <a:p>
            <a:r>
              <a:rPr lang="en-US" altLang="zh-TW" dirty="0" smtClean="0"/>
              <a:t>How </a:t>
            </a:r>
            <a:r>
              <a:rPr lang="en-US" altLang="zh-TW" dirty="0"/>
              <a:t>to do?</a:t>
            </a:r>
          </a:p>
          <a:p>
            <a:pPr lvl="1"/>
            <a:r>
              <a:rPr lang="en-US" altLang="zh-TW" dirty="0"/>
              <a:t>Allowing only one task to lock the resource and the rest have to wait for the resource to be unlocked</a:t>
            </a:r>
          </a:p>
          <a:p>
            <a:pPr lvl="1"/>
            <a:r>
              <a:rPr lang="en-US" altLang="zh-TW" dirty="0"/>
              <a:t>Common mechanisms: lock/unlock, </a:t>
            </a:r>
            <a:r>
              <a:rPr lang="en-US" altLang="zh-TW" dirty="0" err="1"/>
              <a:t>mutex</a:t>
            </a:r>
            <a:r>
              <a:rPr lang="en-US" altLang="zh-TW" dirty="0"/>
              <a:t>, </a:t>
            </a:r>
            <a:r>
              <a:rPr lang="en-US" altLang="zh-TW" dirty="0" smtClean="0"/>
              <a:t>semaphore,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disabling </a:t>
            </a:r>
            <a:r>
              <a:rPr lang="en-US" altLang="zh-TW" dirty="0" smtClean="0"/>
              <a:t>interrupts, </a:t>
            </a:r>
            <a:r>
              <a:rPr lang="en-US" altLang="zh-TW" dirty="0" err="1" smtClean="0"/>
              <a:t>FreeRTOS</a:t>
            </a:r>
            <a:r>
              <a:rPr lang="en-US" altLang="zh-TW" dirty="0" smtClean="0"/>
              <a:t> queue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259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8639"/>
          <a:stretch/>
        </p:blipFill>
        <p:spPr>
          <a:xfrm>
            <a:off x="3563888" y="4671022"/>
            <a:ext cx="5184576" cy="1421803"/>
          </a:xfrm>
          <a:prstGeom prst="rect">
            <a:avLst/>
          </a:prstGeom>
        </p:spPr>
      </p:pic>
      <p:sp>
        <p:nvSpPr>
          <p:cNvPr id="118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Control Flow Synchronization</a:t>
            </a:r>
            <a:endParaRPr lang="zh-TW" altLang="en-US"/>
          </a:p>
        </p:txBody>
      </p:sp>
      <p:sp>
        <p:nvSpPr>
          <p:cNvPr id="118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/>
              <a:t>Problem: a task or ISR may need to resume the execution of one or more other tasks, so that tasks execute in an </a:t>
            </a:r>
            <a:r>
              <a:rPr lang="en-US" altLang="zh-TW" dirty="0" smtClean="0">
                <a:solidFill>
                  <a:srgbClr val="FF0000"/>
                </a:solidFill>
              </a:rPr>
              <a:t>application-controlled </a:t>
            </a:r>
            <a:r>
              <a:rPr lang="en-US" altLang="zh-TW" dirty="0">
                <a:solidFill>
                  <a:srgbClr val="FF0000"/>
                </a:solidFill>
              </a:rPr>
              <a:t>order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Mutual exclusion is used to prevent another task from </a:t>
            </a:r>
            <a:r>
              <a:rPr lang="en-US" altLang="zh-TW" dirty="0" smtClean="0"/>
              <a:t>running, while control </a:t>
            </a:r>
            <a:r>
              <a:rPr lang="en-US" altLang="zh-TW" dirty="0"/>
              <a:t>flow is used to allow another task to run, often </a:t>
            </a:r>
            <a:r>
              <a:rPr lang="en-US" altLang="zh-TW" dirty="0">
                <a:solidFill>
                  <a:srgbClr val="FF0000"/>
                </a:solidFill>
              </a:rPr>
              <a:t>specific </a:t>
            </a:r>
            <a:r>
              <a:rPr lang="en-US" altLang="zh-TW" dirty="0" smtClean="0"/>
              <a:t>tasks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Tasks play different roles, e.g. caller/</a:t>
            </a:r>
            <a:r>
              <a:rPr lang="en-US" altLang="zh-TW" dirty="0" err="1" smtClean="0"/>
              <a:t>callees</a:t>
            </a: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dirty="0"/>
              <a:t>How to do?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Common mechanisms: post/wait, signal, </a:t>
            </a:r>
            <a:r>
              <a:rPr lang="en-US" altLang="zh-TW" dirty="0" err="1" smtClean="0"/>
              <a:t>FreeRTOS</a:t>
            </a:r>
            <a:r>
              <a:rPr lang="en-US" altLang="zh-TW" dirty="0" smtClean="0"/>
              <a:t> </a:t>
            </a:r>
            <a:r>
              <a:rPr lang="en-US" altLang="zh-TW" dirty="0" smtClean="0"/>
              <a:t>queue, task suspend/resume 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262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 Flow Synchronization</a:t>
            </a:r>
            <a:endParaRPr lang="zh-TW" altLang="en-US"/>
          </a:p>
        </p:txBody>
      </p:sp>
      <p:sp>
        <p:nvSpPr>
          <p:cNvPr id="1181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Problem: a task or ISR may need to pass some data to one or more other specific tasks, so that data may be processed in an </a:t>
            </a:r>
            <a:r>
              <a:rPr lang="en-US" altLang="zh-TW" dirty="0" smtClean="0">
                <a:solidFill>
                  <a:srgbClr val="FF0000"/>
                </a:solidFill>
              </a:rPr>
              <a:t>application-controlled order</a:t>
            </a:r>
          </a:p>
          <a:p>
            <a:pPr lvl="1"/>
            <a:r>
              <a:rPr lang="en-US" altLang="zh-TW" dirty="0" smtClean="0"/>
              <a:t>Tasks play different roles, e.g. producer/consumer</a:t>
            </a:r>
          </a:p>
          <a:p>
            <a:r>
              <a:rPr lang="en-US" altLang="zh-TW" dirty="0" smtClean="0"/>
              <a:t>How to do?</a:t>
            </a:r>
          </a:p>
          <a:p>
            <a:pPr lvl="1"/>
            <a:r>
              <a:rPr lang="en-US" altLang="zh-TW" dirty="0" smtClean="0"/>
              <a:t>Common mechanisms: </a:t>
            </a:r>
            <a:r>
              <a:rPr lang="en-US" altLang="zh-TW" dirty="0" err="1" smtClean="0"/>
              <a:t>FreeRTOS</a:t>
            </a:r>
            <a:r>
              <a:rPr lang="en-US" altLang="zh-TW" dirty="0" smtClean="0"/>
              <a:t> queue, signal, post/wait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Can data synch be done by control synch?</a:t>
            </a:r>
          </a:p>
          <a:p>
            <a:r>
              <a:rPr lang="en-US" altLang="zh-TW" dirty="0" smtClean="0"/>
              <a:t>Can control synch be done by data synch?</a:t>
            </a:r>
          </a:p>
          <a:p>
            <a:r>
              <a:rPr lang="en-US" altLang="zh-TW" dirty="0" smtClean="0"/>
              <a:t>Can data synch be done by mutual exclusion?</a:t>
            </a:r>
          </a:p>
          <a:p>
            <a:r>
              <a:rPr lang="en-US" altLang="zh-TW" dirty="0" smtClean="0"/>
              <a:t>Can mutual exclusion be done by data synch?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5285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1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1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1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1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en-US" altLang="zh-TW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Introduction to task synchronization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Semaphores and </a:t>
            </a:r>
            <a:r>
              <a:rPr lang="en-US" altLang="zh-TW" dirty="0" err="1" smtClean="0">
                <a:solidFill>
                  <a:srgbClr val="FF0000"/>
                </a:solidFill>
              </a:rPr>
              <a:t>mutexs</a:t>
            </a:r>
            <a:r>
              <a:rPr lang="en-US" altLang="zh-TW" dirty="0" smtClean="0">
                <a:solidFill>
                  <a:srgbClr val="FF0000"/>
                </a:solidFill>
              </a:rPr>
              <a:t> of </a:t>
            </a:r>
            <a:r>
              <a:rPr lang="en-US" altLang="zh-TW" dirty="0" err="1" smtClean="0">
                <a:solidFill>
                  <a:srgbClr val="FF0000"/>
                </a:solidFill>
              </a:rPr>
              <a:t>FreeRTOS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Binary semaphores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Counting semaphores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Mutex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801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Semaphores</a:t>
            </a:r>
            <a:endParaRPr lang="en-US" altLang="zh-TW"/>
          </a:p>
        </p:txBody>
      </p:sp>
      <p:sp>
        <p:nvSpPr>
          <p:cNvPr id="11520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Semaphores are used to:</a:t>
            </a:r>
          </a:p>
          <a:p>
            <a:pPr lvl="1"/>
            <a:r>
              <a:rPr lang="en-US" altLang="zh-TW" dirty="0" smtClean="0"/>
              <a:t>Control access to a shared resource (mutual exclusion)</a:t>
            </a:r>
          </a:p>
          <a:p>
            <a:pPr lvl="1"/>
            <a:r>
              <a:rPr lang="en-US" altLang="zh-TW" dirty="0" smtClean="0"/>
              <a:t>Signal the occurrence of an event</a:t>
            </a:r>
          </a:p>
          <a:p>
            <a:pPr lvl="1"/>
            <a:r>
              <a:rPr lang="en-US" altLang="zh-TW" dirty="0" smtClean="0"/>
              <a:t>Allow two tasks to synchronize their activities</a:t>
            </a:r>
          </a:p>
          <a:p>
            <a:r>
              <a:rPr lang="en-US" altLang="zh-TW" dirty="0" smtClean="0"/>
              <a:t>Basic idea</a:t>
            </a:r>
          </a:p>
          <a:p>
            <a:pPr lvl="1"/>
            <a:r>
              <a:rPr lang="en-US" altLang="zh-TW" dirty="0" smtClean="0"/>
              <a:t>A semaphore contains a number of tokens. The code needs to acquire one in order to continue execution </a:t>
            </a:r>
          </a:p>
          <a:p>
            <a:pPr lvl="1"/>
            <a:r>
              <a:rPr lang="en-US" altLang="zh-TW" dirty="0" smtClean="0"/>
              <a:t>If all the tokens of the semaphore are used, the requesting task is suspended until some tokens are released by their current </a:t>
            </a:r>
            <a:r>
              <a:rPr lang="en-US" altLang="zh-TW" dirty="0" smtClean="0"/>
              <a:t>owners</a:t>
            </a:r>
          </a:p>
          <a:p>
            <a:pPr lvl="1"/>
            <a:r>
              <a:rPr lang="en-US" altLang="zh-TW" dirty="0"/>
              <a:t>v</a:t>
            </a:r>
            <a:r>
              <a:rPr lang="en-US" altLang="zh-TW" dirty="0" smtClean="0"/>
              <a:t>s lock/unlock, </a:t>
            </a:r>
            <a:r>
              <a:rPr lang="en-US" altLang="zh-TW" dirty="0" err="1" smtClean="0"/>
              <a:t>mutex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6</a:t>
            </a:fld>
            <a:endParaRPr lang="zh-TW" altLang="zh-TW"/>
          </a:p>
        </p:txBody>
      </p:sp>
      <p:pic>
        <p:nvPicPr>
          <p:cNvPr id="1152004" name="Picture 4" descr="MCj044213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5837"/>
            <a:ext cx="1289050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65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Semaphores Work?</a:t>
            </a:r>
            <a:endParaRPr lang="en-US" altLang="zh-TW"/>
          </a:p>
        </p:txBody>
      </p:sp>
      <p:sp>
        <p:nvSpPr>
          <p:cNvPr id="11540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semaphore has: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Counter</a:t>
            </a:r>
            <a:r>
              <a:rPr lang="en-US" altLang="zh-TW" dirty="0" smtClean="0"/>
              <a:t>: maximum number of concurrent accesses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Queue</a:t>
            </a:r>
            <a:r>
              <a:rPr lang="en-US" altLang="zh-TW" dirty="0" smtClean="0"/>
              <a:t>: for tasks that wait for access</a:t>
            </a:r>
          </a:p>
          <a:p>
            <a:r>
              <a:rPr lang="en-US" altLang="zh-TW" dirty="0" smtClean="0"/>
              <a:t>If a task requests (waits for) a semaphore</a:t>
            </a:r>
          </a:p>
          <a:p>
            <a:pPr lvl="1"/>
            <a:r>
              <a:rPr lang="en-US" altLang="zh-TW" dirty="0" smtClean="0"/>
              <a:t>If counter &gt; 0, then (1) the counter is decremented by 1, and (2) task gets the semaphore and proceeds to do work</a:t>
            </a:r>
          </a:p>
          <a:p>
            <a:pPr lvl="1"/>
            <a:r>
              <a:rPr lang="en-US" altLang="zh-TW" dirty="0" smtClean="0"/>
              <a:t>Else task is blocked and put in the queue</a:t>
            </a:r>
          </a:p>
          <a:p>
            <a:r>
              <a:rPr lang="en-US" altLang="zh-TW" dirty="0" smtClean="0"/>
              <a:t>If a task releases (posts) a semaphore</a:t>
            </a:r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f there are tasks in the semaphore queue, then an appropriate task is readied, according to queuing policy</a:t>
            </a:r>
          </a:p>
          <a:p>
            <a:pPr lvl="1"/>
            <a:r>
              <a:rPr lang="en-US" altLang="zh-TW" dirty="0" smtClean="0"/>
              <a:t>Else counter is incremented by 1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0890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Semaphores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Semaphores with counter = 1, used for mutual exclusion (</a:t>
            </a:r>
            <a:r>
              <a:rPr lang="en-US" altLang="zh-TW" dirty="0" err="1"/>
              <a:t>mutex</a:t>
            </a:r>
            <a:r>
              <a:rPr lang="en-US" altLang="zh-TW" dirty="0" smtClean="0"/>
              <a:t>) and synchronization </a:t>
            </a:r>
          </a:p>
          <a:p>
            <a:r>
              <a:rPr lang="en-US" altLang="zh-TW" dirty="0" smtClean="0"/>
              <a:t>For synchronization purpose, a </a:t>
            </a:r>
            <a:r>
              <a:rPr lang="en-US" altLang="zh-TW" dirty="0"/>
              <a:t>binary semaphore </a:t>
            </a:r>
            <a:r>
              <a:rPr lang="en-US" altLang="zh-TW" dirty="0" smtClean="0"/>
              <a:t>can be thought of as </a:t>
            </a:r>
            <a:r>
              <a:rPr lang="en-US" altLang="zh-TW" dirty="0"/>
              <a:t>a queue that </a:t>
            </a:r>
            <a:r>
              <a:rPr lang="en-US" altLang="zh-TW" dirty="0" smtClean="0"/>
              <a:t>only holds </a:t>
            </a:r>
            <a:r>
              <a:rPr lang="en-US" altLang="zh-TW" dirty="0"/>
              <a:t>one </a:t>
            </a:r>
            <a:r>
              <a:rPr lang="en-US" altLang="zh-TW" dirty="0" smtClean="0"/>
              <a:t>item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queue can </a:t>
            </a:r>
            <a:r>
              <a:rPr lang="en-US" altLang="zh-TW" dirty="0" smtClean="0"/>
              <a:t>only </a:t>
            </a:r>
            <a:r>
              <a:rPr lang="en-US" altLang="zh-TW" dirty="0"/>
              <a:t>be empty or full (hence binary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Tasks using </a:t>
            </a:r>
            <a:r>
              <a:rPr lang="en-US" altLang="zh-TW" dirty="0"/>
              <a:t>the queue don't care what the queue </a:t>
            </a:r>
            <a:r>
              <a:rPr lang="en-US" altLang="zh-TW" dirty="0" smtClean="0"/>
              <a:t>holds, only </a:t>
            </a:r>
            <a:r>
              <a:rPr lang="en-US" altLang="zh-TW" dirty="0"/>
              <a:t>want to know if the queue is empty or </a:t>
            </a:r>
            <a:r>
              <a:rPr lang="en-US" altLang="zh-TW" dirty="0" smtClean="0"/>
              <a:t>full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more than one task </a:t>
            </a:r>
            <a:r>
              <a:rPr lang="en-US" altLang="zh-TW" dirty="0" smtClean="0"/>
              <a:t>are blocked </a:t>
            </a:r>
            <a:r>
              <a:rPr lang="en-US" altLang="zh-TW" dirty="0"/>
              <a:t>on </a:t>
            </a:r>
            <a:r>
              <a:rPr lang="en-US" altLang="zh-TW" dirty="0" smtClean="0"/>
              <a:t>the queue, </a:t>
            </a:r>
            <a:r>
              <a:rPr lang="en-US" altLang="zh-TW" dirty="0"/>
              <a:t>then the task with the highest priority will be the task that is unblocked the next time the semaphore becomes </a:t>
            </a:r>
            <a:r>
              <a:rPr lang="en-US" altLang="zh-TW" dirty="0" smtClean="0"/>
              <a:t>available</a:t>
            </a:r>
          </a:p>
          <a:p>
            <a:r>
              <a:rPr lang="en-US" altLang="zh-TW" dirty="0" smtClean="0"/>
              <a:t>Very similar to </a:t>
            </a:r>
            <a:r>
              <a:rPr lang="en-US" altLang="zh-TW" dirty="0" err="1" smtClean="0"/>
              <a:t>mutexes</a:t>
            </a:r>
            <a:r>
              <a:rPr lang="en-US" altLang="zh-TW" dirty="0" smtClean="0"/>
              <a:t>, but </a:t>
            </a:r>
            <a:r>
              <a:rPr lang="en-US" altLang="zh-TW" dirty="0" err="1" smtClean="0"/>
              <a:t>mutexes</a:t>
            </a:r>
            <a:r>
              <a:rPr lang="en-US" altLang="zh-TW" dirty="0" smtClean="0"/>
              <a:t> </a:t>
            </a:r>
            <a:r>
              <a:rPr lang="en-US" altLang="zh-TW" dirty="0"/>
              <a:t>include a priority inheritance </a:t>
            </a:r>
            <a:r>
              <a:rPr lang="en-US" altLang="zh-TW" dirty="0" smtClean="0"/>
              <a:t>mechanism (discussed later)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539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11298</TotalTime>
  <Words>2015</Words>
  <Application>Microsoft Office PowerPoint</Application>
  <PresentationFormat>如螢幕大小 (4:3)</PresentationFormat>
  <Paragraphs>303</Paragraphs>
  <Slides>26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Synchronization</vt:lpstr>
      <vt:lpstr>Why Synchronization?</vt:lpstr>
      <vt:lpstr>Mutual Exclusion</vt:lpstr>
      <vt:lpstr>Control Flow Synchronization</vt:lpstr>
      <vt:lpstr>Data Flow Synchronization</vt:lpstr>
      <vt:lpstr>Outline</vt:lpstr>
      <vt:lpstr>Semaphores</vt:lpstr>
      <vt:lpstr>How Semaphores Work?</vt:lpstr>
      <vt:lpstr>Binary Semaphores</vt:lpstr>
      <vt:lpstr>Binary Semaphores and Interrupts</vt:lpstr>
      <vt:lpstr>Binary Semaphores and Interrupts</vt:lpstr>
      <vt:lpstr>Create a Binary Semaphore</vt:lpstr>
      <vt:lpstr>Set a Binary Semaphore</vt:lpstr>
      <vt:lpstr>Reset a Binary Semaphore</vt:lpstr>
      <vt:lpstr>Example of Binary Semaphores</vt:lpstr>
      <vt:lpstr>Counting Semaphores</vt:lpstr>
      <vt:lpstr>Example of Counting Semaphore (1/2)</vt:lpstr>
      <vt:lpstr>Example of Counting Semaphore (2/2)</vt:lpstr>
      <vt:lpstr>Mutex</vt:lpstr>
      <vt:lpstr>Mutex</vt:lpstr>
      <vt:lpstr>Priority Inversion: Case 1</vt:lpstr>
      <vt:lpstr>Priority Inversion: Case 2</vt:lpstr>
      <vt:lpstr>Solving Priority Inversion</vt:lpstr>
      <vt:lpstr>Example of Mutex (1/3)</vt:lpstr>
      <vt:lpstr>Example of Mutex (2/3)</vt:lpstr>
      <vt:lpstr>Example of Mutex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King</cp:lastModifiedBy>
  <cp:revision>1320</cp:revision>
  <dcterms:created xsi:type="dcterms:W3CDTF">2000-02-07T23:54:30Z</dcterms:created>
  <dcterms:modified xsi:type="dcterms:W3CDTF">2018-12-05T09:10:28Z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