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672" r:id="rId2"/>
    <p:sldId id="709" r:id="rId3"/>
    <p:sldId id="723" r:id="rId4"/>
    <p:sldId id="707" r:id="rId5"/>
    <p:sldId id="719" r:id="rId6"/>
    <p:sldId id="710" r:id="rId7"/>
    <p:sldId id="726" r:id="rId8"/>
    <p:sldId id="716" r:id="rId9"/>
    <p:sldId id="715" r:id="rId1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FFFFFF"/>
    <a:srgbClr val="99FF99"/>
    <a:srgbClr val="99CCFF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5" autoAdjust="0"/>
    <p:restoredTop sz="95638" autoAdjust="0"/>
  </p:normalViewPr>
  <p:slideViewPr>
    <p:cSldViewPr>
      <p:cViewPr varScale="1">
        <p:scale>
          <a:sx n="128" d="100"/>
          <a:sy n="128" d="100"/>
        </p:scale>
        <p:origin x="588" y="9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66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76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84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8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14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57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57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2019/12/9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2019/12/9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</a:t>
            </a:r>
            <a:r>
              <a:rPr lang="en-US" altLang="zh-TW" sz="3200" b="0" dirty="0" smtClean="0">
                <a:solidFill>
                  <a:schemeClr val="accent1"/>
                </a:solidFill>
                <a:latin typeface="+mn-lt"/>
              </a:rPr>
              <a:t>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>
                <a:solidFill>
                  <a:srgbClr val="0000FF"/>
                </a:solidFill>
              </a:rPr>
              <a:t>Lab 12</a:t>
            </a:r>
            <a:r>
              <a:rPr lang="en-US" altLang="zh-TW" dirty="0">
                <a:solidFill>
                  <a:srgbClr val="0000FF"/>
                </a:solidFill>
              </a:rPr>
              <a:t>: </a:t>
            </a:r>
            <a:r>
              <a:rPr lang="en-US" altLang="zh-TW" dirty="0" smtClean="0">
                <a:solidFill>
                  <a:srgbClr val="0000FF"/>
                </a:solidFill>
              </a:rPr>
              <a:t>Access Control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840394" y="4149080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741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Login System Revenge</a:t>
            </a:r>
            <a:endParaRPr lang="en-GB" altLang="zh-TW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Handle all events with </a:t>
            </a:r>
            <a:r>
              <a:rPr lang="en-GB" dirty="0" err="1" smtClean="0"/>
              <a:t>FreeRTOS</a:t>
            </a:r>
            <a:r>
              <a:rPr lang="en-GB" dirty="0" smtClean="0"/>
              <a:t> tasks.</a:t>
            </a:r>
          </a:p>
          <a:p>
            <a:r>
              <a:rPr lang="en-GB" altLang="zh-TW" dirty="0" smtClean="0"/>
              <a:t>Needed components and suggested pins connection: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Use 1 </a:t>
            </a:r>
            <a:r>
              <a:rPr lang="en-GB" dirty="0" err="1" smtClean="0"/>
              <a:t>analog</a:t>
            </a:r>
            <a:r>
              <a:rPr lang="en-GB" dirty="0" smtClean="0"/>
              <a:t> pin for keypad to have enough pins for lab.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31264"/>
              </p:ext>
            </p:extLst>
          </p:nvPr>
        </p:nvGraphicFramePr>
        <p:xfrm>
          <a:off x="827584" y="2060848"/>
          <a:ext cx="7808416" cy="3515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1313">
                  <a:extLst>
                    <a:ext uri="{9D8B030D-6E8A-4147-A177-3AD203B41FA5}">
                      <a16:colId xmlns:a16="http://schemas.microsoft.com/office/drawing/2014/main" val="2248680955"/>
                    </a:ext>
                  </a:extLst>
                </a:gridCol>
                <a:gridCol w="1281743">
                  <a:extLst>
                    <a:ext uri="{9D8B030D-6E8A-4147-A177-3AD203B41FA5}">
                      <a16:colId xmlns:a16="http://schemas.microsoft.com/office/drawing/2014/main" val="1341112633"/>
                    </a:ext>
                  </a:extLst>
                </a:gridCol>
                <a:gridCol w="1555070">
                  <a:extLst>
                    <a:ext uri="{9D8B030D-6E8A-4147-A177-3AD203B41FA5}">
                      <a16:colId xmlns:a16="http://schemas.microsoft.com/office/drawing/2014/main" val="4036033208"/>
                    </a:ext>
                  </a:extLst>
                </a:gridCol>
                <a:gridCol w="875568">
                  <a:extLst>
                    <a:ext uri="{9D8B030D-6E8A-4147-A177-3AD203B41FA5}">
                      <a16:colId xmlns:a16="http://schemas.microsoft.com/office/drawing/2014/main" val="3467510874"/>
                    </a:ext>
                  </a:extLst>
                </a:gridCol>
                <a:gridCol w="1694722">
                  <a:extLst>
                    <a:ext uri="{9D8B030D-6E8A-4147-A177-3AD203B41FA5}">
                      <a16:colId xmlns:a16="http://schemas.microsoft.com/office/drawing/2014/main" val="190154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RFID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Keypad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LCD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Tone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RGD LED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5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SDA(NSS)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10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A0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SDA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A4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Red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6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6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SCK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13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SCL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A5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Green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en-US" altLang="zh-TW" sz="2000" dirty="0" smtClean="0"/>
                        <a:t>5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6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MOSI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11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Blue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3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2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MISO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12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1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IRQ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2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RST </a:t>
                      </a: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 smtClean="0"/>
                        <a:t> A1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847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Blue</a:t>
                      </a:r>
                      <a:r>
                        <a:rPr lang="zh-TW" altLang="en-US" sz="2000" baseline="0" dirty="0" smtClean="0"/>
                        <a:t> </a:t>
                      </a:r>
                      <a:r>
                        <a:rPr lang="en-US" altLang="zh-TW" sz="2000" dirty="0" smtClean="0"/>
                        <a:t>Use 3.3V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(Red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VCC Use 5V)</a:t>
                      </a:r>
                      <a:endParaRPr lang="zh-TW" altLang="en-US" sz="20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Use 5V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Use 5V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9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7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Basic 1: (</a:t>
            </a:r>
            <a:r>
              <a:rPr lang="en-US" altLang="zh-TW" b="1" dirty="0" smtClean="0"/>
              <a:t>3</a:t>
            </a:r>
            <a:r>
              <a:rPr lang="en-GB" b="1" dirty="0" smtClean="0"/>
              <a:t>0%) Login system</a:t>
            </a:r>
          </a:p>
          <a:p>
            <a:pPr lvl="1"/>
            <a:r>
              <a:rPr lang="en-GB" dirty="0" smtClean="0"/>
              <a:t>Use LCD, Keypad, Tone, and RGB LED.</a:t>
            </a:r>
          </a:p>
          <a:p>
            <a:pPr lvl="1"/>
            <a:r>
              <a:rPr lang="en-GB" dirty="0" smtClean="0"/>
              <a:t>Use Keypad to enter the passcode.</a:t>
            </a:r>
            <a:r>
              <a:rPr lang="en-GB" altLang="zh-TW" dirty="0"/>
              <a:t> The input passcode’s length is  &lt;= </a:t>
            </a:r>
            <a:r>
              <a:rPr lang="en-GB" altLang="zh-TW" dirty="0" smtClean="0"/>
              <a:t>9. Default is </a:t>
            </a:r>
            <a:r>
              <a:rPr lang="en-GB" altLang="zh-TW" dirty="0"/>
              <a:t>‘</a:t>
            </a:r>
            <a:r>
              <a:rPr lang="en-GB" altLang="zh-TW" dirty="0">
                <a:solidFill>
                  <a:srgbClr val="FF0000"/>
                </a:solidFill>
              </a:rPr>
              <a:t>8080</a:t>
            </a:r>
            <a:r>
              <a:rPr lang="en-GB" altLang="zh-TW" dirty="0" smtClean="0"/>
              <a:t>’.</a:t>
            </a:r>
            <a:endParaRPr lang="en-GB" dirty="0" smtClean="0"/>
          </a:p>
          <a:p>
            <a:pPr lvl="1"/>
            <a:r>
              <a:rPr lang="en-GB" dirty="0" smtClean="0"/>
              <a:t>Initial state: print ‘</a:t>
            </a:r>
            <a:r>
              <a:rPr lang="en-GB" dirty="0" smtClean="0">
                <a:solidFill>
                  <a:srgbClr val="FF0000"/>
                </a:solidFill>
              </a:rPr>
              <a:t>Input:</a:t>
            </a:r>
            <a:r>
              <a:rPr lang="en-GB" dirty="0" smtClean="0"/>
              <a:t>’</a:t>
            </a:r>
            <a:r>
              <a:rPr lang="en-US" altLang="zh-TW" dirty="0" smtClean="0"/>
              <a:t> on the first line of the LCD </a:t>
            </a:r>
            <a:r>
              <a:rPr lang="en-GB" dirty="0" smtClean="0"/>
              <a:t>and wait for user input.</a:t>
            </a:r>
          </a:p>
          <a:p>
            <a:pPr lvl="1"/>
            <a:r>
              <a:rPr lang="en-GB" dirty="0" smtClean="0"/>
              <a:t>Print the </a:t>
            </a:r>
            <a:r>
              <a:rPr lang="en-GB" altLang="zh-TW" dirty="0" smtClean="0"/>
              <a:t>passcode</a:t>
            </a:r>
            <a:r>
              <a:rPr lang="en-GB" dirty="0" smtClean="0"/>
              <a:t> immediately on the LCD after ‘Input:’ when the user presses the keypad.</a:t>
            </a:r>
          </a:p>
          <a:p>
            <a:pPr lvl="1"/>
            <a:r>
              <a:rPr lang="en-GB" altLang="zh-TW" dirty="0" smtClean="0"/>
              <a:t>Create </a:t>
            </a:r>
            <a:r>
              <a:rPr lang="en-GB" altLang="zh-TW" dirty="0"/>
              <a:t>a task ‘</a:t>
            </a:r>
            <a:r>
              <a:rPr lang="en-GB" altLang="zh-TW" dirty="0" err="1">
                <a:solidFill>
                  <a:srgbClr val="FF0000"/>
                </a:solidFill>
              </a:rPr>
              <a:t>taskKeypad</a:t>
            </a:r>
            <a:r>
              <a:rPr lang="en-GB" altLang="zh-TW" dirty="0"/>
              <a:t>’ to </a:t>
            </a:r>
            <a:r>
              <a:rPr lang="en-GB" altLang="zh-TW" dirty="0" smtClean="0"/>
              <a:t>handle the keypad.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2" y="5013176"/>
            <a:ext cx="2854654" cy="10081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013176"/>
            <a:ext cx="2854654" cy="10081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331640" y="5209455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400" dirty="0" smtClean="0">
                <a:latin typeface="+mn-lt"/>
              </a:rPr>
              <a:t>Input: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5868144" y="5229200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Input: </a:t>
            </a:r>
            <a:r>
              <a:rPr lang="en-US" altLang="zh-TW" sz="1400" dirty="0" smtClean="0">
                <a:latin typeface="+mn-lt"/>
              </a:rPr>
              <a:t>123</a:t>
            </a:r>
            <a:endParaRPr kumimoji="1" lang="zh-TW" altLang="en-US" sz="1400" dirty="0">
              <a:latin typeface="+mn-lt"/>
            </a:endParaRPr>
          </a:p>
        </p:txBody>
      </p:sp>
      <p:cxnSp>
        <p:nvCxnSpPr>
          <p:cNvPr id="11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4152353" y="5517232"/>
            <a:ext cx="14017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4041774" y="502914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 smtClean="0">
                <a:latin typeface="+mn-lt"/>
              </a:rPr>
              <a:t>While typing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85177" y="4725615"/>
            <a:ext cx="12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GB" altLang="zh-TW" sz="1800" dirty="0">
                <a:latin typeface="+mn-lt"/>
              </a:rPr>
              <a:t>Initial state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2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 smtClean="0"/>
              <a:t>Basic 1: (cont.)</a:t>
            </a:r>
            <a:endParaRPr lang="en-US" b="1" dirty="0" smtClean="0"/>
          </a:p>
          <a:p>
            <a:pPr lvl="1"/>
            <a:r>
              <a:rPr lang="en-GB" altLang="zh-TW" dirty="0" smtClean="0"/>
              <a:t>When ‘</a:t>
            </a:r>
            <a:r>
              <a:rPr lang="en-GB" altLang="zh-TW" dirty="0" smtClean="0">
                <a:solidFill>
                  <a:srgbClr val="FF0000"/>
                </a:solidFill>
              </a:rPr>
              <a:t>#</a:t>
            </a:r>
            <a:r>
              <a:rPr lang="en-GB" altLang="zh-TW" dirty="0" smtClean="0"/>
              <a:t>’ is pressed, check the passcode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(don’t print ‘#’)</a:t>
            </a:r>
            <a:r>
              <a:rPr lang="en-GB" altLang="zh-TW" dirty="0" smtClean="0"/>
              <a:t>.</a:t>
            </a:r>
          </a:p>
          <a:p>
            <a:pPr lvl="1"/>
            <a:r>
              <a:rPr lang="en-GB" altLang="zh-TW" dirty="0" smtClean="0"/>
              <a:t>If correct, print </a:t>
            </a:r>
            <a:r>
              <a:rPr lang="en-US" altLang="zh-TW" dirty="0" smtClean="0"/>
              <a:t>‘</a:t>
            </a:r>
            <a:r>
              <a:rPr lang="en-US" altLang="zh-TW" dirty="0" smtClean="0">
                <a:solidFill>
                  <a:srgbClr val="FF0000"/>
                </a:solidFill>
              </a:rPr>
              <a:t>Correct</a:t>
            </a:r>
            <a:r>
              <a:rPr lang="en-US" altLang="zh-TW" dirty="0" smtClean="0"/>
              <a:t>’ on the first line of LCD. </a:t>
            </a:r>
          </a:p>
          <a:p>
            <a:pPr lvl="1"/>
            <a:r>
              <a:rPr lang="en-US" altLang="zh-TW" dirty="0" smtClean="0"/>
              <a:t>Else, print ‘</a:t>
            </a:r>
            <a:r>
              <a:rPr lang="en-US" altLang="zh-TW" dirty="0" smtClean="0">
                <a:solidFill>
                  <a:srgbClr val="FF0000"/>
                </a:solidFill>
              </a:rPr>
              <a:t>Wrong!</a:t>
            </a:r>
            <a:r>
              <a:rPr lang="en-US" altLang="zh-TW" dirty="0" smtClean="0"/>
              <a:t>’ and the wrong passcode.</a:t>
            </a:r>
          </a:p>
          <a:p>
            <a:pPr lvl="1"/>
            <a:r>
              <a:rPr lang="en-US" altLang="zh-TW" dirty="0" smtClean="0"/>
              <a:t>After 1 second, clear the LCD and go back to </a:t>
            </a:r>
            <a:r>
              <a:rPr lang="en-GB" altLang="zh-TW" dirty="0" smtClean="0"/>
              <a:t>Initial state.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65548"/>
            <a:ext cx="2854654" cy="100811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1" y="3581819"/>
            <a:ext cx="2854654" cy="1008112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5364088" y="3809633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Wrong! 1234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859529" y="3807468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Correct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96218" y="3226710"/>
            <a:ext cx="32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 smtClean="0">
                <a:latin typeface="+mn-lt"/>
              </a:rPr>
              <a:t>Wrong result</a:t>
            </a:r>
            <a:endParaRPr lang="zh-TW" altLang="en-US" sz="1800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152593" y="3233504"/>
            <a:ext cx="32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 smtClean="0">
                <a:latin typeface="+mn-lt"/>
              </a:rPr>
              <a:t>Correct result</a:t>
            </a:r>
            <a:endParaRPr lang="zh-TW" altLang="en-US" sz="1800" dirty="0">
              <a:latin typeface="+mn-lt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91" y="5141290"/>
            <a:ext cx="2854654" cy="1008112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21" idx="2"/>
            <a:endCxn id="25" idx="1"/>
          </p:cNvCxnSpPr>
          <p:nvPr/>
        </p:nvCxnSpPr>
        <p:spPr bwMode="auto">
          <a:xfrm>
            <a:off x="2073918" y="4589931"/>
            <a:ext cx="901073" cy="1055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>
            <a:stCxn id="20" idx="2"/>
            <a:endCxn id="25" idx="3"/>
          </p:cNvCxnSpPr>
          <p:nvPr/>
        </p:nvCxnSpPr>
        <p:spPr bwMode="auto">
          <a:xfrm flipH="1">
            <a:off x="5829645" y="4573660"/>
            <a:ext cx="745746" cy="1071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6285095" y="4998240"/>
            <a:ext cx="1658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/>
            <a:r>
              <a:rPr lang="en-US" altLang="zh-TW" sz="1800" dirty="0" smtClean="0">
                <a:latin typeface="+mn-lt"/>
              </a:rPr>
              <a:t>After </a:t>
            </a:r>
            <a:r>
              <a:rPr lang="en-US" altLang="zh-TW" sz="1800" dirty="0">
                <a:latin typeface="+mn-lt"/>
              </a:rPr>
              <a:t>1 </a:t>
            </a:r>
            <a:r>
              <a:rPr lang="en-US" altLang="zh-TW" sz="1800" dirty="0" smtClean="0">
                <a:latin typeface="+mn-lt"/>
              </a:rPr>
              <a:t>second, </a:t>
            </a:r>
          </a:p>
          <a:p>
            <a:pPr marL="0" algn="ctr"/>
            <a:r>
              <a:rPr lang="en-US" altLang="zh-TW" sz="1800" dirty="0" smtClean="0">
                <a:latin typeface="+mn-lt"/>
              </a:rPr>
              <a:t>clear </a:t>
            </a:r>
            <a:r>
              <a:rPr lang="en-US" altLang="zh-TW" sz="1800" dirty="0">
                <a:latin typeface="+mn-lt"/>
              </a:rPr>
              <a:t>the </a:t>
            </a:r>
            <a:r>
              <a:rPr lang="en-US" altLang="zh-TW" sz="1800" dirty="0" smtClean="0">
                <a:latin typeface="+mn-lt"/>
              </a:rPr>
              <a:t>LCD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09377" y="5032351"/>
            <a:ext cx="160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/>
            <a:r>
              <a:rPr lang="en-US" altLang="zh-TW" sz="1800" dirty="0" smtClean="0">
                <a:latin typeface="+mn-lt"/>
              </a:rPr>
              <a:t>After </a:t>
            </a:r>
            <a:r>
              <a:rPr lang="en-US" altLang="zh-TW" sz="1800" dirty="0">
                <a:latin typeface="+mn-lt"/>
              </a:rPr>
              <a:t>1 </a:t>
            </a:r>
            <a:r>
              <a:rPr lang="en-US" altLang="zh-TW" sz="1800" dirty="0" smtClean="0">
                <a:latin typeface="+mn-lt"/>
              </a:rPr>
              <a:t>second,</a:t>
            </a:r>
          </a:p>
          <a:p>
            <a:pPr marL="0" algn="ctr"/>
            <a:r>
              <a:rPr lang="en-US" altLang="zh-TW" sz="1800" dirty="0">
                <a:latin typeface="+mn-lt"/>
              </a:rPr>
              <a:t> </a:t>
            </a:r>
            <a:r>
              <a:rPr lang="en-US" altLang="zh-TW" sz="1800" dirty="0" smtClean="0">
                <a:latin typeface="+mn-lt"/>
              </a:rPr>
              <a:t>clear the LCD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656572" y="480464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GB" altLang="zh-TW" sz="1800" dirty="0"/>
              <a:t>Initial state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3171955" y="5373216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400" dirty="0" smtClean="0">
                <a:latin typeface="+mn-lt"/>
              </a:rPr>
              <a:t>Input:</a:t>
            </a:r>
            <a:endParaRPr kumimoji="1" lang="zh-TW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2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Basic </a:t>
            </a:r>
            <a:r>
              <a:rPr lang="en-GB" altLang="zh-TW" b="1" dirty="0" smtClean="0"/>
              <a:t>1: (cont.)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lvl="1"/>
            <a:r>
              <a:rPr lang="en-GB" dirty="0" smtClean="0"/>
              <a:t>When the passcode is </a:t>
            </a:r>
            <a:r>
              <a:rPr lang="en-GB" u="sng" dirty="0" smtClean="0"/>
              <a:t>correct</a:t>
            </a:r>
            <a:r>
              <a:rPr lang="en-GB" dirty="0" smtClean="0"/>
              <a:t>, turn on ‘</a:t>
            </a:r>
            <a:r>
              <a:rPr lang="en-GB" dirty="0" smtClean="0">
                <a:solidFill>
                  <a:srgbClr val="FF0000"/>
                </a:solidFill>
              </a:rPr>
              <a:t>Green</a:t>
            </a:r>
            <a:r>
              <a:rPr lang="en-GB" dirty="0" smtClean="0"/>
              <a:t>’ light and ring the </a:t>
            </a:r>
            <a:r>
              <a:rPr lang="en-GB" dirty="0" smtClean="0">
                <a:solidFill>
                  <a:srgbClr val="FF0000"/>
                </a:solidFill>
              </a:rPr>
              <a:t>tone:</a:t>
            </a:r>
            <a:r>
              <a:rPr lang="en-GB" dirty="0" smtClean="0"/>
              <a:t> tone(buzzer, 500). </a:t>
            </a:r>
          </a:p>
          <a:p>
            <a:pPr lvl="2"/>
            <a:r>
              <a:rPr lang="en-GB" dirty="0" smtClean="0"/>
              <a:t>After 1 second, turn off the light and mute the tone.</a:t>
            </a:r>
          </a:p>
          <a:p>
            <a:pPr lvl="1"/>
            <a:r>
              <a:rPr lang="en-GB" altLang="zh-TW" dirty="0" smtClean="0"/>
              <a:t>When the passcode is </a:t>
            </a:r>
            <a:r>
              <a:rPr lang="en-GB" altLang="zh-TW" u="sng" dirty="0" smtClean="0"/>
              <a:t>wrong</a:t>
            </a:r>
            <a:r>
              <a:rPr lang="en-GB" altLang="zh-TW" dirty="0" smtClean="0"/>
              <a:t>, turn on ‘</a:t>
            </a:r>
            <a:r>
              <a:rPr lang="en-GB" altLang="zh-TW" dirty="0" smtClean="0">
                <a:solidFill>
                  <a:srgbClr val="FF0000"/>
                </a:solidFill>
              </a:rPr>
              <a:t>Red</a:t>
            </a:r>
            <a:r>
              <a:rPr lang="en-GB" altLang="zh-TW" dirty="0" smtClean="0"/>
              <a:t>’ light and ring </a:t>
            </a:r>
            <a:r>
              <a:rPr lang="en-GB" altLang="zh-TW" dirty="0" smtClean="0">
                <a:solidFill>
                  <a:srgbClr val="FF0000"/>
                </a:solidFill>
              </a:rPr>
              <a:t>tone:</a:t>
            </a:r>
            <a:r>
              <a:rPr lang="en-GB" altLang="zh-TW" dirty="0" smtClean="0"/>
              <a:t> tone(buzzer, </a:t>
            </a:r>
            <a:r>
              <a:rPr lang="en-US" altLang="zh-TW" dirty="0" smtClean="0"/>
              <a:t>1</a:t>
            </a:r>
            <a:r>
              <a:rPr lang="en-GB" altLang="zh-TW" dirty="0" smtClean="0"/>
              <a:t>000). </a:t>
            </a:r>
          </a:p>
          <a:p>
            <a:pPr lvl="2"/>
            <a:r>
              <a:rPr lang="en-GB" altLang="zh-TW" dirty="0" smtClean="0"/>
              <a:t>After 1 second, turn off the light and mute the tone.</a:t>
            </a:r>
            <a:endParaRPr lang="en-GB" dirty="0" smtClean="0"/>
          </a:p>
          <a:p>
            <a:pPr lvl="1"/>
            <a:r>
              <a:rPr lang="en-US" altLang="zh-TW" dirty="0" smtClean="0"/>
              <a:t>Create another </a:t>
            </a:r>
            <a:r>
              <a:rPr lang="en-GB" dirty="0" smtClean="0"/>
              <a:t>task ‘</a:t>
            </a:r>
            <a:r>
              <a:rPr lang="en-GB" dirty="0" err="1" smtClean="0">
                <a:solidFill>
                  <a:srgbClr val="FF0000"/>
                </a:solidFill>
              </a:rPr>
              <a:t>taskLEDTone</a:t>
            </a:r>
            <a:r>
              <a:rPr lang="en-GB" dirty="0" smtClean="0"/>
              <a:t>’  to handle tone and RGB LED.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08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 smtClean="0"/>
              <a:t>Basic 2: (50%)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Extend from Basic 1 by adding the RFID reader.</a:t>
            </a:r>
            <a:endParaRPr lang="en-GB" altLang="zh-TW" dirty="0" smtClean="0"/>
          </a:p>
          <a:p>
            <a:pPr lvl="1"/>
            <a:r>
              <a:rPr lang="en-GB" altLang="zh-TW" dirty="0" smtClean="0"/>
              <a:t>When RFID reader detects a card, print the card UID on the first line of the LCD after ‘Input:’. UID is </a:t>
            </a:r>
            <a:r>
              <a:rPr lang="en-GB" altLang="zh-TW" dirty="0" smtClean="0">
                <a:solidFill>
                  <a:srgbClr val="FF0000"/>
                </a:solidFill>
              </a:rPr>
              <a:t>8 digits </a:t>
            </a:r>
            <a:r>
              <a:rPr lang="en-GB" altLang="zh-TW" dirty="0" smtClean="0"/>
              <a:t>long.</a:t>
            </a:r>
          </a:p>
          <a:p>
            <a:pPr lvl="1"/>
            <a:endParaRPr lang="en-GB" altLang="zh-TW" dirty="0" smtClean="0"/>
          </a:p>
          <a:p>
            <a:pPr lvl="1"/>
            <a:endParaRPr lang="en-GB" altLang="zh-TW" dirty="0" smtClean="0"/>
          </a:p>
          <a:p>
            <a:pPr lvl="1"/>
            <a:endParaRPr lang="en-GB" altLang="zh-TW" dirty="0" smtClean="0"/>
          </a:p>
          <a:p>
            <a:pPr lvl="1"/>
            <a:r>
              <a:rPr lang="en-GB" altLang="zh-TW" dirty="0" smtClean="0"/>
              <a:t>Check the card </a:t>
            </a:r>
            <a:r>
              <a:rPr lang="en-GB" altLang="zh-TW" dirty="0" smtClean="0"/>
              <a:t>UID. </a:t>
            </a:r>
            <a:r>
              <a:rPr lang="en-GB" altLang="zh-TW" dirty="0" smtClean="0"/>
              <a:t>If </a:t>
            </a:r>
            <a:r>
              <a:rPr lang="en-GB" altLang="zh-TW" dirty="0" smtClean="0"/>
              <a:t>you use your </a:t>
            </a:r>
            <a:r>
              <a:rPr lang="en-GB" altLang="zh-TW" dirty="0" smtClean="0">
                <a:solidFill>
                  <a:srgbClr val="FF0000"/>
                </a:solidFill>
              </a:rPr>
              <a:t>own</a:t>
            </a:r>
            <a:r>
              <a:rPr lang="en-GB" altLang="zh-TW" dirty="0" smtClean="0"/>
              <a:t> card, </a:t>
            </a:r>
            <a:r>
              <a:rPr lang="en-GB" altLang="zh-TW" dirty="0" smtClean="0"/>
              <a:t>print </a:t>
            </a:r>
            <a:r>
              <a:rPr lang="en-US" altLang="zh-TW" dirty="0" smtClean="0"/>
              <a:t>‘</a:t>
            </a:r>
            <a:r>
              <a:rPr lang="en-US" altLang="zh-TW" dirty="0" smtClean="0">
                <a:solidFill>
                  <a:srgbClr val="FF0000"/>
                </a:solidFill>
              </a:rPr>
              <a:t>Correct</a:t>
            </a:r>
            <a:r>
              <a:rPr lang="en-US" altLang="zh-TW" dirty="0" smtClean="0"/>
              <a:t>’ on the first line of LCD, else print ‘</a:t>
            </a:r>
            <a:r>
              <a:rPr lang="en-US" altLang="zh-TW" dirty="0" smtClean="0">
                <a:solidFill>
                  <a:srgbClr val="FF0000"/>
                </a:solidFill>
              </a:rPr>
              <a:t>Wrong!</a:t>
            </a:r>
            <a:r>
              <a:rPr lang="en-US" altLang="zh-TW" dirty="0" smtClean="0"/>
              <a:t>’ and the wrong UID.</a:t>
            </a:r>
          </a:p>
          <a:p>
            <a:pPr lvl="1"/>
            <a:r>
              <a:rPr lang="en-US" altLang="zh-TW" dirty="0" smtClean="0"/>
              <a:t>Turn on RGB LED and tone as in Basic 1.</a:t>
            </a:r>
          </a:p>
          <a:p>
            <a:pPr lvl="1"/>
            <a:r>
              <a:rPr lang="en-US" altLang="zh-TW" dirty="0" smtClean="0"/>
              <a:t>After 1 second, clear the LCD, </a:t>
            </a:r>
            <a:r>
              <a:rPr lang="en-GB" altLang="zh-TW" dirty="0" smtClean="0"/>
              <a:t>turn off the light, mute the tone</a:t>
            </a:r>
            <a:r>
              <a:rPr lang="en-US" altLang="zh-TW" dirty="0" smtClean="0"/>
              <a:t> and go back to </a:t>
            </a:r>
            <a:r>
              <a:rPr lang="en-GB" altLang="zh-TW" dirty="0" smtClean="0"/>
              <a:t>Initial state.</a:t>
            </a:r>
          </a:p>
          <a:p>
            <a:endParaRPr lang="en-GB" altLang="zh-TW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2" y="2924944"/>
            <a:ext cx="2854654" cy="10081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24944"/>
            <a:ext cx="2854654" cy="100811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331640" y="3121223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400" dirty="0" smtClean="0">
                <a:latin typeface="+mn-lt"/>
              </a:rPr>
              <a:t>Input: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5868144" y="3140968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Wrong! </a:t>
            </a:r>
            <a:r>
              <a:rPr lang="en-US" altLang="zh-TW" sz="1400" dirty="0">
                <a:latin typeface="+mn-lt"/>
              </a:rPr>
              <a:t>22DCB36B</a:t>
            </a:r>
          </a:p>
        </p:txBody>
      </p:sp>
      <p:cxnSp>
        <p:nvCxnSpPr>
          <p:cNvPr id="18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4152353" y="3429000"/>
            <a:ext cx="14017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4049751" y="3049810"/>
            <a:ext cx="153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2000" dirty="0" smtClean="0">
                <a:latin typeface="+mn-lt"/>
              </a:rPr>
              <a:t>Detect RFID card</a:t>
            </a:r>
            <a:endParaRPr lang="zh-TW" altLang="en-US" sz="20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885177" y="2637383"/>
            <a:ext cx="12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GB" altLang="zh-TW" sz="1800" dirty="0">
                <a:latin typeface="+mn-lt"/>
              </a:rPr>
              <a:t>Initial state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8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 smtClean="0"/>
              <a:t>Basic 2: (cont.)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lvl="1"/>
            <a:r>
              <a:rPr lang="en-GB" altLang="zh-TW" dirty="0" smtClean="0"/>
              <a:t>Add a task ‘</a:t>
            </a:r>
            <a:r>
              <a:rPr lang="en-GB" altLang="zh-TW" dirty="0" err="1" smtClean="0">
                <a:solidFill>
                  <a:srgbClr val="FF0000"/>
                </a:solidFill>
              </a:rPr>
              <a:t>taskRFID</a:t>
            </a:r>
            <a:r>
              <a:rPr lang="en-GB" altLang="zh-TW" dirty="0" smtClean="0"/>
              <a:t>’ to handle the RFID reader.</a:t>
            </a:r>
          </a:p>
          <a:p>
            <a:pPr lvl="1"/>
            <a:r>
              <a:rPr lang="en-GB" altLang="zh-TW" dirty="0" smtClean="0"/>
              <a:t>Use </a:t>
            </a:r>
            <a:r>
              <a:rPr lang="en-GB" altLang="zh-TW" dirty="0" smtClean="0">
                <a:solidFill>
                  <a:srgbClr val="FF0000"/>
                </a:solidFill>
              </a:rPr>
              <a:t>interrupt</a:t>
            </a:r>
            <a:r>
              <a:rPr lang="en-GB" altLang="zh-TW" dirty="0" smtClean="0"/>
              <a:t> to detect the presence of a RFID card. Your ISR does nothing but to invoke </a:t>
            </a:r>
            <a:r>
              <a:rPr lang="en-GB" altLang="zh-TW" dirty="0" err="1" smtClean="0"/>
              <a:t>taskRFID</a:t>
            </a:r>
            <a:r>
              <a:rPr lang="en-GB" altLang="zh-TW" dirty="0" smtClean="0"/>
              <a:t>.</a:t>
            </a:r>
          </a:p>
          <a:p>
            <a:pPr lvl="2"/>
            <a:r>
              <a:rPr lang="en-US" altLang="zh-TW" dirty="0" smtClean="0"/>
              <a:t>Check </a:t>
            </a:r>
            <a:r>
              <a:rPr lang="en-US" altLang="zh-TW" dirty="0" err="1"/>
              <a:t>MinimalInterrupt</a:t>
            </a:r>
            <a:r>
              <a:rPr lang="en-US" altLang="zh-TW" dirty="0"/>
              <a:t> .</a:t>
            </a:r>
            <a:r>
              <a:rPr lang="en-US" altLang="zh-TW" dirty="0" err="1"/>
              <a:t>ino</a:t>
            </a:r>
            <a:endParaRPr lang="en-GB" altLang="zh-TW" dirty="0"/>
          </a:p>
          <a:p>
            <a:pPr lvl="1"/>
            <a:r>
              <a:rPr lang="en-US" dirty="0" smtClean="0"/>
              <a:t>Now, you have two inputs to access the LCD.</a:t>
            </a:r>
          </a:p>
          <a:p>
            <a:pPr lvl="1"/>
            <a:r>
              <a:rPr lang="en-GB" dirty="0" smtClean="0"/>
              <a:t>Use a </a:t>
            </a:r>
            <a:r>
              <a:rPr lang="en-GB" dirty="0" err="1" smtClean="0">
                <a:solidFill>
                  <a:srgbClr val="FF0000"/>
                </a:solidFill>
              </a:rPr>
              <a:t>mutex</a:t>
            </a:r>
            <a:r>
              <a:rPr lang="en-GB" dirty="0" smtClean="0"/>
              <a:t> to control which task can write into the buffer for the LCD. </a:t>
            </a:r>
            <a:r>
              <a:rPr lang="en-GB" dirty="0" smtClean="0">
                <a:solidFill>
                  <a:srgbClr val="FF0000"/>
                </a:solidFill>
              </a:rPr>
              <a:t>Do not use queues</a:t>
            </a:r>
            <a:r>
              <a:rPr lang="en-GB" dirty="0" smtClean="0"/>
              <a:t>. </a:t>
            </a:r>
          </a:p>
          <a:p>
            <a:endParaRPr lang="en-GB" altLang="zh-TW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25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Basic 3: (20%)</a:t>
            </a:r>
          </a:p>
          <a:p>
            <a:pPr lvl="1"/>
            <a:r>
              <a:rPr lang="en-US" altLang="zh-TW" dirty="0" smtClean="0"/>
              <a:t>Extend from Basic 2 to find out the </a:t>
            </a:r>
            <a:r>
              <a:rPr lang="en-GB" dirty="0" smtClean="0"/>
              <a:t>flag in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TA’s card and print it on the LCD, where t</a:t>
            </a:r>
            <a:r>
              <a:rPr lang="en-US" dirty="0" smtClean="0"/>
              <a:t>he flag’s length is &lt;= 16 and </a:t>
            </a:r>
            <a:r>
              <a:rPr lang="en-GB" dirty="0" smtClean="0"/>
              <a:t>begin with 0x64:</a:t>
            </a:r>
          </a:p>
          <a:p>
            <a:pPr lvl="1"/>
            <a:endParaRPr lang="en-GB" dirty="0" smtClean="0"/>
          </a:p>
          <a:p>
            <a:pPr lvl="1"/>
            <a:r>
              <a:rPr lang="en-GB" altLang="zh-TW" b="1" dirty="0" smtClean="0"/>
              <a:t>Hint:</a:t>
            </a:r>
          </a:p>
          <a:p>
            <a:pPr lvl="2"/>
            <a:r>
              <a:rPr lang="en-GB" altLang="zh-TW" dirty="0" smtClean="0"/>
              <a:t>Use </a:t>
            </a:r>
            <a:r>
              <a:rPr lang="en-GB" altLang="zh-TW" i="1" dirty="0" smtClean="0"/>
              <a:t>mfrc522.PCD_StopCrypto1() </a:t>
            </a:r>
            <a:r>
              <a:rPr lang="en-GB" altLang="zh-TW" dirty="0" smtClean="0"/>
              <a:t>to </a:t>
            </a:r>
            <a:r>
              <a:rPr lang="en-GB" altLang="zh-TW" dirty="0" smtClean="0">
                <a:solidFill>
                  <a:srgbClr val="FF0000"/>
                </a:solidFill>
              </a:rPr>
              <a:t>access the block many times</a:t>
            </a:r>
            <a:r>
              <a:rPr lang="en-GB" altLang="zh-TW" dirty="0" smtClean="0"/>
              <a:t>.</a:t>
            </a:r>
          </a:p>
          <a:p>
            <a:pPr lvl="2"/>
            <a:r>
              <a:rPr lang="en-GB" altLang="zh-TW" dirty="0" smtClean="0"/>
              <a:t>Use </a:t>
            </a:r>
            <a:r>
              <a:rPr lang="en-GB" altLang="zh-TW" i="1" dirty="0" err="1" smtClean="0"/>
              <a:t>readblock</a:t>
            </a:r>
            <a:r>
              <a:rPr lang="en-GB" altLang="zh-TW" i="1" dirty="0" smtClean="0"/>
              <a:t>(sector, block, buffer) </a:t>
            </a:r>
            <a:r>
              <a:rPr lang="en-GB" altLang="zh-TW" dirty="0" smtClean="0"/>
              <a:t>to find the flag.</a:t>
            </a:r>
          </a:p>
          <a:p>
            <a:pPr lvl="2"/>
            <a:r>
              <a:rPr lang="en-GB" altLang="zh-TW" dirty="0" smtClean="0"/>
              <a:t>The sector range is </a:t>
            </a:r>
            <a:r>
              <a:rPr lang="en-GB" altLang="zh-TW" dirty="0" smtClean="0">
                <a:solidFill>
                  <a:srgbClr val="FF0000"/>
                </a:solidFill>
              </a:rPr>
              <a:t>0~15</a:t>
            </a:r>
            <a:r>
              <a:rPr lang="en-GB" altLang="zh-TW" dirty="0" smtClean="0"/>
              <a:t> and the block range is </a:t>
            </a:r>
            <a:r>
              <a:rPr lang="en-GB" altLang="zh-TW" dirty="0" smtClean="0">
                <a:solidFill>
                  <a:srgbClr val="FF0000"/>
                </a:solidFill>
              </a:rPr>
              <a:t>0~2</a:t>
            </a:r>
            <a:r>
              <a:rPr lang="en-GB" altLang="zh-TW" dirty="0" smtClean="0"/>
              <a:t>, so you will find the flag between these ranges.</a:t>
            </a:r>
          </a:p>
          <a:p>
            <a:pPr lvl="2"/>
            <a:r>
              <a:rPr lang="en-GB" altLang="zh-TW" dirty="0" smtClean="0"/>
              <a:t>The value save in the buffer is </a:t>
            </a:r>
            <a:r>
              <a:rPr lang="en-GB" altLang="zh-TW" dirty="0" smtClean="0">
                <a:solidFill>
                  <a:srgbClr val="FF0000"/>
                </a:solidFill>
              </a:rPr>
              <a:t>hex</a:t>
            </a:r>
            <a:r>
              <a:rPr lang="en-GB" altLang="zh-TW" dirty="0" smtClean="0"/>
              <a:t> type, change it to </a:t>
            </a:r>
            <a:r>
              <a:rPr lang="en-GB" altLang="zh-TW" dirty="0" smtClean="0">
                <a:solidFill>
                  <a:srgbClr val="FF0000"/>
                </a:solidFill>
              </a:rPr>
              <a:t>char</a:t>
            </a:r>
            <a:r>
              <a:rPr lang="en-GB" altLang="zh-TW" dirty="0" smtClean="0"/>
              <a:t> type for printing on the LCD: </a:t>
            </a:r>
            <a:r>
              <a:rPr lang="en-GB" altLang="zh-TW" i="1" dirty="0" smtClean="0"/>
              <a:t>char h = (char)buffer[</a:t>
            </a:r>
            <a:r>
              <a:rPr lang="en-GB" altLang="zh-TW" i="1" dirty="0" err="1" smtClean="0"/>
              <a:t>i</a:t>
            </a:r>
            <a:r>
              <a:rPr lang="en-GB" altLang="zh-TW" i="1" dirty="0" smtClean="0"/>
              <a:t>];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8</a:t>
            </a:fld>
            <a:endParaRPr lang="zh-TW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62" y="2420888"/>
            <a:ext cx="2854654" cy="100811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3873854" y="2663334"/>
            <a:ext cx="1688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Wrong! </a:t>
            </a:r>
            <a:r>
              <a:rPr lang="en-US" altLang="zh-TW" sz="1400" dirty="0"/>
              <a:t>22DCB36B</a:t>
            </a:r>
            <a:endParaRPr lang="zh-TW" altLang="en-US" sz="1400" dirty="0"/>
          </a:p>
          <a:p>
            <a:r>
              <a:rPr lang="en-US" altLang="zh-TW" sz="1400" dirty="0"/>
              <a:t>d@ XXX </a:t>
            </a:r>
            <a:r>
              <a:rPr lang="en-US" altLang="zh-TW" sz="1400" dirty="0" err="1"/>
              <a:t>XXX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XXX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6829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12478</TotalTime>
  <Words>668</Words>
  <Application>Microsoft Office PowerPoint</Application>
  <PresentationFormat>如螢幕大小 (4:3)</PresentationFormat>
  <Paragraphs>125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Symbol</vt:lpstr>
      <vt:lpstr>Tahoma</vt:lpstr>
      <vt:lpstr>Times New Roman</vt:lpstr>
      <vt:lpstr>Wingdings</vt:lpstr>
      <vt:lpstr>Contemporary Portrait</vt:lpstr>
      <vt:lpstr>CS4101 Introduction to Embedded Systems  Lab 12: Access Control</vt:lpstr>
      <vt:lpstr>Login System Revenge</vt:lpstr>
      <vt:lpstr>Lab12</vt:lpstr>
      <vt:lpstr>Lab12</vt:lpstr>
      <vt:lpstr>Lab12</vt:lpstr>
      <vt:lpstr>Lab12</vt:lpstr>
      <vt:lpstr>Lab12</vt:lpstr>
      <vt:lpstr>Lab12</vt:lpstr>
      <vt:lpstr>Lab12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pads</cp:lastModifiedBy>
  <cp:revision>1582</cp:revision>
  <dcterms:created xsi:type="dcterms:W3CDTF">2000-02-07T23:54:30Z</dcterms:created>
  <dcterms:modified xsi:type="dcterms:W3CDTF">2019-12-09T06:23:56Z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