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88" r:id="rId2"/>
    <p:sldId id="506" r:id="rId3"/>
    <p:sldId id="505" r:id="rId4"/>
    <p:sldId id="518" r:id="rId5"/>
    <p:sldId id="515" r:id="rId6"/>
    <p:sldId id="516" r:id="rId7"/>
    <p:sldId id="514" r:id="rId8"/>
    <p:sldId id="517" r:id="rId9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33"/>
    <a:srgbClr val="99FF99"/>
    <a:srgbClr val="99CCFF"/>
    <a:srgbClr val="FF0000"/>
    <a:srgbClr val="33CC33"/>
    <a:srgbClr val="FFCC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5" autoAdjust="0"/>
    <p:restoredTop sz="94660"/>
  </p:normalViewPr>
  <p:slideViewPr>
    <p:cSldViewPr>
      <p:cViewPr varScale="1">
        <p:scale>
          <a:sx n="110" d="100"/>
          <a:sy n="110" d="100"/>
        </p:scale>
        <p:origin x="1860" y="78"/>
      </p:cViewPr>
      <p:guideLst>
        <p:guide orient="horz" pos="3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fld id="{9D195005-3462-4FA6-87CB-1C7C94B3FEB9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69542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169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fld id="{B7A931DF-18EC-4525-9649-E7BA5D758270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49525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0955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5C005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kumimoji="1" lang="zh-TW" altLang="en-US"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3081" name="Picture 11" descr="清大LOGO(鳥)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zh-TW" altLang="zh-TW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CD7D0A40-6508-499B-985C-5F82C5542146}" type="slidenum">
              <a:rPr lang="zh-TW" altLang="en-US"/>
              <a:pPr/>
              <a:t>‹#›</a:t>
            </a:fld>
            <a:endParaRPr lang="zh-TW" altLang="zh-TW"/>
          </a:p>
        </p:txBody>
      </p:sp>
      <p:pic>
        <p:nvPicPr>
          <p:cNvPr id="308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TW" sz="14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rPr>
              <a:t>National Tsing Hua University</a:t>
            </a:r>
          </a:p>
        </p:txBody>
      </p:sp>
      <p:pic>
        <p:nvPicPr>
          <p:cNvPr id="3088" name="Picture 13" descr="清大LOGO(圓)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763130-7692-4E35-9307-F53DEBC9FEF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918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08E78F-C586-4256-8204-724A2DF79C1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4595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0E5158-C86D-4FBE-8AA1-8CB99B8A8A8C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379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21DCBF-8D95-4C36-BB08-7CDDC5098F3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395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54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324483-AEEF-4708-ADC8-D9B2962EC30F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0513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F73F0B-92E5-4D38-B43B-62409BECA0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8101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B3E00B-676D-46F7-957F-6C5FE337BE7D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7577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A69BD-3100-4F66-AAE9-AFAD6C9AC61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6989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3BA32E-31F7-4804-B287-688A661FE4A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9443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3CC755-9EBC-493F-AD65-D57745B5FDEF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1015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5C005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kumimoji="1" lang="zh-TW" altLang="en-US"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2057" name="Picture 11" descr="清大LOGO(鳥)"/>
          <p:cNvPicPr>
            <a:picLocks noChangeAspect="1" noChangeArrowheads="1"/>
          </p:cNvPicPr>
          <p:nvPr userDrawn="1"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71564"/>
            <a:ext cx="8342064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fld id="{26500C80-D886-4696-8F1E-49A6AD6AAAEC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5C005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kumimoji="1" lang="zh-TW" altLang="en-US"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2060" name="Picture 14" descr="清大書法字 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TW" sz="14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rPr>
              <a:t>National Tsing Hua University</a:t>
            </a:r>
          </a:p>
        </p:txBody>
      </p:sp>
      <p:pic>
        <p:nvPicPr>
          <p:cNvPr id="2062" name="Picture 13" descr="清大LOGO(圓)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+mn-lt"/>
              </a:rPr>
              <a:t>CS4101 </a:t>
            </a:r>
            <a:r>
              <a:rPr lang="en-US" altLang="zh-TW" sz="3200" b="0" dirty="0" smtClean="0">
                <a:solidFill>
                  <a:schemeClr val="accent1"/>
                </a:solidFill>
                <a:latin typeface="+mn-lt"/>
              </a:rPr>
              <a:t>Introduction to Embedded Systems</a:t>
            </a:r>
            <a:r>
              <a:rPr lang="zh-TW" altLang="en-US" dirty="0">
                <a:latin typeface="+mn-lt"/>
              </a:rPr>
              <a:t/>
            </a:r>
            <a:br>
              <a:rPr lang="zh-TW" altLang="en-US" dirty="0">
                <a:latin typeface="+mn-lt"/>
              </a:rPr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smtClean="0">
                <a:solidFill>
                  <a:srgbClr val="0000FF"/>
                </a:solidFill>
              </a:rPr>
              <a:t>Lab 2: Timer and Clock</a:t>
            </a: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/>
              <a:t>Prof. Chung-Ta King</a:t>
            </a:r>
          </a:p>
          <a:p>
            <a:r>
              <a:rPr lang="en-US" altLang="zh-TW" sz="2400"/>
              <a:t>Department of Computer Science</a:t>
            </a:r>
          </a:p>
          <a:p>
            <a:r>
              <a:rPr lang="en-US" altLang="zh-TW" sz="2400"/>
              <a:t>National Tsing Hua University, Taiwan</a:t>
            </a:r>
            <a:endParaRPr lang="zh-TW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our previous lab, it is difficult to precisely set the timings of the events, e.g. flash frequency of the LEDs, </a:t>
            </a:r>
            <a:r>
              <a:rPr lang="en-US" altLang="zh-TW" dirty="0"/>
              <a:t>duration of button down, </a:t>
            </a:r>
            <a:r>
              <a:rPr lang="en-US" altLang="zh-TW" dirty="0" smtClean="0"/>
              <a:t>etc.</a:t>
            </a:r>
          </a:p>
          <a:p>
            <a:r>
              <a:rPr lang="en-US" altLang="zh-TW" dirty="0" smtClean="0"/>
              <a:t>In this lab, we will learn how to control the timings of events using the </a:t>
            </a:r>
            <a:r>
              <a:rPr lang="en-US" altLang="zh-TW" u="sng" dirty="0" smtClean="0"/>
              <a:t>timer</a:t>
            </a:r>
            <a:r>
              <a:rPr lang="en-US" altLang="zh-TW" dirty="0" smtClean="0"/>
              <a:t> and </a:t>
            </a:r>
            <a:r>
              <a:rPr lang="en-US" altLang="zh-TW" u="sng" dirty="0" smtClean="0"/>
              <a:t>clock</a:t>
            </a:r>
            <a:r>
              <a:rPr lang="en-US" altLang="zh-TW" dirty="0" smtClean="0"/>
              <a:t> systems of MSP430</a:t>
            </a:r>
          </a:p>
          <a:p>
            <a:pPr lvl="1"/>
            <a:r>
              <a:rPr lang="en-US" altLang="zh-TW" dirty="0" smtClean="0"/>
              <a:t>Set time to control when events happen, e.g. flash frequency of LEDs</a:t>
            </a:r>
          </a:p>
          <a:p>
            <a:pPr lvl="1"/>
            <a:r>
              <a:rPr lang="en-US" altLang="zh-TW" dirty="0" smtClean="0"/>
              <a:t>Measure intervals of events, e.g. </a:t>
            </a:r>
            <a:r>
              <a:rPr lang="en-US" altLang="zh-TW" dirty="0"/>
              <a:t>duration of button down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</a:t>
            </a:fld>
            <a:endParaRPr lang="zh-TW" altLang="zh-TW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12259" y="5013176"/>
            <a:ext cx="2016125" cy="7921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dirty="0" smtClean="0">
                <a:latin typeface="Tahoma" panose="020B0604030504040204" pitchFamily="34" charset="0"/>
                <a:ea typeface="標楷體" panose="03000509000000000000" pitchFamily="65" charset="-120"/>
              </a:rPr>
              <a:t>Timer</a:t>
            </a:r>
            <a:endParaRPr lang="en-US" altLang="zh-TW" dirty="0"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3059831" y="4976663"/>
            <a:ext cx="2952427" cy="468313"/>
            <a:chOff x="1621185" y="4149080"/>
            <a:chExt cx="3382962" cy="468313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4140547" y="4569768"/>
              <a:ext cx="8636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081810" y="4149080"/>
              <a:ext cx="777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sz="2000">
                  <a:latin typeface="Tahoma" panose="020B0604030504040204" pitchFamily="34" charset="0"/>
                  <a:ea typeface="標楷體" panose="03000509000000000000" pitchFamily="65" charset="-120"/>
                </a:rPr>
                <a:t>Clock</a:t>
              </a:r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1621185" y="4330055"/>
              <a:ext cx="2374900" cy="287338"/>
              <a:chOff x="522" y="1979"/>
              <a:chExt cx="1496" cy="181"/>
            </a:xfrm>
          </p:grpSpPr>
          <p:cxnSp>
            <p:nvCxnSpPr>
              <p:cNvPr id="10" name="直線接點 4"/>
              <p:cNvCxnSpPr>
                <a:cxnSpLocks noChangeShapeType="1"/>
              </p:cNvCxnSpPr>
              <p:nvPr/>
            </p:nvCxnSpPr>
            <p:spPr bwMode="auto">
              <a:xfrm>
                <a:off x="522" y="2160"/>
                <a:ext cx="2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1" name="直線接點 5"/>
              <p:cNvCxnSpPr>
                <a:cxnSpLocks noChangeShapeType="1"/>
              </p:cNvCxnSpPr>
              <p:nvPr/>
            </p:nvCxnSpPr>
            <p:spPr bwMode="auto">
              <a:xfrm>
                <a:off x="736" y="1979"/>
                <a:ext cx="2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2" name="直線接點 9"/>
              <p:cNvCxnSpPr>
                <a:cxnSpLocks noChangeShapeType="1"/>
              </p:cNvCxnSpPr>
              <p:nvPr/>
            </p:nvCxnSpPr>
            <p:spPr bwMode="auto">
              <a:xfrm flipV="1">
                <a:off x="736" y="1979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3" name="直線接點 11"/>
              <p:cNvCxnSpPr>
                <a:cxnSpLocks noChangeShapeType="1"/>
              </p:cNvCxnSpPr>
              <p:nvPr/>
            </p:nvCxnSpPr>
            <p:spPr bwMode="auto">
              <a:xfrm flipV="1">
                <a:off x="950" y="1979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4" name="直線接點 12"/>
              <p:cNvCxnSpPr>
                <a:cxnSpLocks noChangeShapeType="1"/>
              </p:cNvCxnSpPr>
              <p:nvPr/>
            </p:nvCxnSpPr>
            <p:spPr bwMode="auto">
              <a:xfrm>
                <a:off x="950" y="2160"/>
                <a:ext cx="21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5" name="直線接點 13"/>
              <p:cNvCxnSpPr>
                <a:cxnSpLocks noChangeShapeType="1"/>
              </p:cNvCxnSpPr>
              <p:nvPr/>
            </p:nvCxnSpPr>
            <p:spPr bwMode="auto">
              <a:xfrm>
                <a:off x="1163" y="1979"/>
                <a:ext cx="2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6" name="直線接點 14"/>
              <p:cNvCxnSpPr>
                <a:cxnSpLocks noChangeShapeType="1"/>
              </p:cNvCxnSpPr>
              <p:nvPr/>
            </p:nvCxnSpPr>
            <p:spPr bwMode="auto">
              <a:xfrm flipV="1">
                <a:off x="1163" y="1979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" name="直線接點 15"/>
              <p:cNvCxnSpPr>
                <a:cxnSpLocks noChangeShapeType="1"/>
              </p:cNvCxnSpPr>
              <p:nvPr/>
            </p:nvCxnSpPr>
            <p:spPr bwMode="auto">
              <a:xfrm flipV="1">
                <a:off x="1377" y="1979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8" name="直線接點 16"/>
              <p:cNvCxnSpPr>
                <a:cxnSpLocks noChangeShapeType="1"/>
              </p:cNvCxnSpPr>
              <p:nvPr/>
            </p:nvCxnSpPr>
            <p:spPr bwMode="auto">
              <a:xfrm>
                <a:off x="1377" y="2160"/>
                <a:ext cx="2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9" name="直線接點 17"/>
              <p:cNvCxnSpPr>
                <a:cxnSpLocks noChangeShapeType="1"/>
              </p:cNvCxnSpPr>
              <p:nvPr/>
            </p:nvCxnSpPr>
            <p:spPr bwMode="auto">
              <a:xfrm>
                <a:off x="1591" y="1979"/>
                <a:ext cx="2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0" name="直線接點 18"/>
              <p:cNvCxnSpPr>
                <a:cxnSpLocks noChangeShapeType="1"/>
              </p:cNvCxnSpPr>
              <p:nvPr/>
            </p:nvCxnSpPr>
            <p:spPr bwMode="auto">
              <a:xfrm flipV="1">
                <a:off x="1591" y="1979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1" name="直線接點 19"/>
              <p:cNvCxnSpPr>
                <a:cxnSpLocks noChangeShapeType="1"/>
              </p:cNvCxnSpPr>
              <p:nvPr/>
            </p:nvCxnSpPr>
            <p:spPr bwMode="auto">
              <a:xfrm flipV="1">
                <a:off x="1805" y="1979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2" name="直線接點 20"/>
              <p:cNvCxnSpPr>
                <a:cxnSpLocks noChangeShapeType="1"/>
              </p:cNvCxnSpPr>
              <p:nvPr/>
            </p:nvCxnSpPr>
            <p:spPr bwMode="auto">
              <a:xfrm>
                <a:off x="1805" y="2160"/>
                <a:ext cx="21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pic>
        <p:nvPicPr>
          <p:cNvPr id="24" name="圖片 23" descr="Crystals, Oscillators, and Resonators. What the difference ...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0" t="15980" r="8420" b="19760"/>
          <a:stretch/>
        </p:blipFill>
        <p:spPr>
          <a:xfrm>
            <a:off x="1685976" y="4886647"/>
            <a:ext cx="1188896" cy="91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1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Interior of MSP430G2553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</a:t>
            </a:fld>
            <a:endParaRPr lang="zh-TW" altLang="zh-TW"/>
          </a:p>
        </p:txBody>
      </p:sp>
      <p:pic>
        <p:nvPicPr>
          <p:cNvPr id="1026" name="Picture 2" descr="http://www.ti.com/ds_dgm/images/fbd_slas735j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4350"/>
            <a:ext cx="6711794" cy="482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300086" y="1772816"/>
            <a:ext cx="11416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X</a:t>
            </a:r>
            <a:endParaRPr lang="zh-TW" altLang="en-US" sz="9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564678" y="1940639"/>
            <a:ext cx="11837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Not 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available on 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20-pin  device</a:t>
            </a:r>
            <a:endParaRPr lang="zh-TW" altLang="en-US" sz="20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4644008" y="1940639"/>
            <a:ext cx="1800200" cy="1200329"/>
          </a:xfrm>
          <a:prstGeom prst="roundRect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3764862" y="4316903"/>
            <a:ext cx="2463216" cy="1200329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292080" y="1527175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IO</a:t>
            </a:r>
            <a:endParaRPr lang="zh-TW" altLang="en-US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683568" y="1772817"/>
            <a:ext cx="972002" cy="936104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092402" y="5661248"/>
            <a:ext cx="1847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Timer system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7472" y="1193512"/>
            <a:ext cx="1785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Clock system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655570" y="2204864"/>
            <a:ext cx="2109292" cy="2822829"/>
            <a:chOff x="1519" y="1842"/>
            <a:chExt cx="1452" cy="1770"/>
          </a:xfrm>
        </p:grpSpPr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1519" y="1842"/>
              <a:ext cx="1043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2562" y="1842"/>
              <a:ext cx="0" cy="177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2562" y="3612"/>
              <a:ext cx="409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" name="圓角矩形圖說文字 8"/>
          <p:cNvSpPr/>
          <p:nvPr/>
        </p:nvSpPr>
        <p:spPr bwMode="auto">
          <a:xfrm>
            <a:off x="6012160" y="271860"/>
            <a:ext cx="1224136" cy="504056"/>
          </a:xfrm>
          <a:prstGeom prst="wedgeRoundRectCallout">
            <a:avLst>
              <a:gd name="adj1" fmla="val -86854"/>
              <a:gd name="adj2" fmla="val 231625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Lab 1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429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Code for Output: Blinking Red LED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3</a:t>
            </a:fld>
            <a:endParaRPr lang="zh-TW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51520" y="1213832"/>
          <a:ext cx="8712968" cy="4663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129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0440">
                <a:tc>
                  <a:txBody>
                    <a:bodyPr/>
                    <a:lstStyle/>
                    <a:p>
                      <a:r>
                        <a:rPr lang="en-US" altLang="zh-TW" sz="2000" b="1" kern="12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#include &lt;msp430.h&gt;</a:t>
                      </a:r>
                      <a:endParaRPr lang="zh-TW" altLang="en-US" sz="2000" b="1" kern="1200" dirty="0" smtClean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main(void) {</a:t>
                      </a:r>
                    </a:p>
                    <a:p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WDTCTL = WDTPW | WDTHOLD;   // Stop watchdog timer</a:t>
                      </a:r>
                    </a:p>
                    <a:p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altLang="zh-TW" sz="2000" b="1" kern="12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P1DIR |= 0x01</a:t>
                      </a:r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       // Set P1.0 as output</a:t>
                      </a:r>
                    </a:p>
                    <a:p>
                      <a:endParaRPr lang="zh-TW" altLang="en-US" sz="2000" b="1" kern="1200" dirty="0" smtClean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for(;;) {</a:t>
                      </a:r>
                    </a:p>
                    <a:p>
                      <a:r>
                        <a:rPr lang="en-US" altLang="zh-TW" sz="2000" b="1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altLang="zh-TW" sz="20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volatile </a:t>
                      </a:r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unsigned </a:t>
                      </a:r>
                      <a:r>
                        <a:rPr lang="en-US" altLang="zh-TW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TW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 // prevent optimization</a:t>
                      </a:r>
                    </a:p>
                    <a:p>
                      <a:endParaRPr lang="zh-TW" altLang="en-US" sz="2000" b="1" kern="1200" dirty="0" smtClean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P1OUT ^= 0x01;     // Toggle P1.0 using XOR</a:t>
                      </a:r>
                      <a:endParaRPr lang="zh-TW" altLang="en-US" sz="2000" b="1" kern="1200" dirty="0" smtClean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altLang="zh-TW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TW" sz="2000" b="1" kern="120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20000</a:t>
                      </a:r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        // SW Delay</a:t>
                      </a:r>
                    </a:p>
                    <a:p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do </a:t>
                      </a:r>
                      <a:r>
                        <a:rPr lang="en-US" altLang="zh-TW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--;</a:t>
                      </a:r>
                    </a:p>
                    <a:p>
                      <a:r>
                        <a:rPr lang="en-US" altLang="zh-TW" sz="2000" b="1" kern="120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while(i </a:t>
                      </a:r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!= 0);</a:t>
                      </a:r>
                    </a:p>
                    <a:p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}</a:t>
                      </a:r>
                      <a:endParaRPr lang="zh-TW" altLang="en-US" sz="2000" b="1" kern="1200" dirty="0" smtClean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2000" b="1" u="none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return 0;</a:t>
                      </a:r>
                    </a:p>
                    <a:p>
                      <a:r>
                        <a:rPr lang="en-US" altLang="zh-TW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endParaRPr lang="zh-TW" alt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73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FEF5ED-4DD8-4306-81C2-CD5430FD7AD4}" type="slidenum">
              <a:rPr lang="zh-TW" altLang="en-US" smtClean="0"/>
              <a:pPr/>
              <a:t>4</a:t>
            </a:fld>
            <a:endParaRPr lang="zh-TW" altLang="zh-TW"/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Lab 2</a:t>
            </a:r>
            <a:endParaRPr lang="zh-TW" altLang="en-US" dirty="0"/>
          </a:p>
        </p:txBody>
      </p:sp>
      <p:sp>
        <p:nvSpPr>
          <p:cNvPr id="906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smtClean="0"/>
              <a:t>Basic 1: Flash the LEDs with Timer0_A3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(30%)</a:t>
            </a:r>
          </a:p>
          <a:p>
            <a:pPr lvl="1"/>
            <a:r>
              <a:rPr lang="en-US" altLang="zh-TW" dirty="0" smtClean="0"/>
              <a:t>Modify Sample Code for Output so that the green LED is on for 0.7 sec and then the red LED is on for 0.3 sec alternatively. </a:t>
            </a:r>
          </a:p>
          <a:p>
            <a:pPr lvl="1"/>
            <a:r>
              <a:rPr lang="en-US" altLang="zh-TW" dirty="0" smtClean="0"/>
              <a:t>Control the time by </a:t>
            </a:r>
            <a:r>
              <a:rPr lang="en-US" altLang="zh-TW" dirty="0" smtClean="0">
                <a:solidFill>
                  <a:srgbClr val="FF0000"/>
                </a:solidFill>
              </a:rPr>
              <a:t>Timer0_A3</a:t>
            </a:r>
            <a:r>
              <a:rPr lang="en-US" altLang="zh-TW" dirty="0" smtClean="0"/>
              <a:t> driven by </a:t>
            </a:r>
            <a:r>
              <a:rPr lang="en-US" altLang="zh-TW" dirty="0" smtClean="0">
                <a:solidFill>
                  <a:srgbClr val="FF0000"/>
                </a:solidFill>
              </a:rPr>
              <a:t>ACLK </a:t>
            </a:r>
            <a:r>
              <a:rPr lang="en-US" altLang="zh-TW" dirty="0" smtClean="0"/>
              <a:t>sourced from </a:t>
            </a:r>
            <a:r>
              <a:rPr lang="en-US" altLang="zh-TW" b="1" dirty="0" smtClean="0">
                <a:solidFill>
                  <a:srgbClr val="FF0000"/>
                </a:solidFill>
              </a:rPr>
              <a:t>VLO</a:t>
            </a:r>
            <a:r>
              <a:rPr lang="en-US" altLang="zh-TW" dirty="0" smtClean="0"/>
              <a:t> </a:t>
            </a:r>
            <a:r>
              <a:rPr lang="en-US" altLang="zh-TW" dirty="0"/>
              <a:t>running at </a:t>
            </a:r>
            <a:r>
              <a:rPr lang="en-US" altLang="zh-TW" dirty="0" smtClean="0"/>
              <a:t>12KHz.</a:t>
            </a:r>
          </a:p>
          <a:p>
            <a:pPr lvl="1"/>
            <a:r>
              <a:rPr lang="en-US" altLang="zh-TW" dirty="0" smtClean="0"/>
              <a:t>Note: Since TA0R is </a:t>
            </a:r>
            <a:r>
              <a:rPr lang="en-US" altLang="zh-TW" dirty="0"/>
              <a:t>16-bit (0~65535) long, you should be careful of its overflow.</a:t>
            </a:r>
          </a:p>
          <a:p>
            <a:r>
              <a:rPr lang="en-US" altLang="zh-TW" b="1" dirty="0" smtClean="0"/>
              <a:t>Basic 2: Flash the LEDs on button event (30%)</a:t>
            </a:r>
          </a:p>
          <a:p>
            <a:pPr lvl="1"/>
            <a:r>
              <a:rPr lang="en-US" altLang="zh-TW" dirty="0" smtClean="0"/>
              <a:t>Modify Basic 3 of Lab1 so that, when the button is pressed, turn both LEDs on for 0.7 sec and off for 0.3 sec repetitively by </a:t>
            </a:r>
            <a:r>
              <a:rPr lang="en-US" altLang="zh-TW" dirty="0" smtClean="0">
                <a:solidFill>
                  <a:srgbClr val="FF0000"/>
                </a:solidFill>
              </a:rPr>
              <a:t>Timer0_A3</a:t>
            </a:r>
            <a:r>
              <a:rPr lang="en-US" altLang="zh-TW" dirty="0" smtClean="0"/>
              <a:t> driven by </a:t>
            </a:r>
            <a:r>
              <a:rPr lang="en-US" altLang="zh-TW" dirty="0" smtClean="0">
                <a:solidFill>
                  <a:srgbClr val="FF0000"/>
                </a:solidFill>
              </a:rPr>
              <a:t>ACLK </a:t>
            </a:r>
            <a:r>
              <a:rPr lang="en-US" altLang="zh-TW" dirty="0" smtClean="0"/>
              <a:t>sourced from </a:t>
            </a:r>
            <a:r>
              <a:rPr lang="en-US" altLang="zh-TW" dirty="0" smtClean="0">
                <a:solidFill>
                  <a:srgbClr val="FF0000"/>
                </a:solidFill>
              </a:rPr>
              <a:t>VLO.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When the button is released, go back to Basic 1.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7538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Lab 2</a:t>
            </a:r>
            <a:endParaRPr lang="zh-TW" altLang="en-US" dirty="0"/>
          </a:p>
        </p:txBody>
      </p:sp>
      <p:sp>
        <p:nvSpPr>
          <p:cNvPr id="906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smtClean="0"/>
              <a:t>Basic 3: Measure time (40%)</a:t>
            </a:r>
          </a:p>
          <a:p>
            <a:pPr lvl="1"/>
            <a:r>
              <a:rPr lang="en-US" altLang="zh-TW" dirty="0" smtClean="0"/>
              <a:t>Modify Basic 2 so that the LEDs flash simultaneously only when the button is pressed for more than 2 seconds. </a:t>
            </a:r>
          </a:p>
          <a:p>
            <a:pPr lvl="2"/>
            <a:r>
              <a:rPr lang="en-US" altLang="zh-TW" dirty="0" smtClean="0"/>
              <a:t>Measure the </a:t>
            </a:r>
            <a:r>
              <a:rPr lang="en-US" altLang="zh-TW" dirty="0"/>
              <a:t>duration of button down by Timer1_A3 driven by SMCLK sourced from DCO.</a:t>
            </a:r>
          </a:p>
          <a:p>
            <a:pPr lvl="1"/>
            <a:r>
              <a:rPr lang="en-US" altLang="zh-TW" dirty="0" smtClean="0"/>
              <a:t>Show the FSM of your code.</a:t>
            </a:r>
          </a:p>
          <a:p>
            <a:pPr lvl="2"/>
            <a:r>
              <a:rPr lang="en-US" altLang="zh-TW" dirty="0" smtClean="0"/>
              <a:t>Try to identify </a:t>
            </a:r>
            <a:r>
              <a:rPr lang="en-US" altLang="zh-TW" i="1" dirty="0" smtClean="0"/>
              <a:t>states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events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actions</a:t>
            </a:r>
            <a:r>
              <a:rPr lang="en-US" altLang="zh-TW" dirty="0" smtClean="0"/>
              <a:t> in the problem, e.g.</a:t>
            </a:r>
          </a:p>
          <a:p>
            <a:pPr lvl="2"/>
            <a:r>
              <a:rPr lang="en-US" altLang="zh-TW" dirty="0" smtClean="0"/>
              <a:t>Figure out what event occurred</a:t>
            </a:r>
            <a:br>
              <a:rPr lang="en-US" altLang="zh-TW" dirty="0" smtClean="0"/>
            </a:br>
            <a:r>
              <a:rPr lang="en-US" altLang="zh-TW" dirty="0" smtClean="0"/>
              <a:t>at what state will cause what</a:t>
            </a:r>
            <a:br>
              <a:rPr lang="en-US" altLang="zh-TW" dirty="0" smtClean="0"/>
            </a:br>
            <a:r>
              <a:rPr lang="en-US" altLang="zh-TW" dirty="0" smtClean="0"/>
              <a:t>actions and enter what next</a:t>
            </a:r>
            <a:br>
              <a:rPr lang="en-US" altLang="zh-TW" dirty="0" smtClean="0"/>
            </a:br>
            <a:r>
              <a:rPr lang="en-US" altLang="zh-TW" dirty="0" smtClean="0"/>
              <a:t>state, and draw the FSM</a:t>
            </a:r>
          </a:p>
          <a:p>
            <a:pPr lvl="2"/>
            <a:r>
              <a:rPr lang="en-US" altLang="zh-TW" dirty="0" smtClean="0"/>
              <a:t>Turn FSM into code</a:t>
            </a:r>
          </a:p>
          <a:p>
            <a:pPr lvl="2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FEF5ED-4DD8-4306-81C2-CD5430FD7AD4}" type="slidenum">
              <a:rPr lang="zh-TW" altLang="en-US" smtClean="0"/>
              <a:pPr/>
              <a:t>5</a:t>
            </a:fld>
            <a:endParaRPr lang="zh-TW" altLang="zh-TW"/>
          </a:p>
        </p:txBody>
      </p:sp>
      <p:grpSp>
        <p:nvGrpSpPr>
          <p:cNvPr id="906248" name="群組 906247"/>
          <p:cNvGrpSpPr/>
          <p:nvPr/>
        </p:nvGrpSpPr>
        <p:grpSpPr>
          <a:xfrm>
            <a:off x="5148064" y="3848040"/>
            <a:ext cx="3786137" cy="2210418"/>
            <a:chOff x="857871" y="3810870"/>
            <a:chExt cx="3786137" cy="2210418"/>
          </a:xfrm>
        </p:grpSpPr>
        <p:sp>
          <p:nvSpPr>
            <p:cNvPr id="6" name="橢圓 5"/>
            <p:cNvSpPr/>
            <p:nvPr/>
          </p:nvSpPr>
          <p:spPr>
            <a:xfrm>
              <a:off x="2267744" y="4328226"/>
              <a:ext cx="774019" cy="702573"/>
            </a:xfrm>
            <a:prstGeom prst="ellipse">
              <a:avLst/>
            </a:prstGeom>
            <a:solidFill>
              <a:srgbClr val="99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1600" b="1" dirty="0" smtClean="0">
                  <a:solidFill>
                    <a:schemeClr val="tx1"/>
                  </a:solidFill>
                </a:rPr>
                <a:t>Red on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3869989" y="4328226"/>
              <a:ext cx="774019" cy="702573"/>
            </a:xfrm>
            <a:prstGeom prst="ellipse">
              <a:avLst/>
            </a:prstGeom>
            <a:solidFill>
              <a:srgbClr val="99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1600" b="1" dirty="0" smtClean="0">
                  <a:solidFill>
                    <a:schemeClr val="tx1"/>
                  </a:solidFill>
                </a:rPr>
                <a:t>Green on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弧形接點 7"/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455876" y="3527104"/>
              <a:ext cx="12700" cy="1602245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2771800" y="3810870"/>
              <a:ext cx="13596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+mn-lt"/>
                </a:rPr>
                <a:t>Timer0_A3 </a:t>
              </a:r>
              <a:r>
                <a:rPr lang="en-US" altLang="zh-TW" sz="1600" dirty="0">
                  <a:latin typeface="+mn-lt"/>
                </a:rPr>
                <a:t>up</a:t>
              </a:r>
              <a:endParaRPr lang="zh-TW" altLang="en-US" sz="1600" dirty="0">
                <a:latin typeface="+mn-lt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57871" y="3950679"/>
              <a:ext cx="1646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+mn-lt"/>
                </a:rPr>
                <a:t>Button 1</a:t>
              </a:r>
              <a:r>
                <a:rPr lang="en-US" altLang="zh-TW" sz="1600" baseline="30000" dirty="0" smtClean="0">
                  <a:latin typeface="+mn-lt"/>
                </a:rPr>
                <a:t>st</a:t>
              </a:r>
              <a:r>
                <a:rPr lang="en-US" altLang="zh-TW" sz="1600" dirty="0" smtClean="0">
                  <a:latin typeface="+mn-lt"/>
                </a:rPr>
                <a:t> down/</a:t>
              </a:r>
              <a:br>
                <a:rPr lang="en-US" altLang="zh-TW" sz="1600" dirty="0" smtClean="0">
                  <a:latin typeface="+mn-lt"/>
                </a:rPr>
              </a:br>
              <a:r>
                <a:rPr lang="en-US" altLang="zh-TW" sz="1600" i="1" dirty="0" smtClean="0">
                  <a:latin typeface="+mn-lt"/>
                </a:rPr>
                <a:t>Set Timer1_A3</a:t>
              </a:r>
              <a:endParaRPr lang="zh-TW" altLang="en-US" sz="1600" i="1" dirty="0">
                <a:latin typeface="+mn-lt"/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2229494" y="5318715"/>
              <a:ext cx="774019" cy="702573"/>
            </a:xfrm>
            <a:prstGeom prst="ellipse">
              <a:avLst/>
            </a:prstGeom>
            <a:solidFill>
              <a:srgbClr val="99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1600" b="1" dirty="0" smtClean="0">
                  <a:solidFill>
                    <a:schemeClr val="tx1"/>
                  </a:solidFill>
                </a:rPr>
                <a:t>Both on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3831739" y="5318715"/>
              <a:ext cx="774019" cy="702573"/>
            </a:xfrm>
            <a:prstGeom prst="ellipse">
              <a:avLst/>
            </a:prstGeom>
            <a:solidFill>
              <a:srgbClr val="99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1600" b="1" dirty="0" smtClean="0">
                  <a:solidFill>
                    <a:schemeClr val="tx1"/>
                  </a:solidFill>
                </a:rPr>
                <a:t>Both off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弧形接點 13"/>
            <p:cNvCxnSpPr/>
            <p:nvPr/>
          </p:nvCxnSpPr>
          <p:spPr>
            <a:xfrm rot="5400000" flipH="1" flipV="1">
              <a:off x="2409072" y="4220534"/>
              <a:ext cx="102889" cy="273658"/>
            </a:xfrm>
            <a:prstGeom prst="curvedConnector3">
              <a:avLst>
                <a:gd name="adj1" fmla="val 420928"/>
              </a:avLst>
            </a:prstGeom>
            <a:ln>
              <a:solidFill>
                <a:srgbClr val="0000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弧形接點 36"/>
            <p:cNvCxnSpPr>
              <a:endCxn id="6" idx="2"/>
            </p:cNvCxnSpPr>
            <p:nvPr/>
          </p:nvCxnSpPr>
          <p:spPr>
            <a:xfrm rot="5400000" flipH="1" flipV="1">
              <a:off x="1979276" y="4679949"/>
              <a:ext cx="288904" cy="288032"/>
            </a:xfrm>
            <a:prstGeom prst="curvedConnector2">
              <a:avLst/>
            </a:prstGeom>
            <a:ln>
              <a:solidFill>
                <a:srgbClr val="0000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/>
            <p:cNvSpPr txBox="1"/>
            <p:nvPr/>
          </p:nvSpPr>
          <p:spPr>
            <a:xfrm>
              <a:off x="1052092" y="4962654"/>
              <a:ext cx="13596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+mn-lt"/>
                </a:rPr>
                <a:t>Timer1_A3 up</a:t>
              </a:r>
              <a:endParaRPr lang="zh-TW" altLang="en-US" sz="1600" i="1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897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Pseudo Code of Basic 3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3E00B-676D-46F7-957F-6C5FE337BE7D}" type="slidenum">
              <a:rPr lang="zh-TW" altLang="en-US" smtClean="0"/>
              <a:pPr/>
              <a:t>6</a:t>
            </a:fld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421280"/>
              </p:ext>
            </p:extLst>
          </p:nvPr>
        </p:nvGraphicFramePr>
        <p:xfrm>
          <a:off x="323528" y="1196752"/>
          <a:ext cx="8496943" cy="4779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96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779792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for(;;)</a:t>
                      </a:r>
                    </a:p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switch(state) </a:t>
                      </a:r>
                    </a:p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case </a:t>
                      </a:r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red_on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switch(event)</a:t>
                      </a:r>
                    </a:p>
                    <a:p>
                      <a:r>
                        <a:rPr lang="en-US" altLang="zh-TW" sz="18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case Timer0_A3_up:</a:t>
                      </a:r>
                    </a:p>
                    <a:p>
                      <a:r>
                        <a:rPr lang="en-US" altLang="zh-TW" sz="18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 ...</a:t>
                      </a:r>
                    </a:p>
                    <a:p>
                      <a:r>
                        <a:rPr lang="en-US" altLang="zh-TW" sz="18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 state = </a:t>
                      </a:r>
                      <a:r>
                        <a:rPr lang="en-US" altLang="zh-TW" sz="180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green_on</a:t>
                      </a:r>
                      <a:r>
                        <a:rPr lang="en-US" altLang="zh-TW" sz="18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r>
                        <a:rPr lang="en-US" altLang="zh-TW" sz="18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 break;</a:t>
                      </a:r>
                    </a:p>
                    <a:p>
                      <a:r>
                        <a:rPr lang="en-US" altLang="zh-TW" sz="18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case Button_1st_down:</a:t>
                      </a:r>
                    </a:p>
                    <a:p>
                      <a:r>
                        <a:rPr lang="en-US" altLang="zh-TW" sz="18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 ...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case </a:t>
                      </a:r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green_on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...</a:t>
                      </a:r>
                    </a:p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case </a:t>
                      </a:r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both_on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...</a:t>
                      </a:r>
                    </a:p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case </a:t>
                      </a:r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both_off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89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 Policies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DEMO in the lab --------------------------------------</a:t>
            </a:r>
            <a:r>
              <a:rPr lang="en-US" altLang="zh-TW" dirty="0"/>
              <a:t>100%</a:t>
            </a:r>
          </a:p>
          <a:p>
            <a:r>
              <a:rPr lang="en-US" altLang="zh-TW" dirty="0" smtClean="0"/>
              <a:t>DEMO within a </a:t>
            </a:r>
            <a:r>
              <a:rPr lang="en-US" altLang="zh-TW" smtClean="0"/>
              <a:t>week ----------------------------------</a:t>
            </a:r>
            <a:r>
              <a:rPr lang="en-US" altLang="zh-TW" dirty="0"/>
              <a:t>80%</a:t>
            </a:r>
          </a:p>
          <a:p>
            <a:r>
              <a:rPr lang="en-US" altLang="zh-TW" dirty="0" smtClean="0"/>
              <a:t>DEMO after a </a:t>
            </a:r>
            <a:r>
              <a:rPr lang="en-US" altLang="zh-TW" smtClean="0"/>
              <a:t>week ------------------------------------</a:t>
            </a:r>
            <a:r>
              <a:rPr lang="en-US" altLang="zh-TW" dirty="0"/>
              <a:t>60%</a:t>
            </a:r>
          </a:p>
          <a:p>
            <a:r>
              <a:rPr lang="en-US" altLang="zh-TW" dirty="0" smtClean="0"/>
              <a:t>After two </a:t>
            </a:r>
            <a:r>
              <a:rPr lang="en-US" altLang="zh-TW" smtClean="0"/>
              <a:t>weeks ----------------------------------------- 0%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197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6668</TotalTime>
  <Words>516</Words>
  <Application>Microsoft Office PowerPoint</Application>
  <PresentationFormat>如螢幕大小 (4:3)</PresentationFormat>
  <Paragraphs>87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9" baseType="lpstr">
      <vt:lpstr>新細明體</vt:lpstr>
      <vt:lpstr>標楷體</vt:lpstr>
      <vt:lpstr>Arial</vt:lpstr>
      <vt:lpstr>Arial Black</vt:lpstr>
      <vt:lpstr>Calibri</vt:lpstr>
      <vt:lpstr>Courier New</vt:lpstr>
      <vt:lpstr>Symbol</vt:lpstr>
      <vt:lpstr>Tahoma</vt:lpstr>
      <vt:lpstr>Times New Roman</vt:lpstr>
      <vt:lpstr>Wingdings</vt:lpstr>
      <vt:lpstr>Contemporary Portrait</vt:lpstr>
      <vt:lpstr>CS4101 Introduction to Embedded Systems  Lab 2: Timer and Clock</vt:lpstr>
      <vt:lpstr>Introduction</vt:lpstr>
      <vt:lpstr>Interior of MSP430G2553</vt:lpstr>
      <vt:lpstr>Sample Code for Output: Blinking Red LED</vt:lpstr>
      <vt:lpstr>Lab 2</vt:lpstr>
      <vt:lpstr>Lab 2</vt:lpstr>
      <vt:lpstr>Pseudo Code of Basic 3</vt:lpstr>
      <vt:lpstr>Grading Policies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for Embedded Systems</dc:title>
  <dc:creator>Preferred Customer</dc:creator>
  <cp:lastModifiedBy>Tsai-Chen-You</cp:lastModifiedBy>
  <cp:revision>603</cp:revision>
  <dcterms:created xsi:type="dcterms:W3CDTF">2000-02-07T23:54:30Z</dcterms:created>
  <dcterms:modified xsi:type="dcterms:W3CDTF">2019-08-23T12:49:16Z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