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1039" r:id="rId2"/>
    <p:sldId id="1037" r:id="rId3"/>
    <p:sldId id="1038" r:id="rId4"/>
    <p:sldId id="1041" r:id="rId5"/>
    <p:sldId id="1054" r:id="rId6"/>
    <p:sldId id="1053" r:id="rId7"/>
    <p:sldId id="1045" r:id="rId8"/>
    <p:sldId id="1048" r:id="rId9"/>
    <p:sldId id="1049" r:id="rId10"/>
    <p:sldId id="1050" r:id="rId11"/>
    <p:sldId id="1051" r:id="rId12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99FF99"/>
    <a:srgbClr val="33CC33"/>
    <a:srgbClr val="FF33CC"/>
    <a:srgbClr val="3399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87378" autoAdjust="0"/>
  </p:normalViewPr>
  <p:slideViewPr>
    <p:cSldViewPr>
      <p:cViewPr varScale="1">
        <p:scale>
          <a:sx n="43" d="100"/>
          <a:sy n="43" d="100"/>
        </p:scale>
        <p:origin x="1546" y="58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588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1274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FCB3E6-4517-4E06-AEE1-C40B06413EE8}" type="slidenum">
              <a:rPr lang="zh-TW" altLang="en-US"/>
              <a:pPr/>
              <a:t>4</a:t>
            </a:fld>
            <a:endParaRPr lang="zh-TW" altLang="zh-TW"/>
          </a:p>
        </p:txBody>
      </p:sp>
      <p:sp>
        <p:nvSpPr>
          <p:cNvPr id="994306" name="Rectangle 7"/>
          <p:cNvSpPr txBox="1">
            <a:spLocks noGrp="1" noChangeArrowheads="1"/>
          </p:cNvSpPr>
          <p:nvPr/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8B6C6799-6AAB-4B87-878E-FDC0F080557D}" type="slidenum">
              <a:rPr kumimoji="1" lang="zh-TW" altLang="en-US" sz="1300"/>
              <a:pPr algn="r" eaLnBrk="1" hangingPunct="1"/>
              <a:t>4</a:t>
            </a:fld>
            <a:endParaRPr kumimoji="1" lang="zh-TW" altLang="zh-TW" sz="1300"/>
          </a:p>
        </p:txBody>
      </p:sp>
      <p:sp>
        <p:nvSpPr>
          <p:cNvPr id="994307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4308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not read ADC10MEM right</a:t>
            </a:r>
            <a:r>
              <a:rPr lang="en-US" altLang="zh-TW" baseline="0" dirty="0"/>
              <a:t> after setting ADC10CTL0? While wait for interrupt? What is the time to go through one iteration?</a:t>
            </a:r>
          </a:p>
          <a:p>
            <a:r>
              <a:rPr lang="en-US" altLang="zh-TW" dirty="0"/>
              <a:t>Any one of the pins of Port 1 can be set to be an analog input. Thus up to 8 channels are available for separate ADC inputs. </a:t>
            </a:r>
            <a:endParaRPr lang="en-US" altLang="zh-TW" baseline="0" dirty="0"/>
          </a:p>
          <a:p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Analog Enable control register </a:t>
            </a:r>
            <a:r>
              <a:rPr kumimoji="1" lang="en-US" altLang="zh-TW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ADC10AE0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 will be used for enabling the corresponding input channels.</a:t>
            </a:r>
          </a:p>
        </p:txBody>
      </p:sp>
      <p:sp>
        <p:nvSpPr>
          <p:cNvPr id="994309" name="投影片編號版面配置區 3"/>
          <p:cNvSpPr txBox="1">
            <a:spLocks noGrp="1"/>
          </p:cNvSpPr>
          <p:nvPr/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09F1EF81-CF2C-4D74-B820-CF7F9B1545FB}" type="slidenum">
              <a:rPr kumimoji="1" lang="zh-TW" altLang="en-US" sz="1300"/>
              <a:pPr algn="r" eaLnBrk="1" hangingPunct="1"/>
              <a:t>4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167478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5618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8FE6F3-8009-4738-9771-861DCA6F5E3D}" type="slidenum">
              <a:rPr lang="zh-TW" altLang="en-US"/>
              <a:pPr/>
              <a:t>9</a:t>
            </a:fld>
            <a:endParaRPr lang="zh-TW" altLang="zh-TW"/>
          </a:p>
        </p:txBody>
      </p:sp>
      <p:sp>
        <p:nvSpPr>
          <p:cNvPr id="968706" name="Rectangle 7"/>
          <p:cNvSpPr txBox="1">
            <a:spLocks noGrp="1" noChangeArrowheads="1"/>
          </p:cNvSpPr>
          <p:nvPr/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5613BC47-4082-45A4-AF02-B4D0188D33F8}" type="slidenum">
              <a:rPr kumimoji="1" lang="zh-TW" altLang="en-US" sz="1300"/>
              <a:pPr algn="r" eaLnBrk="1" hangingPunct="1"/>
              <a:t>9</a:t>
            </a:fld>
            <a:endParaRPr kumimoji="1" lang="zh-TW" altLang="zh-TW" sz="1300"/>
          </a:p>
        </p:txBody>
      </p:sp>
      <p:sp>
        <p:nvSpPr>
          <p:cNvPr id="968707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8708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SHS_1: S&amp;H</a:t>
            </a:r>
            <a:r>
              <a:rPr lang="en-US" altLang="zh-TW" baseline="0" dirty="0"/>
              <a:t> triggering source </a:t>
            </a:r>
            <a:r>
              <a:rPr lang="en-US" altLang="zh-TW" baseline="0" dirty="0">
                <a:sym typeface="Wingdings" panose="05000000000000000000" pitchFamily="2" charset="2"/>
              </a:rPr>
              <a:t> OUT1</a:t>
            </a:r>
          </a:p>
          <a:p>
            <a:r>
              <a:rPr lang="en-US" altLang="zh-TW" baseline="0" dirty="0">
                <a:sym typeface="Wingdings" panose="05000000000000000000" pitchFamily="2" charset="2"/>
              </a:rPr>
              <a:t>CONSEQ_2: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Conversion sequence mode select (Repeat-single-channel)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INCH_10: temperature sensor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SREF_1: Select reference (VR+ = VREF+ and VR- = VSS)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ADC10SHT_2:  Sample-and-hold time (6 × ADC10CLKs)</a:t>
            </a:r>
          </a:p>
          <a:p>
            <a:r>
              <a:rPr kumimoji="1" lang="en-US" altLang="zh-TW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REFON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: internal reference generator on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ADC10DTC1: Number of transfers per block (DTC disabled if 0)</a:t>
            </a:r>
          </a:p>
          <a:p>
            <a:pPr>
              <a:spcBef>
                <a:spcPct val="0"/>
              </a:spcBef>
            </a:pPr>
            <a:r>
              <a:rPr lang="en-US" altLang="zh-TW" dirty="0"/>
              <a:t>The settling time for the internal reference is &lt; 30µs. If</a:t>
            </a:r>
            <a:r>
              <a:rPr lang="en-US" altLang="zh-TW" baseline="0" dirty="0"/>
              <a:t> DCOCLK is 1 MHz, then 1 cycle takes 6</a:t>
            </a:r>
            <a:r>
              <a:rPr lang="en-US" altLang="zh-TW" dirty="0"/>
              <a:t>µs and 30 cycles gives long enough delay for the internal</a:t>
            </a:r>
            <a:r>
              <a:rPr lang="en-US" altLang="zh-TW" baseline="0" dirty="0"/>
              <a:t> reference voltage to settle down.</a:t>
            </a:r>
            <a:endParaRPr lang="zh-TW" altLang="en-US" dirty="0"/>
          </a:p>
        </p:txBody>
      </p:sp>
      <p:sp>
        <p:nvSpPr>
          <p:cNvPr id="968709" name="投影片編號版面配置區 3"/>
          <p:cNvSpPr txBox="1">
            <a:spLocks noGrp="1"/>
          </p:cNvSpPr>
          <p:nvPr/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EEB73849-CEC5-4AFC-B2C9-7A3EC331AE50}" type="slidenum">
              <a:rPr kumimoji="1" lang="zh-TW" altLang="en-US" sz="1300"/>
              <a:pPr algn="r" eaLnBrk="1" hangingPunct="1"/>
              <a:t>9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396759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DDDFA-7F19-4BAD-8234-02FD0A9B4A10}" type="slidenum">
              <a:rPr lang="zh-TW" altLang="en-US"/>
              <a:pPr/>
              <a:t>10</a:t>
            </a:fld>
            <a:endParaRPr lang="zh-TW" altLang="zh-TW"/>
          </a:p>
        </p:txBody>
      </p:sp>
      <p:sp>
        <p:nvSpPr>
          <p:cNvPr id="985090" name="Rectangle 7"/>
          <p:cNvSpPr txBox="1">
            <a:spLocks noGrp="1" noChangeArrowheads="1"/>
          </p:cNvSpPr>
          <p:nvPr/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CB97D301-99AD-4C1D-8623-4902DDDBDE67}" type="slidenum">
              <a:rPr kumimoji="1" lang="zh-TW" altLang="en-US" sz="1300"/>
              <a:pPr algn="r" eaLnBrk="1" hangingPunct="1"/>
              <a:t>10</a:t>
            </a:fld>
            <a:endParaRPr kumimoji="1" lang="zh-TW" altLang="zh-TW" sz="1300"/>
          </a:p>
        </p:txBody>
      </p:sp>
      <p:sp>
        <p:nvSpPr>
          <p:cNvPr id="985091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5092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85093" name="投影片編號版面配置區 3"/>
          <p:cNvSpPr txBox="1">
            <a:spLocks noGrp="1"/>
          </p:cNvSpPr>
          <p:nvPr/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B24D225F-72E4-4438-B84A-41925BDA7A98}" type="slidenum">
              <a:rPr kumimoji="1" lang="zh-TW" altLang="en-US" sz="1300"/>
              <a:pPr algn="r" eaLnBrk="1" hangingPunct="1"/>
              <a:t>10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302093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464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4: ADC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36647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FD56AA93-717F-49CE-A9AE-5C88A2430B94}" type="slidenum">
              <a:rPr lang="zh-TW" altLang="en-US"/>
              <a:pPr/>
              <a:t>9</a:t>
            </a:fld>
            <a:endParaRPr lang="zh-TW" altLang="zh-TW"/>
          </a:p>
        </p:txBody>
      </p:sp>
      <p:sp>
        <p:nvSpPr>
          <p:cNvPr id="967683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DTC</a:t>
            </a:r>
            <a:endParaRPr lang="zh-TW" altLang="en-US" dirty="0"/>
          </a:p>
        </p:txBody>
      </p:sp>
      <p:graphicFrame>
        <p:nvGraphicFramePr>
          <p:cNvPr id="967768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31531"/>
              </p:ext>
            </p:extLst>
          </p:nvPr>
        </p:nvGraphicFramePr>
        <p:xfrm>
          <a:off x="539750" y="1292573"/>
          <a:ext cx="8064500" cy="4176713"/>
        </p:xfrm>
        <a:graphic>
          <a:graphicData uri="http://schemas.openxmlformats.org/drawingml/2006/table">
            <a:tbl>
              <a:tblPr/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#include “msp430.h”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[10]; // Buffer to store the ADC values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void main(void)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WDTCTL = WDTPW + WDTHOLD; // Stop WDT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ADC10CTL1 = SHS_1 + CONSEQ_2 + INCH_10;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ADC10CTL0 = SREF_1 + ADC10SHT_2 + REFON + ADC10ON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+ ADC10IE;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ADC10DTC1 = 10;     // # of transfers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ADC10SA = (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)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; // Buffer starting address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enable_interrupt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(); // Enable interrupts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6F2446DF-111D-4A0A-84BA-911F95F2D27B}" type="slidenum">
              <a:rPr lang="zh-TW" altLang="en-US"/>
              <a:pPr/>
              <a:t>10</a:t>
            </a:fld>
            <a:endParaRPr lang="zh-TW" altLang="zh-TW"/>
          </a:p>
        </p:txBody>
      </p:sp>
      <p:sp>
        <p:nvSpPr>
          <p:cNvPr id="984067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DTC</a:t>
            </a:r>
            <a:endParaRPr lang="zh-TW" altLang="en-US" dirty="0"/>
          </a:p>
        </p:txBody>
      </p:sp>
      <p:graphicFrame>
        <p:nvGraphicFramePr>
          <p:cNvPr id="984081" name="Group 17"/>
          <p:cNvGraphicFramePr>
            <a:graphicFrameLocks noGrp="1"/>
          </p:cNvGraphicFramePr>
          <p:nvPr/>
        </p:nvGraphicFramePr>
        <p:xfrm>
          <a:off x="539750" y="1340768"/>
          <a:ext cx="8064500" cy="4328160"/>
        </p:xfrm>
        <a:graphic>
          <a:graphicData uri="http://schemas.openxmlformats.org/drawingml/2006/table">
            <a:tbl>
              <a:tblPr/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TA0CCR0 = 2048-1;     // Sampling period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TA0CCTL1 = OUTMOD_3;  // TACCR1 set/reset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TA0CCR1 = 2046;       // TACCR1 OUT1 on time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TA0CTL = TASSEL_1 + MC_1;    // ACLK, up mode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while(1);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#pragma vector=ADC10_VECTOR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__interrupt void ADC10_ISR(void){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// Converted ADC data in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[10]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// Assign starting address for next conversion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ADC10SA = (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)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51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previous labs, we have learned how to set time for an embedded system and let its CPU respond to events through interrupts.</a:t>
            </a:r>
          </a:p>
          <a:p>
            <a:endParaRPr lang="en-US" altLang="zh-TW" dirty="0"/>
          </a:p>
          <a:p>
            <a:r>
              <a:rPr lang="en-US" altLang="zh-TW" dirty="0"/>
              <a:t>In this lab, we will learn how to read analog signals and convert the signals into digital information.</a:t>
            </a:r>
          </a:p>
          <a:p>
            <a:pPr lvl="1"/>
            <a:r>
              <a:rPr lang="en-US" altLang="zh-TW" dirty="0"/>
              <a:t>Configuration of ADC10 of MSP430</a:t>
            </a:r>
          </a:p>
          <a:p>
            <a:pPr lvl="1"/>
            <a:r>
              <a:rPr lang="en-US" altLang="zh-TW" dirty="0"/>
              <a:t>Use of ADC10 to measure the temperature of </a:t>
            </a:r>
            <a:r>
              <a:rPr lang="en-US" altLang="zh-TW" dirty="0" err="1"/>
              <a:t>LaunchPad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2648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Interior of MSP430G2553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</a:t>
            </a:fld>
            <a:endParaRPr lang="zh-TW" altLang="zh-TW"/>
          </a:p>
        </p:txBody>
      </p:sp>
      <p:pic>
        <p:nvPicPr>
          <p:cNvPr id="1026" name="Picture 2" descr="http://www.ti.com/ds_dgm/images/fbd_slas735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4350"/>
            <a:ext cx="6711794" cy="48298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300086" y="1772816"/>
            <a:ext cx="1141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>
                <a:solidFill>
                  <a:srgbClr val="0000FF"/>
                </a:solidFill>
                <a:latin typeface="Arial Black" panose="020B0A04020102020204" pitchFamily="34" charset="0"/>
              </a:rPr>
              <a:t>X</a:t>
            </a:r>
            <a:endParaRPr lang="zh-TW" altLang="en-US" sz="9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64678" y="1940639"/>
            <a:ext cx="1183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Not available on 20-pin  device</a:t>
            </a:r>
            <a:endParaRPr lang="zh-TW" altLang="en-US" sz="2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644008" y="1940639"/>
            <a:ext cx="1800200" cy="1200329"/>
          </a:xfrm>
          <a:prstGeom prst="round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851920" y="4316903"/>
            <a:ext cx="2304256" cy="1200329"/>
          </a:xfrm>
          <a:prstGeom prst="round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148064" y="152717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</a:rPr>
              <a:t>GPIO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755576" y="1844153"/>
            <a:ext cx="899994" cy="864768"/>
          </a:xfrm>
          <a:prstGeom prst="round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164410" y="5703639"/>
            <a:ext cx="1847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</a:rPr>
              <a:t>Timer system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7472" y="1193512"/>
            <a:ext cx="1785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</a:rPr>
              <a:t>Clock system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655570" y="2204864"/>
            <a:ext cx="2196453" cy="2822829"/>
            <a:chOff x="1519" y="1842"/>
            <a:chExt cx="1512" cy="1770"/>
          </a:xfrm>
        </p:grpSpPr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519" y="1842"/>
              <a:ext cx="104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562" y="1842"/>
              <a:ext cx="0" cy="177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535" y="3612"/>
              <a:ext cx="496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" name="圓角矩形圖說文字 8"/>
          <p:cNvSpPr/>
          <p:nvPr/>
        </p:nvSpPr>
        <p:spPr bwMode="auto">
          <a:xfrm>
            <a:off x="6012160" y="271860"/>
            <a:ext cx="1224136" cy="504056"/>
          </a:xfrm>
          <a:prstGeom prst="wedgeRoundRectCallout">
            <a:avLst>
              <a:gd name="adj1" fmla="val -86854"/>
              <a:gd name="adj2" fmla="val 231625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Lab 1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8" name="圓角矩形圖說文字 17"/>
          <p:cNvSpPr/>
          <p:nvPr/>
        </p:nvSpPr>
        <p:spPr bwMode="auto">
          <a:xfrm>
            <a:off x="7183896" y="4775665"/>
            <a:ext cx="1224136" cy="504056"/>
          </a:xfrm>
          <a:prstGeom prst="wedgeRoundRectCallout">
            <a:avLst>
              <a:gd name="adj1" fmla="val -125382"/>
              <a:gd name="adj2" fmla="val -26166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Lab 2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19" name="肘形接點 18"/>
          <p:cNvCxnSpPr/>
          <p:nvPr/>
        </p:nvCxnSpPr>
        <p:spPr bwMode="auto">
          <a:xfrm rot="5400000">
            <a:off x="3041656" y="1538968"/>
            <a:ext cx="468000" cy="367200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肘形接點 20"/>
          <p:cNvCxnSpPr/>
          <p:nvPr/>
        </p:nvCxnSpPr>
        <p:spPr bwMode="auto">
          <a:xfrm rot="16200000" flipV="1">
            <a:off x="3023652" y="2349096"/>
            <a:ext cx="360000" cy="352800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圓角矩形圖說文字 21"/>
          <p:cNvSpPr/>
          <p:nvPr/>
        </p:nvSpPr>
        <p:spPr bwMode="auto">
          <a:xfrm>
            <a:off x="5965917" y="3641753"/>
            <a:ext cx="1224136" cy="504056"/>
          </a:xfrm>
          <a:prstGeom prst="wedgeRoundRectCallout">
            <a:avLst>
              <a:gd name="adj1" fmla="val -119982"/>
              <a:gd name="adj2" fmla="val -48022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Lab 3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3779912" y="1940639"/>
            <a:ext cx="720080" cy="127233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193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Thermostat in MSP430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3</a:t>
            </a:fld>
            <a:endParaRPr lang="zh-TW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1"/>
          <a:stretch/>
        </p:blipFill>
        <p:spPr>
          <a:xfrm>
            <a:off x="35902" y="1124744"/>
            <a:ext cx="4609897" cy="43744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34123"/>
            <a:ext cx="1800200" cy="385242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923928" y="1340768"/>
            <a:ext cx="52200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+mn-lt"/>
                <a:ea typeface="+mn-ea"/>
              </a:rPr>
              <a:t>The thermostat is encapsulated in  MSP430 IC.</a:t>
            </a:r>
          </a:p>
          <a:p>
            <a:endParaRPr kumimoji="1" lang="en-US" altLang="zh-TW" dirty="0">
              <a:latin typeface="+mn-lt"/>
              <a:ea typeface="+mn-ea"/>
            </a:endParaRPr>
          </a:p>
          <a:p>
            <a:r>
              <a:rPr kumimoji="1" lang="en-US" altLang="zh-TW" dirty="0">
                <a:latin typeface="+mn-lt"/>
                <a:ea typeface="+mn-ea"/>
              </a:rPr>
              <a:t>If you want to raise the temperature, you can put your finger on the IC.</a:t>
            </a:r>
          </a:p>
          <a:p>
            <a:endParaRPr kumimoji="1" lang="en-US" altLang="zh-TW" dirty="0">
              <a:latin typeface="+mn-lt"/>
              <a:ea typeface="+mn-ea"/>
            </a:endParaRPr>
          </a:p>
          <a:p>
            <a:endParaRPr kumimoji="1" lang="en-US" altLang="zh-TW" dirty="0">
              <a:latin typeface="+mn-lt"/>
              <a:ea typeface="+mn-ea"/>
            </a:endParaRPr>
          </a:p>
          <a:p>
            <a:endParaRPr kumimoji="1" lang="zh-TW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956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3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Recall: Sample Code 1 for ADC10</a:t>
            </a:r>
            <a:endParaRPr lang="zh-TW" altLang="en-US" dirty="0"/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BF415A41-0E4F-4E83-BA41-C5E1743B38A4}" type="slidenum">
              <a:rPr lang="zh-TW" altLang="en-US" smtClean="0"/>
              <a:pPr/>
              <a:t>4</a:t>
            </a:fld>
            <a:endParaRPr lang="zh-TW" altLang="zh-TW"/>
          </a:p>
        </p:txBody>
      </p:sp>
      <p:graphicFrame>
        <p:nvGraphicFramePr>
          <p:cNvPr id="993285" name="Group 5"/>
          <p:cNvGraphicFramePr>
            <a:graphicFrameLocks noGrp="1"/>
          </p:cNvGraphicFramePr>
          <p:nvPr/>
        </p:nvGraphicFramePr>
        <p:xfrm>
          <a:off x="539750" y="1076549"/>
          <a:ext cx="8064500" cy="4937760"/>
        </p:xfrm>
        <a:graphic>
          <a:graphicData uri="http://schemas.openxmlformats.org/drawingml/2006/table">
            <a:tbl>
              <a:tblPr/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void main(void)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WDTCTL = WDTPW + WDTHOLD;    // Stop WDT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// H&amp;S time 16x, interrupt enabled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ADC10CTL0 = ADC10SHT_2 + ADC10ON + ADC10IE;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ADC10CTL1 = INCH_1;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  // Input from A1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ADC10AE0 |= 0x02;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// Enable pin A1 for analog in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P1DIR |= 0x01;    // Set P1.0 to output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ADC10CTL0 |= ENC + ADC10SC;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// Start sampling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for (;;)  {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#pragma vector=ADC10_VECTOR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__interrupt void ADC10_ISR(void)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if (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ADC10MEM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&lt; 0x1FF) P1OUT &amp;= ~0x01;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else P1OUT |= 0x01;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ADC10CTL0 |= ENC + ADC10SC;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// enable sampling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圓角矩形 1"/>
          <p:cNvSpPr/>
          <p:nvPr/>
        </p:nvSpPr>
        <p:spPr bwMode="auto">
          <a:xfrm>
            <a:off x="5940152" y="3645024"/>
            <a:ext cx="2808312" cy="79208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zh-TW" sz="2000" i="1" dirty="0">
                <a:latin typeface="+mn-lt"/>
              </a:rPr>
              <a:t>Sampling time = time to convert once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3" name="橢圓 2"/>
          <p:cNvSpPr/>
          <p:nvPr/>
        </p:nvSpPr>
        <p:spPr bwMode="auto">
          <a:xfrm>
            <a:off x="5148064" y="2492896"/>
            <a:ext cx="1008112" cy="50405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167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4</a:t>
            </a:r>
            <a:endParaRPr lang="zh-TW" altLang="en-US" dirty="0"/>
          </a:p>
        </p:txBody>
      </p:sp>
      <p:sp>
        <p:nvSpPr>
          <p:cNvPr id="906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Basic 1: Based on Basic 1 of Lab 3</a:t>
            </a:r>
            <a:r>
              <a:rPr lang="zh-TW" altLang="en-US" b="1" dirty="0"/>
              <a:t> </a:t>
            </a:r>
            <a:r>
              <a:rPr lang="en-US" altLang="zh-TW" b="1" dirty="0"/>
              <a:t>(40%)</a:t>
            </a:r>
          </a:p>
          <a:p>
            <a:pPr lvl="1"/>
            <a:r>
              <a:rPr lang="en-US" altLang="zh-TW" sz="2200" dirty="0"/>
              <a:t>Change flash pattern when temperature (T) is above or below a threshold. Threshold is around </a:t>
            </a:r>
            <a:r>
              <a:rPr lang="en-US" altLang="zh-TW" sz="2200" dirty="0" smtClean="0"/>
              <a:t>740.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You may like to </a:t>
            </a:r>
            <a:r>
              <a:rPr lang="en-US" altLang="zh-TW" sz="2200" dirty="0"/>
              <a:t>adjust the value to make change happens when your finger is on/off it.</a:t>
            </a:r>
          </a:p>
          <a:p>
            <a:pPr lvl="2"/>
            <a:r>
              <a:rPr lang="en-US" altLang="zh-TW" dirty="0"/>
              <a:t>T &lt; Threshold : turn red LED on for 0.7 sec and then green LED on for 0.3 sec alternatively (</a:t>
            </a:r>
            <a:r>
              <a:rPr lang="en-US" altLang="zh-TW" i="1" dirty="0"/>
              <a:t>flash pattern 1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T &gt; Threshold : turn both LEDs on for 0.5 sec and then off for 0.5 sec repetitively (</a:t>
            </a:r>
            <a:r>
              <a:rPr lang="en-US" altLang="zh-TW" i="1" dirty="0"/>
              <a:t>flash pattern 2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sz="2200" dirty="0"/>
              <a:t>Control the time from </a:t>
            </a:r>
            <a:r>
              <a:rPr lang="en-US" altLang="zh-TW" sz="2200" dirty="0">
                <a:solidFill>
                  <a:srgbClr val="FF0000"/>
                </a:solidFill>
              </a:rPr>
              <a:t>Timer1_A3</a:t>
            </a:r>
            <a:r>
              <a:rPr lang="en-US" altLang="zh-TW" sz="2200" dirty="0"/>
              <a:t> driven by </a:t>
            </a:r>
            <a:r>
              <a:rPr lang="en-US" altLang="zh-TW" sz="2200" dirty="0">
                <a:solidFill>
                  <a:srgbClr val="FF0000"/>
                </a:solidFill>
              </a:rPr>
              <a:t>ACLK</a:t>
            </a:r>
            <a:r>
              <a:rPr lang="en-US" altLang="zh-TW" sz="2200" dirty="0"/>
              <a:t> sourced from </a:t>
            </a:r>
            <a:r>
              <a:rPr lang="en-US" altLang="zh-TW" sz="2200" dirty="0">
                <a:solidFill>
                  <a:srgbClr val="FF0000"/>
                </a:solidFill>
              </a:rPr>
              <a:t>VLO</a:t>
            </a:r>
            <a:r>
              <a:rPr lang="en-US" altLang="zh-TW" sz="2200" dirty="0"/>
              <a:t> running at 12KHz.</a:t>
            </a:r>
          </a:p>
          <a:p>
            <a:pPr lvl="1"/>
            <a:r>
              <a:rPr lang="en-US" altLang="zh-TW" sz="2200" dirty="0"/>
              <a:t>Measure temperature every 0.6 sec using sample code 1 but triggered continuously by </a:t>
            </a:r>
            <a:r>
              <a:rPr lang="en-US" altLang="zh-TW" sz="2200" dirty="0">
                <a:solidFill>
                  <a:srgbClr val="FF0000"/>
                </a:solidFill>
              </a:rPr>
              <a:t>Timer0_A3</a:t>
            </a:r>
            <a:r>
              <a:rPr lang="zh-TW" altLang="en-US" sz="2200" dirty="0"/>
              <a:t> </a:t>
            </a:r>
            <a:r>
              <a:rPr lang="en-US" altLang="zh-TW" sz="2200" dirty="0"/>
              <a:t>driven by </a:t>
            </a:r>
            <a:r>
              <a:rPr lang="en-US" altLang="zh-TW" sz="2200" dirty="0">
                <a:solidFill>
                  <a:srgbClr val="FF0000"/>
                </a:solidFill>
              </a:rPr>
              <a:t>SMCLK</a:t>
            </a:r>
            <a:r>
              <a:rPr lang="en-US" altLang="zh-TW" sz="2200" dirty="0"/>
              <a:t> sourced from </a:t>
            </a:r>
            <a:r>
              <a:rPr lang="en-US" altLang="zh-TW" sz="2200" dirty="0">
                <a:solidFill>
                  <a:srgbClr val="FF0000"/>
                </a:solidFill>
              </a:rPr>
              <a:t>DCO</a:t>
            </a:r>
            <a:r>
              <a:rPr lang="en-US" altLang="zh-TW" sz="2200" dirty="0"/>
              <a:t> and by </a:t>
            </a:r>
            <a:r>
              <a:rPr lang="en-US" altLang="zh-TW" sz="2200" dirty="0">
                <a:solidFill>
                  <a:srgbClr val="FF0000"/>
                </a:solidFill>
              </a:rPr>
              <a:t>1.5V</a:t>
            </a:r>
            <a:r>
              <a:rPr lang="en-US" altLang="zh-TW" sz="2200" dirty="0"/>
              <a:t> voltage reference.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</a:rPr>
              <a:t>Handle all events by interrupts</a:t>
            </a:r>
            <a:r>
              <a:rPr lang="en-US" altLang="zh-TW" sz="2200" dirty="0"/>
              <a:t>.</a:t>
            </a:r>
          </a:p>
          <a:p>
            <a:pPr lvl="1"/>
            <a:endParaRPr lang="en-US" altLang="zh-TW" sz="2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FEF5ED-4DD8-4306-81C2-CD5430FD7AD4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6062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Basic 2: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Based on Basic 1 (60%)</a:t>
            </a:r>
          </a:p>
          <a:p>
            <a:pPr lvl="1"/>
            <a:r>
              <a:rPr lang="en-US" altLang="zh-TW" b="1" dirty="0" smtClean="0"/>
              <a:t>Normal state</a:t>
            </a:r>
            <a:r>
              <a:rPr lang="en-US" altLang="zh-TW" dirty="0" smtClean="0"/>
              <a:t>: run flash pattern 1 without measuring temperature and detect the pressed time of the button.</a:t>
            </a:r>
          </a:p>
          <a:p>
            <a:pPr lvl="2"/>
            <a:r>
              <a:rPr lang="en-US" altLang="zh-TW" dirty="0" smtClean="0"/>
              <a:t>If pressed time &gt;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3 sec</a:t>
            </a:r>
            <a:r>
              <a:rPr lang="en-US" altLang="zh-TW" dirty="0" smtClean="0"/>
              <a:t>, enter measurement state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right away.</a:t>
            </a:r>
          </a:p>
          <a:p>
            <a:pPr lvl="1"/>
            <a:r>
              <a:rPr lang="en-US" altLang="zh-TW" b="1" dirty="0" smtClean="0"/>
              <a:t>Measurement state</a:t>
            </a:r>
            <a:r>
              <a:rPr lang="en-US" altLang="zh-TW" dirty="0" smtClean="0"/>
              <a:t>: </a:t>
            </a:r>
          </a:p>
          <a:p>
            <a:pPr lvl="2"/>
            <a:r>
              <a:rPr lang="en-US" altLang="zh-TW" dirty="0" smtClean="0"/>
              <a:t>Exit to normal state immediately when button pressed &gt; </a:t>
            </a:r>
            <a:r>
              <a:rPr lang="en-US" altLang="zh-TW" dirty="0" smtClean="0">
                <a:solidFill>
                  <a:srgbClr val="FF0000"/>
                </a:solidFill>
              </a:rPr>
              <a:t>2 sec</a:t>
            </a:r>
          </a:p>
          <a:p>
            <a:pPr lvl="2"/>
            <a:r>
              <a:rPr lang="en-US" altLang="zh-TW" dirty="0" smtClean="0"/>
              <a:t>Measure the temperature every 0.2 sec.</a:t>
            </a:r>
          </a:p>
          <a:p>
            <a:pPr lvl="2"/>
            <a:r>
              <a:rPr lang="en-US" altLang="zh-TW" dirty="0" smtClean="0"/>
              <a:t>Use DTC to store every 5 consecutive measurements into an array pointed to by ADC10SA (see sample code for DTC).</a:t>
            </a:r>
          </a:p>
          <a:p>
            <a:pPr lvl="2"/>
            <a:r>
              <a:rPr lang="en-US" altLang="zh-TW" dirty="0" smtClean="0"/>
              <a:t>Change the flash patterns as in Basic 1 but use the average temperature of last 5 measurements</a:t>
            </a:r>
          </a:p>
          <a:p>
            <a:pPr lvl="2"/>
            <a:r>
              <a:rPr lang="en-US" altLang="zh-TW" dirty="0" smtClean="0"/>
              <a:t>If the average temperature is below the threshold, run pattern 2; otherwise, run pattern 3 (next page).</a:t>
            </a:r>
          </a:p>
          <a:p>
            <a:pPr lvl="2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5519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</a:t>
            </a:r>
            <a:r>
              <a:rPr lang="zh-TW" altLang="en-US" b="1" dirty="0"/>
              <a:t>  </a:t>
            </a:r>
            <a:r>
              <a:rPr lang="en-US" altLang="zh-TW" dirty="0"/>
              <a:t>(cont.)</a:t>
            </a:r>
          </a:p>
          <a:p>
            <a:pPr lvl="1"/>
            <a:r>
              <a:rPr lang="en-US" altLang="zh-TW" i="1" dirty="0" smtClean="0"/>
              <a:t>Flash p</a:t>
            </a:r>
            <a:r>
              <a:rPr lang="en-US" altLang="zh-TW" i="1" dirty="0" smtClean="0"/>
              <a:t>attern </a:t>
            </a:r>
            <a:r>
              <a:rPr lang="en-US" altLang="zh-TW" i="1" dirty="0"/>
              <a:t>3</a:t>
            </a:r>
            <a:r>
              <a:rPr lang="en-US" altLang="zh-TW" dirty="0"/>
              <a:t>: turn red LED on for 0.25 sec and </a:t>
            </a:r>
            <a:r>
              <a:rPr lang="en-US" altLang="zh-TW" dirty="0" smtClean="0"/>
              <a:t>off </a:t>
            </a:r>
            <a:r>
              <a:rPr lang="en-US" altLang="zh-TW" dirty="0"/>
              <a:t>for 0.25 sec alternatively. Keep green LED off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 state </a:t>
            </a:r>
            <a:r>
              <a:rPr lang="en-US" altLang="zh-TW" dirty="0" smtClean="0"/>
              <a:t>should only change once </a:t>
            </a:r>
            <a:r>
              <a:rPr lang="en-US" altLang="zh-TW" dirty="0" smtClean="0"/>
              <a:t>on </a:t>
            </a:r>
            <a:r>
              <a:rPr lang="en-US" altLang="zh-TW" dirty="0" smtClean="0"/>
              <a:t>one </a:t>
            </a:r>
            <a:r>
              <a:rPr lang="en-US" altLang="zh-TW" dirty="0" smtClean="0"/>
              <a:t>button-press, e.g</a:t>
            </a:r>
            <a:r>
              <a:rPr lang="en-US" altLang="zh-TW" dirty="0" smtClean="0"/>
              <a:t>. if </a:t>
            </a:r>
            <a:r>
              <a:rPr lang="en-US" altLang="zh-TW" dirty="0" smtClean="0"/>
              <a:t>in the normal state, the </a:t>
            </a:r>
            <a:r>
              <a:rPr lang="en-US" altLang="zh-TW" dirty="0" smtClean="0"/>
              <a:t>button </a:t>
            </a:r>
            <a:r>
              <a:rPr lang="en-US" altLang="zh-TW" dirty="0" smtClean="0"/>
              <a:t>is pressed, which lasts for 6 sec, the state will change to measurement state at the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sec and remain there.</a:t>
            </a:r>
            <a:endParaRPr lang="en-US" altLang="zh-TW" dirty="0"/>
          </a:p>
          <a:p>
            <a:pPr lvl="1"/>
            <a:r>
              <a:rPr lang="en-US" altLang="zh-TW" dirty="0"/>
              <a:t>Show the following variables in the debug mode of CCS:</a:t>
            </a:r>
          </a:p>
          <a:p>
            <a:pPr lvl="2"/>
            <a:r>
              <a:rPr lang="en-US" altLang="zh-TW" dirty="0"/>
              <a:t>The </a:t>
            </a:r>
            <a:r>
              <a:rPr lang="en-US" altLang="zh-TW" dirty="0"/>
              <a:t>5</a:t>
            </a:r>
            <a:r>
              <a:rPr lang="en-US" altLang="zh-TW" dirty="0" smtClean="0"/>
              <a:t> </a:t>
            </a:r>
            <a:r>
              <a:rPr lang="en-US" altLang="zh-TW" dirty="0"/>
              <a:t>temperature values in </a:t>
            </a:r>
            <a:r>
              <a:rPr lang="en-US" altLang="zh-TW" dirty="0">
                <a:solidFill>
                  <a:srgbClr val="FF0000"/>
                </a:solidFill>
              </a:rPr>
              <a:t>calculating the average</a:t>
            </a:r>
          </a:p>
          <a:p>
            <a:pPr lvl="2"/>
            <a:r>
              <a:rPr lang="en-US" altLang="zh-TW" dirty="0"/>
              <a:t>The average </a:t>
            </a:r>
            <a:r>
              <a:rPr lang="en-US" altLang="zh-TW" dirty="0">
                <a:solidFill>
                  <a:srgbClr val="FF0000"/>
                </a:solidFill>
              </a:rPr>
              <a:t>in Celsius </a:t>
            </a:r>
            <a:r>
              <a:rPr lang="en-US" altLang="zh-TW" dirty="0"/>
              <a:t>stored in a variable</a:t>
            </a:r>
          </a:p>
          <a:p>
            <a:pPr lvl="2"/>
            <a:r>
              <a:rPr lang="en-US" altLang="zh-TW" dirty="0"/>
              <a:t>Hint: </a:t>
            </a:r>
          </a:p>
          <a:p>
            <a:pPr lvl="3"/>
            <a:r>
              <a:rPr lang="en-US" altLang="zh-TW" dirty="0"/>
              <a:t>Voltage = T * 1.5 / 1023 ,  where T is the value of ADC10MEM</a:t>
            </a:r>
          </a:p>
          <a:p>
            <a:pPr lvl="3"/>
            <a:r>
              <a:rPr lang="en-US" altLang="zh-TW" dirty="0"/>
              <a:t>Celsius = (Voltage - 0.986) / 0.00355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608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Show </a:t>
            </a:r>
            <a:r>
              <a:rPr lang="en-US" altLang="zh-TW" dirty="0"/>
              <a:t>Variables in Debug Mode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1EAD273-827D-4890-94C0-70426FCB0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-61" r="15318" b="19161"/>
          <a:stretch/>
        </p:blipFill>
        <p:spPr>
          <a:xfrm>
            <a:off x="260876" y="1196752"/>
            <a:ext cx="8622248" cy="46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eaLnBrk="1" hangingPunct="1">
          <a:defRPr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20642</TotalTime>
  <Words>1001</Words>
  <Application>Microsoft Office PowerPoint</Application>
  <PresentationFormat>如螢幕大小 (4:3)</PresentationFormat>
  <Paragraphs>132</Paragraphs>
  <Slides>11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新細明體</vt:lpstr>
      <vt:lpstr>標楷體</vt:lpstr>
      <vt:lpstr>Arial</vt:lpstr>
      <vt:lpstr>Arial Black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Introduction to Embedded Systems  Lab 4: ADC</vt:lpstr>
      <vt:lpstr>Introduction</vt:lpstr>
      <vt:lpstr>Interior of MSP430G2553</vt:lpstr>
      <vt:lpstr>Thermostat in MSP430</vt:lpstr>
      <vt:lpstr>Recall: Sample Code 1 for ADC10</vt:lpstr>
      <vt:lpstr>Lab 4</vt:lpstr>
      <vt:lpstr>Lab 4</vt:lpstr>
      <vt:lpstr>Lab 4</vt:lpstr>
      <vt:lpstr>Show Variables in Debug Mode</vt:lpstr>
      <vt:lpstr>Sample Code for DTC</vt:lpstr>
      <vt:lpstr>Sample Code for DTC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Chung-Ta King</cp:lastModifiedBy>
  <cp:revision>2269</cp:revision>
  <dcterms:created xsi:type="dcterms:W3CDTF">2000-02-07T23:54:30Z</dcterms:created>
  <dcterms:modified xsi:type="dcterms:W3CDTF">2019-10-14T13:27:56Z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