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31"/>
  </p:notesMasterIdLst>
  <p:handoutMasterIdLst>
    <p:handoutMasterId r:id="rId32"/>
  </p:handoutMasterIdLst>
  <p:sldIdLst>
    <p:sldId id="585" r:id="rId2"/>
    <p:sldId id="586" r:id="rId3"/>
    <p:sldId id="587" r:id="rId4"/>
    <p:sldId id="588" r:id="rId5"/>
    <p:sldId id="589" r:id="rId6"/>
    <p:sldId id="590" r:id="rId7"/>
    <p:sldId id="591" r:id="rId8"/>
    <p:sldId id="592" r:id="rId9"/>
    <p:sldId id="593" r:id="rId10"/>
    <p:sldId id="594" r:id="rId11"/>
    <p:sldId id="595" r:id="rId12"/>
    <p:sldId id="596" r:id="rId13"/>
    <p:sldId id="597" r:id="rId14"/>
    <p:sldId id="598" r:id="rId15"/>
    <p:sldId id="599" r:id="rId16"/>
    <p:sldId id="600" r:id="rId17"/>
    <p:sldId id="601" r:id="rId18"/>
    <p:sldId id="603" r:id="rId19"/>
    <p:sldId id="604" r:id="rId20"/>
    <p:sldId id="605" r:id="rId21"/>
    <p:sldId id="606" r:id="rId22"/>
    <p:sldId id="607" r:id="rId23"/>
    <p:sldId id="608" r:id="rId24"/>
    <p:sldId id="609" r:id="rId25"/>
    <p:sldId id="618" r:id="rId26"/>
    <p:sldId id="610" r:id="rId27"/>
    <p:sldId id="611" r:id="rId28"/>
    <p:sldId id="613" r:id="rId29"/>
    <p:sldId id="614" r:id="rId30"/>
  </p:sldIdLst>
  <p:sldSz cx="9144000" cy="6858000" type="screen4x3"/>
  <p:notesSz cx="10234613" cy="7099300"/>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標楷體" panose="03000509000000000000" pitchFamily="65" charset="-120"/>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標楷體" panose="03000509000000000000" pitchFamily="65" charset="-120"/>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標楷體" panose="03000509000000000000" pitchFamily="65" charset="-120"/>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標楷體" panose="03000509000000000000" pitchFamily="65" charset="-120"/>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標楷體" panose="03000509000000000000" pitchFamily="65" charset="-120"/>
        <a:cs typeface="+mn-cs"/>
      </a:defRPr>
    </a:lvl5pPr>
    <a:lvl6pPr marL="2286000" algn="l" defTabSz="914400" rtl="0" eaLnBrk="1" latinLnBrk="0" hangingPunct="1">
      <a:defRPr sz="2400" kern="1200">
        <a:solidFill>
          <a:schemeClr val="tx1"/>
        </a:solidFill>
        <a:latin typeface="Tahoma" panose="020B0604030504040204" pitchFamily="34" charset="0"/>
        <a:ea typeface="標楷體" panose="03000509000000000000" pitchFamily="65" charset="-120"/>
        <a:cs typeface="+mn-cs"/>
      </a:defRPr>
    </a:lvl6pPr>
    <a:lvl7pPr marL="2743200" algn="l" defTabSz="914400" rtl="0" eaLnBrk="1" latinLnBrk="0" hangingPunct="1">
      <a:defRPr sz="2400" kern="1200">
        <a:solidFill>
          <a:schemeClr val="tx1"/>
        </a:solidFill>
        <a:latin typeface="Tahoma" panose="020B0604030504040204" pitchFamily="34" charset="0"/>
        <a:ea typeface="標楷體" panose="03000509000000000000" pitchFamily="65" charset="-120"/>
        <a:cs typeface="+mn-cs"/>
      </a:defRPr>
    </a:lvl7pPr>
    <a:lvl8pPr marL="3200400" algn="l" defTabSz="914400" rtl="0" eaLnBrk="1" latinLnBrk="0" hangingPunct="1">
      <a:defRPr sz="2400" kern="1200">
        <a:solidFill>
          <a:schemeClr val="tx1"/>
        </a:solidFill>
        <a:latin typeface="Tahoma" panose="020B0604030504040204" pitchFamily="34" charset="0"/>
        <a:ea typeface="標楷體" panose="03000509000000000000" pitchFamily="65" charset="-120"/>
        <a:cs typeface="+mn-cs"/>
      </a:defRPr>
    </a:lvl8pPr>
    <a:lvl9pPr marL="3657600" algn="l" defTabSz="914400" rtl="0" eaLnBrk="1" latinLnBrk="0" hangingPunct="1">
      <a:defRPr sz="2400" kern="1200">
        <a:solidFill>
          <a:schemeClr val="tx1"/>
        </a:solidFill>
        <a:latin typeface="Tahoma" panose="020B0604030504040204" pitchFamily="34" charset="0"/>
        <a:ea typeface="標楷體" panose="03000509000000000000" pitchFamily="65" charset="-120"/>
        <a:cs typeface="+mn-cs"/>
      </a:defRPr>
    </a:lvl9pPr>
  </p:defaultTextStyle>
  <p:extLst>
    <p:ext uri="{EFAFB233-063F-42B5-8137-9DF3F51BA10A}">
      <p15:sldGuideLst xmlns:p15="http://schemas.microsoft.com/office/powerpoint/2012/main">
        <p15:guide id="1" orient="horz" pos="3158" userDrawn="1">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Marwede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9933"/>
    <a:srgbClr val="99FF99"/>
    <a:srgbClr val="99CCFF"/>
    <a:srgbClr val="FF0000"/>
    <a:srgbClr val="33CC33"/>
    <a:srgbClr val="FFCC66"/>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5" autoAdjust="0"/>
    <p:restoredTop sz="94660"/>
  </p:normalViewPr>
  <p:slideViewPr>
    <p:cSldViewPr>
      <p:cViewPr varScale="1">
        <p:scale>
          <a:sx n="46" d="100"/>
          <a:sy n="46" d="100"/>
        </p:scale>
        <p:origin x="1450" y="34"/>
      </p:cViewPr>
      <p:guideLst>
        <p:guide orient="horz" pos="315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58" y="1675"/>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4433888"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68" tIns="45784" rIns="91568" bIns="45784" numCol="1" anchor="t" anchorCtr="0" compatLnSpc="1">
            <a:prstTxWarp prst="textNoShape">
              <a:avLst/>
            </a:prstTxWarp>
          </a:bodyPr>
          <a:lstStyle>
            <a:lvl1pPr defTabSz="915988">
              <a:defRPr sz="1200">
                <a:latin typeface="Times New Roman" panose="02020603050405020304" pitchFamily="18" charset="0"/>
                <a:ea typeface="新細明體" panose="02020500000000000000" pitchFamily="18" charset="-120"/>
              </a:defRPr>
            </a:lvl1pPr>
          </a:lstStyle>
          <a:p>
            <a:endParaRPr lang="zh-TW" altLang="zh-TW"/>
          </a:p>
        </p:txBody>
      </p:sp>
      <p:sp>
        <p:nvSpPr>
          <p:cNvPr id="233475" name="Rectangle 3"/>
          <p:cNvSpPr>
            <a:spLocks noGrp="1" noChangeArrowheads="1"/>
          </p:cNvSpPr>
          <p:nvPr>
            <p:ph type="dt" sz="quarter" idx="1"/>
          </p:nvPr>
        </p:nvSpPr>
        <p:spPr bwMode="auto">
          <a:xfrm>
            <a:off x="5799138" y="0"/>
            <a:ext cx="4433887"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68" tIns="45784" rIns="91568" bIns="45784" numCol="1" anchor="t" anchorCtr="0" compatLnSpc="1">
            <a:prstTxWarp prst="textNoShape">
              <a:avLst/>
            </a:prstTxWarp>
          </a:bodyPr>
          <a:lstStyle>
            <a:lvl1pPr algn="r" defTabSz="915988">
              <a:defRPr sz="1200">
                <a:latin typeface="Times New Roman" panose="02020603050405020304" pitchFamily="18" charset="0"/>
                <a:ea typeface="新細明體" panose="02020500000000000000" pitchFamily="18" charset="-120"/>
              </a:defRPr>
            </a:lvl1pPr>
          </a:lstStyle>
          <a:p>
            <a:endParaRPr lang="zh-TW" altLang="zh-TW"/>
          </a:p>
        </p:txBody>
      </p:sp>
      <p:sp>
        <p:nvSpPr>
          <p:cNvPr id="233476" name="Rectangle 4"/>
          <p:cNvSpPr>
            <a:spLocks noGrp="1" noChangeArrowheads="1"/>
          </p:cNvSpPr>
          <p:nvPr>
            <p:ph type="ftr" sz="quarter" idx="2"/>
          </p:nvPr>
        </p:nvSpPr>
        <p:spPr bwMode="auto">
          <a:xfrm>
            <a:off x="0" y="6743700"/>
            <a:ext cx="4433888"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68" tIns="45784" rIns="91568" bIns="45784" numCol="1" anchor="b" anchorCtr="0" compatLnSpc="1">
            <a:prstTxWarp prst="textNoShape">
              <a:avLst/>
            </a:prstTxWarp>
          </a:bodyPr>
          <a:lstStyle>
            <a:lvl1pPr defTabSz="915988">
              <a:defRPr sz="1200">
                <a:latin typeface="Times New Roman" panose="02020603050405020304" pitchFamily="18" charset="0"/>
                <a:ea typeface="新細明體" panose="02020500000000000000" pitchFamily="18" charset="-120"/>
              </a:defRPr>
            </a:lvl1pPr>
          </a:lstStyle>
          <a:p>
            <a:endParaRPr lang="zh-TW" altLang="zh-TW"/>
          </a:p>
        </p:txBody>
      </p:sp>
      <p:sp>
        <p:nvSpPr>
          <p:cNvPr id="233477" name="Rectangle 5"/>
          <p:cNvSpPr>
            <a:spLocks noGrp="1" noChangeArrowheads="1"/>
          </p:cNvSpPr>
          <p:nvPr>
            <p:ph type="sldNum" sz="quarter" idx="3"/>
          </p:nvPr>
        </p:nvSpPr>
        <p:spPr bwMode="auto">
          <a:xfrm>
            <a:off x="5799138" y="6743700"/>
            <a:ext cx="4433887"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68" tIns="45784" rIns="91568" bIns="45784" numCol="1" anchor="b" anchorCtr="0" compatLnSpc="1">
            <a:prstTxWarp prst="textNoShape">
              <a:avLst/>
            </a:prstTxWarp>
          </a:bodyPr>
          <a:lstStyle>
            <a:lvl1pPr algn="r" defTabSz="915988">
              <a:defRPr sz="1200">
                <a:latin typeface="Times New Roman" panose="02020603050405020304" pitchFamily="18" charset="0"/>
                <a:ea typeface="新細明體" panose="02020500000000000000" pitchFamily="18" charset="-120"/>
              </a:defRPr>
            </a:lvl1pPr>
          </a:lstStyle>
          <a:p>
            <a:fld id="{9D195005-3462-4FA6-87CB-1C7C94B3FEB9}" type="slidenum">
              <a:rPr lang="zh-TW" altLang="en-US"/>
              <a:pPr/>
              <a:t>‹#›</a:t>
            </a:fld>
            <a:endParaRPr lang="zh-TW" altLang="zh-TW"/>
          </a:p>
        </p:txBody>
      </p:sp>
    </p:spTree>
    <p:extLst>
      <p:ext uri="{BB962C8B-B14F-4D97-AF65-F5344CB8AC3E}">
        <p14:creationId xmlns:p14="http://schemas.microsoft.com/office/powerpoint/2010/main" val="1869542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bwMode="auto">
          <a:xfrm>
            <a:off x="0" y="0"/>
            <a:ext cx="4433888"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0" tIns="49520" rIns="99040" bIns="49520" numCol="1" anchor="t"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endParaRPr lang="zh-TW" altLang="zh-TW"/>
          </a:p>
        </p:txBody>
      </p:sp>
      <p:sp>
        <p:nvSpPr>
          <p:cNvPr id="169987" name="Rectangle 3"/>
          <p:cNvSpPr>
            <a:spLocks noGrp="1" noChangeArrowheads="1"/>
          </p:cNvSpPr>
          <p:nvPr>
            <p:ph type="dt" idx="1"/>
          </p:nvPr>
        </p:nvSpPr>
        <p:spPr bwMode="auto">
          <a:xfrm>
            <a:off x="5800725" y="0"/>
            <a:ext cx="4433888"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0" tIns="49520" rIns="99040" bIns="49520" numCol="1" anchor="t" anchorCtr="0" compatLnSpc="1">
            <a:prstTxWarp prst="textNoShape">
              <a:avLst/>
            </a:prstTxWarp>
          </a:bodyPr>
          <a:lstStyle>
            <a:lvl1pPr algn="r" defTabSz="990600" eaLnBrk="1" hangingPunct="1">
              <a:defRPr kumimoji="1" sz="1300">
                <a:latin typeface="Times New Roman" panose="02020603050405020304" pitchFamily="18" charset="0"/>
                <a:ea typeface="新細明體" panose="02020500000000000000" pitchFamily="18" charset="-120"/>
              </a:defRPr>
            </a:lvl1pPr>
          </a:lstStyle>
          <a:p>
            <a:endParaRPr lang="zh-TW" altLang="zh-TW"/>
          </a:p>
        </p:txBody>
      </p:sp>
      <p:sp>
        <p:nvSpPr>
          <p:cNvPr id="169988" name="Rectangle 4"/>
          <p:cNvSpPr>
            <a:spLocks noGrp="1" noRot="1" noChangeAspect="1" noChangeArrowheads="1" noTextEdit="1"/>
          </p:cNvSpPr>
          <p:nvPr>
            <p:ph type="sldImg" idx="2"/>
          </p:nvPr>
        </p:nvSpPr>
        <p:spPr bwMode="auto">
          <a:xfrm>
            <a:off x="3341688" y="533400"/>
            <a:ext cx="3549650" cy="26622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9989" name="Rectangle 5"/>
          <p:cNvSpPr>
            <a:spLocks noGrp="1" noChangeArrowheads="1"/>
          </p:cNvSpPr>
          <p:nvPr>
            <p:ph type="body" sz="quarter" idx="3"/>
          </p:nvPr>
        </p:nvSpPr>
        <p:spPr bwMode="auto">
          <a:xfrm>
            <a:off x="1363663" y="3373438"/>
            <a:ext cx="7507287" cy="319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0" tIns="49520" rIns="99040" bIns="495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69990" name="Rectangle 6"/>
          <p:cNvSpPr>
            <a:spLocks noGrp="1" noChangeArrowheads="1"/>
          </p:cNvSpPr>
          <p:nvPr>
            <p:ph type="ftr" sz="quarter" idx="4"/>
          </p:nvPr>
        </p:nvSpPr>
        <p:spPr bwMode="auto">
          <a:xfrm>
            <a:off x="0" y="6745288"/>
            <a:ext cx="4433888"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0" tIns="49520" rIns="99040" bIns="49520" numCol="1" anchor="b"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endParaRPr lang="zh-TW" altLang="zh-TW"/>
          </a:p>
        </p:txBody>
      </p:sp>
      <p:sp>
        <p:nvSpPr>
          <p:cNvPr id="169991" name="Rectangle 7"/>
          <p:cNvSpPr>
            <a:spLocks noGrp="1" noChangeArrowheads="1"/>
          </p:cNvSpPr>
          <p:nvPr>
            <p:ph type="sldNum" sz="quarter" idx="5"/>
          </p:nvPr>
        </p:nvSpPr>
        <p:spPr bwMode="auto">
          <a:xfrm>
            <a:off x="5800725" y="6745288"/>
            <a:ext cx="4433888"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0" tIns="49520" rIns="99040" bIns="49520" numCol="1" anchor="b" anchorCtr="0" compatLnSpc="1">
            <a:prstTxWarp prst="textNoShape">
              <a:avLst/>
            </a:prstTxWarp>
          </a:bodyPr>
          <a:lstStyle>
            <a:lvl1pPr algn="r" defTabSz="990600" eaLnBrk="1" hangingPunct="1">
              <a:defRPr kumimoji="1" sz="1300">
                <a:latin typeface="Times New Roman" panose="02020603050405020304" pitchFamily="18" charset="0"/>
                <a:ea typeface="新細明體" panose="02020500000000000000" pitchFamily="18" charset="-120"/>
              </a:defRPr>
            </a:lvl1pPr>
          </a:lstStyle>
          <a:p>
            <a:fld id="{B7A931DF-18EC-4525-9649-E7BA5D758270}" type="slidenum">
              <a:rPr lang="zh-TW" altLang="en-US"/>
              <a:pPr/>
              <a:t>‹#›</a:t>
            </a:fld>
            <a:endParaRPr lang="zh-TW" altLang="zh-TW"/>
          </a:p>
        </p:txBody>
      </p:sp>
    </p:spTree>
    <p:extLst>
      <p:ext uri="{BB962C8B-B14F-4D97-AF65-F5344CB8AC3E}">
        <p14:creationId xmlns:p14="http://schemas.microsoft.com/office/powerpoint/2010/main" val="23495259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27EE7E5-C41E-4117-A362-29D26AF004E7}" type="slidenum">
              <a:rPr lang="zh-TW" altLang="en-US"/>
              <a:pPr/>
              <a:t>4</a:t>
            </a:fld>
            <a:endParaRPr lang="zh-TW" altLang="zh-TW"/>
          </a:p>
        </p:txBody>
      </p:sp>
      <p:sp>
        <p:nvSpPr>
          <p:cNvPr id="899074" name="Rectangle 7"/>
          <p:cNvSpPr txBox="1">
            <a:spLocks noGrp="1" noChangeArrowheads="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F4FD5316-367A-45F3-A77D-73242B32E9F0}" type="slidenum">
              <a:rPr kumimoji="1" lang="zh-TW" altLang="en-US" sz="1300"/>
              <a:pPr algn="r" eaLnBrk="1" hangingPunct="1"/>
              <a:t>4</a:t>
            </a:fld>
            <a:endParaRPr kumimoji="1" lang="en-US" altLang="zh-TW" sz="1300"/>
          </a:p>
        </p:txBody>
      </p:sp>
      <p:sp>
        <p:nvSpPr>
          <p:cNvPr id="899075" name="Rectangle 2"/>
          <p:cNvSpPr>
            <a:spLocks noGrp="1" noRot="1" noChangeAspect="1" noChangeArrowheads="1" noTextEdit="1"/>
          </p:cNvSpPr>
          <p:nvPr>
            <p:ph type="sldImg"/>
          </p:nvPr>
        </p:nvSpPr>
        <p:spPr>
          <a:xfrm>
            <a:off x="3459163" y="617538"/>
            <a:ext cx="3319462" cy="2489200"/>
          </a:xfrm>
          <a:ln/>
        </p:spPr>
      </p:sp>
      <p:sp>
        <p:nvSpPr>
          <p:cNvPr id="899076" name="Rectangle 3"/>
          <p:cNvSpPr>
            <a:spLocks noGrp="1" noChangeArrowheads="1"/>
          </p:cNvSpPr>
          <p:nvPr>
            <p:ph type="body" idx="1"/>
          </p:nvPr>
        </p:nvSpPr>
        <p:spPr>
          <a:xfrm>
            <a:off x="1362075" y="3382963"/>
            <a:ext cx="7510463" cy="3213100"/>
          </a:xfrm>
        </p:spPr>
        <p:txBody>
          <a:bodyPr/>
          <a:lstStyle/>
          <a:p>
            <a:endParaRPr lang="zh-TW" altLang="en-US"/>
          </a:p>
        </p:txBody>
      </p:sp>
    </p:spTree>
    <p:extLst>
      <p:ext uri="{BB962C8B-B14F-4D97-AF65-F5344CB8AC3E}">
        <p14:creationId xmlns:p14="http://schemas.microsoft.com/office/powerpoint/2010/main" val="183200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9DD8699-C7DC-47D5-B84D-8AB115016A2D}" type="slidenum">
              <a:rPr lang="zh-TW" altLang="en-US"/>
              <a:pPr/>
              <a:t>6</a:t>
            </a:fld>
            <a:endParaRPr lang="zh-TW" altLang="zh-TW"/>
          </a:p>
        </p:txBody>
      </p:sp>
      <p:sp>
        <p:nvSpPr>
          <p:cNvPr id="896002" name="Rectangle 7"/>
          <p:cNvSpPr txBox="1">
            <a:spLocks noGrp="1" noChangeArrowheads="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BE930873-085D-4DC7-9289-A2211E5EBF0D}" type="slidenum">
              <a:rPr kumimoji="1" lang="zh-TW" altLang="en-US" sz="1300"/>
              <a:pPr algn="r" eaLnBrk="1" hangingPunct="1"/>
              <a:t>6</a:t>
            </a:fld>
            <a:endParaRPr kumimoji="1" lang="en-US" altLang="zh-TW" sz="1300"/>
          </a:p>
        </p:txBody>
      </p:sp>
      <p:sp>
        <p:nvSpPr>
          <p:cNvPr id="896003" name="Rectangle 2"/>
          <p:cNvSpPr>
            <a:spLocks noGrp="1" noRot="1" noChangeAspect="1" noChangeArrowheads="1" noTextEdit="1"/>
          </p:cNvSpPr>
          <p:nvPr>
            <p:ph type="sldImg"/>
          </p:nvPr>
        </p:nvSpPr>
        <p:spPr>
          <a:xfrm>
            <a:off x="842963" y="0"/>
            <a:ext cx="3187700" cy="2390775"/>
          </a:xfrm>
          <a:ln/>
        </p:spPr>
      </p:sp>
      <p:sp>
        <p:nvSpPr>
          <p:cNvPr id="896004" name="Rectangle 3"/>
          <p:cNvSpPr>
            <a:spLocks noGrp="1" noChangeArrowheads="1"/>
          </p:cNvSpPr>
          <p:nvPr>
            <p:ph type="body" idx="1"/>
          </p:nvPr>
        </p:nvSpPr>
        <p:spPr>
          <a:xfrm>
            <a:off x="681038" y="2865438"/>
            <a:ext cx="7927975" cy="2697162"/>
          </a:xfrm>
        </p:spPr>
        <p:txBody>
          <a:bodyPr wrap="none" anchor="ctr"/>
          <a:lstStyle/>
          <a:p>
            <a:pPr defTabSz="449263"/>
            <a:endParaRPr lang="zh-TW" altLang="en-US"/>
          </a:p>
        </p:txBody>
      </p:sp>
    </p:spTree>
    <p:extLst>
      <p:ext uri="{BB962C8B-B14F-4D97-AF65-F5344CB8AC3E}">
        <p14:creationId xmlns:p14="http://schemas.microsoft.com/office/powerpoint/2010/main" val="1828428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85D2811-4AD7-46BC-96FB-3B064939AFD4}" type="slidenum">
              <a:rPr lang="zh-TW" altLang="en-US"/>
              <a:pPr/>
              <a:t>8</a:t>
            </a:fld>
            <a:endParaRPr lang="zh-TW" altLang="zh-TW"/>
          </a:p>
        </p:txBody>
      </p:sp>
      <p:sp>
        <p:nvSpPr>
          <p:cNvPr id="909314" name="Rectangle 7"/>
          <p:cNvSpPr txBox="1">
            <a:spLocks noGrp="1" noChangeArrowheads="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227FE553-12D5-4AE4-ABB2-C933653A8E3A}" type="slidenum">
              <a:rPr kumimoji="1" lang="zh-TW" altLang="en-US" sz="1300"/>
              <a:pPr algn="r" eaLnBrk="1" hangingPunct="1"/>
              <a:t>8</a:t>
            </a:fld>
            <a:endParaRPr kumimoji="1" lang="en-US" altLang="zh-TW" sz="1300"/>
          </a:p>
        </p:txBody>
      </p:sp>
      <p:sp>
        <p:nvSpPr>
          <p:cNvPr id="909315" name="Rectangle 2"/>
          <p:cNvSpPr>
            <a:spLocks noGrp="1" noRot="1" noChangeAspect="1" noChangeArrowheads="1" noTextEdit="1"/>
          </p:cNvSpPr>
          <p:nvPr>
            <p:ph type="sldImg"/>
          </p:nvPr>
        </p:nvSpPr>
        <p:spPr>
          <a:xfrm>
            <a:off x="3459163" y="617538"/>
            <a:ext cx="3319462" cy="2489200"/>
          </a:xfrm>
          <a:ln/>
        </p:spPr>
      </p:sp>
      <p:sp>
        <p:nvSpPr>
          <p:cNvPr id="909316" name="Rectangle 3"/>
          <p:cNvSpPr>
            <a:spLocks noGrp="1" noChangeArrowheads="1"/>
          </p:cNvSpPr>
          <p:nvPr>
            <p:ph type="body" idx="1"/>
          </p:nvPr>
        </p:nvSpPr>
        <p:spPr>
          <a:xfrm>
            <a:off x="1362075" y="3382963"/>
            <a:ext cx="7510463" cy="3213100"/>
          </a:xfrm>
        </p:spPr>
        <p:txBody>
          <a:bodyPr/>
          <a:lstStyle/>
          <a:p>
            <a:endParaRPr lang="zh-TW" altLang="en-US"/>
          </a:p>
        </p:txBody>
      </p:sp>
    </p:spTree>
    <p:extLst>
      <p:ext uri="{BB962C8B-B14F-4D97-AF65-F5344CB8AC3E}">
        <p14:creationId xmlns:p14="http://schemas.microsoft.com/office/powerpoint/2010/main" val="1405419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spcBef>
                <a:spcPct val="0"/>
              </a:spcBef>
            </a:pPr>
            <a:r>
              <a:rPr lang="en-US" altLang="zh-TW" dirty="0" smtClean="0"/>
              <a:t>Low-power mode 2 or 3 is selected if bits </a:t>
            </a:r>
            <a:r>
              <a:rPr lang="en-US" altLang="zh-TW" dirty="0" err="1" smtClean="0"/>
              <a:t>CPUOff</a:t>
            </a:r>
            <a:r>
              <a:rPr lang="en-US" altLang="zh-TW" dirty="0" smtClean="0"/>
              <a:t> and SCG1 in the status register are set. Immediately after the bits are set, CPU, MCLK, and SMCLK operations halt and all internal bus activities stop until an interrupt request or reset occurs.</a:t>
            </a:r>
          </a:p>
          <a:p>
            <a:pPr>
              <a:spcBef>
                <a:spcPct val="0"/>
              </a:spcBef>
            </a:pPr>
            <a:r>
              <a:rPr lang="en-US" altLang="zh-TW" dirty="0" smtClean="0"/>
              <a:t>Peripherals that operate with the MCLK or SMCLK signal are inactive because the clock signals are inactive. Peripherals that operate with the ACLK signal are active or inactive according with the individual control registers and the module enable bits in the SFRs. All I/O port pins and the RAM/registers are unchanged. Wake up is possible by enabled interrupts coming from active peripherals or RST/NMI.</a:t>
            </a:r>
            <a:endParaRPr lang="zh-TW" altLang="en-US" dirty="0" smtClean="0"/>
          </a:p>
        </p:txBody>
      </p:sp>
      <p:sp>
        <p:nvSpPr>
          <p:cNvPr id="4" name="投影片編號版面配置區 3"/>
          <p:cNvSpPr>
            <a:spLocks noGrp="1"/>
          </p:cNvSpPr>
          <p:nvPr>
            <p:ph type="sldNum" sz="quarter" idx="10"/>
          </p:nvPr>
        </p:nvSpPr>
        <p:spPr/>
        <p:txBody>
          <a:bodyPr/>
          <a:lstStyle/>
          <a:p>
            <a:fld id="{B7A931DF-18EC-4525-9649-E7BA5D758270}" type="slidenum">
              <a:rPr lang="zh-TW" altLang="en-US" smtClean="0"/>
              <a:pPr/>
              <a:t>15</a:t>
            </a:fld>
            <a:endParaRPr lang="zh-TW" altLang="zh-TW"/>
          </a:p>
        </p:txBody>
      </p:sp>
    </p:spTree>
    <p:extLst>
      <p:ext uri="{BB962C8B-B14F-4D97-AF65-F5344CB8AC3E}">
        <p14:creationId xmlns:p14="http://schemas.microsoft.com/office/powerpoint/2010/main" val="21001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12FCB3E6-4517-4E06-AEE1-C40B06413EE8}" type="slidenum">
              <a:rPr lang="zh-TW" altLang="en-US"/>
              <a:pPr/>
              <a:t>22</a:t>
            </a:fld>
            <a:endParaRPr lang="zh-TW" altLang="zh-TW"/>
          </a:p>
        </p:txBody>
      </p:sp>
      <p:sp>
        <p:nvSpPr>
          <p:cNvPr id="994306" name="Rectangle 7"/>
          <p:cNvSpPr txBox="1">
            <a:spLocks noGrp="1" noChangeArrowheads="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8B6C6799-6AAB-4B87-878E-FDC0F080557D}" type="slidenum">
              <a:rPr kumimoji="1" lang="zh-TW" altLang="en-US" sz="1300"/>
              <a:pPr algn="r" eaLnBrk="1" hangingPunct="1"/>
              <a:t>22</a:t>
            </a:fld>
            <a:endParaRPr kumimoji="1" lang="zh-TW" altLang="zh-TW" sz="1300"/>
          </a:p>
        </p:txBody>
      </p:sp>
      <p:sp>
        <p:nvSpPr>
          <p:cNvPr id="994307" name="投影片圖像版面配置區 1"/>
          <p:cNvSpPr>
            <a:spLocks noGrp="1" noRot="1" noChangeAspect="1" noTextEdit="1"/>
          </p:cNvSpPr>
          <p:nvPr>
            <p:ph type="sldImg"/>
          </p:nvPr>
        </p:nvSpPr>
        <p:spPr>
          <a:ln/>
        </p:spPr>
      </p:sp>
      <p:sp>
        <p:nvSpPr>
          <p:cNvPr id="994308" name="備忘稿版面配置區 2"/>
          <p:cNvSpPr>
            <a:spLocks noGrp="1"/>
          </p:cNvSpPr>
          <p:nvPr>
            <p:ph type="body" idx="1"/>
          </p:nvPr>
        </p:nvSpPr>
        <p:spPr/>
        <p:txBody>
          <a:bodyPr/>
          <a:lstStyle/>
          <a:p>
            <a:r>
              <a:rPr lang="en-US" altLang="zh-TW" dirty="0" smtClean="0"/>
              <a:t>Why not read ADC10MEM right</a:t>
            </a:r>
            <a:r>
              <a:rPr lang="en-US" altLang="zh-TW" baseline="0" dirty="0" smtClean="0"/>
              <a:t> after setting ADC10CTL0? While wait for interrupt?</a:t>
            </a:r>
          </a:p>
          <a:p>
            <a:r>
              <a:rPr lang="en-US" altLang="zh-TW" dirty="0" smtClean="0"/>
              <a:t>Any one of the pins of Port 1 can be set to be an analog input. Thus up to 8 channels are available for separate ADC inputs. </a:t>
            </a:r>
            <a:endParaRPr lang="en-US" altLang="zh-TW" baseline="0" dirty="0" smtClean="0"/>
          </a:p>
          <a:p>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新細明體" charset="0"/>
              </a:rPr>
              <a:t>Analog Enable control register </a:t>
            </a:r>
            <a:r>
              <a:rPr kumimoji="1" lang="en-US" altLang="zh-TW" sz="1200" b="1" i="0" kern="1200" dirty="0" smtClean="0">
                <a:solidFill>
                  <a:schemeClr val="tx1"/>
                </a:solidFill>
                <a:effectLst/>
                <a:latin typeface="Times New Roman" panose="02020603050405020304" pitchFamily="18" charset="0"/>
                <a:ea typeface="新細明體" panose="02020500000000000000" pitchFamily="18" charset="-120"/>
                <a:cs typeface="新細明體" charset="0"/>
              </a:rPr>
              <a:t>ADC10AE0</a:t>
            </a:r>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新細明體" charset="0"/>
              </a:rPr>
              <a:t> will be use for enabling the corresponding input channels.</a:t>
            </a:r>
          </a:p>
          <a:p>
            <a:pPr>
              <a:spcBef>
                <a:spcPct val="0"/>
              </a:spcBef>
            </a:pPr>
            <a:r>
              <a:rPr lang="en-US" altLang="zh-TW" dirty="0" smtClean="0"/>
              <a:t>The settling time for the internal reference is &lt; 30µs. A value of 5 cycles would be 40µs.</a:t>
            </a:r>
          </a:p>
          <a:p>
            <a:pPr>
              <a:spcBef>
                <a:spcPct val="0"/>
              </a:spcBef>
            </a:pPr>
            <a:r>
              <a:rPr lang="en-US" altLang="zh-TW" dirty="0" smtClean="0"/>
              <a:t>We should allow thirteen ADC10CLK cycles before we read the conversion result. </a:t>
            </a:r>
          </a:p>
          <a:p>
            <a:pPr>
              <a:spcBef>
                <a:spcPct val="0"/>
              </a:spcBef>
            </a:pPr>
            <a:r>
              <a:rPr lang="en-US" altLang="zh-TW" dirty="0" smtClean="0"/>
              <a:t>Thirteen cycles of the 5MHz ADC10CLK is 2.6µs.  Even a single cycle of the DCO/8 would be longer than that.  We will leave the LED on and use the same delay so that we can see it with our eyes.</a:t>
            </a:r>
          </a:p>
          <a:p>
            <a:pPr>
              <a:spcBef>
                <a:spcPct val="0"/>
              </a:spcBef>
            </a:pPr>
            <a:r>
              <a:rPr lang="en-US" altLang="zh-TW" dirty="0" smtClean="0"/>
              <a:t>When the conversion is complete, the encoder and reference need to be turned off.</a:t>
            </a:r>
            <a:endPar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新細明體"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TW" i="1" dirty="0" smtClean="0"/>
              <a:t>Pulse-width modulation </a:t>
            </a:r>
            <a:r>
              <a:rPr lang="en-US" altLang="zh-TW" dirty="0" smtClean="0"/>
              <a:t>(PWM): The load is switched on and off periodically so that the </a:t>
            </a:r>
            <a:r>
              <a:rPr lang="en-US" altLang="zh-TW" i="1" dirty="0" smtClean="0"/>
              <a:t>average </a:t>
            </a:r>
            <a:r>
              <a:rPr lang="en-US" altLang="zh-TW" dirty="0" smtClean="0"/>
              <a:t>voltage has the desired value. The fraction of the time while the load is active is called the </a:t>
            </a:r>
            <a:r>
              <a:rPr lang="en-US" altLang="zh-TW" i="1" dirty="0" smtClean="0"/>
              <a:t>duty cycle D</a:t>
            </a:r>
            <a:r>
              <a:rPr lang="en-US" altLang="zh-TW" dirty="0" smtClean="0"/>
              <a:t>.</a:t>
            </a:r>
            <a:endParaRPr lang="zh-TW" altLang="en-US" dirty="0" smtClean="0"/>
          </a:p>
        </p:txBody>
      </p:sp>
      <p:sp>
        <p:nvSpPr>
          <p:cNvPr id="994309" name="投影片編號版面配置區 3"/>
          <p:cNvSpPr txBox="1">
            <a:spLocks noGrp="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09F1EF81-CF2C-4D74-B820-CF7F9B1545FB}" type="slidenum">
              <a:rPr kumimoji="1" lang="zh-TW" altLang="en-US" sz="1300"/>
              <a:pPr algn="r" eaLnBrk="1" hangingPunct="1"/>
              <a:t>22</a:t>
            </a:fld>
            <a:endParaRPr kumimoji="1" lang="en-US" altLang="zh-TW" sz="1300"/>
          </a:p>
        </p:txBody>
      </p:sp>
    </p:spTree>
    <p:extLst>
      <p:ext uri="{BB962C8B-B14F-4D97-AF65-F5344CB8AC3E}">
        <p14:creationId xmlns:p14="http://schemas.microsoft.com/office/powerpoint/2010/main" val="100531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CCF4DE1A-F8FF-4701-BDD2-8E92E1DB00B4}" type="slidenum">
              <a:rPr lang="zh-TW" altLang="en-US"/>
              <a:pPr/>
              <a:t>23</a:t>
            </a:fld>
            <a:endParaRPr lang="zh-TW" altLang="zh-TW"/>
          </a:p>
        </p:txBody>
      </p:sp>
      <p:sp>
        <p:nvSpPr>
          <p:cNvPr id="996354" name="Rectangle 7"/>
          <p:cNvSpPr txBox="1">
            <a:spLocks noGrp="1" noChangeArrowheads="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5C882B16-EC22-4C81-ACD5-83ADEB0AB05A}" type="slidenum">
              <a:rPr kumimoji="1" lang="zh-TW" altLang="en-US" sz="1300"/>
              <a:pPr algn="r" eaLnBrk="1" hangingPunct="1"/>
              <a:t>23</a:t>
            </a:fld>
            <a:endParaRPr kumimoji="1" lang="zh-TW" altLang="zh-TW" sz="1300"/>
          </a:p>
        </p:txBody>
      </p:sp>
      <p:sp>
        <p:nvSpPr>
          <p:cNvPr id="996355" name="投影片圖像版面配置區 1"/>
          <p:cNvSpPr>
            <a:spLocks noGrp="1" noRot="1" noChangeAspect="1" noTextEdit="1"/>
          </p:cNvSpPr>
          <p:nvPr>
            <p:ph type="sldImg"/>
          </p:nvPr>
        </p:nvSpPr>
        <p:spPr>
          <a:ln/>
        </p:spPr>
      </p:sp>
      <p:sp>
        <p:nvSpPr>
          <p:cNvPr id="996356" name="備忘稿版面配置區 2"/>
          <p:cNvSpPr>
            <a:spLocks noGrp="1"/>
          </p:cNvSpPr>
          <p:nvPr>
            <p:ph type="body" idx="1"/>
          </p:nvPr>
        </p:nvSpPr>
        <p:spPr/>
        <p:txBody>
          <a:bodyPr/>
          <a:lstStyle/>
          <a:p>
            <a:endParaRPr lang="zh-TW" altLang="en-US"/>
          </a:p>
        </p:txBody>
      </p:sp>
      <p:sp>
        <p:nvSpPr>
          <p:cNvPr id="996357" name="投影片編號版面配置區 3"/>
          <p:cNvSpPr txBox="1">
            <a:spLocks noGrp="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0DE109FB-4CD3-432B-9EB3-C98290240F1D}" type="slidenum">
              <a:rPr kumimoji="1" lang="zh-TW" altLang="en-US" sz="1300"/>
              <a:pPr algn="r" eaLnBrk="1" hangingPunct="1"/>
              <a:t>23</a:t>
            </a:fld>
            <a:endParaRPr kumimoji="1" lang="en-US" altLang="zh-TW" sz="1300"/>
          </a:p>
        </p:txBody>
      </p:sp>
    </p:spTree>
    <p:extLst>
      <p:ext uri="{BB962C8B-B14F-4D97-AF65-F5344CB8AC3E}">
        <p14:creationId xmlns:p14="http://schemas.microsoft.com/office/powerpoint/2010/main" val="52995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12FCB3E6-4517-4E06-AEE1-C40B06413EE8}" type="slidenum">
              <a:rPr lang="zh-TW" altLang="en-US"/>
              <a:pPr/>
              <a:t>24</a:t>
            </a:fld>
            <a:endParaRPr lang="zh-TW" altLang="zh-TW"/>
          </a:p>
        </p:txBody>
      </p:sp>
      <p:sp>
        <p:nvSpPr>
          <p:cNvPr id="994306" name="Rectangle 7"/>
          <p:cNvSpPr txBox="1">
            <a:spLocks noGrp="1" noChangeArrowheads="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8B6C6799-6AAB-4B87-878E-FDC0F080557D}" type="slidenum">
              <a:rPr kumimoji="1" lang="zh-TW" altLang="en-US" sz="1300"/>
              <a:pPr algn="r" eaLnBrk="1" hangingPunct="1"/>
              <a:t>24</a:t>
            </a:fld>
            <a:endParaRPr kumimoji="1" lang="zh-TW" altLang="zh-TW" sz="1300"/>
          </a:p>
        </p:txBody>
      </p:sp>
      <p:sp>
        <p:nvSpPr>
          <p:cNvPr id="994307" name="投影片圖像版面配置區 1"/>
          <p:cNvSpPr>
            <a:spLocks noGrp="1" noRot="1" noChangeAspect="1" noTextEdit="1"/>
          </p:cNvSpPr>
          <p:nvPr>
            <p:ph type="sldImg"/>
          </p:nvPr>
        </p:nvSpPr>
        <p:spPr>
          <a:ln/>
        </p:spPr>
      </p:sp>
      <p:sp>
        <p:nvSpPr>
          <p:cNvPr id="994308" name="備忘稿版面配置區 2"/>
          <p:cNvSpPr>
            <a:spLocks noGrp="1"/>
          </p:cNvSpPr>
          <p:nvPr>
            <p:ph type="body" idx="1"/>
          </p:nvPr>
        </p:nvSpPr>
        <p:spPr/>
        <p:txBody>
          <a:bodyPr/>
          <a:lstStyle/>
          <a:p>
            <a:r>
              <a:rPr lang="en-US" altLang="zh-TW" dirty="0" smtClean="0"/>
              <a:t>Why not read ADC10MEM right</a:t>
            </a:r>
            <a:r>
              <a:rPr lang="en-US" altLang="zh-TW" baseline="0" dirty="0" smtClean="0"/>
              <a:t> after setting ADC10CTL0? While wait for interrupt?</a:t>
            </a:r>
          </a:p>
          <a:p>
            <a:r>
              <a:rPr lang="en-US" altLang="zh-TW" dirty="0" smtClean="0"/>
              <a:t>Any one of the pins of Port 1 can be set to be an analog input. Thus up to 8 channels are available for separate ADC inputs. </a:t>
            </a:r>
            <a:endParaRPr lang="en-US" altLang="zh-TW" baseline="0" dirty="0" smtClean="0"/>
          </a:p>
          <a:p>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新細明體" charset="0"/>
              </a:rPr>
              <a:t>Analog Enable control register </a:t>
            </a:r>
            <a:r>
              <a:rPr kumimoji="1" lang="en-US" altLang="zh-TW" sz="1200" b="1" i="0" kern="1200" dirty="0" smtClean="0">
                <a:solidFill>
                  <a:schemeClr val="tx1"/>
                </a:solidFill>
                <a:effectLst/>
                <a:latin typeface="Times New Roman" panose="02020603050405020304" pitchFamily="18" charset="0"/>
                <a:ea typeface="新細明體" panose="02020500000000000000" pitchFamily="18" charset="-120"/>
                <a:cs typeface="新細明體" charset="0"/>
              </a:rPr>
              <a:t>ADC10AE0</a:t>
            </a:r>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新細明體" charset="0"/>
              </a:rPr>
              <a:t> will be use for enabling the corresponding input channels.</a:t>
            </a:r>
          </a:p>
          <a:p>
            <a:pPr>
              <a:spcBef>
                <a:spcPct val="0"/>
              </a:spcBef>
            </a:pPr>
            <a:r>
              <a:rPr lang="en-US" altLang="zh-TW" dirty="0" smtClean="0"/>
              <a:t>The settling time for the internal reference is &lt; 30µs. A value of 5 cycles would be 40µs.</a:t>
            </a:r>
          </a:p>
          <a:p>
            <a:pPr>
              <a:spcBef>
                <a:spcPct val="0"/>
              </a:spcBef>
            </a:pPr>
            <a:r>
              <a:rPr lang="en-US" altLang="zh-TW" dirty="0" smtClean="0"/>
              <a:t>We should allow thirteen ADC10CLK cycles before we read the conversion result. </a:t>
            </a:r>
          </a:p>
          <a:p>
            <a:pPr>
              <a:spcBef>
                <a:spcPct val="0"/>
              </a:spcBef>
            </a:pPr>
            <a:r>
              <a:rPr lang="en-US" altLang="zh-TW" dirty="0" smtClean="0"/>
              <a:t>Thirteen cycles of the 5MHz ADC10CLK is 2.6µs.  Even a single cycle of the DCO/8 would be longer than that.  We will leave the LED on and use the same delay so that we can see it with our eyes.</a:t>
            </a:r>
          </a:p>
          <a:p>
            <a:pPr>
              <a:spcBef>
                <a:spcPct val="0"/>
              </a:spcBef>
            </a:pPr>
            <a:r>
              <a:rPr lang="en-US" altLang="zh-TW" dirty="0" smtClean="0"/>
              <a:t>When the conversion is complete, the encoder and reference need to be turned off.</a:t>
            </a:r>
            <a:endPar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新細明體"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TW" i="1" dirty="0" smtClean="0"/>
              <a:t>Pulse-width modulation </a:t>
            </a:r>
            <a:r>
              <a:rPr lang="en-US" altLang="zh-TW" dirty="0" smtClean="0"/>
              <a:t>(PWM): The load is switched on and off periodically so that the </a:t>
            </a:r>
            <a:r>
              <a:rPr lang="en-US" altLang="zh-TW" i="1" dirty="0" smtClean="0"/>
              <a:t>average </a:t>
            </a:r>
            <a:r>
              <a:rPr lang="en-US" altLang="zh-TW" dirty="0" smtClean="0"/>
              <a:t>voltage has the desired value. The fraction of the time while the load is active is called the </a:t>
            </a:r>
            <a:r>
              <a:rPr lang="en-US" altLang="zh-TW" i="1" dirty="0" smtClean="0"/>
              <a:t>duty cycle D</a:t>
            </a:r>
            <a:r>
              <a:rPr lang="en-US" altLang="zh-TW" dirty="0" smtClean="0"/>
              <a:t>.</a:t>
            </a:r>
            <a:endParaRPr lang="zh-TW" altLang="en-US" dirty="0" smtClean="0"/>
          </a:p>
        </p:txBody>
      </p:sp>
      <p:sp>
        <p:nvSpPr>
          <p:cNvPr id="994309" name="投影片編號版面配置區 3"/>
          <p:cNvSpPr txBox="1">
            <a:spLocks noGrp="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09F1EF81-CF2C-4D74-B820-CF7F9B1545FB}" type="slidenum">
              <a:rPr kumimoji="1" lang="zh-TW" altLang="en-US" sz="1300"/>
              <a:pPr algn="r" eaLnBrk="1" hangingPunct="1"/>
              <a:t>24</a:t>
            </a:fld>
            <a:endParaRPr kumimoji="1" lang="en-US" altLang="zh-TW" sz="1300"/>
          </a:p>
        </p:txBody>
      </p:sp>
    </p:spTree>
    <p:extLst>
      <p:ext uri="{BB962C8B-B14F-4D97-AF65-F5344CB8AC3E}">
        <p14:creationId xmlns:p14="http://schemas.microsoft.com/office/powerpoint/2010/main" val="227791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7C8FE6F3-8009-4738-9771-861DCA6F5E3D}" type="slidenum">
              <a:rPr lang="zh-TW" altLang="en-US"/>
              <a:pPr/>
              <a:t>26</a:t>
            </a:fld>
            <a:endParaRPr lang="zh-TW" altLang="zh-TW"/>
          </a:p>
        </p:txBody>
      </p:sp>
      <p:sp>
        <p:nvSpPr>
          <p:cNvPr id="968706" name="Rectangle 7"/>
          <p:cNvSpPr txBox="1">
            <a:spLocks noGrp="1" noChangeArrowheads="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5613BC47-4082-45A4-AF02-B4D0188D33F8}" type="slidenum">
              <a:rPr kumimoji="1" lang="zh-TW" altLang="en-US" sz="1300"/>
              <a:pPr algn="r" eaLnBrk="1" hangingPunct="1"/>
              <a:t>26</a:t>
            </a:fld>
            <a:endParaRPr kumimoji="1" lang="zh-TW" altLang="zh-TW" sz="1300"/>
          </a:p>
        </p:txBody>
      </p:sp>
      <p:sp>
        <p:nvSpPr>
          <p:cNvPr id="968707" name="投影片圖像版面配置區 1"/>
          <p:cNvSpPr>
            <a:spLocks noGrp="1" noRot="1" noChangeAspect="1" noTextEdit="1"/>
          </p:cNvSpPr>
          <p:nvPr>
            <p:ph type="sldImg"/>
          </p:nvPr>
        </p:nvSpPr>
        <p:spPr>
          <a:ln/>
        </p:spPr>
      </p:sp>
      <p:sp>
        <p:nvSpPr>
          <p:cNvPr id="968708" name="備忘稿版面配置區 2"/>
          <p:cNvSpPr>
            <a:spLocks noGrp="1"/>
          </p:cNvSpPr>
          <p:nvPr>
            <p:ph type="body" idx="1"/>
          </p:nvPr>
        </p:nvSpPr>
        <p:spPr/>
        <p:txBody>
          <a:bodyPr/>
          <a:lstStyle/>
          <a:p>
            <a:r>
              <a:rPr lang="en-US" altLang="zh-TW" i="1"/>
              <a:t>Pulse-width modulation </a:t>
            </a:r>
            <a:r>
              <a:rPr lang="en-US" altLang="zh-TW"/>
              <a:t>(PWM): The load is switched on and off periodically so that the </a:t>
            </a:r>
            <a:r>
              <a:rPr lang="en-US" altLang="zh-TW" i="1"/>
              <a:t>average </a:t>
            </a:r>
            <a:r>
              <a:rPr lang="en-US" altLang="zh-TW"/>
              <a:t>voltage has the desired value. The fraction of the time while the load is active is called the </a:t>
            </a:r>
            <a:r>
              <a:rPr lang="en-US" altLang="zh-TW" i="1"/>
              <a:t>duty cycle D</a:t>
            </a:r>
            <a:r>
              <a:rPr lang="en-US" altLang="zh-TW"/>
              <a:t>.</a:t>
            </a:r>
            <a:endParaRPr lang="zh-TW" altLang="en-US"/>
          </a:p>
        </p:txBody>
      </p:sp>
      <p:sp>
        <p:nvSpPr>
          <p:cNvPr id="968709" name="投影片編號版面配置區 3"/>
          <p:cNvSpPr txBox="1">
            <a:spLocks noGrp="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EEB73849-CEC5-4AFC-B2C9-7A3EC331AE50}" type="slidenum">
              <a:rPr kumimoji="1" lang="zh-TW" altLang="en-US" sz="1300"/>
              <a:pPr algn="r" eaLnBrk="1" hangingPunct="1"/>
              <a:t>26</a:t>
            </a:fld>
            <a:endParaRPr kumimoji="1" lang="en-US" altLang="zh-TW" sz="1300"/>
          </a:p>
        </p:txBody>
      </p:sp>
    </p:spTree>
    <p:extLst>
      <p:ext uri="{BB962C8B-B14F-4D97-AF65-F5344CB8AC3E}">
        <p14:creationId xmlns:p14="http://schemas.microsoft.com/office/powerpoint/2010/main" val="2202792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B491BFD9-893F-49D1-A7EA-1EF3F335BDCC}" type="slidenum">
              <a:rPr lang="zh-TW" altLang="en-US"/>
              <a:pPr/>
              <a:t>27</a:t>
            </a:fld>
            <a:endParaRPr lang="zh-TW" altLang="zh-TW"/>
          </a:p>
        </p:txBody>
      </p:sp>
      <p:sp>
        <p:nvSpPr>
          <p:cNvPr id="998402" name="Rectangle 7"/>
          <p:cNvSpPr txBox="1">
            <a:spLocks noGrp="1" noChangeArrowheads="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07CF4DCD-8FF8-46F9-8613-326824ADA9A7}" type="slidenum">
              <a:rPr kumimoji="1" lang="zh-TW" altLang="en-US" sz="1300"/>
              <a:pPr algn="r" eaLnBrk="1" hangingPunct="1"/>
              <a:t>27</a:t>
            </a:fld>
            <a:endParaRPr kumimoji="1" lang="zh-TW" altLang="zh-TW" sz="1300"/>
          </a:p>
        </p:txBody>
      </p:sp>
      <p:sp>
        <p:nvSpPr>
          <p:cNvPr id="998403" name="投影片圖像版面配置區 1"/>
          <p:cNvSpPr>
            <a:spLocks noGrp="1" noRot="1" noChangeAspect="1" noTextEdit="1"/>
          </p:cNvSpPr>
          <p:nvPr>
            <p:ph type="sldImg"/>
          </p:nvPr>
        </p:nvSpPr>
        <p:spPr>
          <a:ln/>
        </p:spPr>
      </p:sp>
      <p:sp>
        <p:nvSpPr>
          <p:cNvPr id="998404" name="備忘稿版面配置區 2"/>
          <p:cNvSpPr>
            <a:spLocks noGrp="1"/>
          </p:cNvSpPr>
          <p:nvPr>
            <p:ph type="body" idx="1"/>
          </p:nvPr>
        </p:nvSpPr>
        <p:spPr/>
        <p:txBody>
          <a:bodyPr/>
          <a:lstStyle/>
          <a:p>
            <a:endParaRPr lang="zh-TW" altLang="en-US"/>
          </a:p>
        </p:txBody>
      </p:sp>
      <p:sp>
        <p:nvSpPr>
          <p:cNvPr id="998405" name="投影片編號版面配置區 3"/>
          <p:cNvSpPr txBox="1">
            <a:spLocks noGrp="1"/>
          </p:cNvSpPr>
          <p:nvPr/>
        </p:nvSpPr>
        <p:spPr bwMode="auto">
          <a:xfrm>
            <a:off x="5800725" y="6745288"/>
            <a:ext cx="44338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20" rIns="99040" bIns="49520" anchor="b"/>
          <a:lstStyle>
            <a:lvl1pPr defTabSz="990600">
              <a:defRPr sz="2400">
                <a:solidFill>
                  <a:schemeClr val="tx1"/>
                </a:solidFill>
                <a:latin typeface="Times New Roman" panose="02020603050405020304" pitchFamily="18" charset="0"/>
                <a:ea typeface="新細明體" panose="02020500000000000000" pitchFamily="18" charset="-120"/>
              </a:defRPr>
            </a:lvl1pPr>
            <a:lvl2pPr marL="742950" indent="-285750" defTabSz="990600">
              <a:defRPr sz="2400">
                <a:solidFill>
                  <a:schemeClr val="tx1"/>
                </a:solidFill>
                <a:latin typeface="Times New Roman" panose="02020603050405020304" pitchFamily="18" charset="0"/>
                <a:ea typeface="新細明體" panose="02020500000000000000" pitchFamily="18" charset="-120"/>
              </a:defRPr>
            </a:lvl2pPr>
            <a:lvl3pPr marL="1143000" indent="-228600" defTabSz="990600">
              <a:defRPr sz="2400">
                <a:solidFill>
                  <a:schemeClr val="tx1"/>
                </a:solidFill>
                <a:latin typeface="Times New Roman" panose="02020603050405020304" pitchFamily="18" charset="0"/>
                <a:ea typeface="新細明體" panose="02020500000000000000" pitchFamily="18" charset="-120"/>
              </a:defRPr>
            </a:lvl3pPr>
            <a:lvl4pPr marL="1600200" indent="-228600" defTabSz="990600">
              <a:defRPr sz="2400">
                <a:solidFill>
                  <a:schemeClr val="tx1"/>
                </a:solidFill>
                <a:latin typeface="Times New Roman" panose="02020603050405020304" pitchFamily="18" charset="0"/>
                <a:ea typeface="新細明體" panose="02020500000000000000" pitchFamily="18" charset="-120"/>
              </a:defRPr>
            </a:lvl4pPr>
            <a:lvl5pPr marL="2057400" indent="-228600" defTabSz="990600">
              <a:defRPr sz="2400">
                <a:solidFill>
                  <a:schemeClr val="tx1"/>
                </a:solidFill>
                <a:latin typeface="Times New Roman" panose="02020603050405020304" pitchFamily="18" charset="0"/>
                <a:ea typeface="新細明體" panose="02020500000000000000" pitchFamily="18" charset="-12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r" eaLnBrk="1" hangingPunct="1"/>
            <a:fld id="{0F4D767B-BF91-484C-956D-61003A0E6B7B}" type="slidenum">
              <a:rPr kumimoji="1" lang="zh-TW" altLang="en-US" sz="1300"/>
              <a:pPr algn="r" eaLnBrk="1" hangingPunct="1"/>
              <a:t>27</a:t>
            </a:fld>
            <a:endParaRPr kumimoji="1" lang="en-US" altLang="zh-TW" sz="1300"/>
          </a:p>
        </p:txBody>
      </p:sp>
    </p:spTree>
    <p:extLst>
      <p:ext uri="{BB962C8B-B14F-4D97-AF65-F5344CB8AC3E}">
        <p14:creationId xmlns:p14="http://schemas.microsoft.com/office/powerpoint/2010/main" val="19451004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106" name="Rectangle 10"/>
          <p:cNvSpPr>
            <a:spLocks noChangeArrowheads="1"/>
          </p:cNvSpPr>
          <p:nvPr userDrawn="1"/>
        </p:nvSpPr>
        <p:spPr bwMode="auto">
          <a:xfrm>
            <a:off x="0" y="6138863"/>
            <a:ext cx="9144000" cy="719137"/>
          </a:xfrm>
          <a:prstGeom prst="rect">
            <a:avLst/>
          </a:prstGeom>
          <a:solidFill>
            <a:srgbClr val="7F1084"/>
          </a:solidFill>
          <a:ln>
            <a:noFill/>
          </a:ln>
          <a:effectLst/>
          <a:extLst>
            <a:ext uri="{91240B29-F687-4F45-9708-019B960494DF}">
              <a14:hiddenLine xmlns:a14="http://schemas.microsoft.com/office/drawing/2010/main" w="15875">
                <a:solidFill>
                  <a:srgbClr val="000000"/>
                </a:solidFill>
                <a:miter lim="800000"/>
                <a:headEnd/>
                <a:tailEnd/>
              </a14:hiddenLine>
            </a:ext>
            <a:ext uri="{AF507438-7753-43E0-B8FC-AC1667EBCBE1}">
              <a14:hiddenEffects xmlns:a14="http://schemas.microsoft.com/office/drawing/2010/main">
                <a:effectLst>
                  <a:outerShdw dist="17961" dir="13500000" algn="ctr" rotWithShape="0">
                    <a:srgbClr val="5C005C"/>
                  </a:outerShdw>
                </a:effectLst>
              </a14:hiddenEffects>
            </a:ext>
          </a:extLst>
        </p:spPr>
        <p:txBody>
          <a:bodyPr wrap="none" anchor="ctr"/>
          <a:lstStyle/>
          <a:p>
            <a:pPr eaLnBrk="1" hangingPunct="1">
              <a:defRPr/>
            </a:pPr>
            <a:endParaRPr kumimoji="1" lang="zh-TW" altLang="en-US">
              <a:latin typeface="Calibri" pitchFamily="34" charset="0"/>
              <a:ea typeface="新細明體" pitchFamily="18" charset="-120"/>
            </a:endParaRPr>
          </a:p>
        </p:txBody>
      </p:sp>
      <p:pic>
        <p:nvPicPr>
          <p:cNvPr id="3081" name="Picture 11" descr="清大LOGO(鳥)"/>
          <p:cNvPicPr>
            <a:picLocks noChangeAspect="1" noChangeArrowheads="1"/>
          </p:cNvPicPr>
          <p:nvPr userDrawn="1"/>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0" y="30163"/>
            <a:ext cx="16192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611188" y="692150"/>
            <a:ext cx="8010525" cy="2382838"/>
          </a:xfrm>
        </p:spPr>
        <p:txBody>
          <a:bodyPr/>
          <a:lstStyle>
            <a:lvl1pPr algn="ctr">
              <a:lnSpc>
                <a:spcPct val="100000"/>
              </a:lnSpc>
              <a:defRPr sz="4400"/>
            </a:lvl1pPr>
          </a:lstStyle>
          <a:p>
            <a:pPr lvl="0"/>
            <a:r>
              <a:rPr lang="en-US" altLang="zh-TW" noProof="0" smtClean="0"/>
              <a:t>Click to edit Master title style</a:t>
            </a:r>
          </a:p>
        </p:txBody>
      </p:sp>
      <p:sp>
        <p:nvSpPr>
          <p:cNvPr id="3075" name="Rectangle 3"/>
          <p:cNvSpPr>
            <a:spLocks noGrp="1" noChangeArrowheads="1"/>
          </p:cNvSpPr>
          <p:nvPr>
            <p:ph type="subTitle" idx="1"/>
          </p:nvPr>
        </p:nvSpPr>
        <p:spPr>
          <a:xfrm>
            <a:off x="755650" y="3716338"/>
            <a:ext cx="7778750" cy="1584325"/>
          </a:xfrm>
        </p:spPr>
        <p:txBody>
          <a:bodyPr/>
          <a:lstStyle>
            <a:lvl1pPr marL="0" indent="0" algn="ctr">
              <a:spcBef>
                <a:spcPct val="15000"/>
              </a:spcBef>
              <a:buFontTx/>
              <a:buNone/>
              <a:defRPr sz="3200"/>
            </a:lvl1pPr>
          </a:lstStyle>
          <a:p>
            <a:pPr lvl="0"/>
            <a:r>
              <a:rPr lang="en-US" altLang="zh-TW" noProof="0" smtClean="0"/>
              <a:t>Click to edit Master subtitle style</a:t>
            </a:r>
          </a:p>
        </p:txBody>
      </p:sp>
      <p:sp>
        <p:nvSpPr>
          <p:cNvPr id="3076" name="Rectangle 4"/>
          <p:cNvSpPr>
            <a:spLocks noGrp="1" noChangeArrowheads="1"/>
          </p:cNvSpPr>
          <p:nvPr>
            <p:ph type="dt" sz="half" idx="2"/>
          </p:nvPr>
        </p:nvSpPr>
        <p:spPr bwMode="auto">
          <a:xfrm>
            <a:off x="711200" y="6229350"/>
            <a:ext cx="1930400" cy="5143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defRPr sz="1400">
                <a:solidFill>
                  <a:srgbClr val="5E574E"/>
                </a:solidFill>
                <a:latin typeface="Arial" panose="020B0604020202020204" pitchFamily="34" charset="0"/>
                <a:ea typeface="新細明體" panose="02020500000000000000" pitchFamily="18" charset="-120"/>
              </a:defRPr>
            </a:lvl1pPr>
          </a:lstStyle>
          <a:p>
            <a:endParaRPr lang="zh-TW" altLang="zh-TW"/>
          </a:p>
        </p:txBody>
      </p:sp>
      <p:sp>
        <p:nvSpPr>
          <p:cNvPr id="3077" name="Rectangle 5"/>
          <p:cNvSpPr>
            <a:spLocks noGrp="1" noChangeArrowheads="1"/>
          </p:cNvSpPr>
          <p:nvPr>
            <p:ph type="ftr" sz="quarter" idx="3"/>
          </p:nvPr>
        </p:nvSpPr>
        <p:spPr>
          <a:xfrm>
            <a:off x="3149600" y="6229350"/>
            <a:ext cx="2844800" cy="514350"/>
          </a:xfrm>
        </p:spPr>
        <p:txBody>
          <a:bodyPr/>
          <a:lstStyle>
            <a:lvl1pPr>
              <a:defRPr>
                <a:solidFill>
                  <a:srgbClr val="5E574E"/>
                </a:solidFill>
              </a:defRPr>
            </a:lvl1pPr>
          </a:lstStyle>
          <a:p>
            <a:endParaRPr lang="zh-TW" altLang="zh-TW"/>
          </a:p>
        </p:txBody>
      </p:sp>
      <p:sp>
        <p:nvSpPr>
          <p:cNvPr id="3078" name="Rectangle 6"/>
          <p:cNvSpPr>
            <a:spLocks noGrp="1" noChangeArrowheads="1"/>
          </p:cNvSpPr>
          <p:nvPr>
            <p:ph type="sldNum" sz="quarter" idx="4"/>
          </p:nvPr>
        </p:nvSpPr>
        <p:spPr>
          <a:xfrm>
            <a:off x="6604000" y="6229350"/>
            <a:ext cx="1828800" cy="514350"/>
          </a:xfrm>
        </p:spPr>
        <p:txBody>
          <a:bodyPr/>
          <a:lstStyle>
            <a:lvl1pPr>
              <a:defRPr/>
            </a:lvl1pPr>
          </a:lstStyle>
          <a:p>
            <a:fld id="{CD7D0A40-6508-499B-985C-5F82C5542146}" type="slidenum">
              <a:rPr lang="zh-TW" altLang="en-US"/>
              <a:pPr/>
              <a:t>‹#›</a:t>
            </a:fld>
            <a:endParaRPr lang="zh-TW" altLang="zh-TW"/>
          </a:p>
        </p:txBody>
      </p:sp>
      <p:pic>
        <p:nvPicPr>
          <p:cNvPr id="3086" name="Picture 14" descr="清大書法字 "/>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5650" y="6210300"/>
            <a:ext cx="208756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1"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eaLnBrk="1" hangingPunct="1">
              <a:defRPr/>
            </a:pPr>
            <a:r>
              <a:rPr kumimoji="1" lang="en-US" altLang="zh-TW" sz="1400">
                <a:solidFill>
                  <a:schemeClr val="bg1"/>
                </a:solidFill>
                <a:latin typeface="Arial" pitchFamily="34" charset="0"/>
                <a:ea typeface="新細明體" pitchFamily="18" charset="-120"/>
              </a:rPr>
              <a:t>National Tsing Hua University</a:t>
            </a:r>
          </a:p>
        </p:txBody>
      </p:sp>
      <p:pic>
        <p:nvPicPr>
          <p:cNvPr id="3088" name="Picture 13" descr="清大LOGO(圓)"/>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6181725"/>
            <a:ext cx="6842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頁尾版面配置區 3"/>
          <p:cNvSpPr>
            <a:spLocks noGrp="1"/>
          </p:cNvSpPr>
          <p:nvPr>
            <p:ph type="ftr" sz="quarter" idx="10"/>
          </p:nvPr>
        </p:nvSpPr>
        <p:spPr/>
        <p:txBody>
          <a:bodyPr/>
          <a:lstStyle>
            <a:lvl1pPr>
              <a:defRPr/>
            </a:lvl1pPr>
          </a:lstStyle>
          <a:p>
            <a:endParaRPr lang="en-US" altLang="zh-TW"/>
          </a:p>
        </p:txBody>
      </p:sp>
      <p:sp>
        <p:nvSpPr>
          <p:cNvPr id="5" name="投影片編號版面配置區 4"/>
          <p:cNvSpPr>
            <a:spLocks noGrp="1"/>
          </p:cNvSpPr>
          <p:nvPr>
            <p:ph type="sldNum" sz="quarter" idx="11"/>
          </p:nvPr>
        </p:nvSpPr>
        <p:spPr/>
        <p:txBody>
          <a:bodyPr/>
          <a:lstStyle>
            <a:lvl1pPr>
              <a:defRPr/>
            </a:lvl1pPr>
          </a:lstStyle>
          <a:p>
            <a:fld id="{59763130-7692-4E35-9307-F53DEBC9FEFB}" type="slidenum">
              <a:rPr lang="zh-TW" altLang="en-US"/>
              <a:pPr/>
              <a:t>‹#›</a:t>
            </a:fld>
            <a:endParaRPr lang="zh-TW" altLang="zh-TW"/>
          </a:p>
        </p:txBody>
      </p:sp>
    </p:spTree>
    <p:extLst>
      <p:ext uri="{BB962C8B-B14F-4D97-AF65-F5344CB8AC3E}">
        <p14:creationId xmlns:p14="http://schemas.microsoft.com/office/powerpoint/2010/main" val="3649185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59550" y="228600"/>
            <a:ext cx="2051050" cy="58642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06400" y="228600"/>
            <a:ext cx="6000750" cy="58642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頁尾版面配置區 3"/>
          <p:cNvSpPr>
            <a:spLocks noGrp="1"/>
          </p:cNvSpPr>
          <p:nvPr>
            <p:ph type="ftr" sz="quarter" idx="10"/>
          </p:nvPr>
        </p:nvSpPr>
        <p:spPr/>
        <p:txBody>
          <a:bodyPr/>
          <a:lstStyle>
            <a:lvl1pPr>
              <a:defRPr/>
            </a:lvl1pPr>
          </a:lstStyle>
          <a:p>
            <a:endParaRPr lang="en-US" altLang="zh-TW"/>
          </a:p>
        </p:txBody>
      </p:sp>
      <p:sp>
        <p:nvSpPr>
          <p:cNvPr id="5" name="投影片編號版面配置區 4"/>
          <p:cNvSpPr>
            <a:spLocks noGrp="1"/>
          </p:cNvSpPr>
          <p:nvPr>
            <p:ph type="sldNum" sz="quarter" idx="11"/>
          </p:nvPr>
        </p:nvSpPr>
        <p:spPr/>
        <p:txBody>
          <a:bodyPr/>
          <a:lstStyle>
            <a:lvl1pPr>
              <a:defRPr/>
            </a:lvl1pPr>
          </a:lstStyle>
          <a:p>
            <a:fld id="{2708E78F-C586-4256-8204-724A2DF79C12}" type="slidenum">
              <a:rPr lang="zh-TW" altLang="en-US"/>
              <a:pPr/>
              <a:t>‹#›</a:t>
            </a:fld>
            <a:endParaRPr lang="zh-TW" altLang="zh-TW"/>
          </a:p>
        </p:txBody>
      </p:sp>
    </p:spTree>
    <p:extLst>
      <p:ext uri="{BB962C8B-B14F-4D97-AF65-F5344CB8AC3E}">
        <p14:creationId xmlns:p14="http://schemas.microsoft.com/office/powerpoint/2010/main" val="1445956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頁尾版面配置區 3"/>
          <p:cNvSpPr>
            <a:spLocks noGrp="1"/>
          </p:cNvSpPr>
          <p:nvPr>
            <p:ph type="ftr" sz="quarter" idx="10"/>
          </p:nvPr>
        </p:nvSpPr>
        <p:spPr/>
        <p:txBody>
          <a:bodyPr/>
          <a:lstStyle>
            <a:lvl1pPr>
              <a:defRPr/>
            </a:lvl1pPr>
          </a:lstStyle>
          <a:p>
            <a:endParaRPr lang="en-US" altLang="zh-TW"/>
          </a:p>
        </p:txBody>
      </p:sp>
      <p:sp>
        <p:nvSpPr>
          <p:cNvPr id="5" name="投影片編號版面配置區 4"/>
          <p:cNvSpPr>
            <a:spLocks noGrp="1"/>
          </p:cNvSpPr>
          <p:nvPr>
            <p:ph type="sldNum" sz="quarter" idx="11"/>
          </p:nvPr>
        </p:nvSpPr>
        <p:spPr/>
        <p:txBody>
          <a:bodyPr/>
          <a:lstStyle>
            <a:lvl1pPr>
              <a:defRPr/>
            </a:lvl1pPr>
          </a:lstStyle>
          <a:p>
            <a:fld id="{8E0E5158-C86D-4FBE-8AA1-8CB99B8A8A8C}" type="slidenum">
              <a:rPr lang="zh-TW" altLang="en-US"/>
              <a:pPr/>
              <a:t>‹#›</a:t>
            </a:fld>
            <a:endParaRPr lang="zh-TW" altLang="zh-TW"/>
          </a:p>
        </p:txBody>
      </p:sp>
    </p:spTree>
    <p:extLst>
      <p:ext uri="{BB962C8B-B14F-4D97-AF65-F5344CB8AC3E}">
        <p14:creationId xmlns:p14="http://schemas.microsoft.com/office/powerpoint/2010/main" val="303795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smtClean="0"/>
              <a:t>按一下以編輯母片文字樣式</a:t>
            </a:r>
          </a:p>
        </p:txBody>
      </p:sp>
      <p:sp>
        <p:nvSpPr>
          <p:cNvPr id="4" name="頁尾版面配置區 3"/>
          <p:cNvSpPr>
            <a:spLocks noGrp="1"/>
          </p:cNvSpPr>
          <p:nvPr>
            <p:ph type="ftr" sz="quarter" idx="10"/>
          </p:nvPr>
        </p:nvSpPr>
        <p:spPr/>
        <p:txBody>
          <a:bodyPr/>
          <a:lstStyle>
            <a:lvl1pPr>
              <a:defRPr/>
            </a:lvl1pPr>
          </a:lstStyle>
          <a:p>
            <a:endParaRPr lang="en-US" altLang="zh-TW"/>
          </a:p>
        </p:txBody>
      </p:sp>
      <p:sp>
        <p:nvSpPr>
          <p:cNvPr id="5" name="投影片編號版面配置區 4"/>
          <p:cNvSpPr>
            <a:spLocks noGrp="1"/>
          </p:cNvSpPr>
          <p:nvPr>
            <p:ph type="sldNum" sz="quarter" idx="11"/>
          </p:nvPr>
        </p:nvSpPr>
        <p:spPr/>
        <p:txBody>
          <a:bodyPr/>
          <a:lstStyle>
            <a:lvl1pPr>
              <a:defRPr/>
            </a:lvl1pPr>
          </a:lstStyle>
          <a:p>
            <a:fld id="{3421DCBF-8D95-4C36-BB08-7CDDC5098F36}" type="slidenum">
              <a:rPr lang="zh-TW" altLang="en-US"/>
              <a:pPr/>
              <a:t>‹#›</a:t>
            </a:fld>
            <a:endParaRPr lang="zh-TW" altLang="zh-TW"/>
          </a:p>
        </p:txBody>
      </p:sp>
    </p:spTree>
    <p:extLst>
      <p:ext uri="{BB962C8B-B14F-4D97-AF65-F5344CB8AC3E}">
        <p14:creationId xmlns:p14="http://schemas.microsoft.com/office/powerpoint/2010/main" val="303957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25450" y="1125538"/>
            <a:ext cx="4013200" cy="496728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591050" y="1125538"/>
            <a:ext cx="4013200" cy="496728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頁尾版面配置區 4"/>
          <p:cNvSpPr>
            <a:spLocks noGrp="1"/>
          </p:cNvSpPr>
          <p:nvPr>
            <p:ph type="ftr" sz="quarter" idx="10"/>
          </p:nvPr>
        </p:nvSpPr>
        <p:spPr/>
        <p:txBody>
          <a:bodyPr/>
          <a:lstStyle>
            <a:lvl1pPr>
              <a:defRPr/>
            </a:lvl1pPr>
          </a:lstStyle>
          <a:p>
            <a:endParaRPr lang="en-US" altLang="zh-TW"/>
          </a:p>
        </p:txBody>
      </p:sp>
      <p:sp>
        <p:nvSpPr>
          <p:cNvPr id="6" name="投影片編號版面配置區 5"/>
          <p:cNvSpPr>
            <a:spLocks noGrp="1"/>
          </p:cNvSpPr>
          <p:nvPr>
            <p:ph type="sldNum" sz="quarter" idx="11"/>
          </p:nvPr>
        </p:nvSpPr>
        <p:spPr/>
        <p:txBody>
          <a:bodyPr/>
          <a:lstStyle>
            <a:lvl1pPr>
              <a:defRPr/>
            </a:lvl1pPr>
          </a:lstStyle>
          <a:p>
            <a:fld id="{A1324483-AEEF-4708-ADC8-D9B2962EC30F}" type="slidenum">
              <a:rPr lang="zh-TW" altLang="en-US"/>
              <a:pPr/>
              <a:t>‹#›</a:t>
            </a:fld>
            <a:endParaRPr lang="zh-TW" altLang="zh-TW"/>
          </a:p>
        </p:txBody>
      </p:sp>
    </p:spTree>
    <p:extLst>
      <p:ext uri="{BB962C8B-B14F-4D97-AF65-F5344CB8AC3E}">
        <p14:creationId xmlns:p14="http://schemas.microsoft.com/office/powerpoint/2010/main" val="1705133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頁尾版面配置區 6"/>
          <p:cNvSpPr>
            <a:spLocks noGrp="1"/>
          </p:cNvSpPr>
          <p:nvPr>
            <p:ph type="ftr" sz="quarter" idx="10"/>
          </p:nvPr>
        </p:nvSpPr>
        <p:spPr/>
        <p:txBody>
          <a:bodyPr/>
          <a:lstStyle>
            <a:lvl1pPr>
              <a:defRPr/>
            </a:lvl1pPr>
          </a:lstStyle>
          <a:p>
            <a:endParaRPr lang="en-US" altLang="zh-TW"/>
          </a:p>
        </p:txBody>
      </p:sp>
      <p:sp>
        <p:nvSpPr>
          <p:cNvPr id="8" name="投影片編號版面配置區 7"/>
          <p:cNvSpPr>
            <a:spLocks noGrp="1"/>
          </p:cNvSpPr>
          <p:nvPr>
            <p:ph type="sldNum" sz="quarter" idx="11"/>
          </p:nvPr>
        </p:nvSpPr>
        <p:spPr/>
        <p:txBody>
          <a:bodyPr/>
          <a:lstStyle>
            <a:lvl1pPr>
              <a:defRPr/>
            </a:lvl1pPr>
          </a:lstStyle>
          <a:p>
            <a:fld id="{7CF73F0B-92E5-4D38-B43B-62409BECA032}" type="slidenum">
              <a:rPr lang="zh-TW" altLang="en-US"/>
              <a:pPr/>
              <a:t>‹#›</a:t>
            </a:fld>
            <a:endParaRPr lang="zh-TW" altLang="zh-TW"/>
          </a:p>
        </p:txBody>
      </p:sp>
    </p:spTree>
    <p:extLst>
      <p:ext uri="{BB962C8B-B14F-4D97-AF65-F5344CB8AC3E}">
        <p14:creationId xmlns:p14="http://schemas.microsoft.com/office/powerpoint/2010/main" val="1581013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頁尾版面配置區 2"/>
          <p:cNvSpPr>
            <a:spLocks noGrp="1"/>
          </p:cNvSpPr>
          <p:nvPr>
            <p:ph type="ftr" sz="quarter" idx="10"/>
          </p:nvPr>
        </p:nvSpPr>
        <p:spPr/>
        <p:txBody>
          <a:bodyPr/>
          <a:lstStyle>
            <a:lvl1pPr>
              <a:defRPr/>
            </a:lvl1pPr>
          </a:lstStyle>
          <a:p>
            <a:endParaRPr lang="en-US" altLang="zh-TW"/>
          </a:p>
        </p:txBody>
      </p:sp>
      <p:sp>
        <p:nvSpPr>
          <p:cNvPr id="4" name="投影片編號版面配置區 3"/>
          <p:cNvSpPr>
            <a:spLocks noGrp="1"/>
          </p:cNvSpPr>
          <p:nvPr>
            <p:ph type="sldNum" sz="quarter" idx="11"/>
          </p:nvPr>
        </p:nvSpPr>
        <p:spPr/>
        <p:txBody>
          <a:bodyPr/>
          <a:lstStyle>
            <a:lvl1pPr>
              <a:defRPr/>
            </a:lvl1pPr>
          </a:lstStyle>
          <a:p>
            <a:fld id="{74B3E00B-676D-46F7-957F-6C5FE337BE7D}" type="slidenum">
              <a:rPr lang="zh-TW" altLang="en-US"/>
              <a:pPr/>
              <a:t>‹#›</a:t>
            </a:fld>
            <a:endParaRPr lang="zh-TW" altLang="zh-TW"/>
          </a:p>
        </p:txBody>
      </p:sp>
    </p:spTree>
    <p:extLst>
      <p:ext uri="{BB962C8B-B14F-4D97-AF65-F5344CB8AC3E}">
        <p14:creationId xmlns:p14="http://schemas.microsoft.com/office/powerpoint/2010/main" val="407577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頁尾版面配置區 1"/>
          <p:cNvSpPr>
            <a:spLocks noGrp="1"/>
          </p:cNvSpPr>
          <p:nvPr>
            <p:ph type="ftr" sz="quarter" idx="10"/>
          </p:nvPr>
        </p:nvSpPr>
        <p:spPr/>
        <p:txBody>
          <a:bodyPr/>
          <a:lstStyle>
            <a:lvl1pPr>
              <a:defRPr/>
            </a:lvl1pPr>
          </a:lstStyle>
          <a:p>
            <a:endParaRPr lang="en-US" altLang="zh-TW"/>
          </a:p>
        </p:txBody>
      </p:sp>
      <p:sp>
        <p:nvSpPr>
          <p:cNvPr id="3" name="投影片編號版面配置區 2"/>
          <p:cNvSpPr>
            <a:spLocks noGrp="1"/>
          </p:cNvSpPr>
          <p:nvPr>
            <p:ph type="sldNum" sz="quarter" idx="11"/>
          </p:nvPr>
        </p:nvSpPr>
        <p:spPr/>
        <p:txBody>
          <a:bodyPr/>
          <a:lstStyle>
            <a:lvl1pPr>
              <a:defRPr/>
            </a:lvl1pPr>
          </a:lstStyle>
          <a:p>
            <a:fld id="{C2EA69BD-3100-4F66-AAE9-AFAD6C9AC616}" type="slidenum">
              <a:rPr lang="zh-TW" altLang="en-US"/>
              <a:pPr/>
              <a:t>‹#›</a:t>
            </a:fld>
            <a:endParaRPr lang="zh-TW" altLang="zh-TW"/>
          </a:p>
        </p:txBody>
      </p:sp>
    </p:spTree>
    <p:extLst>
      <p:ext uri="{BB962C8B-B14F-4D97-AF65-F5344CB8AC3E}">
        <p14:creationId xmlns:p14="http://schemas.microsoft.com/office/powerpoint/2010/main" val="1469892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頁尾版面配置區 4"/>
          <p:cNvSpPr>
            <a:spLocks noGrp="1"/>
          </p:cNvSpPr>
          <p:nvPr>
            <p:ph type="ftr" sz="quarter" idx="10"/>
          </p:nvPr>
        </p:nvSpPr>
        <p:spPr/>
        <p:txBody>
          <a:bodyPr/>
          <a:lstStyle>
            <a:lvl1pPr>
              <a:defRPr/>
            </a:lvl1pPr>
          </a:lstStyle>
          <a:p>
            <a:endParaRPr lang="en-US" altLang="zh-TW"/>
          </a:p>
        </p:txBody>
      </p:sp>
      <p:sp>
        <p:nvSpPr>
          <p:cNvPr id="6" name="投影片編號版面配置區 5"/>
          <p:cNvSpPr>
            <a:spLocks noGrp="1"/>
          </p:cNvSpPr>
          <p:nvPr>
            <p:ph type="sldNum" sz="quarter" idx="11"/>
          </p:nvPr>
        </p:nvSpPr>
        <p:spPr/>
        <p:txBody>
          <a:bodyPr/>
          <a:lstStyle>
            <a:lvl1pPr>
              <a:defRPr/>
            </a:lvl1pPr>
          </a:lstStyle>
          <a:p>
            <a:fld id="{8D3BA32E-31F7-4804-B287-688A661FE4A6}" type="slidenum">
              <a:rPr lang="zh-TW" altLang="en-US"/>
              <a:pPr/>
              <a:t>‹#›</a:t>
            </a:fld>
            <a:endParaRPr lang="zh-TW" altLang="zh-TW"/>
          </a:p>
        </p:txBody>
      </p:sp>
    </p:spTree>
    <p:extLst>
      <p:ext uri="{BB962C8B-B14F-4D97-AF65-F5344CB8AC3E}">
        <p14:creationId xmlns:p14="http://schemas.microsoft.com/office/powerpoint/2010/main" val="4194433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頁尾版面配置區 4"/>
          <p:cNvSpPr>
            <a:spLocks noGrp="1"/>
          </p:cNvSpPr>
          <p:nvPr>
            <p:ph type="ftr" sz="quarter" idx="10"/>
          </p:nvPr>
        </p:nvSpPr>
        <p:spPr/>
        <p:txBody>
          <a:bodyPr/>
          <a:lstStyle>
            <a:lvl1pPr>
              <a:defRPr/>
            </a:lvl1pPr>
          </a:lstStyle>
          <a:p>
            <a:endParaRPr lang="en-US" altLang="zh-TW"/>
          </a:p>
        </p:txBody>
      </p:sp>
      <p:sp>
        <p:nvSpPr>
          <p:cNvPr id="6" name="投影片編號版面配置區 5"/>
          <p:cNvSpPr>
            <a:spLocks noGrp="1"/>
          </p:cNvSpPr>
          <p:nvPr>
            <p:ph type="sldNum" sz="quarter" idx="11"/>
          </p:nvPr>
        </p:nvSpPr>
        <p:spPr/>
        <p:txBody>
          <a:bodyPr/>
          <a:lstStyle>
            <a:lvl1pPr>
              <a:defRPr/>
            </a:lvl1pPr>
          </a:lstStyle>
          <a:p>
            <a:fld id="{643CC755-9EBC-493F-AD65-D57745B5FDEF}" type="slidenum">
              <a:rPr lang="zh-TW" altLang="en-US"/>
              <a:pPr/>
              <a:t>‹#›</a:t>
            </a:fld>
            <a:endParaRPr lang="zh-TW" altLang="zh-TW"/>
          </a:p>
        </p:txBody>
      </p:sp>
    </p:spTree>
    <p:extLst>
      <p:ext uri="{BB962C8B-B14F-4D97-AF65-F5344CB8AC3E}">
        <p14:creationId xmlns:p14="http://schemas.microsoft.com/office/powerpoint/2010/main" val="1110151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106" name="Rectangle 10"/>
          <p:cNvSpPr>
            <a:spLocks noChangeArrowheads="1"/>
          </p:cNvSpPr>
          <p:nvPr userDrawn="1"/>
        </p:nvSpPr>
        <p:spPr bwMode="auto">
          <a:xfrm>
            <a:off x="0" y="6138863"/>
            <a:ext cx="9144000" cy="719137"/>
          </a:xfrm>
          <a:prstGeom prst="rect">
            <a:avLst/>
          </a:prstGeom>
          <a:solidFill>
            <a:srgbClr val="7F1084"/>
          </a:solidFill>
          <a:ln>
            <a:noFill/>
          </a:ln>
          <a:effectLst/>
          <a:extLst>
            <a:ext uri="{91240B29-F687-4F45-9708-019B960494DF}">
              <a14:hiddenLine xmlns:a14="http://schemas.microsoft.com/office/drawing/2010/main" w="15875">
                <a:solidFill>
                  <a:srgbClr val="000000"/>
                </a:solidFill>
                <a:miter lim="800000"/>
                <a:headEnd/>
                <a:tailEnd/>
              </a14:hiddenLine>
            </a:ext>
            <a:ext uri="{AF507438-7753-43E0-B8FC-AC1667EBCBE1}">
              <a14:hiddenEffects xmlns:a14="http://schemas.microsoft.com/office/drawing/2010/main">
                <a:effectLst>
                  <a:outerShdw dist="17961" dir="13500000" algn="ctr" rotWithShape="0">
                    <a:srgbClr val="5C005C"/>
                  </a:outerShdw>
                </a:effectLst>
              </a14:hiddenEffects>
            </a:ext>
          </a:extLst>
        </p:spPr>
        <p:txBody>
          <a:bodyPr wrap="none" anchor="ctr"/>
          <a:lstStyle/>
          <a:p>
            <a:pPr eaLnBrk="1" hangingPunct="1">
              <a:defRPr/>
            </a:pPr>
            <a:endParaRPr kumimoji="1" lang="zh-TW" altLang="en-US">
              <a:latin typeface="Calibri" pitchFamily="34" charset="0"/>
              <a:ea typeface="新細明體" pitchFamily="18" charset="-120"/>
            </a:endParaRPr>
          </a:p>
        </p:txBody>
      </p:sp>
      <p:pic>
        <p:nvPicPr>
          <p:cNvPr id="2057" name="Picture 11" descr="清大LOGO(鳥)"/>
          <p:cNvPicPr>
            <a:picLocks noChangeAspect="1" noChangeArrowheads="1"/>
          </p:cNvPicPr>
          <p:nvPr userDrawn="1"/>
        </p:nvPicPr>
        <p:blipFill>
          <a:blip r:embed="rId13" cstate="print">
            <a:lum bright="70000" contrast="-70000"/>
            <a:extLst>
              <a:ext uri="{28A0092B-C50C-407E-A947-70E740481C1C}">
                <a14:useLocalDpi xmlns:a14="http://schemas.microsoft.com/office/drawing/2010/main" val="0"/>
              </a:ext>
            </a:extLst>
          </a:blip>
          <a:srcRect/>
          <a:stretch>
            <a:fillRect/>
          </a:stretch>
        </p:blipFill>
        <p:spPr bwMode="auto">
          <a:xfrm>
            <a:off x="0" y="30163"/>
            <a:ext cx="16192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p:cNvSpPr>
            <a:spLocks noGrp="1" noChangeArrowheads="1"/>
          </p:cNvSpPr>
          <p:nvPr>
            <p:ph type="title"/>
          </p:nvPr>
        </p:nvSpPr>
        <p:spPr bwMode="auto">
          <a:xfrm>
            <a:off x="406400" y="228600"/>
            <a:ext cx="8342063" cy="67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TW" smtClean="0"/>
              <a:t>Click to edit Master title style</a:t>
            </a:r>
          </a:p>
        </p:txBody>
      </p:sp>
      <p:sp>
        <p:nvSpPr>
          <p:cNvPr id="2051" name="Rectangle 3"/>
          <p:cNvSpPr>
            <a:spLocks noGrp="1" noChangeArrowheads="1"/>
          </p:cNvSpPr>
          <p:nvPr>
            <p:ph type="body" idx="1"/>
          </p:nvPr>
        </p:nvSpPr>
        <p:spPr bwMode="auto">
          <a:xfrm>
            <a:off x="406400" y="1071564"/>
            <a:ext cx="8342064" cy="5021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panose="020B0604020202020204" pitchFamily="34" charset="0"/>
                <a:ea typeface="新細明體" panose="02020500000000000000" pitchFamily="18" charset="-120"/>
              </a:defRPr>
            </a:lvl1pPr>
          </a:lstStyle>
          <a:p>
            <a:endParaRPr lang="en-US" altLang="zh-TW"/>
          </a:p>
        </p:txBody>
      </p:sp>
      <p:sp>
        <p:nvSpPr>
          <p:cNvPr id="2054" name="Rectangle 6"/>
          <p:cNvSpPr>
            <a:spLocks noGrp="1" noChangeArrowheads="1"/>
          </p:cNvSpPr>
          <p:nvPr>
            <p:ph type="sldNum" sz="quarter" idx="4"/>
          </p:nvPr>
        </p:nvSpPr>
        <p:spPr bwMode="auto">
          <a:xfrm>
            <a:off x="6731000" y="62293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a:solidFill>
                  <a:schemeClr val="bg1"/>
                </a:solidFill>
                <a:latin typeface="Arial" panose="020B0604020202020204" pitchFamily="34" charset="0"/>
                <a:ea typeface="新細明體" panose="02020500000000000000" pitchFamily="18" charset="-120"/>
              </a:defRPr>
            </a:lvl1pPr>
          </a:lstStyle>
          <a:p>
            <a:fld id="{26500C80-D886-4696-8F1E-49A6AD6AAAEC}" type="slidenum">
              <a:rPr lang="zh-TW" altLang="en-US"/>
              <a:pPr/>
              <a:t>‹#›</a:t>
            </a:fld>
            <a:endParaRPr lang="zh-TW" altLang="zh-TW"/>
          </a:p>
        </p:txBody>
      </p:sp>
      <p:sp>
        <p:nvSpPr>
          <p:cNvPr id="4105" name="Rectangle 9"/>
          <p:cNvSpPr>
            <a:spLocks noChangeArrowheads="1"/>
          </p:cNvSpPr>
          <p:nvPr userDrawn="1"/>
        </p:nvSpPr>
        <p:spPr bwMode="auto">
          <a:xfrm>
            <a:off x="0" y="908050"/>
            <a:ext cx="9144000" cy="144463"/>
          </a:xfrm>
          <a:prstGeom prst="rect">
            <a:avLst/>
          </a:prstGeom>
          <a:solidFill>
            <a:srgbClr val="7F1084"/>
          </a:solidFill>
          <a:ln>
            <a:noFill/>
          </a:ln>
          <a:effectLst/>
          <a:extLst>
            <a:ext uri="{91240B29-F687-4F45-9708-019B960494DF}">
              <a14:hiddenLine xmlns:a14="http://schemas.microsoft.com/office/drawing/2010/main" w="15875">
                <a:solidFill>
                  <a:srgbClr val="000000"/>
                </a:solidFill>
                <a:miter lim="800000"/>
                <a:headEnd/>
                <a:tailEnd/>
              </a14:hiddenLine>
            </a:ext>
            <a:ext uri="{AF507438-7753-43E0-B8FC-AC1667EBCBE1}">
              <a14:hiddenEffects xmlns:a14="http://schemas.microsoft.com/office/drawing/2010/main">
                <a:effectLst>
                  <a:outerShdw dist="17961" dir="13500000" algn="ctr" rotWithShape="0">
                    <a:srgbClr val="5C005C"/>
                  </a:outerShdw>
                </a:effectLst>
              </a14:hiddenEffects>
            </a:ext>
          </a:extLst>
        </p:spPr>
        <p:txBody>
          <a:bodyPr wrap="none" anchor="ctr"/>
          <a:lstStyle/>
          <a:p>
            <a:pPr eaLnBrk="1" hangingPunct="1">
              <a:defRPr/>
            </a:pPr>
            <a:endParaRPr kumimoji="1" lang="zh-TW" altLang="en-US">
              <a:latin typeface="Calibri" pitchFamily="34" charset="0"/>
              <a:ea typeface="新細明體" pitchFamily="18" charset="-120"/>
            </a:endParaRPr>
          </a:p>
        </p:txBody>
      </p:sp>
      <p:pic>
        <p:nvPicPr>
          <p:cNvPr id="2060" name="Picture 14" descr="清大書法字 "/>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55650" y="6210300"/>
            <a:ext cx="208756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1"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eaLnBrk="1" hangingPunct="1">
              <a:defRPr/>
            </a:pPr>
            <a:r>
              <a:rPr kumimoji="1" lang="en-US" altLang="zh-TW" sz="1400">
                <a:solidFill>
                  <a:schemeClr val="bg1"/>
                </a:solidFill>
                <a:latin typeface="Arial" pitchFamily="34" charset="0"/>
                <a:ea typeface="新細明體" pitchFamily="18" charset="-120"/>
              </a:rPr>
              <a:t>National Tsing Hua University</a:t>
            </a:r>
          </a:p>
        </p:txBody>
      </p:sp>
      <p:pic>
        <p:nvPicPr>
          <p:cNvPr id="2062" name="Picture 13" descr="清大LOGO(圓)"/>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0" y="6181725"/>
            <a:ext cx="6842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eaLnBrk="0" fontAlgn="base" hangingPunct="0">
        <a:lnSpc>
          <a:spcPct val="85000"/>
        </a:lnSpc>
        <a:spcBef>
          <a:spcPct val="0"/>
        </a:spcBef>
        <a:spcAft>
          <a:spcPct val="0"/>
        </a:spcAft>
        <a:defRPr kumimoji="1" sz="3600" b="1" kern="1200">
          <a:solidFill>
            <a:schemeClr val="tx1"/>
          </a:solidFill>
          <a:latin typeface="+mj-lt"/>
          <a:ea typeface="+mj-ea"/>
          <a:cs typeface="+mj-cs"/>
        </a:defRPr>
      </a:lvl1pPr>
      <a:lvl2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2pPr>
      <a:lvl3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3pPr>
      <a:lvl4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4pPr>
      <a:lvl5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5pPr>
      <a:lvl6pPr marL="4572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6pPr>
      <a:lvl7pPr marL="9144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7pPr>
      <a:lvl8pPr marL="13716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8pPr>
      <a:lvl9pPr marL="18288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9pPr>
    </p:titleStyle>
    <p:bodyStyle>
      <a:lvl1pPr marL="342900" indent="-342900" algn="l" rtl="0" eaLnBrk="0" fontAlgn="base" hangingPunct="0">
        <a:spcBef>
          <a:spcPts val="300"/>
        </a:spcBef>
        <a:spcAft>
          <a:spcPct val="0"/>
        </a:spcAft>
        <a:buClr>
          <a:srgbClr val="0000FF"/>
        </a:buClr>
        <a:buChar char="•"/>
        <a:defRPr kumimoji="1" sz="2800" kern="1200">
          <a:solidFill>
            <a:schemeClr val="tx1"/>
          </a:solidFill>
          <a:latin typeface="+mn-lt"/>
          <a:ea typeface="+mn-ea"/>
          <a:cs typeface="+mn-cs"/>
        </a:defRPr>
      </a:lvl1pPr>
      <a:lvl2pPr marL="742950" indent="-285750" algn="l" rtl="0" eaLnBrk="0" fontAlgn="base" hangingPunct="0">
        <a:spcBef>
          <a:spcPts val="300"/>
        </a:spcBef>
        <a:spcAft>
          <a:spcPct val="0"/>
        </a:spcAft>
        <a:buClr>
          <a:srgbClr val="0000FF"/>
        </a:buClr>
        <a:buFont typeface="Symbol" panose="05050102010706020507" pitchFamily="18" charset="2"/>
        <a:buChar char="-"/>
        <a:defRPr kumimoji="1" sz="2400" kern="1200">
          <a:solidFill>
            <a:schemeClr val="tx1"/>
          </a:solidFill>
          <a:latin typeface="+mn-lt"/>
          <a:ea typeface="+mn-ea"/>
          <a:cs typeface="+mn-cs"/>
        </a:defRPr>
      </a:lvl2pPr>
      <a:lvl3pPr marL="1143000" indent="-228600" algn="l" rtl="0" eaLnBrk="0" fontAlgn="base" hangingPunct="0">
        <a:spcBef>
          <a:spcPts val="300"/>
        </a:spcBef>
        <a:spcAft>
          <a:spcPct val="0"/>
        </a:spcAft>
        <a:buClr>
          <a:srgbClr val="0000FF"/>
        </a:buClr>
        <a:buChar char="•"/>
        <a:defRPr kumimoji="1" sz="2200" kern="1200">
          <a:solidFill>
            <a:schemeClr val="tx1"/>
          </a:solidFill>
          <a:latin typeface="+mn-lt"/>
          <a:ea typeface="+mn-ea"/>
          <a:cs typeface="+mn-cs"/>
        </a:defRPr>
      </a:lvl3pPr>
      <a:lvl4pPr marL="1562100" indent="-228600" algn="l" rtl="0" eaLnBrk="0" fontAlgn="base" hangingPunct="0">
        <a:spcBef>
          <a:spcPts val="300"/>
        </a:spcBef>
        <a:spcAft>
          <a:spcPct val="0"/>
        </a:spcAft>
        <a:buClr>
          <a:srgbClr val="0000FF"/>
        </a:buClr>
        <a:buFont typeface="Wingdings" panose="05000000000000000000" pitchFamily="2" charset="2"/>
        <a:buChar char="­"/>
        <a:defRPr kumimoji="1" sz="2000" kern="1200">
          <a:solidFill>
            <a:schemeClr val="tx1"/>
          </a:solidFill>
          <a:latin typeface="+mn-lt"/>
          <a:ea typeface="+mn-ea"/>
          <a:cs typeface="+mn-cs"/>
        </a:defRPr>
      </a:lvl4pPr>
      <a:lvl5pPr marL="1981200" indent="-228600" algn="l" rtl="0" eaLnBrk="0" fontAlgn="base" hangingPunct="0">
        <a:spcBef>
          <a:spcPts val="300"/>
        </a:spcBef>
        <a:spcAft>
          <a:spcPct val="0"/>
        </a:spcAft>
        <a:buClr>
          <a:srgbClr val="0000FF"/>
        </a:buClr>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8.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
          <p:cNvSpPr>
            <a:spLocks noGrp="1" noChangeArrowheads="1"/>
          </p:cNvSpPr>
          <p:nvPr>
            <p:ph type="ctrTitle"/>
          </p:nvPr>
        </p:nvSpPr>
        <p:spPr/>
        <p:txBody>
          <a:bodyPr/>
          <a:lstStyle/>
          <a:p>
            <a:r>
              <a:rPr lang="en-US" altLang="zh-TW" sz="3200" b="0" dirty="0" smtClean="0">
                <a:solidFill>
                  <a:schemeClr val="accent1"/>
                </a:solidFill>
                <a:latin typeface="Arial" panose="020B0604020202020204" pitchFamily="34" charset="0"/>
              </a:rPr>
              <a:t>CS4101 </a:t>
            </a:r>
            <a:r>
              <a:rPr lang="zh-TW" altLang="en-US" sz="3200" b="0" dirty="0" smtClean="0">
                <a:solidFill>
                  <a:schemeClr val="accent1"/>
                </a:solidFill>
                <a:latin typeface="Arial" panose="020B0604020202020204" pitchFamily="34" charset="0"/>
              </a:rPr>
              <a:t>嵌入式系統概論</a:t>
            </a:r>
            <a:r>
              <a:rPr lang="zh-TW" altLang="en-US" dirty="0" smtClean="0"/>
              <a:t/>
            </a:r>
            <a:br>
              <a:rPr lang="zh-TW" altLang="en-US" dirty="0" smtClean="0"/>
            </a:br>
            <a:r>
              <a:rPr lang="zh-TW" altLang="en-US" dirty="0" smtClean="0"/>
              <a:t/>
            </a:r>
            <a:br>
              <a:rPr lang="zh-TW" altLang="en-US" dirty="0" smtClean="0"/>
            </a:br>
            <a:r>
              <a:rPr lang="en-US" altLang="zh-TW" dirty="0">
                <a:solidFill>
                  <a:srgbClr val="0000FF"/>
                </a:solidFill>
              </a:rPr>
              <a:t>Low-Power Optimization</a:t>
            </a:r>
            <a:endParaRPr lang="en-US" altLang="zh-TW" b="0" dirty="0" smtClean="0">
              <a:solidFill>
                <a:srgbClr val="0000FF"/>
              </a:solidFill>
            </a:endParaRPr>
          </a:p>
        </p:txBody>
      </p:sp>
      <p:sp>
        <p:nvSpPr>
          <p:cNvPr id="5123" name="Rectangle 11"/>
          <p:cNvSpPr>
            <a:spLocks noGrp="1" noChangeArrowheads="1"/>
          </p:cNvSpPr>
          <p:nvPr>
            <p:ph type="subTitle" idx="1"/>
          </p:nvPr>
        </p:nvSpPr>
        <p:spPr/>
        <p:txBody>
          <a:bodyPr/>
          <a:lstStyle/>
          <a:p>
            <a:r>
              <a:rPr lang="en-US" altLang="zh-TW" dirty="0" smtClean="0"/>
              <a:t>Prof. Chung-Ta King</a:t>
            </a:r>
          </a:p>
          <a:p>
            <a:r>
              <a:rPr lang="en-US" altLang="zh-TW" sz="2800" dirty="0" smtClean="0"/>
              <a:t>Department of Computer Science</a:t>
            </a:r>
          </a:p>
          <a:p>
            <a:r>
              <a:rPr lang="en-US" altLang="zh-TW" sz="2800" dirty="0" smtClean="0"/>
              <a:t>National Tsing Hua University, Taiwan</a:t>
            </a:r>
            <a:endParaRPr lang="zh-TW" altLang="en-US" sz="2800" dirty="0" smtClean="0"/>
          </a:p>
        </p:txBody>
      </p:sp>
      <p:sp>
        <p:nvSpPr>
          <p:cNvPr id="5124" name="Text Box 13"/>
          <p:cNvSpPr txBox="1">
            <a:spLocks noChangeArrowheads="1"/>
          </p:cNvSpPr>
          <p:nvPr/>
        </p:nvSpPr>
        <p:spPr bwMode="auto">
          <a:xfrm>
            <a:off x="1331640" y="5368255"/>
            <a:ext cx="669674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FF"/>
              </a:buClr>
              <a:buChar char="•"/>
              <a:defRPr kumimoji="1" sz="2800">
                <a:solidFill>
                  <a:schemeClr val="tx1"/>
                </a:solidFill>
                <a:latin typeface="Calibri" panose="020F0502020204030204" pitchFamily="34" charset="0"/>
                <a:ea typeface="標楷體" panose="03000509000000000000" pitchFamily="65" charset="-120"/>
              </a:defRPr>
            </a:lvl1pPr>
            <a:lvl2pPr marL="742950" indent="-285750">
              <a:spcBef>
                <a:spcPct val="20000"/>
              </a:spcBef>
              <a:buClr>
                <a:srgbClr val="0000FF"/>
              </a:buClr>
              <a:buFont typeface="Symbol" panose="05050102010706020507" pitchFamily="18" charset="2"/>
              <a:buChar char="-"/>
              <a:defRPr kumimoji="1" sz="2400">
                <a:solidFill>
                  <a:schemeClr val="tx1"/>
                </a:solidFill>
                <a:latin typeface="Calibri" panose="020F0502020204030204" pitchFamily="34" charset="0"/>
                <a:ea typeface="標楷體" panose="03000509000000000000" pitchFamily="65" charset="-120"/>
              </a:defRPr>
            </a:lvl2pPr>
            <a:lvl3pPr marL="1143000" indent="-228600">
              <a:spcBef>
                <a:spcPct val="20000"/>
              </a:spcBef>
              <a:buClr>
                <a:srgbClr val="0000FF"/>
              </a:buClr>
              <a:buChar char="•"/>
              <a:defRPr kumimoji="1" sz="2200">
                <a:solidFill>
                  <a:schemeClr val="tx1"/>
                </a:solidFill>
                <a:latin typeface="Calibri" panose="020F0502020204030204" pitchFamily="34" charset="0"/>
                <a:ea typeface="標楷體" panose="03000509000000000000" pitchFamily="65" charset="-120"/>
              </a:defRPr>
            </a:lvl3pPr>
            <a:lvl4pPr marL="1600200" indent="-228600">
              <a:spcBef>
                <a:spcPct val="20000"/>
              </a:spcBef>
              <a:buClr>
                <a:srgbClr val="0000FF"/>
              </a:buClr>
              <a:buFont typeface="Wingdings" panose="05000000000000000000" pitchFamily="2" charset="2"/>
              <a:buChar char="­"/>
              <a:defRPr kumimoji="1" sz="2000">
                <a:solidFill>
                  <a:schemeClr val="tx1"/>
                </a:solidFill>
                <a:latin typeface="Calibri" panose="020F0502020204030204" pitchFamily="34" charset="0"/>
                <a:ea typeface="標楷體" panose="03000509000000000000" pitchFamily="65" charset="-120"/>
              </a:defRPr>
            </a:lvl4pPr>
            <a:lvl5pPr marL="2057400" indent="-228600">
              <a:spcBef>
                <a:spcPct val="20000"/>
              </a:spcBef>
              <a:buClr>
                <a:srgbClr val="0000FF"/>
              </a:buClr>
              <a:buChar char="–"/>
              <a:defRPr kumimoji="1">
                <a:solidFill>
                  <a:schemeClr val="tx1"/>
                </a:solidFill>
                <a:latin typeface="Calibri" panose="020F0502020204030204" pitchFamily="34" charset="0"/>
                <a:ea typeface="標楷體" panose="03000509000000000000" pitchFamily="65" charset="-120"/>
              </a:defRPr>
            </a:lvl5pPr>
            <a:lvl6pPr marL="2514600" indent="-228600" eaLnBrk="0" fontAlgn="base" hangingPunct="0">
              <a:spcBef>
                <a:spcPct val="20000"/>
              </a:spcBef>
              <a:spcAft>
                <a:spcPct val="0"/>
              </a:spcAft>
              <a:buClr>
                <a:srgbClr val="0000FF"/>
              </a:buClr>
              <a:buChar char="–"/>
              <a:defRPr kumimoji="1">
                <a:solidFill>
                  <a:schemeClr val="tx1"/>
                </a:solidFill>
                <a:latin typeface="Calibri" panose="020F0502020204030204" pitchFamily="34" charset="0"/>
                <a:ea typeface="標楷體" panose="03000509000000000000" pitchFamily="65" charset="-120"/>
              </a:defRPr>
            </a:lvl6pPr>
            <a:lvl7pPr marL="2971800" indent="-228600" eaLnBrk="0" fontAlgn="base" hangingPunct="0">
              <a:spcBef>
                <a:spcPct val="20000"/>
              </a:spcBef>
              <a:spcAft>
                <a:spcPct val="0"/>
              </a:spcAft>
              <a:buClr>
                <a:srgbClr val="0000FF"/>
              </a:buClr>
              <a:buChar char="–"/>
              <a:defRPr kumimoji="1">
                <a:solidFill>
                  <a:schemeClr val="tx1"/>
                </a:solidFill>
                <a:latin typeface="Calibri" panose="020F0502020204030204" pitchFamily="34" charset="0"/>
                <a:ea typeface="標楷體" panose="03000509000000000000" pitchFamily="65" charset="-120"/>
              </a:defRPr>
            </a:lvl7pPr>
            <a:lvl8pPr marL="3429000" indent="-228600" eaLnBrk="0" fontAlgn="base" hangingPunct="0">
              <a:spcBef>
                <a:spcPct val="20000"/>
              </a:spcBef>
              <a:spcAft>
                <a:spcPct val="0"/>
              </a:spcAft>
              <a:buClr>
                <a:srgbClr val="0000FF"/>
              </a:buClr>
              <a:buChar char="–"/>
              <a:defRPr kumimoji="1">
                <a:solidFill>
                  <a:schemeClr val="tx1"/>
                </a:solidFill>
                <a:latin typeface="Calibri" panose="020F0502020204030204" pitchFamily="34" charset="0"/>
                <a:ea typeface="標楷體" panose="03000509000000000000" pitchFamily="65" charset="-120"/>
              </a:defRPr>
            </a:lvl8pPr>
            <a:lvl9pPr marL="3886200" indent="-228600" eaLnBrk="0" fontAlgn="base" hangingPunct="0">
              <a:spcBef>
                <a:spcPct val="20000"/>
              </a:spcBef>
              <a:spcAft>
                <a:spcPct val="0"/>
              </a:spcAft>
              <a:buClr>
                <a:srgbClr val="0000FF"/>
              </a:buClr>
              <a:buChar char="–"/>
              <a:defRPr kumimoji="1">
                <a:solidFill>
                  <a:schemeClr val="tx1"/>
                </a:solidFill>
                <a:latin typeface="Calibri" panose="020F0502020204030204" pitchFamily="34" charset="0"/>
                <a:ea typeface="標楷體" panose="03000509000000000000" pitchFamily="65" charset="-120"/>
              </a:defRPr>
            </a:lvl9pPr>
          </a:lstStyle>
          <a:p>
            <a:pPr algn="ctr">
              <a:spcBef>
                <a:spcPct val="0"/>
              </a:spcBef>
              <a:buClrTx/>
              <a:buFontTx/>
              <a:buNone/>
            </a:pPr>
            <a:r>
              <a:rPr lang="en-US" altLang="zh-TW" sz="1600" dirty="0" smtClean="0">
                <a:latin typeface="+mn-lt"/>
              </a:rPr>
              <a:t>(Materials </a:t>
            </a:r>
            <a:r>
              <a:rPr lang="en-US" altLang="zh-TW" sz="1600" dirty="0">
                <a:latin typeface="+mn-lt"/>
              </a:rPr>
              <a:t>from </a:t>
            </a:r>
            <a:r>
              <a:rPr lang="en-US" altLang="zh-TW" sz="1600" i="1" dirty="0">
                <a:latin typeface="+mn-lt"/>
              </a:rPr>
              <a:t>MSP430 Microcontroller Basics</a:t>
            </a:r>
            <a:r>
              <a:rPr lang="en-US" altLang="zh-TW" sz="1600" dirty="0">
                <a:latin typeface="+mn-lt"/>
              </a:rPr>
              <a:t>, John H. Davies, </a:t>
            </a:r>
            <a:r>
              <a:rPr lang="en-US" altLang="zh-TW" sz="1600" dirty="0" err="1">
                <a:latin typeface="+mn-lt"/>
              </a:rPr>
              <a:t>Newnes</a:t>
            </a:r>
            <a:r>
              <a:rPr lang="en-US" altLang="zh-TW" sz="1600" dirty="0">
                <a:latin typeface="+mn-lt"/>
              </a:rPr>
              <a:t>, </a:t>
            </a:r>
            <a:r>
              <a:rPr lang="en-US" altLang="zh-TW" sz="1600" dirty="0" smtClean="0">
                <a:latin typeface="+mn-lt"/>
              </a:rPr>
              <a:t>2008)</a:t>
            </a:r>
            <a:endParaRPr lang="zh-TW" altLang="en-US" sz="1600" dirty="0">
              <a:latin typeface="+mn-lt"/>
            </a:endParaRPr>
          </a:p>
        </p:txBody>
      </p:sp>
    </p:spTree>
    <p:extLst>
      <p:ext uri="{BB962C8B-B14F-4D97-AF65-F5344CB8AC3E}">
        <p14:creationId xmlns:p14="http://schemas.microsoft.com/office/powerpoint/2010/main" val="30961838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ChangeArrowheads="1"/>
          </p:cNvSpPr>
          <p:nvPr>
            <p:ph type="title"/>
          </p:nvPr>
        </p:nvSpPr>
        <p:spPr/>
        <p:txBody>
          <a:bodyPr/>
          <a:lstStyle/>
          <a:p>
            <a:r>
              <a:rPr lang="en-US" altLang="zh-TW"/>
              <a:t>System Level: Compiler</a:t>
            </a:r>
          </a:p>
        </p:txBody>
      </p:sp>
      <p:sp>
        <p:nvSpPr>
          <p:cNvPr id="907267" name="Rectangle 3"/>
          <p:cNvSpPr>
            <a:spLocks noGrp="1" noChangeArrowheads="1"/>
          </p:cNvSpPr>
          <p:nvPr>
            <p:ph type="body" idx="1"/>
          </p:nvPr>
        </p:nvSpPr>
        <p:spPr/>
        <p:txBody>
          <a:bodyPr/>
          <a:lstStyle/>
          <a:p>
            <a:r>
              <a:rPr lang="en-US" altLang="zh-TW" dirty="0"/>
              <a:t>First-order optimization:</a:t>
            </a:r>
          </a:p>
          <a:p>
            <a:pPr lvl="1"/>
            <a:r>
              <a:rPr lang="en-US" altLang="zh-TW" dirty="0">
                <a:solidFill>
                  <a:srgbClr val="FF0000"/>
                </a:solidFill>
              </a:rPr>
              <a:t>high performance = low energy </a:t>
            </a:r>
            <a:r>
              <a:rPr lang="en-US" altLang="zh-TW" dirty="0"/>
              <a:t>(some exceptions)</a:t>
            </a:r>
          </a:p>
          <a:p>
            <a:r>
              <a:rPr lang="en-US" altLang="zh-TW" dirty="0" smtClean="0"/>
              <a:t>Eliminate pipeline stalls (e.g., software pipeline)</a:t>
            </a:r>
          </a:p>
          <a:p>
            <a:r>
              <a:rPr lang="en-US" altLang="zh-TW" dirty="0" smtClean="0"/>
              <a:t>Use </a:t>
            </a:r>
            <a:r>
              <a:rPr lang="en-US" altLang="zh-TW" dirty="0"/>
              <a:t>registers efficiently</a:t>
            </a:r>
          </a:p>
          <a:p>
            <a:r>
              <a:rPr lang="en-US" altLang="zh-TW" dirty="0" smtClean="0"/>
              <a:t>Identify </a:t>
            </a:r>
            <a:r>
              <a:rPr lang="en-US" altLang="zh-TW" dirty="0"/>
              <a:t>and eliminate cache conflicts</a:t>
            </a:r>
          </a:p>
          <a:p>
            <a:r>
              <a:rPr lang="en-US" altLang="zh-TW" dirty="0" smtClean="0"/>
              <a:t>Optimize memory access patterns</a:t>
            </a:r>
          </a:p>
          <a:p>
            <a:r>
              <a:rPr lang="en-US" altLang="zh-TW" dirty="0" smtClean="0"/>
              <a:t>Moderate </a:t>
            </a:r>
            <a:r>
              <a:rPr lang="en-US" altLang="zh-TW" dirty="0"/>
              <a:t>loop unrolling eliminates some loop overhead instructions</a:t>
            </a:r>
          </a:p>
          <a:p>
            <a:r>
              <a:rPr lang="en-US" altLang="zh-TW" dirty="0" err="1" smtClean="0"/>
              <a:t>Inlining</a:t>
            </a:r>
            <a:r>
              <a:rPr lang="en-US" altLang="zh-TW" dirty="0" smtClean="0"/>
              <a:t> </a:t>
            </a:r>
            <a:r>
              <a:rPr lang="en-US" altLang="zh-TW" dirty="0"/>
              <a:t>procedures may help: reduces linkage, but may increase cache thrashing</a:t>
            </a:r>
          </a:p>
        </p:txBody>
      </p:sp>
      <p:sp>
        <p:nvSpPr>
          <p:cNvPr id="2" name="投影片編號版面配置區 1"/>
          <p:cNvSpPr>
            <a:spLocks noGrp="1"/>
          </p:cNvSpPr>
          <p:nvPr>
            <p:ph type="sldNum" sz="quarter" idx="11"/>
          </p:nvPr>
        </p:nvSpPr>
        <p:spPr/>
        <p:txBody>
          <a:bodyPr/>
          <a:lstStyle/>
          <a:p>
            <a:pPr>
              <a:defRPr/>
            </a:pPr>
            <a:fld id="{75EAD3E7-B039-4A93-AACD-1369AB5C0DA9}" type="slidenum">
              <a:rPr lang="zh-TW" altLang="en-US" smtClean="0"/>
              <a:pPr>
                <a:defRPr/>
              </a:pPr>
              <a:t>9</a:t>
            </a:fld>
            <a:endParaRPr lang="zh-TW" altLang="zh-TW"/>
          </a:p>
        </p:txBody>
      </p:sp>
    </p:spTree>
    <p:extLst>
      <p:ext uri="{BB962C8B-B14F-4D97-AF65-F5344CB8AC3E}">
        <p14:creationId xmlns:p14="http://schemas.microsoft.com/office/powerpoint/2010/main" val="29542824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4"/>
          <p:cNvSpPr>
            <a:spLocks noGrp="1" noChangeArrowheads="1"/>
          </p:cNvSpPr>
          <p:nvPr>
            <p:ph type="title"/>
          </p:nvPr>
        </p:nvSpPr>
        <p:spPr/>
        <p:txBody>
          <a:bodyPr/>
          <a:lstStyle/>
          <a:p>
            <a:r>
              <a:rPr lang="en-US" altLang="zh-TW"/>
              <a:t>System Level: OS</a:t>
            </a:r>
          </a:p>
        </p:txBody>
      </p:sp>
      <p:sp>
        <p:nvSpPr>
          <p:cNvPr id="910339" name="Rectangle 5"/>
          <p:cNvSpPr>
            <a:spLocks noGrp="1" noChangeArrowheads="1"/>
          </p:cNvSpPr>
          <p:nvPr>
            <p:ph type="body" idx="1"/>
          </p:nvPr>
        </p:nvSpPr>
        <p:spPr/>
        <p:txBody>
          <a:bodyPr/>
          <a:lstStyle/>
          <a:p>
            <a:r>
              <a:rPr lang="en-US" altLang="zh-TW" dirty="0"/>
              <a:t>Idle base</a:t>
            </a:r>
          </a:p>
          <a:p>
            <a:pPr lvl="1"/>
            <a:r>
              <a:rPr lang="en-US" altLang="zh-TW" dirty="0"/>
              <a:t>After idle for a period, switch system to sleep mode</a:t>
            </a:r>
          </a:p>
          <a:p>
            <a:r>
              <a:rPr lang="en-US" altLang="zh-TW" dirty="0"/>
              <a:t>Power-aware memory management</a:t>
            </a:r>
          </a:p>
          <a:p>
            <a:pPr lvl="1"/>
            <a:r>
              <a:rPr lang="en-US" altLang="zh-TW" dirty="0" smtClean="0"/>
              <a:t>e.g</a:t>
            </a:r>
            <a:r>
              <a:rPr lang="en-US" altLang="zh-TW" dirty="0"/>
              <a:t>. OS can determine points during execution of an application where memory banks would remain idle, so they can be transitioned to low power modes</a:t>
            </a:r>
          </a:p>
          <a:p>
            <a:r>
              <a:rPr lang="en-US" altLang="zh-TW" dirty="0"/>
              <a:t>Power-aware </a:t>
            </a:r>
            <a:r>
              <a:rPr lang="en-US" altLang="zh-TW" dirty="0" smtClean="0"/>
              <a:t>disk buffer </a:t>
            </a:r>
            <a:r>
              <a:rPr lang="en-US" altLang="zh-TW" dirty="0"/>
              <a:t>cache</a:t>
            </a:r>
          </a:p>
          <a:p>
            <a:pPr lvl="1"/>
            <a:r>
              <a:rPr lang="en-US" altLang="zh-TW" dirty="0"/>
              <a:t>C</a:t>
            </a:r>
            <a:r>
              <a:rPr lang="en-US" altLang="en-US" dirty="0"/>
              <a:t>ollect disk operations in a cache</a:t>
            </a:r>
            <a:r>
              <a:rPr lang="en-US" altLang="zh-TW" dirty="0"/>
              <a:t> </a:t>
            </a:r>
            <a:r>
              <a:rPr lang="en-US" altLang="en-US" dirty="0"/>
              <a:t>until the hard drive is running</a:t>
            </a:r>
            <a:r>
              <a:rPr lang="en-US" altLang="zh-TW" dirty="0"/>
              <a:t> </a:t>
            </a:r>
            <a:r>
              <a:rPr lang="en-US" altLang="en-US" dirty="0"/>
              <a:t>or has enough data</a:t>
            </a:r>
            <a:endParaRPr lang="en-US" altLang="zh-TW" dirty="0"/>
          </a:p>
        </p:txBody>
      </p:sp>
      <p:sp>
        <p:nvSpPr>
          <p:cNvPr id="2" name="投影片編號版面配置區 1"/>
          <p:cNvSpPr>
            <a:spLocks noGrp="1"/>
          </p:cNvSpPr>
          <p:nvPr>
            <p:ph type="sldNum" sz="quarter" idx="11"/>
          </p:nvPr>
        </p:nvSpPr>
        <p:spPr/>
        <p:txBody>
          <a:bodyPr/>
          <a:lstStyle/>
          <a:p>
            <a:pPr>
              <a:defRPr/>
            </a:pPr>
            <a:fld id="{75EAD3E7-B039-4A93-AACD-1369AB5C0DA9}" type="slidenum">
              <a:rPr lang="zh-TW" altLang="en-US" smtClean="0"/>
              <a:pPr>
                <a:defRPr/>
              </a:pPr>
              <a:t>10</a:t>
            </a:fld>
            <a:endParaRPr lang="zh-TW" altLang="zh-TW"/>
          </a:p>
        </p:txBody>
      </p:sp>
    </p:spTree>
    <p:extLst>
      <p:ext uri="{BB962C8B-B14F-4D97-AF65-F5344CB8AC3E}">
        <p14:creationId xmlns:p14="http://schemas.microsoft.com/office/powerpoint/2010/main" val="2759882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49"/>
          <p:cNvSpPr>
            <a:spLocks noGrp="1" noChangeArrowheads="1"/>
          </p:cNvSpPr>
          <p:nvPr>
            <p:ph type="title"/>
          </p:nvPr>
        </p:nvSpPr>
        <p:spPr/>
        <p:txBody>
          <a:bodyPr/>
          <a:lstStyle/>
          <a:p>
            <a:r>
              <a:rPr lang="en-US" altLang="zh-TW"/>
              <a:t>System Level: Cooperative I/O</a:t>
            </a:r>
            <a:endParaRPr lang="zh-TW" altLang="en-US"/>
          </a:p>
        </p:txBody>
      </p:sp>
      <p:sp>
        <p:nvSpPr>
          <p:cNvPr id="911363" name="Line 3"/>
          <p:cNvSpPr>
            <a:spLocks noChangeShapeType="1"/>
          </p:cNvSpPr>
          <p:nvPr/>
        </p:nvSpPr>
        <p:spPr bwMode="auto">
          <a:xfrm>
            <a:off x="1589088" y="1957388"/>
            <a:ext cx="6781800"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a:latin typeface="+mn-lt"/>
            </a:endParaRPr>
          </a:p>
        </p:txBody>
      </p:sp>
      <p:sp>
        <p:nvSpPr>
          <p:cNvPr id="911364" name="Rectangle 4"/>
          <p:cNvSpPr>
            <a:spLocks noChangeArrowheads="1"/>
          </p:cNvSpPr>
          <p:nvPr/>
        </p:nvSpPr>
        <p:spPr bwMode="auto">
          <a:xfrm>
            <a:off x="2122488" y="1804988"/>
            <a:ext cx="304800" cy="3810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latin typeface="+mn-lt"/>
              <a:ea typeface="標楷體" panose="03000509000000000000" pitchFamily="65" charset="-120"/>
            </a:endParaRPr>
          </a:p>
        </p:txBody>
      </p:sp>
      <p:sp>
        <p:nvSpPr>
          <p:cNvPr id="911365" name="Rectangle 5"/>
          <p:cNvSpPr>
            <a:spLocks noChangeArrowheads="1"/>
          </p:cNvSpPr>
          <p:nvPr/>
        </p:nvSpPr>
        <p:spPr bwMode="auto">
          <a:xfrm>
            <a:off x="2579688" y="1804988"/>
            <a:ext cx="304800" cy="3810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latin typeface="+mn-lt"/>
              <a:ea typeface="標楷體" panose="03000509000000000000" pitchFamily="65" charset="-120"/>
            </a:endParaRPr>
          </a:p>
        </p:txBody>
      </p:sp>
      <p:sp>
        <p:nvSpPr>
          <p:cNvPr id="911366" name="Rectangle 6"/>
          <p:cNvSpPr>
            <a:spLocks noChangeArrowheads="1"/>
          </p:cNvSpPr>
          <p:nvPr/>
        </p:nvSpPr>
        <p:spPr bwMode="auto">
          <a:xfrm>
            <a:off x="3265488" y="1804988"/>
            <a:ext cx="685800" cy="3810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latin typeface="+mn-lt"/>
              <a:ea typeface="標楷體" panose="03000509000000000000" pitchFamily="65" charset="-120"/>
            </a:endParaRPr>
          </a:p>
        </p:txBody>
      </p:sp>
      <p:sp>
        <p:nvSpPr>
          <p:cNvPr id="911367" name="Text Box 7"/>
          <p:cNvSpPr txBox="1">
            <a:spLocks noChangeArrowheads="1"/>
          </p:cNvSpPr>
          <p:nvPr/>
        </p:nvSpPr>
        <p:spPr bwMode="auto">
          <a:xfrm>
            <a:off x="598488" y="1728788"/>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dirty="0">
                <a:latin typeface="+mn-lt"/>
              </a:rPr>
              <a:t>Time</a:t>
            </a:r>
          </a:p>
        </p:txBody>
      </p:sp>
      <p:sp>
        <p:nvSpPr>
          <p:cNvPr id="911368" name="Rectangle 8"/>
          <p:cNvSpPr>
            <a:spLocks noChangeArrowheads="1"/>
          </p:cNvSpPr>
          <p:nvPr/>
        </p:nvSpPr>
        <p:spPr bwMode="auto">
          <a:xfrm>
            <a:off x="4103688" y="1804988"/>
            <a:ext cx="533400" cy="3810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latin typeface="+mn-lt"/>
              <a:ea typeface="標楷體" panose="03000509000000000000" pitchFamily="65" charset="-120"/>
            </a:endParaRPr>
          </a:p>
        </p:txBody>
      </p:sp>
      <p:sp>
        <p:nvSpPr>
          <p:cNvPr id="911369" name="Rectangle 9"/>
          <p:cNvSpPr>
            <a:spLocks noChangeArrowheads="1"/>
          </p:cNvSpPr>
          <p:nvPr/>
        </p:nvSpPr>
        <p:spPr bwMode="auto">
          <a:xfrm>
            <a:off x="5094288" y="1804988"/>
            <a:ext cx="304800" cy="3810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latin typeface="+mn-lt"/>
              <a:ea typeface="標楷體" panose="03000509000000000000" pitchFamily="65" charset="-120"/>
            </a:endParaRPr>
          </a:p>
        </p:txBody>
      </p:sp>
      <p:sp>
        <p:nvSpPr>
          <p:cNvPr id="911370" name="Rectangle 10"/>
          <p:cNvSpPr>
            <a:spLocks noChangeArrowheads="1"/>
          </p:cNvSpPr>
          <p:nvPr/>
        </p:nvSpPr>
        <p:spPr bwMode="auto">
          <a:xfrm>
            <a:off x="6846888" y="1804988"/>
            <a:ext cx="304800" cy="3810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latin typeface="+mn-lt"/>
              <a:ea typeface="標楷體" panose="03000509000000000000" pitchFamily="65" charset="-120"/>
            </a:endParaRPr>
          </a:p>
        </p:txBody>
      </p:sp>
      <p:sp>
        <p:nvSpPr>
          <p:cNvPr id="911371" name="Rectangle 11"/>
          <p:cNvSpPr>
            <a:spLocks noChangeArrowheads="1"/>
          </p:cNvSpPr>
          <p:nvPr/>
        </p:nvSpPr>
        <p:spPr bwMode="auto">
          <a:xfrm>
            <a:off x="7380288" y="1804988"/>
            <a:ext cx="304800" cy="3810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latin typeface="+mn-lt"/>
              <a:ea typeface="標楷體" panose="03000509000000000000" pitchFamily="65" charset="-120"/>
            </a:endParaRPr>
          </a:p>
        </p:txBody>
      </p:sp>
      <p:grpSp>
        <p:nvGrpSpPr>
          <p:cNvPr id="911372" name="Group 12"/>
          <p:cNvGrpSpPr>
            <a:grpSpLocks/>
          </p:cNvGrpSpPr>
          <p:nvPr/>
        </p:nvGrpSpPr>
        <p:grpSpPr bwMode="auto">
          <a:xfrm>
            <a:off x="2198688" y="2262188"/>
            <a:ext cx="5486400" cy="685800"/>
            <a:chOff x="1344" y="1536"/>
            <a:chExt cx="3456" cy="432"/>
          </a:xfrm>
        </p:grpSpPr>
        <p:sp>
          <p:nvSpPr>
            <p:cNvPr id="911373" name="AutoShape 13"/>
            <p:cNvSpPr>
              <a:spLocks/>
            </p:cNvSpPr>
            <p:nvPr/>
          </p:nvSpPr>
          <p:spPr bwMode="auto">
            <a:xfrm rot="-5400000">
              <a:off x="1440" y="1584"/>
              <a:ext cx="192" cy="96"/>
            </a:xfrm>
            <a:prstGeom prst="leftBrace">
              <a:avLst>
                <a:gd name="adj1" fmla="val 25000"/>
                <a:gd name="adj2" fmla="val 50000"/>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latin typeface="+mn-lt"/>
                <a:ea typeface="標楷體" panose="03000509000000000000" pitchFamily="65" charset="-120"/>
              </a:endParaRPr>
            </a:p>
          </p:txBody>
        </p:sp>
        <p:sp>
          <p:nvSpPr>
            <p:cNvPr id="911374" name="Text Box 14"/>
            <p:cNvSpPr txBox="1">
              <a:spLocks noChangeArrowheads="1"/>
            </p:cNvSpPr>
            <p:nvPr/>
          </p:nvSpPr>
          <p:spPr bwMode="auto">
            <a:xfrm>
              <a:off x="1344" y="168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a:solidFill>
                    <a:srgbClr val="0000FF"/>
                  </a:solidFill>
                  <a:latin typeface="+mn-lt"/>
                </a:rPr>
                <a:t>Idle</a:t>
              </a:r>
            </a:p>
          </p:txBody>
        </p:sp>
        <p:sp>
          <p:nvSpPr>
            <p:cNvPr id="911375" name="AutoShape 15"/>
            <p:cNvSpPr>
              <a:spLocks/>
            </p:cNvSpPr>
            <p:nvPr/>
          </p:nvSpPr>
          <p:spPr bwMode="auto">
            <a:xfrm rot="-5400000">
              <a:off x="1800" y="1512"/>
              <a:ext cx="192" cy="240"/>
            </a:xfrm>
            <a:prstGeom prst="leftBrace">
              <a:avLst>
                <a:gd name="adj1" fmla="val 31250"/>
                <a:gd name="adj2" fmla="val 50000"/>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latin typeface="+mn-lt"/>
                <a:ea typeface="標楷體" panose="03000509000000000000" pitchFamily="65" charset="-120"/>
              </a:endParaRPr>
            </a:p>
          </p:txBody>
        </p:sp>
        <p:sp>
          <p:nvSpPr>
            <p:cNvPr id="911376" name="Text Box 16"/>
            <p:cNvSpPr txBox="1">
              <a:spLocks noChangeArrowheads="1"/>
            </p:cNvSpPr>
            <p:nvPr/>
          </p:nvSpPr>
          <p:spPr bwMode="auto">
            <a:xfrm>
              <a:off x="1680" y="168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a:solidFill>
                    <a:srgbClr val="0000FF"/>
                  </a:solidFill>
                  <a:latin typeface="+mn-lt"/>
                </a:rPr>
                <a:t>Idle</a:t>
              </a:r>
            </a:p>
          </p:txBody>
        </p:sp>
        <p:sp>
          <p:nvSpPr>
            <p:cNvPr id="911377" name="Text Box 17"/>
            <p:cNvSpPr txBox="1">
              <a:spLocks noChangeArrowheads="1"/>
            </p:cNvSpPr>
            <p:nvPr/>
          </p:nvSpPr>
          <p:spPr bwMode="auto">
            <a:xfrm>
              <a:off x="2256" y="168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dirty="0">
                  <a:solidFill>
                    <a:srgbClr val="0000FF"/>
                  </a:solidFill>
                  <a:latin typeface="+mn-lt"/>
                </a:rPr>
                <a:t>Idle</a:t>
              </a:r>
            </a:p>
          </p:txBody>
        </p:sp>
        <p:sp>
          <p:nvSpPr>
            <p:cNvPr id="911378" name="AutoShape 18"/>
            <p:cNvSpPr>
              <a:spLocks/>
            </p:cNvSpPr>
            <p:nvPr/>
          </p:nvSpPr>
          <p:spPr bwMode="auto">
            <a:xfrm rot="-5400000">
              <a:off x="2928" y="1488"/>
              <a:ext cx="192" cy="288"/>
            </a:xfrm>
            <a:prstGeom prst="leftBrace">
              <a:avLst>
                <a:gd name="adj1" fmla="val 37500"/>
                <a:gd name="adj2" fmla="val 50000"/>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latin typeface="+mn-lt"/>
                <a:ea typeface="標楷體" panose="03000509000000000000" pitchFamily="65" charset="-120"/>
              </a:endParaRPr>
            </a:p>
          </p:txBody>
        </p:sp>
        <p:sp>
          <p:nvSpPr>
            <p:cNvPr id="911379" name="AutoShape 19"/>
            <p:cNvSpPr>
              <a:spLocks/>
            </p:cNvSpPr>
            <p:nvPr/>
          </p:nvSpPr>
          <p:spPr bwMode="auto">
            <a:xfrm rot="-5400000">
              <a:off x="2400" y="1584"/>
              <a:ext cx="192" cy="96"/>
            </a:xfrm>
            <a:prstGeom prst="leftBrace">
              <a:avLst>
                <a:gd name="adj1" fmla="val 25000"/>
                <a:gd name="adj2" fmla="val 50000"/>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latin typeface="+mn-lt"/>
                <a:ea typeface="標楷體" panose="03000509000000000000" pitchFamily="65" charset="-120"/>
              </a:endParaRPr>
            </a:p>
          </p:txBody>
        </p:sp>
        <p:sp>
          <p:nvSpPr>
            <p:cNvPr id="911380" name="AutoShape 20"/>
            <p:cNvSpPr>
              <a:spLocks/>
            </p:cNvSpPr>
            <p:nvPr/>
          </p:nvSpPr>
          <p:spPr bwMode="auto">
            <a:xfrm rot="-5400000">
              <a:off x="3480" y="1416"/>
              <a:ext cx="192" cy="432"/>
            </a:xfrm>
            <a:prstGeom prst="leftBrace">
              <a:avLst>
                <a:gd name="adj1" fmla="val 56250"/>
                <a:gd name="adj2" fmla="val 50000"/>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latin typeface="+mn-lt"/>
                <a:ea typeface="標楷體" panose="03000509000000000000" pitchFamily="65" charset="-120"/>
              </a:endParaRPr>
            </a:p>
          </p:txBody>
        </p:sp>
        <p:sp>
          <p:nvSpPr>
            <p:cNvPr id="911381" name="AutoShape 21"/>
            <p:cNvSpPr>
              <a:spLocks/>
            </p:cNvSpPr>
            <p:nvPr/>
          </p:nvSpPr>
          <p:spPr bwMode="auto">
            <a:xfrm rot="-5400000">
              <a:off x="3936" y="1392"/>
              <a:ext cx="192" cy="480"/>
            </a:xfrm>
            <a:prstGeom prst="leftBrace">
              <a:avLst>
                <a:gd name="adj1" fmla="val 62500"/>
                <a:gd name="adj2" fmla="val 50000"/>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latin typeface="+mn-lt"/>
                <a:ea typeface="標楷體" panose="03000509000000000000" pitchFamily="65" charset="-120"/>
              </a:endParaRPr>
            </a:p>
          </p:txBody>
        </p:sp>
        <p:sp>
          <p:nvSpPr>
            <p:cNvPr id="911382" name="AutoShape 22"/>
            <p:cNvSpPr>
              <a:spLocks/>
            </p:cNvSpPr>
            <p:nvPr/>
          </p:nvSpPr>
          <p:spPr bwMode="auto">
            <a:xfrm rot="-5400000">
              <a:off x="4416" y="1584"/>
              <a:ext cx="192" cy="96"/>
            </a:xfrm>
            <a:prstGeom prst="leftBrace">
              <a:avLst>
                <a:gd name="adj1" fmla="val 25000"/>
                <a:gd name="adj2" fmla="val 50000"/>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latin typeface="+mn-lt"/>
                <a:ea typeface="標楷體" panose="03000509000000000000" pitchFamily="65" charset="-120"/>
              </a:endParaRPr>
            </a:p>
          </p:txBody>
        </p:sp>
        <p:sp>
          <p:nvSpPr>
            <p:cNvPr id="911383" name="Text Box 23"/>
            <p:cNvSpPr txBox="1">
              <a:spLocks noChangeArrowheads="1"/>
            </p:cNvSpPr>
            <p:nvPr/>
          </p:nvSpPr>
          <p:spPr bwMode="auto">
            <a:xfrm>
              <a:off x="2784" y="168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a:solidFill>
                    <a:srgbClr val="0000FF"/>
                  </a:solidFill>
                  <a:latin typeface="+mn-lt"/>
                </a:rPr>
                <a:t>Idle</a:t>
              </a:r>
            </a:p>
          </p:txBody>
        </p:sp>
        <p:sp>
          <p:nvSpPr>
            <p:cNvPr id="911384" name="Text Box 24"/>
            <p:cNvSpPr txBox="1">
              <a:spLocks noChangeArrowheads="1"/>
            </p:cNvSpPr>
            <p:nvPr/>
          </p:nvSpPr>
          <p:spPr bwMode="auto">
            <a:xfrm>
              <a:off x="3264" y="168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a:solidFill>
                    <a:srgbClr val="0000FF"/>
                  </a:solidFill>
                  <a:latin typeface="+mn-lt"/>
                </a:rPr>
                <a:t>Idle</a:t>
              </a:r>
            </a:p>
          </p:txBody>
        </p:sp>
        <p:sp>
          <p:nvSpPr>
            <p:cNvPr id="911385" name="Text Box 25"/>
            <p:cNvSpPr txBox="1">
              <a:spLocks noChangeArrowheads="1"/>
            </p:cNvSpPr>
            <p:nvPr/>
          </p:nvSpPr>
          <p:spPr bwMode="auto">
            <a:xfrm>
              <a:off x="4368" y="168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a:solidFill>
                    <a:srgbClr val="0000FF"/>
                  </a:solidFill>
                  <a:latin typeface="+mn-lt"/>
                </a:rPr>
                <a:t>Idle</a:t>
              </a:r>
            </a:p>
          </p:txBody>
        </p:sp>
        <p:sp>
          <p:nvSpPr>
            <p:cNvPr id="911386" name="Text Box 26"/>
            <p:cNvSpPr txBox="1">
              <a:spLocks noChangeArrowheads="1"/>
            </p:cNvSpPr>
            <p:nvPr/>
          </p:nvSpPr>
          <p:spPr bwMode="auto">
            <a:xfrm>
              <a:off x="3648" y="168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dirty="0">
                  <a:solidFill>
                    <a:srgbClr val="339933"/>
                  </a:solidFill>
                  <a:latin typeface="+mn-lt"/>
                </a:rPr>
                <a:t>Standby</a:t>
              </a:r>
            </a:p>
          </p:txBody>
        </p:sp>
      </p:grpSp>
      <p:grpSp>
        <p:nvGrpSpPr>
          <p:cNvPr id="3" name="Group 27"/>
          <p:cNvGrpSpPr>
            <a:grpSpLocks/>
          </p:cNvGrpSpPr>
          <p:nvPr/>
        </p:nvGrpSpPr>
        <p:grpSpPr bwMode="auto">
          <a:xfrm>
            <a:off x="1665288" y="4395788"/>
            <a:ext cx="4724400" cy="762000"/>
            <a:chOff x="912" y="3360"/>
            <a:chExt cx="2976" cy="480"/>
          </a:xfrm>
        </p:grpSpPr>
        <p:sp>
          <p:nvSpPr>
            <p:cNvPr id="911388" name="AutoShape 28"/>
            <p:cNvSpPr>
              <a:spLocks/>
            </p:cNvSpPr>
            <p:nvPr/>
          </p:nvSpPr>
          <p:spPr bwMode="auto">
            <a:xfrm rot="-5400000">
              <a:off x="1248" y="3072"/>
              <a:ext cx="192" cy="864"/>
            </a:xfrm>
            <a:prstGeom prst="leftBrace">
              <a:avLst>
                <a:gd name="adj1" fmla="val 112500"/>
                <a:gd name="adj2" fmla="val 50000"/>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latin typeface="+mn-lt"/>
                <a:ea typeface="標楷體" panose="03000509000000000000" pitchFamily="65" charset="-120"/>
              </a:endParaRPr>
            </a:p>
          </p:txBody>
        </p:sp>
        <p:sp>
          <p:nvSpPr>
            <p:cNvPr id="911389" name="Text Box 29"/>
            <p:cNvSpPr txBox="1">
              <a:spLocks noChangeArrowheads="1"/>
            </p:cNvSpPr>
            <p:nvPr/>
          </p:nvSpPr>
          <p:spPr bwMode="auto">
            <a:xfrm>
              <a:off x="912" y="3552"/>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dirty="0">
                  <a:solidFill>
                    <a:srgbClr val="339933"/>
                  </a:solidFill>
                  <a:latin typeface="+mn-lt"/>
                </a:rPr>
                <a:t>Standby</a:t>
              </a:r>
            </a:p>
          </p:txBody>
        </p:sp>
        <p:sp>
          <p:nvSpPr>
            <p:cNvPr id="911390" name="AutoShape 30"/>
            <p:cNvSpPr>
              <a:spLocks/>
            </p:cNvSpPr>
            <p:nvPr/>
          </p:nvSpPr>
          <p:spPr bwMode="auto">
            <a:xfrm rot="-5400000">
              <a:off x="2784" y="3264"/>
              <a:ext cx="192" cy="384"/>
            </a:xfrm>
            <a:prstGeom prst="leftBrace">
              <a:avLst>
                <a:gd name="adj1" fmla="val 50000"/>
                <a:gd name="adj2" fmla="val 50000"/>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latin typeface="+mn-lt"/>
                <a:ea typeface="標楷體" panose="03000509000000000000" pitchFamily="65" charset="-120"/>
              </a:endParaRPr>
            </a:p>
          </p:txBody>
        </p:sp>
        <p:sp>
          <p:nvSpPr>
            <p:cNvPr id="911391" name="Text Box 31"/>
            <p:cNvSpPr txBox="1">
              <a:spLocks noChangeArrowheads="1"/>
            </p:cNvSpPr>
            <p:nvPr/>
          </p:nvSpPr>
          <p:spPr bwMode="auto">
            <a:xfrm>
              <a:off x="2640" y="350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dirty="0">
                  <a:solidFill>
                    <a:srgbClr val="0000FF"/>
                  </a:solidFill>
                  <a:latin typeface="+mn-lt"/>
                </a:rPr>
                <a:t>Idle</a:t>
              </a:r>
            </a:p>
          </p:txBody>
        </p:sp>
        <p:sp>
          <p:nvSpPr>
            <p:cNvPr id="911392" name="AutoShape 32"/>
            <p:cNvSpPr>
              <a:spLocks/>
            </p:cNvSpPr>
            <p:nvPr/>
          </p:nvSpPr>
          <p:spPr bwMode="auto">
            <a:xfrm rot="-5400000">
              <a:off x="3384" y="3048"/>
              <a:ext cx="192" cy="816"/>
            </a:xfrm>
            <a:prstGeom prst="leftBrace">
              <a:avLst>
                <a:gd name="adj1" fmla="val 106250"/>
                <a:gd name="adj2" fmla="val 50000"/>
              </a:avLst>
            </a:prstGeom>
            <a:noFill/>
            <a:ln w="3810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latin typeface="+mn-lt"/>
                <a:ea typeface="標楷體" panose="03000509000000000000" pitchFamily="65" charset="-120"/>
              </a:endParaRPr>
            </a:p>
          </p:txBody>
        </p:sp>
        <p:sp>
          <p:nvSpPr>
            <p:cNvPr id="911393" name="Text Box 33"/>
            <p:cNvSpPr txBox="1">
              <a:spLocks noChangeArrowheads="1"/>
            </p:cNvSpPr>
            <p:nvPr/>
          </p:nvSpPr>
          <p:spPr bwMode="auto">
            <a:xfrm>
              <a:off x="3120" y="3504"/>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a:solidFill>
                    <a:srgbClr val="339933"/>
                  </a:solidFill>
                  <a:latin typeface="+mn-lt"/>
                </a:rPr>
                <a:t>Standby</a:t>
              </a:r>
            </a:p>
          </p:txBody>
        </p:sp>
      </p:grpSp>
      <p:grpSp>
        <p:nvGrpSpPr>
          <p:cNvPr id="4" name="Group 34"/>
          <p:cNvGrpSpPr>
            <a:grpSpLocks/>
          </p:cNvGrpSpPr>
          <p:nvPr/>
        </p:nvGrpSpPr>
        <p:grpSpPr bwMode="auto">
          <a:xfrm>
            <a:off x="674688" y="4014788"/>
            <a:ext cx="7772400" cy="457200"/>
            <a:chOff x="384" y="2640"/>
            <a:chExt cx="4896" cy="288"/>
          </a:xfrm>
        </p:grpSpPr>
        <p:sp>
          <p:nvSpPr>
            <p:cNvPr id="911395" name="Line 35"/>
            <p:cNvSpPr>
              <a:spLocks noChangeShapeType="1"/>
            </p:cNvSpPr>
            <p:nvPr/>
          </p:nvSpPr>
          <p:spPr bwMode="auto">
            <a:xfrm>
              <a:off x="1008" y="2784"/>
              <a:ext cx="4272"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a:latin typeface="+mn-lt"/>
              </a:endParaRPr>
            </a:p>
          </p:txBody>
        </p:sp>
        <p:sp>
          <p:nvSpPr>
            <p:cNvPr id="911396" name="Text Box 36"/>
            <p:cNvSpPr txBox="1">
              <a:spLocks noChangeArrowheads="1"/>
            </p:cNvSpPr>
            <p:nvPr/>
          </p:nvSpPr>
          <p:spPr bwMode="auto">
            <a:xfrm>
              <a:off x="384" y="2640"/>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a:latin typeface="+mn-lt"/>
                </a:rPr>
                <a:t>Time</a:t>
              </a:r>
            </a:p>
          </p:txBody>
        </p:sp>
        <p:sp>
          <p:nvSpPr>
            <p:cNvPr id="911397" name="Rectangle 37"/>
            <p:cNvSpPr>
              <a:spLocks noChangeArrowheads="1"/>
            </p:cNvSpPr>
            <p:nvPr/>
          </p:nvSpPr>
          <p:spPr bwMode="auto">
            <a:xfrm>
              <a:off x="1920" y="2640"/>
              <a:ext cx="192" cy="24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latin typeface="+mn-lt"/>
                <a:ea typeface="標楷體" panose="03000509000000000000" pitchFamily="65" charset="-120"/>
              </a:endParaRPr>
            </a:p>
          </p:txBody>
        </p:sp>
        <p:sp>
          <p:nvSpPr>
            <p:cNvPr id="911398" name="Rectangle 38"/>
            <p:cNvSpPr>
              <a:spLocks noChangeArrowheads="1"/>
            </p:cNvSpPr>
            <p:nvPr/>
          </p:nvSpPr>
          <p:spPr bwMode="auto">
            <a:xfrm>
              <a:off x="2112" y="2640"/>
              <a:ext cx="192" cy="24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latin typeface="+mn-lt"/>
                <a:ea typeface="標楷體" panose="03000509000000000000" pitchFamily="65" charset="-120"/>
              </a:endParaRPr>
            </a:p>
          </p:txBody>
        </p:sp>
        <p:sp>
          <p:nvSpPr>
            <p:cNvPr id="911399" name="Rectangle 39"/>
            <p:cNvSpPr>
              <a:spLocks noChangeArrowheads="1"/>
            </p:cNvSpPr>
            <p:nvPr/>
          </p:nvSpPr>
          <p:spPr bwMode="auto">
            <a:xfrm>
              <a:off x="2304" y="2640"/>
              <a:ext cx="432" cy="24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latin typeface="+mn-lt"/>
                <a:ea typeface="標楷體" panose="03000509000000000000" pitchFamily="65" charset="-120"/>
              </a:endParaRPr>
            </a:p>
          </p:txBody>
        </p:sp>
        <p:sp>
          <p:nvSpPr>
            <p:cNvPr id="911400" name="Rectangle 40"/>
            <p:cNvSpPr>
              <a:spLocks noChangeArrowheads="1"/>
            </p:cNvSpPr>
            <p:nvPr/>
          </p:nvSpPr>
          <p:spPr bwMode="auto">
            <a:xfrm>
              <a:off x="3984" y="2688"/>
              <a:ext cx="336" cy="24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latin typeface="+mn-lt"/>
                <a:ea typeface="標楷體" panose="03000509000000000000" pitchFamily="65" charset="-120"/>
              </a:endParaRPr>
            </a:p>
          </p:txBody>
        </p:sp>
        <p:sp>
          <p:nvSpPr>
            <p:cNvPr id="911401" name="Rectangle 41"/>
            <p:cNvSpPr>
              <a:spLocks noChangeArrowheads="1"/>
            </p:cNvSpPr>
            <p:nvPr/>
          </p:nvSpPr>
          <p:spPr bwMode="auto">
            <a:xfrm>
              <a:off x="4320" y="2688"/>
              <a:ext cx="192" cy="24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latin typeface="+mn-lt"/>
                <a:ea typeface="標楷體" panose="03000509000000000000" pitchFamily="65" charset="-120"/>
              </a:endParaRPr>
            </a:p>
          </p:txBody>
        </p:sp>
      </p:grpSp>
      <p:grpSp>
        <p:nvGrpSpPr>
          <p:cNvPr id="5" name="Group 42"/>
          <p:cNvGrpSpPr>
            <a:grpSpLocks/>
          </p:cNvGrpSpPr>
          <p:nvPr/>
        </p:nvGrpSpPr>
        <p:grpSpPr bwMode="auto">
          <a:xfrm>
            <a:off x="2198688" y="2185988"/>
            <a:ext cx="1905000" cy="1828800"/>
            <a:chOff x="1248" y="1968"/>
            <a:chExt cx="1200" cy="1152"/>
          </a:xfrm>
        </p:grpSpPr>
        <p:sp>
          <p:nvSpPr>
            <p:cNvPr id="911403" name="Line 43"/>
            <p:cNvSpPr>
              <a:spLocks noChangeShapeType="1"/>
            </p:cNvSpPr>
            <p:nvPr/>
          </p:nvSpPr>
          <p:spPr bwMode="auto">
            <a:xfrm>
              <a:off x="1248" y="1968"/>
              <a:ext cx="672" cy="1152"/>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latin typeface="+mn-lt"/>
              </a:endParaRPr>
            </a:p>
          </p:txBody>
        </p:sp>
        <p:sp>
          <p:nvSpPr>
            <p:cNvPr id="911404" name="Line 44"/>
            <p:cNvSpPr>
              <a:spLocks noChangeShapeType="1"/>
            </p:cNvSpPr>
            <p:nvPr/>
          </p:nvSpPr>
          <p:spPr bwMode="auto">
            <a:xfrm>
              <a:off x="1584" y="2016"/>
              <a:ext cx="576" cy="1104"/>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latin typeface="+mn-lt"/>
              </a:endParaRPr>
            </a:p>
          </p:txBody>
        </p:sp>
        <p:sp>
          <p:nvSpPr>
            <p:cNvPr id="911405" name="Line 45"/>
            <p:cNvSpPr>
              <a:spLocks noChangeShapeType="1"/>
            </p:cNvSpPr>
            <p:nvPr/>
          </p:nvSpPr>
          <p:spPr bwMode="auto">
            <a:xfrm>
              <a:off x="2112" y="1968"/>
              <a:ext cx="336" cy="1152"/>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latin typeface="+mn-lt"/>
              </a:endParaRPr>
            </a:p>
          </p:txBody>
        </p:sp>
      </p:grpSp>
      <p:grpSp>
        <p:nvGrpSpPr>
          <p:cNvPr id="6" name="Group 46"/>
          <p:cNvGrpSpPr>
            <a:grpSpLocks/>
          </p:cNvGrpSpPr>
          <p:nvPr/>
        </p:nvGrpSpPr>
        <p:grpSpPr bwMode="auto">
          <a:xfrm>
            <a:off x="4332288" y="2185988"/>
            <a:ext cx="2743200" cy="1905000"/>
            <a:chOff x="2592" y="1968"/>
            <a:chExt cx="1728" cy="1200"/>
          </a:xfrm>
        </p:grpSpPr>
        <p:sp>
          <p:nvSpPr>
            <p:cNvPr id="911407" name="Line 47"/>
            <p:cNvSpPr>
              <a:spLocks noChangeShapeType="1"/>
            </p:cNvSpPr>
            <p:nvPr/>
          </p:nvSpPr>
          <p:spPr bwMode="auto">
            <a:xfrm>
              <a:off x="2592" y="1968"/>
              <a:ext cx="1488" cy="12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latin typeface="+mn-lt"/>
              </a:endParaRPr>
            </a:p>
          </p:txBody>
        </p:sp>
        <p:sp>
          <p:nvSpPr>
            <p:cNvPr id="911408" name="Line 48"/>
            <p:cNvSpPr>
              <a:spLocks noChangeShapeType="1"/>
            </p:cNvSpPr>
            <p:nvPr/>
          </p:nvSpPr>
          <p:spPr bwMode="auto">
            <a:xfrm>
              <a:off x="3168" y="1968"/>
              <a:ext cx="1152" cy="12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latin typeface="+mn-lt"/>
              </a:endParaRPr>
            </a:p>
          </p:txBody>
        </p:sp>
      </p:grpSp>
      <p:sp>
        <p:nvSpPr>
          <p:cNvPr id="763954" name="Text Box 50"/>
          <p:cNvSpPr txBox="1">
            <a:spLocks noChangeArrowheads="1"/>
          </p:cNvSpPr>
          <p:nvPr/>
        </p:nvSpPr>
        <p:spPr bwMode="auto">
          <a:xfrm>
            <a:off x="792163" y="5337175"/>
            <a:ext cx="75120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74625" indent="-174625">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zh-TW" sz="2800" dirty="0">
                <a:latin typeface="+mn-lt"/>
              </a:rPr>
              <a:t>Reduces power consumption by batching requests</a:t>
            </a:r>
            <a:endParaRPr lang="zh-TW" altLang="en-US" sz="2800" dirty="0">
              <a:latin typeface="+mn-lt"/>
            </a:endParaRPr>
          </a:p>
        </p:txBody>
      </p:sp>
      <p:sp>
        <p:nvSpPr>
          <p:cNvPr id="2" name="投影片編號版面配置區 1"/>
          <p:cNvSpPr>
            <a:spLocks noGrp="1"/>
          </p:cNvSpPr>
          <p:nvPr>
            <p:ph type="sldNum" sz="quarter" idx="11"/>
          </p:nvPr>
        </p:nvSpPr>
        <p:spPr/>
        <p:txBody>
          <a:bodyPr/>
          <a:lstStyle/>
          <a:p>
            <a:pPr>
              <a:defRPr/>
            </a:pPr>
            <a:fld id="{00C97D5C-740A-4F5C-A848-0CD35FD783BB}" type="slidenum">
              <a:rPr lang="zh-TW" altLang="en-US" smtClean="0"/>
              <a:pPr>
                <a:defRPr/>
              </a:pPr>
              <a:t>11</a:t>
            </a:fld>
            <a:endParaRPr lang="zh-TW" altLang="zh-TW"/>
          </a:p>
        </p:txBody>
      </p:sp>
    </p:spTree>
    <p:extLst>
      <p:ext uri="{BB962C8B-B14F-4D97-AF65-F5344CB8AC3E}">
        <p14:creationId xmlns:p14="http://schemas.microsoft.com/office/powerpoint/2010/main" val="1023662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7" presetClass="entr" presetSubtype="0" fill="hold" grpId="0" nodeType="clickEffect">
                                  <p:stCondLst>
                                    <p:cond delay="0"/>
                                  </p:stCondLst>
                                  <p:iterate type="lt">
                                    <p:tmPct val="50000"/>
                                  </p:iterate>
                                  <p:childTnLst>
                                    <p:set>
                                      <p:cBhvr>
                                        <p:cTn id="22" dur="1" fill="hold">
                                          <p:stCondLst>
                                            <p:cond delay="0"/>
                                          </p:stCondLst>
                                        </p:cTn>
                                        <p:tgtEl>
                                          <p:spTgt spid="763954"/>
                                        </p:tgtEl>
                                        <p:attrNameLst>
                                          <p:attrName>style.visibility</p:attrName>
                                        </p:attrNameLst>
                                      </p:cBhvr>
                                      <p:to>
                                        <p:strVal val="visible"/>
                                      </p:to>
                                    </p:set>
                                    <p:anim calcmode="discrete" valueType="clr">
                                      <p:cBhvr override="childStyle">
                                        <p:cTn id="23" dur="80"/>
                                        <p:tgtEl>
                                          <p:spTgt spid="763954"/>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763954"/>
                                        </p:tgtEl>
                                        <p:attrNameLst>
                                          <p:attrName>fillcolor</p:attrName>
                                        </p:attrNameLst>
                                      </p:cBhvr>
                                      <p:tavLst>
                                        <p:tav tm="0">
                                          <p:val>
                                            <p:clrVal>
                                              <a:schemeClr val="accent2"/>
                                            </p:clrVal>
                                          </p:val>
                                        </p:tav>
                                        <p:tav tm="50000">
                                          <p:val>
                                            <p:clrVal>
                                              <a:schemeClr val="hlink"/>
                                            </p:clrVal>
                                          </p:val>
                                        </p:tav>
                                      </p:tavLst>
                                    </p:anim>
                                    <p:set>
                                      <p:cBhvr>
                                        <p:cTn id="25" dur="80"/>
                                        <p:tgtEl>
                                          <p:spTgt spid="76395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p:txBody>
          <a:bodyPr/>
          <a:lstStyle/>
          <a:p>
            <a:r>
              <a:rPr lang="en-US" altLang="zh-TW"/>
              <a:t>Outline</a:t>
            </a:r>
          </a:p>
        </p:txBody>
      </p:sp>
      <p:sp>
        <p:nvSpPr>
          <p:cNvPr id="932867" name="Rectangle 3"/>
          <p:cNvSpPr>
            <a:spLocks noGrp="1" noChangeArrowheads="1"/>
          </p:cNvSpPr>
          <p:nvPr>
            <p:ph type="body" idx="1"/>
          </p:nvPr>
        </p:nvSpPr>
        <p:spPr/>
        <p:txBody>
          <a:bodyPr/>
          <a:lstStyle/>
          <a:p>
            <a:r>
              <a:rPr lang="en-US" altLang="zh-TW"/>
              <a:t>Introduction to low-power optimizations</a:t>
            </a:r>
          </a:p>
          <a:p>
            <a:r>
              <a:rPr lang="en-US" altLang="zh-TW">
                <a:solidFill>
                  <a:srgbClr val="FF0000"/>
                </a:solidFill>
              </a:rPr>
              <a:t>Low-power design in MSP430</a:t>
            </a:r>
          </a:p>
        </p:txBody>
      </p:sp>
      <p:sp>
        <p:nvSpPr>
          <p:cNvPr id="2" name="投影片編號版面配置區 1"/>
          <p:cNvSpPr>
            <a:spLocks noGrp="1"/>
          </p:cNvSpPr>
          <p:nvPr>
            <p:ph type="sldNum" sz="quarter" idx="11"/>
          </p:nvPr>
        </p:nvSpPr>
        <p:spPr/>
        <p:txBody>
          <a:bodyPr/>
          <a:lstStyle/>
          <a:p>
            <a:pPr>
              <a:defRPr/>
            </a:pPr>
            <a:fld id="{75EAD3E7-B039-4A93-AACD-1369AB5C0DA9}" type="slidenum">
              <a:rPr lang="zh-TW" altLang="en-US" smtClean="0"/>
              <a:pPr>
                <a:defRPr/>
              </a:pPr>
              <a:t>12</a:t>
            </a:fld>
            <a:endParaRPr lang="zh-TW" altLang="zh-TW"/>
          </a:p>
        </p:txBody>
      </p:sp>
    </p:spTree>
    <p:extLst>
      <p:ext uri="{BB962C8B-B14F-4D97-AF65-F5344CB8AC3E}">
        <p14:creationId xmlns:p14="http://schemas.microsoft.com/office/powerpoint/2010/main" val="529007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Grp="1" noChangeArrowheads="1"/>
          </p:cNvSpPr>
          <p:nvPr>
            <p:ph type="title"/>
          </p:nvPr>
        </p:nvSpPr>
        <p:spPr/>
        <p:txBody>
          <a:bodyPr/>
          <a:lstStyle/>
          <a:p>
            <a:r>
              <a:rPr lang="en-US" altLang="zh-TW" smtClean="0"/>
              <a:t>General Strategies</a:t>
            </a:r>
            <a:endParaRPr lang="en-US" altLang="zh-TW"/>
          </a:p>
        </p:txBody>
      </p:sp>
      <p:sp>
        <p:nvSpPr>
          <p:cNvPr id="933891" name="Rectangle 3"/>
          <p:cNvSpPr>
            <a:spLocks noGrp="1" noChangeArrowheads="1"/>
          </p:cNvSpPr>
          <p:nvPr>
            <p:ph type="body" idx="1"/>
          </p:nvPr>
        </p:nvSpPr>
        <p:spPr/>
        <p:txBody>
          <a:bodyPr/>
          <a:lstStyle/>
          <a:p>
            <a:r>
              <a:rPr lang="en-US" altLang="zh-TW" dirty="0" smtClean="0"/>
              <a:t>Put the system in low-power modes and/or use low-power modules as much as possible</a:t>
            </a:r>
          </a:p>
          <a:p>
            <a:r>
              <a:rPr lang="en-US" altLang="zh-TW" dirty="0" smtClean="0"/>
              <a:t>How?</a:t>
            </a:r>
          </a:p>
          <a:p>
            <a:pPr lvl="1"/>
            <a:r>
              <a:rPr lang="en-US" altLang="zh-TW" dirty="0" smtClean="0"/>
              <a:t>Provide clocks of different frequencies </a:t>
            </a:r>
            <a:r>
              <a:rPr lang="en-US" altLang="zh-TW" i="1" dirty="0" smtClean="0">
                <a:sym typeface="Wingdings" panose="05000000000000000000" pitchFamily="2" charset="2"/>
              </a:rPr>
              <a:t> frequency scaling</a:t>
            </a:r>
            <a:endParaRPr lang="en-US" altLang="zh-TW" i="1" dirty="0" smtClean="0"/>
          </a:p>
          <a:p>
            <a:pPr lvl="1"/>
            <a:r>
              <a:rPr lang="en-US" altLang="zh-TW" dirty="0" smtClean="0"/>
              <a:t>Turn off clocks when no work to do </a:t>
            </a:r>
            <a:r>
              <a:rPr lang="en-US" altLang="zh-TW" dirty="0" smtClean="0">
                <a:sym typeface="Wingdings" panose="05000000000000000000" pitchFamily="2" charset="2"/>
              </a:rPr>
              <a:t> </a:t>
            </a:r>
            <a:r>
              <a:rPr lang="en-US" altLang="zh-TW" i="1" dirty="0" smtClean="0">
                <a:sym typeface="Wingdings" panose="05000000000000000000" pitchFamily="2" charset="2"/>
              </a:rPr>
              <a:t>clock gating</a:t>
            </a:r>
          </a:p>
          <a:p>
            <a:pPr lvl="1"/>
            <a:r>
              <a:rPr lang="en-US" altLang="zh-TW" dirty="0" smtClean="0">
                <a:sym typeface="Wingdings" panose="05000000000000000000" pitchFamily="2" charset="2"/>
              </a:rPr>
              <a:t>Use interru</a:t>
            </a:r>
            <a:r>
              <a:rPr lang="en-US" altLang="zh-TW" dirty="0" smtClean="0"/>
              <a:t>pts to wake up the CPU, return to sleep when done (another reason to use interrupts)</a:t>
            </a:r>
          </a:p>
          <a:p>
            <a:pPr lvl="1"/>
            <a:r>
              <a:rPr lang="en-US" altLang="zh-TW" dirty="0" smtClean="0"/>
              <a:t>Switch on peripherals only when needed</a:t>
            </a:r>
          </a:p>
          <a:p>
            <a:pPr lvl="1"/>
            <a:r>
              <a:rPr lang="en-US" altLang="zh-TW" dirty="0" smtClean="0"/>
              <a:t>Use low-power integrated peripheral modules in place of software, e.g., move data between modules</a:t>
            </a:r>
            <a:endParaRPr lang="en-US" altLang="zh-TW" dirty="0"/>
          </a:p>
        </p:txBody>
      </p:sp>
      <p:sp>
        <p:nvSpPr>
          <p:cNvPr id="2" name="投影片編號版面配置區 1"/>
          <p:cNvSpPr>
            <a:spLocks noGrp="1"/>
          </p:cNvSpPr>
          <p:nvPr>
            <p:ph type="sldNum" sz="quarter" idx="11"/>
          </p:nvPr>
        </p:nvSpPr>
        <p:spPr/>
        <p:txBody>
          <a:bodyPr/>
          <a:lstStyle/>
          <a:p>
            <a:fld id="{75EAD3E7-B039-4A93-AACD-1369AB5C0DA9}" type="slidenum">
              <a:rPr lang="zh-TW" altLang="en-US" smtClean="0"/>
              <a:pPr/>
              <a:t>13</a:t>
            </a:fld>
            <a:endParaRPr lang="zh-TW" altLang="zh-TW"/>
          </a:p>
        </p:txBody>
      </p:sp>
    </p:spTree>
    <p:extLst>
      <p:ext uri="{BB962C8B-B14F-4D97-AF65-F5344CB8AC3E}">
        <p14:creationId xmlns:p14="http://schemas.microsoft.com/office/powerpoint/2010/main" val="1995173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38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389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389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389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389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338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90" name="Rectangle 30"/>
          <p:cNvSpPr>
            <a:spLocks noGrp="1" noChangeArrowheads="1"/>
          </p:cNvSpPr>
          <p:nvPr>
            <p:ph type="title"/>
          </p:nvPr>
        </p:nvSpPr>
        <p:spPr/>
        <p:txBody>
          <a:bodyPr/>
          <a:lstStyle/>
          <a:p>
            <a:r>
              <a:rPr lang="en-US" altLang="zh-TW" dirty="0" smtClean="0"/>
              <a:t>MSP430 Low-Power Modes</a:t>
            </a:r>
            <a:endParaRPr lang="zh-TW" altLang="en-US" dirty="0"/>
          </a:p>
        </p:txBody>
      </p:sp>
      <p:sp>
        <p:nvSpPr>
          <p:cNvPr id="7" name="投影片編號版面配置區 4"/>
          <p:cNvSpPr>
            <a:spLocks noGrp="1"/>
          </p:cNvSpPr>
          <p:nvPr>
            <p:ph type="sldNum" sz="quarter" idx="11"/>
          </p:nvPr>
        </p:nvSpPr>
        <p:spPr>
          <a:xfrm>
            <a:off x="6731000" y="6229350"/>
            <a:ext cx="1905000" cy="457200"/>
          </a:xfrm>
        </p:spPr>
        <p:txBody>
          <a:bodyPr/>
          <a:lstStyle/>
          <a:p>
            <a:fld id="{FEE577D9-2736-4133-B2B6-D04291F91CEB}" type="slidenum">
              <a:rPr lang="zh-TW" altLang="en-US" smtClean="0"/>
              <a:pPr/>
              <a:t>14</a:t>
            </a:fld>
            <a:endParaRPr lang="zh-TW" altLang="zh-TW"/>
          </a:p>
        </p:txBody>
      </p:sp>
      <p:graphicFrame>
        <p:nvGraphicFramePr>
          <p:cNvPr id="936995" name="Group 35"/>
          <p:cNvGraphicFramePr>
            <a:graphicFrameLocks noGrp="1"/>
          </p:cNvGraphicFramePr>
          <p:nvPr>
            <p:ph idx="4294967295"/>
            <p:extLst/>
          </p:nvPr>
        </p:nvGraphicFramePr>
        <p:xfrm>
          <a:off x="216792" y="3429000"/>
          <a:ext cx="8675688" cy="2600325"/>
        </p:xfrm>
        <a:graphic>
          <a:graphicData uri="http://schemas.openxmlformats.org/drawingml/2006/table">
            <a:tbl>
              <a:tblPr/>
              <a:tblGrid>
                <a:gridCol w="936625">
                  <a:extLst>
                    <a:ext uri="{9D8B030D-6E8A-4147-A177-3AD203B41FA5}">
                      <a16:colId xmlns:a16="http://schemas.microsoft.com/office/drawing/2014/main" val="20000"/>
                    </a:ext>
                  </a:extLst>
                </a:gridCol>
                <a:gridCol w="7739063">
                  <a:extLst>
                    <a:ext uri="{9D8B030D-6E8A-4147-A177-3AD203B41FA5}">
                      <a16:colId xmlns:a16="http://schemas.microsoft.com/office/drawing/2014/main" val="20001"/>
                    </a:ext>
                  </a:extLst>
                </a:gridCol>
              </a:tblGrid>
              <a:tr h="371475">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1" i="0" u="none" strike="noStrike" cap="none" normalizeH="0" baseline="0" smtClean="0">
                          <a:ln>
                            <a:noFill/>
                          </a:ln>
                          <a:solidFill>
                            <a:srgbClr val="FFFFFF"/>
                          </a:solidFill>
                          <a:effectLst/>
                          <a:latin typeface="+mn-lt"/>
                          <a:ea typeface="標楷體" panose="03000509000000000000" pitchFamily="65" charset="-120"/>
                        </a:rPr>
                        <a:t>Mode</a:t>
                      </a:r>
                      <a:endParaRPr kumimoji="1" lang="zh-TW" altLang="en-US" sz="2000" b="1" i="0" u="none" strike="noStrike" cap="none" normalizeH="0" baseline="0" smtClean="0">
                        <a:ln>
                          <a:noFill/>
                        </a:ln>
                        <a:solidFill>
                          <a:srgbClr val="FFFFFF"/>
                        </a:solidFill>
                        <a:effectLst/>
                        <a:latin typeface="+mn-lt"/>
                        <a:ea typeface="標楷體" panose="03000509000000000000" pitchFamily="65" charset="-12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1" i="0" u="none" strike="noStrike" cap="none" normalizeH="0" baseline="0" smtClean="0">
                          <a:ln>
                            <a:noFill/>
                          </a:ln>
                          <a:solidFill>
                            <a:srgbClr val="FFFFFF"/>
                          </a:solidFill>
                          <a:effectLst/>
                          <a:latin typeface="+mn-lt"/>
                          <a:ea typeface="標楷體" panose="03000509000000000000" pitchFamily="65" charset="-120"/>
                        </a:rPr>
                        <a:t>CPU and Clocks</a:t>
                      </a:r>
                      <a:endParaRPr kumimoji="1" lang="zh-TW" altLang="en-US" sz="2000" b="1" i="0" u="none" strike="noStrike" cap="none" normalizeH="0" baseline="0" smtClean="0">
                        <a:ln>
                          <a:noFill/>
                        </a:ln>
                        <a:solidFill>
                          <a:srgbClr val="FFFFFF"/>
                        </a:solidFill>
                        <a:effectLst/>
                        <a:latin typeface="+mn-lt"/>
                        <a:ea typeface="標楷體" panose="03000509000000000000" pitchFamily="65" charset="-12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1" i="0" u="none" strike="noStrike" cap="none" normalizeH="0" baseline="0" smtClean="0">
                          <a:ln>
                            <a:noFill/>
                          </a:ln>
                          <a:solidFill>
                            <a:srgbClr val="000000"/>
                          </a:solidFill>
                          <a:effectLst/>
                          <a:latin typeface="+mn-lt"/>
                          <a:ea typeface="標楷體" panose="03000509000000000000" pitchFamily="65" charset="-120"/>
                        </a:rPr>
                        <a:t>Active</a:t>
                      </a:r>
                      <a:endParaRPr kumimoji="1" lang="zh-TW" altLang="en-US" sz="2000" b="1" i="0" u="none" strike="noStrike" cap="none" normalizeH="0" baseline="0" smtClean="0">
                        <a:ln>
                          <a:noFill/>
                        </a:ln>
                        <a:solidFill>
                          <a:srgbClr val="000000"/>
                        </a:solidFill>
                        <a:effectLst/>
                        <a:latin typeface="+mn-lt"/>
                        <a:ea typeface="標楷體" panose="03000509000000000000" pitchFamily="65" charset="-12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1" i="0" u="none" strike="noStrike" cap="none" normalizeH="0" baseline="0" smtClean="0">
                          <a:ln>
                            <a:noFill/>
                          </a:ln>
                          <a:solidFill>
                            <a:srgbClr val="000000"/>
                          </a:solidFill>
                          <a:effectLst/>
                          <a:latin typeface="+mn-lt"/>
                          <a:ea typeface="標楷體" panose="03000509000000000000" pitchFamily="65" charset="-120"/>
                        </a:rPr>
                        <a:t>CPU active; all enabled clocks active</a:t>
                      </a:r>
                      <a:endParaRPr kumimoji="1" lang="zh-TW" altLang="en-US" sz="2000" b="1" i="0" u="none" strike="noStrike" cap="none" normalizeH="0" baseline="0" smtClean="0">
                        <a:ln>
                          <a:noFill/>
                        </a:ln>
                        <a:solidFill>
                          <a:srgbClr val="000000"/>
                        </a:solidFill>
                        <a:effectLst/>
                        <a:latin typeface="+mn-lt"/>
                        <a:ea typeface="標楷體" panose="03000509000000000000" pitchFamily="65" charset="-12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1" i="0" u="none" strike="noStrike" cap="none" normalizeH="0" baseline="0" smtClean="0">
                          <a:ln>
                            <a:noFill/>
                          </a:ln>
                          <a:solidFill>
                            <a:srgbClr val="000000"/>
                          </a:solidFill>
                          <a:effectLst/>
                          <a:latin typeface="+mn-lt"/>
                          <a:ea typeface="標楷體" panose="03000509000000000000" pitchFamily="65" charset="-120"/>
                        </a:rPr>
                        <a:t>LPM0</a:t>
                      </a:r>
                      <a:endParaRPr kumimoji="1" lang="zh-TW" altLang="en-US" sz="2000" b="1" i="0" u="none" strike="noStrike" cap="none" normalizeH="0" baseline="0" smtClean="0">
                        <a:ln>
                          <a:noFill/>
                        </a:ln>
                        <a:solidFill>
                          <a:srgbClr val="000000"/>
                        </a:solidFill>
                        <a:effectLst/>
                        <a:latin typeface="+mn-lt"/>
                        <a:ea typeface="標楷體" panose="03000509000000000000" pitchFamily="65" charset="-12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1" i="0" u="none" strike="noStrike" cap="none" normalizeH="0" baseline="0" smtClean="0">
                          <a:ln>
                            <a:noFill/>
                          </a:ln>
                          <a:solidFill>
                            <a:srgbClr val="000000"/>
                          </a:solidFill>
                          <a:effectLst/>
                          <a:latin typeface="+mn-lt"/>
                          <a:ea typeface="標楷體" panose="03000509000000000000" pitchFamily="65" charset="-120"/>
                        </a:rPr>
                        <a:t>CPU, MCLK disabled; SMCLK, ACLK active</a:t>
                      </a:r>
                      <a:endParaRPr kumimoji="1" lang="zh-TW" altLang="en-US" sz="2000" b="1" i="0" u="none" strike="noStrike" cap="none" normalizeH="0" baseline="0" smtClean="0">
                        <a:ln>
                          <a:noFill/>
                        </a:ln>
                        <a:solidFill>
                          <a:srgbClr val="000000"/>
                        </a:solidFill>
                        <a:effectLst/>
                        <a:latin typeface="+mn-lt"/>
                        <a:ea typeface="標楷體" panose="03000509000000000000" pitchFamily="65" charset="-12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1" i="0" u="none" strike="noStrike" cap="none" normalizeH="0" baseline="0" smtClean="0">
                          <a:ln>
                            <a:noFill/>
                          </a:ln>
                          <a:solidFill>
                            <a:srgbClr val="969696"/>
                          </a:solidFill>
                          <a:effectLst/>
                          <a:latin typeface="+mn-lt"/>
                          <a:ea typeface="標楷體" panose="03000509000000000000" pitchFamily="65" charset="-120"/>
                        </a:rPr>
                        <a:t>LPM1</a:t>
                      </a:r>
                      <a:endParaRPr kumimoji="1" lang="zh-TW" altLang="en-US" sz="2000" b="1" i="0" u="none" strike="noStrike" cap="none" normalizeH="0" baseline="0" smtClean="0">
                        <a:ln>
                          <a:noFill/>
                        </a:ln>
                        <a:solidFill>
                          <a:srgbClr val="969696"/>
                        </a:solidFill>
                        <a:effectLst/>
                        <a:latin typeface="+mn-lt"/>
                        <a:ea typeface="標楷體" panose="03000509000000000000" pitchFamily="65" charset="-12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1" i="0" u="none" strike="noStrike" cap="none" normalizeH="0" baseline="0" smtClean="0">
                          <a:ln>
                            <a:noFill/>
                          </a:ln>
                          <a:solidFill>
                            <a:srgbClr val="969696"/>
                          </a:solidFill>
                          <a:effectLst/>
                          <a:latin typeface="+mn-lt"/>
                          <a:ea typeface="標楷體" panose="03000509000000000000" pitchFamily="65" charset="-120"/>
                        </a:rPr>
                        <a:t>CPU, MCLK disabled; DCO disabled if not for SMCLK; ACLK active</a:t>
                      </a:r>
                      <a:endParaRPr kumimoji="1" lang="zh-TW" altLang="en-US" sz="2000" b="1" i="0" u="none" strike="noStrike" cap="none" normalizeH="0" baseline="0" smtClean="0">
                        <a:ln>
                          <a:noFill/>
                        </a:ln>
                        <a:solidFill>
                          <a:srgbClr val="969696"/>
                        </a:solidFill>
                        <a:effectLst/>
                        <a:latin typeface="+mn-lt"/>
                        <a:ea typeface="標楷體" panose="03000509000000000000" pitchFamily="65" charset="-12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1" i="0" u="none" strike="noStrike" cap="none" normalizeH="0" baseline="0" smtClean="0">
                          <a:ln>
                            <a:noFill/>
                          </a:ln>
                          <a:solidFill>
                            <a:srgbClr val="969696"/>
                          </a:solidFill>
                          <a:effectLst/>
                          <a:latin typeface="+mn-lt"/>
                          <a:ea typeface="標楷體" panose="03000509000000000000" pitchFamily="65" charset="-120"/>
                        </a:rPr>
                        <a:t>LPM2</a:t>
                      </a:r>
                      <a:endParaRPr kumimoji="1" lang="zh-TW" altLang="en-US" sz="2000" b="1" i="0" u="none" strike="noStrike" cap="none" normalizeH="0" baseline="0" smtClean="0">
                        <a:ln>
                          <a:noFill/>
                        </a:ln>
                        <a:solidFill>
                          <a:srgbClr val="969696"/>
                        </a:solidFill>
                        <a:effectLst/>
                        <a:latin typeface="+mn-lt"/>
                        <a:ea typeface="標楷體" panose="03000509000000000000" pitchFamily="65" charset="-12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1" i="0" u="none" strike="noStrike" cap="none" normalizeH="0" baseline="0" smtClean="0">
                          <a:ln>
                            <a:noFill/>
                          </a:ln>
                          <a:solidFill>
                            <a:srgbClr val="969696"/>
                          </a:solidFill>
                          <a:effectLst/>
                          <a:latin typeface="+mn-lt"/>
                          <a:ea typeface="標楷體" panose="03000509000000000000" pitchFamily="65" charset="-120"/>
                        </a:rPr>
                        <a:t>CPU, MCLK, SMCLK, DCO disabled; ACLK active</a:t>
                      </a:r>
                      <a:endParaRPr kumimoji="1" lang="zh-TW" altLang="en-US" sz="2000" b="1" i="0" u="none" strike="noStrike" cap="none" normalizeH="0" baseline="0" smtClean="0">
                        <a:ln>
                          <a:noFill/>
                        </a:ln>
                        <a:solidFill>
                          <a:srgbClr val="969696"/>
                        </a:solidFill>
                        <a:effectLst/>
                        <a:latin typeface="+mn-lt"/>
                        <a:ea typeface="標楷體" panose="03000509000000000000" pitchFamily="65" charset="-12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1" i="0" u="none" strike="noStrike" cap="none" normalizeH="0" baseline="0" smtClean="0">
                          <a:ln>
                            <a:noFill/>
                          </a:ln>
                          <a:solidFill>
                            <a:srgbClr val="FF0000"/>
                          </a:solidFill>
                          <a:effectLst/>
                          <a:latin typeface="+mn-lt"/>
                          <a:ea typeface="標楷體" panose="03000509000000000000" pitchFamily="65" charset="-120"/>
                        </a:rPr>
                        <a:t>LPM3</a:t>
                      </a:r>
                      <a:endParaRPr kumimoji="1" lang="zh-TW" altLang="en-US" sz="2000" b="1" i="0" u="none" strike="noStrike" cap="none" normalizeH="0" baseline="0" smtClean="0">
                        <a:ln>
                          <a:noFill/>
                        </a:ln>
                        <a:solidFill>
                          <a:srgbClr val="FF0000"/>
                        </a:solidFill>
                        <a:effectLst/>
                        <a:latin typeface="+mn-lt"/>
                        <a:ea typeface="標楷體" panose="03000509000000000000" pitchFamily="65" charset="-12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1" i="0" u="none" strike="noStrike" cap="none" normalizeH="0" baseline="0" smtClean="0">
                          <a:ln>
                            <a:noFill/>
                          </a:ln>
                          <a:solidFill>
                            <a:srgbClr val="FF0000"/>
                          </a:solidFill>
                          <a:effectLst/>
                          <a:latin typeface="+mn-lt"/>
                          <a:ea typeface="標楷體" panose="03000509000000000000" pitchFamily="65" charset="-120"/>
                        </a:rPr>
                        <a:t>CPU, MCLK, SMCLK, DCO disabled; ACLK active</a:t>
                      </a:r>
                      <a:endParaRPr kumimoji="1" lang="zh-TW" altLang="en-US" sz="2000" b="1" i="0" u="none" strike="noStrike" cap="none" normalizeH="0" baseline="0" smtClean="0">
                        <a:ln>
                          <a:noFill/>
                        </a:ln>
                        <a:solidFill>
                          <a:srgbClr val="FF0000"/>
                        </a:solidFill>
                        <a:effectLst/>
                        <a:latin typeface="+mn-lt"/>
                        <a:ea typeface="標楷體" panose="03000509000000000000" pitchFamily="65" charset="-12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1" i="0" u="none" strike="noStrike" cap="none" normalizeH="0" baseline="0" smtClean="0">
                          <a:ln>
                            <a:noFill/>
                          </a:ln>
                          <a:solidFill>
                            <a:srgbClr val="000000"/>
                          </a:solidFill>
                          <a:effectLst/>
                          <a:latin typeface="+mn-lt"/>
                          <a:ea typeface="標楷體" panose="03000509000000000000" pitchFamily="65" charset="-120"/>
                        </a:rPr>
                        <a:t>LPM4</a:t>
                      </a:r>
                      <a:endParaRPr kumimoji="1" lang="zh-TW" altLang="en-US" sz="2000" b="1" i="0" u="none" strike="noStrike" cap="none" normalizeH="0" baseline="0" smtClean="0">
                        <a:ln>
                          <a:noFill/>
                        </a:ln>
                        <a:solidFill>
                          <a:srgbClr val="000000"/>
                        </a:solidFill>
                        <a:effectLst/>
                        <a:latin typeface="+mn-lt"/>
                        <a:ea typeface="標楷體" panose="03000509000000000000" pitchFamily="65" charset="-12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0"/>
                        </a:spcBef>
                        <a:spcAft>
                          <a:spcPct val="0"/>
                        </a:spcAft>
                        <a:buClr>
                          <a:srgbClr val="0000FF"/>
                        </a:buClr>
                        <a:buSzPct val="80000"/>
                        <a:buFontTx/>
                        <a:buNone/>
                        <a:tabLst/>
                      </a:pPr>
                      <a:r>
                        <a:rPr kumimoji="1" lang="en-US" altLang="zh-TW" sz="2000" b="1" i="0" u="none" strike="noStrike" cap="none" normalizeH="0" baseline="0" dirty="0" smtClean="0">
                          <a:ln>
                            <a:noFill/>
                          </a:ln>
                          <a:solidFill>
                            <a:srgbClr val="000000"/>
                          </a:solidFill>
                          <a:effectLst/>
                          <a:latin typeface="+mn-lt"/>
                          <a:ea typeface="標楷體" panose="03000509000000000000" pitchFamily="65" charset="-120"/>
                        </a:rPr>
                        <a:t>CPU and all clocks disabled</a:t>
                      </a:r>
                      <a:endParaRPr kumimoji="1" lang="zh-TW" altLang="en-US" sz="2000" b="1" i="0" u="none" strike="noStrike" cap="none" normalizeH="0" baseline="0" dirty="0" smtClean="0">
                        <a:ln>
                          <a:noFill/>
                        </a:ln>
                        <a:solidFill>
                          <a:srgbClr val="000000"/>
                        </a:solidFill>
                        <a:effectLst/>
                        <a:latin typeface="+mn-lt"/>
                        <a:ea typeface="標楷體" panose="03000509000000000000" pitchFamily="65" charset="-12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pic>
        <p:nvPicPr>
          <p:cNvPr id="5" name="Picture 2"/>
          <p:cNvPicPr>
            <a:picLocks noChangeAspect="1" noChangeArrowheads="1"/>
          </p:cNvPicPr>
          <p:nvPr/>
        </p:nvPicPr>
        <p:blipFill>
          <a:blip r:embed="rId2" cstate="print"/>
          <a:srcRect/>
          <a:stretch>
            <a:fillRect/>
          </a:stretch>
        </p:blipFill>
        <p:spPr bwMode="auto">
          <a:xfrm>
            <a:off x="3348038" y="1124744"/>
            <a:ext cx="5184775" cy="24812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73813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2" name="標題 1"/>
          <p:cNvSpPr>
            <a:spLocks noGrp="1"/>
          </p:cNvSpPr>
          <p:nvPr>
            <p:ph type="title"/>
          </p:nvPr>
        </p:nvSpPr>
        <p:spPr/>
        <p:txBody>
          <a:bodyPr/>
          <a:lstStyle/>
          <a:p>
            <a:r>
              <a:rPr lang="en-US" altLang="zh-TW" smtClean="0"/>
              <a:t>MSP430 Low Power Modes</a:t>
            </a:r>
            <a:endParaRPr lang="zh-TW" altLang="en-US"/>
          </a:p>
        </p:txBody>
      </p:sp>
      <p:sp>
        <p:nvSpPr>
          <p:cNvPr id="901123" name="內容版面配置區 2"/>
          <p:cNvSpPr>
            <a:spLocks noGrp="1"/>
          </p:cNvSpPr>
          <p:nvPr>
            <p:ph type="body" idx="1"/>
          </p:nvPr>
        </p:nvSpPr>
        <p:spPr/>
        <p:txBody>
          <a:bodyPr/>
          <a:lstStyle/>
          <a:p>
            <a:r>
              <a:rPr lang="en-US" altLang="zh-TW" dirty="0" smtClean="0"/>
              <a:t>Active mode: </a:t>
            </a:r>
          </a:p>
          <a:p>
            <a:pPr lvl="1"/>
            <a:r>
              <a:rPr lang="en-US" altLang="zh-TW" dirty="0" smtClean="0"/>
              <a:t>MSP430 starts up in this mode, which must be used when the CPU is required, i.e., to run code </a:t>
            </a:r>
          </a:p>
          <a:p>
            <a:pPr lvl="1"/>
            <a:r>
              <a:rPr lang="en-US" altLang="zh-TW" dirty="0" smtClean="0"/>
              <a:t>An interrupt automatically switches MSP430 to active</a:t>
            </a:r>
          </a:p>
          <a:p>
            <a:pPr lvl="1"/>
            <a:r>
              <a:rPr lang="en-US" altLang="zh-TW" dirty="0" smtClean="0"/>
              <a:t>Current can be reduced by running at the lowest supply voltage consistent with the frequency of MCLK, e.g. V</a:t>
            </a:r>
            <a:r>
              <a:rPr lang="en-US" altLang="zh-TW" baseline="-25000" dirty="0" smtClean="0"/>
              <a:t>CC</a:t>
            </a:r>
            <a:r>
              <a:rPr lang="en-US" altLang="zh-TW" dirty="0" smtClean="0"/>
              <a:t> to 1.8V for </a:t>
            </a:r>
            <a:r>
              <a:rPr lang="en-US" altLang="zh-TW" dirty="0" err="1" smtClean="0"/>
              <a:t>f</a:t>
            </a:r>
            <a:r>
              <a:rPr lang="en-US" altLang="zh-TW" baseline="-25000" dirty="0" err="1" smtClean="0"/>
              <a:t>DCO</a:t>
            </a:r>
            <a:r>
              <a:rPr lang="en-US" altLang="zh-TW" dirty="0" smtClean="0"/>
              <a:t> = 1MHz</a:t>
            </a:r>
          </a:p>
          <a:p>
            <a:r>
              <a:rPr lang="en-US" altLang="zh-TW" dirty="0" smtClean="0"/>
              <a:t>LPM0:</a:t>
            </a:r>
          </a:p>
          <a:p>
            <a:pPr lvl="1"/>
            <a:r>
              <a:rPr lang="en-US" altLang="zh-TW" dirty="0" smtClean="0"/>
              <a:t>CPU and MCLK are disabled</a:t>
            </a:r>
          </a:p>
          <a:p>
            <a:pPr lvl="1"/>
            <a:r>
              <a:rPr lang="en-US" altLang="zh-TW" dirty="0" smtClean="0"/>
              <a:t>Used when CPU is not required but some I/O modules require a fast clock from SMCLK and DCO</a:t>
            </a:r>
            <a:endParaRPr lang="en-US" altLang="zh-TW" dirty="0"/>
          </a:p>
        </p:txBody>
      </p:sp>
      <p:sp>
        <p:nvSpPr>
          <p:cNvPr id="5" name="投影片編號版面配置區 5"/>
          <p:cNvSpPr>
            <a:spLocks noGrp="1"/>
          </p:cNvSpPr>
          <p:nvPr>
            <p:ph type="sldNum" sz="quarter" idx="11"/>
          </p:nvPr>
        </p:nvSpPr>
        <p:spPr>
          <a:xfrm>
            <a:off x="6731000" y="6229350"/>
            <a:ext cx="1905000" cy="457200"/>
          </a:xfrm>
        </p:spPr>
        <p:txBody>
          <a:bodyPr/>
          <a:lstStyle/>
          <a:p>
            <a:fld id="{DE07A35A-39F6-4243-9B82-CCEE6CAB2281}" type="slidenum">
              <a:rPr lang="zh-TW" altLang="en-US" smtClean="0"/>
              <a:pPr/>
              <a:t>15</a:t>
            </a:fld>
            <a:endParaRPr lang="zh-TW" altLang="zh-TW"/>
          </a:p>
        </p:txBody>
      </p:sp>
    </p:spTree>
    <p:extLst>
      <p:ext uri="{BB962C8B-B14F-4D97-AF65-F5344CB8AC3E}">
        <p14:creationId xmlns:p14="http://schemas.microsoft.com/office/powerpoint/2010/main" val="27932785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標題 1"/>
          <p:cNvSpPr>
            <a:spLocks noGrp="1"/>
          </p:cNvSpPr>
          <p:nvPr>
            <p:ph type="title"/>
          </p:nvPr>
        </p:nvSpPr>
        <p:spPr/>
        <p:txBody>
          <a:bodyPr/>
          <a:lstStyle/>
          <a:p>
            <a:r>
              <a:rPr lang="en-US" altLang="zh-TW"/>
              <a:t>MSP430 Low Power Modes</a:t>
            </a:r>
            <a:endParaRPr lang="zh-TW" altLang="en-US"/>
          </a:p>
        </p:txBody>
      </p:sp>
      <p:sp>
        <p:nvSpPr>
          <p:cNvPr id="902147" name="內容版面配置區 2"/>
          <p:cNvSpPr>
            <a:spLocks noGrp="1"/>
          </p:cNvSpPr>
          <p:nvPr>
            <p:ph type="body" idx="1"/>
          </p:nvPr>
        </p:nvSpPr>
        <p:spPr/>
        <p:txBody>
          <a:bodyPr/>
          <a:lstStyle/>
          <a:p>
            <a:r>
              <a:rPr lang="en-US" altLang="zh-TW"/>
              <a:t>LPM3: </a:t>
            </a:r>
          </a:p>
          <a:p>
            <a:pPr lvl="1"/>
            <a:r>
              <a:rPr lang="en-US" altLang="zh-TW"/>
              <a:t>Only ACLK remains active</a:t>
            </a:r>
          </a:p>
          <a:p>
            <a:pPr lvl="1"/>
            <a:r>
              <a:rPr lang="en-US" altLang="zh-TW"/>
              <a:t>Standard low-power mode when MSP430 must wake itself at regular intervals and needs a (slow) clock</a:t>
            </a:r>
          </a:p>
          <a:p>
            <a:pPr lvl="1"/>
            <a:r>
              <a:rPr lang="en-US" altLang="zh-TW"/>
              <a:t>Also required if MSP430 must maintain a real-time clock</a:t>
            </a:r>
          </a:p>
          <a:p>
            <a:r>
              <a:rPr lang="en-US" altLang="zh-TW"/>
              <a:t>LPM4: </a:t>
            </a:r>
          </a:p>
          <a:p>
            <a:pPr lvl="1"/>
            <a:r>
              <a:rPr lang="en-US" altLang="zh-TW"/>
              <a:t>CPU and all clocks are disabled</a:t>
            </a:r>
          </a:p>
          <a:p>
            <a:pPr lvl="1"/>
            <a:r>
              <a:rPr lang="en-US" altLang="zh-TW"/>
              <a:t>MSP430 can be wakened only by an external signal, e.g., RST/NMI, also called </a:t>
            </a:r>
            <a:r>
              <a:rPr lang="en-US" altLang="zh-TW" i="1"/>
              <a:t>RAM retention mode</a:t>
            </a:r>
          </a:p>
        </p:txBody>
      </p:sp>
      <p:sp>
        <p:nvSpPr>
          <p:cNvPr id="2" name="投影片編號版面配置區 1"/>
          <p:cNvSpPr>
            <a:spLocks noGrp="1"/>
          </p:cNvSpPr>
          <p:nvPr>
            <p:ph type="sldNum" sz="quarter" idx="11"/>
          </p:nvPr>
        </p:nvSpPr>
        <p:spPr/>
        <p:txBody>
          <a:bodyPr/>
          <a:lstStyle/>
          <a:p>
            <a:pPr>
              <a:defRPr/>
            </a:pPr>
            <a:fld id="{75EAD3E7-B039-4A93-AACD-1369AB5C0DA9}" type="slidenum">
              <a:rPr lang="zh-TW" altLang="en-US" smtClean="0"/>
              <a:pPr>
                <a:defRPr/>
              </a:pPr>
              <a:t>16</a:t>
            </a:fld>
            <a:endParaRPr lang="zh-TW" altLang="zh-TW"/>
          </a:p>
        </p:txBody>
      </p:sp>
    </p:spTree>
    <p:extLst>
      <p:ext uri="{BB962C8B-B14F-4D97-AF65-F5344CB8AC3E}">
        <p14:creationId xmlns:p14="http://schemas.microsoft.com/office/powerpoint/2010/main" val="22159608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標題 1"/>
          <p:cNvSpPr>
            <a:spLocks noGrp="1"/>
          </p:cNvSpPr>
          <p:nvPr>
            <p:ph type="title"/>
          </p:nvPr>
        </p:nvSpPr>
        <p:spPr/>
        <p:txBody>
          <a:bodyPr/>
          <a:lstStyle/>
          <a:p>
            <a:r>
              <a:rPr lang="en-US" altLang="zh-TW" smtClean="0"/>
              <a:t>Controlling Low Power Modes</a:t>
            </a:r>
            <a:endParaRPr lang="zh-TW" altLang="en-US"/>
          </a:p>
        </p:txBody>
      </p:sp>
      <p:sp>
        <p:nvSpPr>
          <p:cNvPr id="903171" name="內容版面配置區 2"/>
          <p:cNvSpPr>
            <a:spLocks noGrp="1"/>
          </p:cNvSpPr>
          <p:nvPr>
            <p:ph type="body" idx="1"/>
          </p:nvPr>
        </p:nvSpPr>
        <p:spPr/>
        <p:txBody>
          <a:bodyPr/>
          <a:lstStyle/>
          <a:p>
            <a:r>
              <a:rPr lang="en-US" altLang="zh-TW" dirty="0" smtClean="0"/>
              <a:t>Through four bits in </a:t>
            </a:r>
            <a:r>
              <a:rPr lang="en-US" altLang="zh-TW" i="1" dirty="0" smtClean="0"/>
              <a:t>Status Register </a:t>
            </a:r>
            <a:r>
              <a:rPr lang="en-US" altLang="zh-TW" dirty="0" smtClean="0"/>
              <a:t>(SR) in CPU</a:t>
            </a:r>
          </a:p>
          <a:p>
            <a:pPr lvl="1"/>
            <a:r>
              <a:rPr lang="en-US" altLang="zh-TW" dirty="0" smtClean="0"/>
              <a:t>SCG0 (System clock generator 0): when set, turns off DCO, if DCOCLK is not used for MCLK or SMCLK</a:t>
            </a:r>
          </a:p>
          <a:p>
            <a:pPr lvl="1"/>
            <a:r>
              <a:rPr lang="en-US" altLang="zh-TW" dirty="0" smtClean="0"/>
              <a:t>SCG1 (System clock generator 1): when set, turns off the SMCLK</a:t>
            </a:r>
          </a:p>
          <a:p>
            <a:pPr lvl="1"/>
            <a:r>
              <a:rPr lang="en-US" altLang="zh-TW" dirty="0" smtClean="0"/>
              <a:t>OSCOFF (Oscillator off): when set, turns off LFXT1 crystal oscillator, when LFXT1CLK is not use for MCLK or SMCLK</a:t>
            </a:r>
          </a:p>
          <a:p>
            <a:pPr lvl="1"/>
            <a:r>
              <a:rPr lang="en-US" altLang="zh-TW" dirty="0" smtClean="0"/>
              <a:t>CPUOFF (CPU off): when set, turns off the CPU </a:t>
            </a:r>
          </a:p>
          <a:p>
            <a:pPr lvl="1"/>
            <a:r>
              <a:rPr lang="en-US" altLang="zh-TW" dirty="0" smtClean="0"/>
              <a:t>All are clear in active mode</a:t>
            </a:r>
            <a:endParaRPr lang="en-US" altLang="zh-TW" dirty="0"/>
          </a:p>
        </p:txBody>
      </p:sp>
      <p:sp>
        <p:nvSpPr>
          <p:cNvPr id="7" name="投影片編號版面配置區 5"/>
          <p:cNvSpPr>
            <a:spLocks noGrp="1"/>
          </p:cNvSpPr>
          <p:nvPr>
            <p:ph type="sldNum" sz="quarter" idx="11"/>
          </p:nvPr>
        </p:nvSpPr>
        <p:spPr>
          <a:xfrm>
            <a:off x="6731000" y="6229350"/>
            <a:ext cx="1905000" cy="457200"/>
          </a:xfrm>
        </p:spPr>
        <p:txBody>
          <a:bodyPr/>
          <a:lstStyle/>
          <a:p>
            <a:fld id="{85F0CA88-01BC-4A89-A800-5576F41CFCAA}" type="slidenum">
              <a:rPr lang="zh-TW" altLang="en-US" smtClean="0"/>
              <a:pPr/>
              <a:t>17</a:t>
            </a:fld>
            <a:endParaRPr lang="zh-TW" altLang="zh-TW"/>
          </a:p>
        </p:txBody>
      </p:sp>
      <p:pic>
        <p:nvPicPr>
          <p:cNvPr id="90317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50" y="5086201"/>
            <a:ext cx="8988425"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3174" name="Oval 6"/>
          <p:cNvSpPr>
            <a:spLocks noChangeArrowheads="1"/>
          </p:cNvSpPr>
          <p:nvPr/>
        </p:nvSpPr>
        <p:spPr bwMode="auto">
          <a:xfrm>
            <a:off x="4602163" y="5013176"/>
            <a:ext cx="2160587" cy="936625"/>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33395191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標題 1"/>
          <p:cNvSpPr>
            <a:spLocks noGrp="1"/>
          </p:cNvSpPr>
          <p:nvPr>
            <p:ph type="title"/>
          </p:nvPr>
        </p:nvSpPr>
        <p:spPr/>
        <p:txBody>
          <a:bodyPr/>
          <a:lstStyle/>
          <a:p>
            <a:r>
              <a:rPr lang="en-US" altLang="zh-TW" smtClean="0"/>
              <a:t>Controlling Low Power Modes</a:t>
            </a:r>
            <a:endParaRPr lang="zh-TW" altLang="en-US"/>
          </a:p>
        </p:txBody>
      </p:sp>
      <p:sp>
        <p:nvSpPr>
          <p:cNvPr id="943107" name="內容版面配置區 2"/>
          <p:cNvSpPr>
            <a:spLocks noGrp="1"/>
          </p:cNvSpPr>
          <p:nvPr>
            <p:ph type="body" idx="1"/>
          </p:nvPr>
        </p:nvSpPr>
        <p:spPr/>
        <p:txBody>
          <a:bodyPr/>
          <a:lstStyle/>
          <a:p>
            <a:r>
              <a:rPr lang="en-US" altLang="zh-TW" smtClean="0"/>
              <a:t>Status bits and low-power modes </a:t>
            </a:r>
            <a:endParaRPr lang="en-US" altLang="zh-TW"/>
          </a:p>
        </p:txBody>
      </p:sp>
      <p:sp>
        <p:nvSpPr>
          <p:cNvPr id="6" name="投影片編號版面配置區 5"/>
          <p:cNvSpPr>
            <a:spLocks noGrp="1"/>
          </p:cNvSpPr>
          <p:nvPr>
            <p:ph type="sldNum" sz="quarter" idx="11"/>
          </p:nvPr>
        </p:nvSpPr>
        <p:spPr>
          <a:xfrm>
            <a:off x="6731000" y="6229350"/>
            <a:ext cx="1905000" cy="457200"/>
          </a:xfrm>
        </p:spPr>
        <p:txBody>
          <a:bodyPr/>
          <a:lstStyle/>
          <a:p>
            <a:fld id="{E25BD665-09D8-401A-A3C3-3B80073314C8}" type="slidenum">
              <a:rPr lang="zh-TW" altLang="en-US" smtClean="0"/>
              <a:pPr/>
              <a:t>18</a:t>
            </a:fld>
            <a:endParaRPr lang="zh-TW" altLang="zh-TW"/>
          </a:p>
        </p:txBody>
      </p:sp>
      <p:pic>
        <p:nvPicPr>
          <p:cNvPr id="94310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5" y="2276475"/>
            <a:ext cx="8699500" cy="275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8126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ChangeArrowheads="1"/>
          </p:cNvSpPr>
          <p:nvPr>
            <p:ph type="title"/>
          </p:nvPr>
        </p:nvSpPr>
        <p:spPr/>
        <p:txBody>
          <a:bodyPr/>
          <a:lstStyle/>
          <a:p>
            <a:r>
              <a:rPr lang="en-US" altLang="zh-TW" dirty="0" smtClean="0"/>
              <a:t>Introduction</a:t>
            </a:r>
            <a:endParaRPr lang="en-US" altLang="zh-TW" dirty="0"/>
          </a:p>
        </p:txBody>
      </p:sp>
      <p:sp>
        <p:nvSpPr>
          <p:cNvPr id="930819" name="Rectangle 3"/>
          <p:cNvSpPr>
            <a:spLocks noGrp="1" noChangeArrowheads="1"/>
          </p:cNvSpPr>
          <p:nvPr>
            <p:ph type="body" idx="1"/>
          </p:nvPr>
        </p:nvSpPr>
        <p:spPr/>
        <p:txBody>
          <a:bodyPr/>
          <a:lstStyle/>
          <a:p>
            <a:r>
              <a:rPr lang="en-US" altLang="zh-TW" dirty="0" smtClean="0"/>
              <a:t>Why low power?</a:t>
            </a:r>
          </a:p>
          <a:p>
            <a:pPr lvl="1"/>
            <a:r>
              <a:rPr lang="en-US" altLang="zh-TW" dirty="0" smtClean="0"/>
              <a:t>Portable and mobile devices are getting popular, but they have limited power sources, e.g., battery</a:t>
            </a:r>
          </a:p>
          <a:p>
            <a:pPr lvl="1"/>
            <a:r>
              <a:rPr lang="en-US" altLang="zh-TW" dirty="0" smtClean="0"/>
              <a:t>Energy conservation for our planet</a:t>
            </a:r>
          </a:p>
          <a:p>
            <a:pPr lvl="1"/>
            <a:r>
              <a:rPr lang="en-US" altLang="zh-TW" dirty="0" smtClean="0"/>
              <a:t>Power generates heat </a:t>
            </a:r>
            <a:r>
              <a:rPr lang="en-US" altLang="zh-TW" dirty="0" smtClean="0">
                <a:sym typeface="Wingdings" panose="05000000000000000000" pitchFamily="2" charset="2"/>
              </a:rPr>
              <a:t> slim </a:t>
            </a:r>
            <a:r>
              <a:rPr lang="en-US" altLang="zh-TW" dirty="0" err="1" smtClean="0">
                <a:sym typeface="Wingdings" panose="05000000000000000000" pitchFamily="2" charset="2"/>
              </a:rPr>
              <a:t>formfactor</a:t>
            </a:r>
            <a:r>
              <a:rPr lang="en-US" altLang="zh-TW" dirty="0" smtClean="0">
                <a:sym typeface="Wingdings" panose="05000000000000000000" pitchFamily="2" charset="2"/>
              </a:rPr>
              <a:t>, low carbon</a:t>
            </a:r>
          </a:p>
          <a:p>
            <a:r>
              <a:rPr lang="en-US" altLang="zh-TW" dirty="0" smtClean="0"/>
              <a:t>Power optimization becomes a new dimension in system design, besides performance and cost</a:t>
            </a:r>
          </a:p>
          <a:p>
            <a:r>
              <a:rPr lang="en-US" altLang="zh-TW" dirty="0" smtClean="0"/>
              <a:t>MSP430 provides many features for low-power operations, which will be discussed later</a:t>
            </a:r>
            <a:endParaRPr lang="en-US" altLang="zh-TW" dirty="0"/>
          </a:p>
        </p:txBody>
      </p:sp>
      <p:sp>
        <p:nvSpPr>
          <p:cNvPr id="2" name="投影片編號版面配置區 1"/>
          <p:cNvSpPr>
            <a:spLocks noGrp="1"/>
          </p:cNvSpPr>
          <p:nvPr>
            <p:ph type="sldNum" sz="quarter" idx="11"/>
          </p:nvPr>
        </p:nvSpPr>
        <p:spPr/>
        <p:txBody>
          <a:bodyPr/>
          <a:lstStyle/>
          <a:p>
            <a:fld id="{75EAD3E7-B039-4A93-AACD-1369AB5C0DA9}" type="slidenum">
              <a:rPr lang="zh-TW" altLang="en-US" smtClean="0"/>
              <a:pPr/>
              <a:t>1</a:t>
            </a:fld>
            <a:endParaRPr lang="zh-TW" altLang="zh-TW"/>
          </a:p>
        </p:txBody>
      </p:sp>
    </p:spTree>
    <p:extLst>
      <p:ext uri="{BB962C8B-B14F-4D97-AF65-F5344CB8AC3E}">
        <p14:creationId xmlns:p14="http://schemas.microsoft.com/office/powerpoint/2010/main" val="4189165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4" name="Rectangle 6"/>
          <p:cNvSpPr>
            <a:spLocks noGrp="1" noChangeArrowheads="1"/>
          </p:cNvSpPr>
          <p:nvPr>
            <p:ph type="title"/>
          </p:nvPr>
        </p:nvSpPr>
        <p:spPr/>
        <p:txBody>
          <a:bodyPr/>
          <a:lstStyle/>
          <a:p>
            <a:r>
              <a:rPr lang="en-US" altLang="zh-TW"/>
              <a:t>Entering/Exiting Low-Power Modes</a:t>
            </a:r>
            <a:endParaRPr lang="zh-TW" altLang="en-US"/>
          </a:p>
        </p:txBody>
      </p:sp>
      <p:sp>
        <p:nvSpPr>
          <p:cNvPr id="944135" name="Rectangle 7"/>
          <p:cNvSpPr>
            <a:spLocks noGrp="1" noChangeArrowheads="1"/>
          </p:cNvSpPr>
          <p:nvPr>
            <p:ph type="body" idx="1"/>
          </p:nvPr>
        </p:nvSpPr>
        <p:spPr/>
        <p:txBody>
          <a:bodyPr/>
          <a:lstStyle/>
          <a:p>
            <a:pPr>
              <a:buFont typeface="Wingdings" panose="05000000000000000000" pitchFamily="2" charset="2"/>
              <a:buNone/>
            </a:pPr>
            <a:r>
              <a:rPr lang="en-US" altLang="zh-TW" dirty="0"/>
              <a:t>Interrupt wakes MSP430 from low-power modes:</a:t>
            </a:r>
          </a:p>
          <a:p>
            <a:r>
              <a:rPr lang="en-US" altLang="zh-TW" dirty="0" smtClean="0"/>
              <a:t>Entering </a:t>
            </a:r>
            <a:r>
              <a:rPr lang="en-US" altLang="zh-TW" dirty="0"/>
              <a:t>ISR:</a:t>
            </a:r>
          </a:p>
          <a:p>
            <a:pPr lvl="1"/>
            <a:r>
              <a:rPr lang="en-US" altLang="zh-TW" dirty="0"/>
              <a:t>PC and SR are stored on the stack</a:t>
            </a:r>
          </a:p>
          <a:p>
            <a:pPr lvl="1"/>
            <a:r>
              <a:rPr lang="en-US" altLang="zh-TW" dirty="0"/>
              <a:t>CPUOFF, SCG1, OSCOFF bits are automatically reset</a:t>
            </a:r>
            <a:br>
              <a:rPr lang="en-US" altLang="zh-TW" dirty="0"/>
            </a:br>
            <a:r>
              <a:rPr lang="en-US" altLang="zh-TW" dirty="0">
                <a:sym typeface="Wingdings" panose="05000000000000000000" pitchFamily="2" charset="2"/>
              </a:rPr>
              <a:t> entering active mode</a:t>
            </a:r>
            <a:endParaRPr lang="en-US" altLang="zh-TW" dirty="0"/>
          </a:p>
          <a:p>
            <a:pPr lvl="1"/>
            <a:r>
              <a:rPr lang="en-US" altLang="zh-TW" dirty="0"/>
              <a:t>MCLK must be started so CPU can handle interrupt</a:t>
            </a:r>
            <a:endParaRPr lang="zh-TW" altLang="en-US" dirty="0"/>
          </a:p>
          <a:p>
            <a:r>
              <a:rPr lang="en-US" altLang="zh-TW" dirty="0"/>
              <a:t>Options for returning from ISR:</a:t>
            </a:r>
          </a:p>
          <a:p>
            <a:pPr lvl="1"/>
            <a:r>
              <a:rPr lang="en-US" altLang="zh-TW" dirty="0"/>
              <a:t>Original SR is popped from the stack, restoring the previous operating mode</a:t>
            </a:r>
          </a:p>
          <a:p>
            <a:pPr lvl="1"/>
            <a:r>
              <a:rPr lang="en-US" altLang="zh-TW" dirty="0"/>
              <a:t>SR bits stored on stack can be modified within ISR to return to a different mode when RETI is executed</a:t>
            </a:r>
          </a:p>
        </p:txBody>
      </p:sp>
      <p:sp>
        <p:nvSpPr>
          <p:cNvPr id="2" name="投影片編號版面配置區 1"/>
          <p:cNvSpPr>
            <a:spLocks noGrp="1"/>
          </p:cNvSpPr>
          <p:nvPr>
            <p:ph type="sldNum" sz="quarter" idx="11"/>
          </p:nvPr>
        </p:nvSpPr>
        <p:spPr/>
        <p:txBody>
          <a:bodyPr/>
          <a:lstStyle/>
          <a:p>
            <a:pPr>
              <a:defRPr/>
            </a:pPr>
            <a:fld id="{75EAD3E7-B039-4A93-AACD-1369AB5C0DA9}" type="slidenum">
              <a:rPr lang="zh-TW" altLang="en-US" smtClean="0"/>
              <a:pPr>
                <a:defRPr/>
              </a:pPr>
              <a:t>19</a:t>
            </a:fld>
            <a:endParaRPr lang="zh-TW" altLang="zh-TW"/>
          </a:p>
        </p:txBody>
      </p:sp>
    </p:spTree>
    <p:extLst>
      <p:ext uri="{BB962C8B-B14F-4D97-AF65-F5344CB8AC3E}">
        <p14:creationId xmlns:p14="http://schemas.microsoft.com/office/powerpoint/2010/main" val="1470669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944135">
                                            <p:txEl>
                                              <p:pRg st="5" end="5"/>
                                            </p:txEl>
                                          </p:spTgt>
                                        </p:tgtEl>
                                        <p:attrNameLst>
                                          <p:attrName>style.visibility</p:attrName>
                                        </p:attrNameLst>
                                      </p:cBhvr>
                                      <p:to>
                                        <p:strVal val="visible"/>
                                      </p:to>
                                    </p:set>
                                    <p:anim calcmode="discrete" valueType="clr">
                                      <p:cBhvr override="childStyle">
                                        <p:cTn id="7" dur="80"/>
                                        <p:tgtEl>
                                          <p:spTgt spid="944135">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44135">
                                            <p:txEl>
                                              <p:pRg st="5" end="5"/>
                                            </p:txEl>
                                          </p:spTgt>
                                        </p:tgtEl>
                                        <p:attrNameLst>
                                          <p:attrName>fillcolor</p:attrName>
                                        </p:attrNameLst>
                                      </p:cBhvr>
                                      <p:tavLst>
                                        <p:tav tm="0">
                                          <p:val>
                                            <p:clrVal>
                                              <a:schemeClr val="accent2"/>
                                            </p:clrVal>
                                          </p:val>
                                        </p:tav>
                                        <p:tav tm="50000">
                                          <p:val>
                                            <p:clrVal>
                                              <a:schemeClr val="hlink"/>
                                            </p:clrVal>
                                          </p:val>
                                        </p:tav>
                                      </p:tavLst>
                                    </p:anim>
                                    <p:set>
                                      <p:cBhvr>
                                        <p:cTn id="9" dur="80"/>
                                        <p:tgtEl>
                                          <p:spTgt spid="944135">
                                            <p:txEl>
                                              <p:pRg st="5" end="5"/>
                                            </p:txEl>
                                          </p:spTgt>
                                        </p:tgtEl>
                                        <p:attrNameLst>
                                          <p:attrName>fill.type</p:attrName>
                                        </p:attrNameLst>
                                      </p:cBhvr>
                                      <p:to>
                                        <p:strVal val="solid"/>
                                      </p:to>
                                    </p:set>
                                  </p:childTnLst>
                                </p:cTn>
                              </p:par>
                            </p:childTnLst>
                          </p:cTn>
                        </p:par>
                        <p:par>
                          <p:cTn id="10" fill="hold" nodeType="afterGroup">
                            <p:stCondLst>
                              <p:cond delay="1120"/>
                            </p:stCondLst>
                            <p:childTnLst>
                              <p:par>
                                <p:cTn id="11" presetID="27" presetClass="entr" presetSubtype="0" fill="hold" nodeType="afterEffect">
                                  <p:stCondLst>
                                    <p:cond delay="0"/>
                                  </p:stCondLst>
                                  <p:iterate type="lt">
                                    <p:tmPct val="50000"/>
                                  </p:iterate>
                                  <p:childTnLst>
                                    <p:set>
                                      <p:cBhvr>
                                        <p:cTn id="12" dur="1" fill="hold">
                                          <p:stCondLst>
                                            <p:cond delay="0"/>
                                          </p:stCondLst>
                                        </p:cTn>
                                        <p:tgtEl>
                                          <p:spTgt spid="944135">
                                            <p:txEl>
                                              <p:pRg st="6" end="6"/>
                                            </p:txEl>
                                          </p:spTgt>
                                        </p:tgtEl>
                                        <p:attrNameLst>
                                          <p:attrName>style.visibility</p:attrName>
                                        </p:attrNameLst>
                                      </p:cBhvr>
                                      <p:to>
                                        <p:strVal val="visible"/>
                                      </p:to>
                                    </p:set>
                                    <p:anim calcmode="discrete" valueType="clr">
                                      <p:cBhvr override="childStyle">
                                        <p:cTn id="13" dur="80"/>
                                        <p:tgtEl>
                                          <p:spTgt spid="94413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944135">
                                            <p:txEl>
                                              <p:pRg st="6" end="6"/>
                                            </p:txEl>
                                          </p:spTgt>
                                        </p:tgtEl>
                                        <p:attrNameLst>
                                          <p:attrName>fillcolor</p:attrName>
                                        </p:attrNameLst>
                                      </p:cBhvr>
                                      <p:tavLst>
                                        <p:tav tm="0">
                                          <p:val>
                                            <p:clrVal>
                                              <a:schemeClr val="accent2"/>
                                            </p:clrVal>
                                          </p:val>
                                        </p:tav>
                                        <p:tav tm="50000">
                                          <p:val>
                                            <p:clrVal>
                                              <a:schemeClr val="hlink"/>
                                            </p:clrVal>
                                          </p:val>
                                        </p:tav>
                                      </p:tavLst>
                                    </p:anim>
                                    <p:set>
                                      <p:cBhvr>
                                        <p:cTn id="15" dur="80"/>
                                        <p:tgtEl>
                                          <p:spTgt spid="944135">
                                            <p:txEl>
                                              <p:pRg st="6" end="6"/>
                                            </p:txEl>
                                          </p:spTgt>
                                        </p:tgtEl>
                                        <p:attrNameLst>
                                          <p:attrName>fill.type</p:attrName>
                                        </p:attrNameLst>
                                      </p:cBhvr>
                                      <p:to>
                                        <p:strVal val="solid"/>
                                      </p:to>
                                    </p:set>
                                  </p:childTnLst>
                                </p:cTn>
                              </p:par>
                            </p:childTnLst>
                          </p:cTn>
                        </p:par>
                        <p:par>
                          <p:cTn id="16" fill="hold" nodeType="afterGroup">
                            <p:stCondLst>
                              <p:cond delay="3720"/>
                            </p:stCondLst>
                            <p:childTnLst>
                              <p:par>
                                <p:cTn id="17" presetID="27" presetClass="entr" presetSubtype="0" fill="hold" nodeType="afterEffect">
                                  <p:stCondLst>
                                    <p:cond delay="0"/>
                                  </p:stCondLst>
                                  <p:iterate type="lt">
                                    <p:tmPct val="50000"/>
                                  </p:iterate>
                                  <p:childTnLst>
                                    <p:set>
                                      <p:cBhvr>
                                        <p:cTn id="18" dur="1" fill="hold">
                                          <p:stCondLst>
                                            <p:cond delay="0"/>
                                          </p:stCondLst>
                                        </p:cTn>
                                        <p:tgtEl>
                                          <p:spTgt spid="944135">
                                            <p:txEl>
                                              <p:pRg st="7" end="7"/>
                                            </p:txEl>
                                          </p:spTgt>
                                        </p:tgtEl>
                                        <p:attrNameLst>
                                          <p:attrName>style.visibility</p:attrName>
                                        </p:attrNameLst>
                                      </p:cBhvr>
                                      <p:to>
                                        <p:strVal val="visible"/>
                                      </p:to>
                                    </p:set>
                                    <p:anim calcmode="discrete" valueType="clr">
                                      <p:cBhvr override="childStyle">
                                        <p:cTn id="19" dur="80"/>
                                        <p:tgtEl>
                                          <p:spTgt spid="944135">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944135">
                                            <p:txEl>
                                              <p:pRg st="7" end="7"/>
                                            </p:txEl>
                                          </p:spTgt>
                                        </p:tgtEl>
                                        <p:attrNameLst>
                                          <p:attrName>fillcolor</p:attrName>
                                        </p:attrNameLst>
                                      </p:cBhvr>
                                      <p:tavLst>
                                        <p:tav tm="0">
                                          <p:val>
                                            <p:clrVal>
                                              <a:schemeClr val="accent2"/>
                                            </p:clrVal>
                                          </p:val>
                                        </p:tav>
                                        <p:tav tm="50000">
                                          <p:val>
                                            <p:clrVal>
                                              <a:schemeClr val="hlink"/>
                                            </p:clrVal>
                                          </p:val>
                                        </p:tav>
                                      </p:tavLst>
                                    </p:anim>
                                    <p:set>
                                      <p:cBhvr>
                                        <p:cTn id="21" dur="80"/>
                                        <p:tgtEl>
                                          <p:spTgt spid="944135">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標題 1"/>
          <p:cNvSpPr>
            <a:spLocks noGrp="1"/>
          </p:cNvSpPr>
          <p:nvPr>
            <p:ph type="title"/>
          </p:nvPr>
        </p:nvSpPr>
        <p:spPr/>
        <p:txBody>
          <a:bodyPr/>
          <a:lstStyle/>
          <a:p>
            <a:r>
              <a:rPr lang="en-US" altLang="zh-TW" dirty="0" smtClean="0"/>
              <a:t>Sample Code 1 for Low Power</a:t>
            </a:r>
            <a:endParaRPr lang="zh-TW" altLang="en-US" dirty="0" smtClean="0"/>
          </a:p>
        </p:txBody>
      </p:sp>
      <p:graphicFrame>
        <p:nvGraphicFramePr>
          <p:cNvPr id="4" name="Group 5"/>
          <p:cNvGraphicFramePr>
            <a:graphicFrameLocks noGrp="1"/>
          </p:cNvGraphicFramePr>
          <p:nvPr>
            <p:extLst/>
          </p:nvPr>
        </p:nvGraphicFramePr>
        <p:xfrm>
          <a:off x="395288" y="1196752"/>
          <a:ext cx="8352730" cy="4419600"/>
        </p:xfrm>
        <a:graphic>
          <a:graphicData uri="http://schemas.openxmlformats.org/drawingml/2006/table">
            <a:tbl>
              <a:tblPr/>
              <a:tblGrid>
                <a:gridCol w="8352730">
                  <a:extLst>
                    <a:ext uri="{9D8B030D-6E8A-4147-A177-3AD203B41FA5}">
                      <a16:colId xmlns:a16="http://schemas.microsoft.com/office/drawing/2014/main" val="20000"/>
                    </a:ext>
                  </a:extLst>
                </a:gridCol>
              </a:tblGrid>
              <a:tr h="4176713">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defRPr/>
                      </a:pPr>
                      <a:r>
                        <a:rPr kumimoji="0" lang="en-US" altLang="zh-TW" sz="2000" b="1" i="0" u="none" strike="noStrike" cap="none" normalizeH="0" baseline="0" dirty="0" smtClean="0">
                          <a:ln>
                            <a:noFill/>
                          </a:ln>
                          <a:solidFill>
                            <a:schemeClr val="tx1"/>
                          </a:solidFill>
                          <a:effectLst/>
                          <a:latin typeface="Courier New" pitchFamily="49" charset="0"/>
                          <a:ea typeface="新細明體" charset="-120"/>
                          <a:cs typeface="Courier New" pitchFamily="49" charset="0"/>
                        </a:rPr>
                        <a:t>void main(void) { //</a:t>
                      </a:r>
                      <a:r>
                        <a:rPr lang="en-US" altLang="zh-TW" sz="2000" b="1" dirty="0" smtClean="0">
                          <a:latin typeface="Courier New" panose="02070309020205020404" pitchFamily="49" charset="0"/>
                          <a:cs typeface="Courier New" panose="02070309020205020404" pitchFamily="49" charset="0"/>
                        </a:rPr>
                        <a:t>Toggle P1.0 every 50000 cycles</a:t>
                      </a:r>
                      <a:endParaRPr kumimoji="0" lang="en-US" altLang="zh-TW" sz="2000" b="1" i="0" u="none" strike="noStrike" cap="none" normalizeH="0" baseline="0" dirty="0" smtClean="0">
                        <a:ln>
                          <a:noFill/>
                        </a:ln>
                        <a:solidFill>
                          <a:schemeClr val="tx1"/>
                        </a:solidFill>
                        <a:effectLst/>
                        <a:latin typeface="Courier New" pitchFamily="49" charset="0"/>
                        <a:ea typeface="新細明體" charset="-120"/>
                        <a:cs typeface="Courier New" pitchFamily="49" charset="0"/>
                      </a:endParaRP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smtClean="0">
                          <a:ln>
                            <a:noFill/>
                          </a:ln>
                          <a:solidFill>
                            <a:schemeClr val="tx1"/>
                          </a:solidFill>
                          <a:effectLst/>
                          <a:latin typeface="Courier New" pitchFamily="49" charset="0"/>
                          <a:ea typeface="新細明體" charset="-120"/>
                          <a:cs typeface="Courier New" pitchFamily="49" charset="0"/>
                        </a:rPr>
                        <a:t>  WDTCTL = WDTPW + WDTHOLD; // Stop WDT</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smtClean="0">
                          <a:ln>
                            <a:noFill/>
                          </a:ln>
                          <a:solidFill>
                            <a:schemeClr val="tx1"/>
                          </a:solidFill>
                          <a:effectLst/>
                          <a:latin typeface="Courier New" pitchFamily="49" charset="0"/>
                          <a:ea typeface="新細明體" charset="-120"/>
                          <a:cs typeface="Courier New" pitchFamily="49" charset="0"/>
                        </a:rPr>
                        <a:t>  P1DIR |= 0x01;            // P1.0 output</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smtClean="0">
                          <a:ln>
                            <a:noFill/>
                          </a:ln>
                          <a:solidFill>
                            <a:schemeClr val="tx1"/>
                          </a:solidFill>
                          <a:effectLst/>
                          <a:latin typeface="Courier New" pitchFamily="49" charset="0"/>
                          <a:ea typeface="新細明體" charset="-120"/>
                          <a:cs typeface="Courier New" pitchFamily="49" charset="0"/>
                        </a:rPr>
                        <a:t>  TA0CCTL0 = CCIE;          // CCR0 interrupt enabled</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smtClean="0">
                          <a:ln>
                            <a:noFill/>
                          </a:ln>
                          <a:solidFill>
                            <a:schemeClr val="tx1"/>
                          </a:solidFill>
                          <a:effectLst/>
                          <a:latin typeface="Courier New" pitchFamily="49" charset="0"/>
                          <a:ea typeface="新細明體" charset="-120"/>
                          <a:cs typeface="Courier New" pitchFamily="49" charset="0"/>
                        </a:rPr>
                        <a:t>  TA0CCR0 = 50000-1;</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smtClean="0">
                          <a:ln>
                            <a:noFill/>
                          </a:ln>
                          <a:solidFill>
                            <a:schemeClr val="tx1"/>
                          </a:solidFill>
                          <a:effectLst/>
                          <a:latin typeface="Courier New" pitchFamily="49" charset="0"/>
                          <a:ea typeface="新細明體" charset="-120"/>
                          <a:cs typeface="Courier New" pitchFamily="49" charset="0"/>
                        </a:rPr>
                        <a:t>  TA0CTL = TASSEL_2 + MC_1; // SMCLK, up mode</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smtClean="0">
                          <a:ln>
                            <a:noFill/>
                          </a:ln>
                          <a:solidFill>
                            <a:schemeClr val="tx1"/>
                          </a:solidFill>
                          <a:effectLst/>
                          <a:latin typeface="Courier New" pitchFamily="49" charset="0"/>
                          <a:ea typeface="新細明體" charset="-120"/>
                          <a:cs typeface="Courier New" pitchFamily="49" charset="0"/>
                        </a:rPr>
                        <a:t>  </a:t>
                      </a:r>
                      <a:r>
                        <a:rPr kumimoji="0" lang="en-US" altLang="zh-TW" sz="2000" b="1" i="0" u="none" strike="noStrike" cap="none" normalizeH="0" baseline="0" dirty="0" smtClean="0">
                          <a:ln>
                            <a:noFill/>
                          </a:ln>
                          <a:solidFill>
                            <a:srgbClr val="FF0000"/>
                          </a:solidFill>
                          <a:effectLst/>
                          <a:latin typeface="Courier New" pitchFamily="49" charset="0"/>
                          <a:ea typeface="新細明體" charset="-120"/>
                          <a:cs typeface="Courier New" pitchFamily="49" charset="0"/>
                        </a:rPr>
                        <a:t>_BIS_SR(LPM0_bits + GIE); </a:t>
                      </a:r>
                      <a:r>
                        <a:rPr kumimoji="0" lang="en-US" altLang="zh-TW" sz="2000" b="1" i="0" u="none" strike="noStrike" cap="none" normalizeH="0" baseline="0" dirty="0" smtClean="0">
                          <a:ln>
                            <a:noFill/>
                          </a:ln>
                          <a:solidFill>
                            <a:schemeClr val="tx1"/>
                          </a:solidFill>
                          <a:effectLst/>
                          <a:latin typeface="Courier New" pitchFamily="49" charset="0"/>
                          <a:ea typeface="新細明體" charset="-120"/>
                          <a:cs typeface="Courier New" pitchFamily="49" charset="0"/>
                        </a:rPr>
                        <a:t>// LPM0 w/ interrupt</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smtClean="0">
                          <a:ln>
                            <a:noFill/>
                          </a:ln>
                          <a:solidFill>
                            <a:schemeClr val="tx1"/>
                          </a:solidFill>
                          <a:effectLst/>
                          <a:latin typeface="Courier New" pitchFamily="49" charset="0"/>
                          <a:ea typeface="新細明體" charset="-120"/>
                          <a:cs typeface="Courier New" pitchFamily="49" charset="0"/>
                        </a:rPr>
                        <a:t>}</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smtClean="0">
                          <a:ln>
                            <a:noFill/>
                          </a:ln>
                          <a:solidFill>
                            <a:schemeClr val="tx1"/>
                          </a:solidFill>
                          <a:effectLst/>
                          <a:latin typeface="Courier New" pitchFamily="49" charset="0"/>
                          <a:ea typeface="新細明體" charset="-120"/>
                          <a:cs typeface="Courier New" pitchFamily="49" charset="0"/>
                        </a:rPr>
                        <a:t>#</a:t>
                      </a:r>
                      <a:r>
                        <a:rPr kumimoji="0" lang="en-US" altLang="zh-TW" sz="2000" b="1" i="0" u="none" strike="noStrike" cap="none" normalizeH="0" baseline="0" dirty="0" err="1" smtClean="0">
                          <a:ln>
                            <a:noFill/>
                          </a:ln>
                          <a:solidFill>
                            <a:schemeClr val="tx1"/>
                          </a:solidFill>
                          <a:effectLst/>
                          <a:latin typeface="Courier New" pitchFamily="49" charset="0"/>
                          <a:ea typeface="新細明體" charset="-120"/>
                          <a:cs typeface="Courier New" pitchFamily="49" charset="0"/>
                        </a:rPr>
                        <a:t>pragma</a:t>
                      </a:r>
                      <a:r>
                        <a:rPr kumimoji="0" lang="en-US" altLang="zh-TW" sz="2000" b="1" i="0" u="none" strike="noStrike" cap="none" normalizeH="0" baseline="0" dirty="0" smtClean="0">
                          <a:ln>
                            <a:noFill/>
                          </a:ln>
                          <a:solidFill>
                            <a:schemeClr val="tx1"/>
                          </a:solidFill>
                          <a:effectLst/>
                          <a:latin typeface="Courier New" pitchFamily="49" charset="0"/>
                          <a:ea typeface="新細明體" charset="-120"/>
                          <a:cs typeface="Courier New" pitchFamily="49" charset="0"/>
                        </a:rPr>
                        <a:t> vector=TIMERA0_VECTOR</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smtClean="0">
                          <a:ln>
                            <a:noFill/>
                          </a:ln>
                          <a:solidFill>
                            <a:schemeClr val="tx1"/>
                          </a:solidFill>
                          <a:effectLst/>
                          <a:latin typeface="Courier New" pitchFamily="49" charset="0"/>
                          <a:ea typeface="新細明體" charset="-120"/>
                          <a:cs typeface="Courier New" pitchFamily="49" charset="0"/>
                        </a:rPr>
                        <a:t>__interrupt void Timer0_A (void) {</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smtClean="0">
                          <a:ln>
                            <a:noFill/>
                          </a:ln>
                          <a:solidFill>
                            <a:schemeClr val="tx1"/>
                          </a:solidFill>
                          <a:effectLst/>
                          <a:latin typeface="Courier New" pitchFamily="49" charset="0"/>
                          <a:ea typeface="新細明體" charset="-120"/>
                          <a:cs typeface="Courier New" pitchFamily="49" charset="0"/>
                        </a:rPr>
                        <a:t>  P1OUT ^= 0x01;            // Toggle P1.0</a:t>
                      </a:r>
                    </a:p>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altLang="zh-TW" sz="2000" b="1" i="0" u="none" strike="noStrike" cap="none" normalizeH="0" baseline="0" dirty="0" smtClean="0">
                          <a:ln>
                            <a:noFill/>
                          </a:ln>
                          <a:solidFill>
                            <a:schemeClr val="tx1"/>
                          </a:solidFill>
                          <a:effectLst/>
                          <a:latin typeface="Courier New" pitchFamily="49" charset="0"/>
                          <a:ea typeface="新細明體" charset="-120"/>
                          <a:cs typeface="Courier New" pitchFamily="49"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
        <p:nvSpPr>
          <p:cNvPr id="30729" name="文字方塊 4"/>
          <p:cNvSpPr txBox="1">
            <a:spLocks noChangeArrowheads="1"/>
          </p:cNvSpPr>
          <p:nvPr/>
        </p:nvSpPr>
        <p:spPr bwMode="auto">
          <a:xfrm>
            <a:off x="3419872" y="5631631"/>
            <a:ext cx="4968552" cy="461665"/>
          </a:xfrm>
          <a:prstGeom prst="rect">
            <a:avLst/>
          </a:prstGeom>
          <a:solidFill>
            <a:srgbClr val="FFFF00"/>
          </a:solidFill>
          <a:ln w="9525">
            <a:solidFill>
              <a:srgbClr val="FF0000"/>
            </a:solidFill>
            <a:miter lim="800000"/>
            <a:headEnd/>
            <a:tailEnd/>
          </a:ln>
        </p:spPr>
        <p:txBody>
          <a:bodyPr wrap="square">
            <a:spAutoFit/>
          </a:bodyPr>
          <a:lstStyle/>
          <a:p>
            <a:r>
              <a:rPr lang="en-US" altLang="zh-TW" dirty="0">
                <a:solidFill>
                  <a:srgbClr val="FF0000"/>
                </a:solidFill>
                <a:latin typeface="+mn-lt"/>
              </a:rPr>
              <a:t>Use </a:t>
            </a:r>
            <a:r>
              <a:rPr lang="en-US" altLang="zh-TW" dirty="0" smtClean="0">
                <a:solidFill>
                  <a:srgbClr val="FF0000"/>
                </a:solidFill>
                <a:latin typeface="+mn-lt"/>
              </a:rPr>
              <a:t>_</a:t>
            </a:r>
            <a:r>
              <a:rPr lang="en-US" altLang="zh-TW" dirty="0">
                <a:solidFill>
                  <a:srgbClr val="FF0000"/>
                </a:solidFill>
                <a:latin typeface="+mn-lt"/>
              </a:rPr>
              <a:t>BIC_SR(LPM0_EXIT</a:t>
            </a:r>
            <a:r>
              <a:rPr lang="en-US" altLang="zh-TW" dirty="0" smtClean="0">
                <a:solidFill>
                  <a:srgbClr val="FF0000"/>
                </a:solidFill>
                <a:latin typeface="+mn-lt"/>
              </a:rPr>
              <a:t>) to </a:t>
            </a:r>
            <a:r>
              <a:rPr lang="en-US" altLang="zh-TW" dirty="0">
                <a:solidFill>
                  <a:srgbClr val="FF0000"/>
                </a:solidFill>
                <a:latin typeface="+mn-lt"/>
              </a:rPr>
              <a:t>exit LPM0</a:t>
            </a:r>
            <a:endParaRPr lang="zh-TW" altLang="en-US" dirty="0">
              <a:solidFill>
                <a:srgbClr val="FF0000"/>
              </a:solidFill>
              <a:latin typeface="+mn-lt"/>
            </a:endParaRPr>
          </a:p>
        </p:txBody>
      </p:sp>
      <p:sp>
        <p:nvSpPr>
          <p:cNvPr id="5" name="圓角矩形 4"/>
          <p:cNvSpPr/>
          <p:nvPr/>
        </p:nvSpPr>
        <p:spPr bwMode="auto">
          <a:xfrm>
            <a:off x="536611" y="1628800"/>
            <a:ext cx="4971493" cy="1780859"/>
          </a:xfrm>
          <a:prstGeom prst="roundRect">
            <a:avLst/>
          </a:prstGeom>
          <a:no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6" name="圓角矩形 5"/>
          <p:cNvSpPr/>
          <p:nvPr/>
        </p:nvSpPr>
        <p:spPr bwMode="auto">
          <a:xfrm>
            <a:off x="536611" y="3429000"/>
            <a:ext cx="4971493" cy="360040"/>
          </a:xfrm>
          <a:prstGeom prst="roundRect">
            <a:avLst>
              <a:gd name="adj" fmla="val 35186"/>
            </a:avLst>
          </a:prstGeom>
          <a:no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8" name="圓角矩形 7"/>
          <p:cNvSpPr/>
          <p:nvPr/>
        </p:nvSpPr>
        <p:spPr bwMode="auto">
          <a:xfrm>
            <a:off x="536611" y="4509120"/>
            <a:ext cx="4971493" cy="648284"/>
          </a:xfrm>
          <a:prstGeom prst="roundRect">
            <a:avLst/>
          </a:prstGeom>
          <a:no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9" name="向左箭號 8"/>
          <p:cNvSpPr/>
          <p:nvPr/>
        </p:nvSpPr>
        <p:spPr bwMode="auto">
          <a:xfrm rot="20950667">
            <a:off x="5523428" y="3112175"/>
            <a:ext cx="1296144" cy="726557"/>
          </a:xfrm>
          <a:prstGeom prst="leftArrow">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Timer up</a:t>
            </a:r>
            <a:endParaRPr lang="zh-TW" altLang="en-US" sz="2000" i="1" dirty="0">
              <a:latin typeface="+mn-lt"/>
            </a:endParaRPr>
          </a:p>
        </p:txBody>
      </p:sp>
      <p:cxnSp>
        <p:nvCxnSpPr>
          <p:cNvPr id="10" name="直線單箭頭接點 9"/>
          <p:cNvCxnSpPr>
            <a:stCxn id="6" idx="3"/>
            <a:endCxn id="8" idx="0"/>
          </p:cNvCxnSpPr>
          <p:nvPr/>
        </p:nvCxnSpPr>
        <p:spPr bwMode="auto">
          <a:xfrm flipH="1">
            <a:off x="3022358" y="3609020"/>
            <a:ext cx="2485746" cy="900100"/>
          </a:xfrm>
          <a:prstGeom prst="straightConnector1">
            <a:avLst/>
          </a:prstGeom>
          <a:solidFill>
            <a:schemeClr val="accent1"/>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 name="弧形接點 10"/>
          <p:cNvCxnSpPr>
            <a:stCxn id="8" idx="2"/>
            <a:endCxn id="6" idx="3"/>
          </p:cNvCxnSpPr>
          <p:nvPr/>
        </p:nvCxnSpPr>
        <p:spPr bwMode="auto">
          <a:xfrm rot="5400000" flipH="1" flipV="1">
            <a:off x="3491039" y="3140339"/>
            <a:ext cx="1548384" cy="2485746"/>
          </a:xfrm>
          <a:prstGeom prst="curvedConnector4">
            <a:avLst>
              <a:gd name="adj1" fmla="val -14764"/>
              <a:gd name="adj2" fmla="val 109196"/>
            </a:avLst>
          </a:prstGeom>
          <a:solidFill>
            <a:schemeClr val="accent1"/>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12" name="圖片 11" descr="Teaching Students with Learning Difficulties"/>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265231" y="2854834"/>
            <a:ext cx="1229338" cy="1229338"/>
          </a:xfrm>
          <a:prstGeom prst="rect">
            <a:avLst/>
          </a:prstGeom>
        </p:spPr>
      </p:pic>
      <p:sp>
        <p:nvSpPr>
          <p:cNvPr id="13" name="投影片編號版面配置區 12"/>
          <p:cNvSpPr>
            <a:spLocks noGrp="1"/>
          </p:cNvSpPr>
          <p:nvPr>
            <p:ph type="sldNum" sz="quarter" idx="11"/>
          </p:nvPr>
        </p:nvSpPr>
        <p:spPr/>
        <p:txBody>
          <a:bodyPr/>
          <a:lstStyle/>
          <a:p>
            <a:fld id="{74B3E00B-676D-46F7-957F-6C5FE337BE7D}" type="slidenum">
              <a:rPr lang="zh-TW" altLang="en-US" smtClean="0"/>
              <a:pPr/>
              <a:t>20</a:t>
            </a:fld>
            <a:endParaRPr lang="zh-TW" altLang="zh-TW"/>
          </a:p>
        </p:txBody>
      </p:sp>
    </p:spTree>
    <p:extLst>
      <p:ext uri="{BB962C8B-B14F-4D97-AF65-F5344CB8AC3E}">
        <p14:creationId xmlns:p14="http://schemas.microsoft.com/office/powerpoint/2010/main" val="215913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1+#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right)">
                                      <p:cBhvr>
                                        <p:cTn id="28" dur="500"/>
                                        <p:tgtEl>
                                          <p:spTgt spid="10"/>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p:cNvSpPr>
            <a:spLocks noGrp="1" noChangeArrowheads="1"/>
          </p:cNvSpPr>
          <p:nvPr>
            <p:ph type="title"/>
          </p:nvPr>
        </p:nvSpPr>
        <p:spPr/>
        <p:txBody>
          <a:bodyPr/>
          <a:lstStyle/>
          <a:p>
            <a:r>
              <a:rPr lang="en-US" altLang="zh-TW" dirty="0" smtClean="0"/>
              <a:t>Sample Code 2 for Low Power</a:t>
            </a:r>
            <a:endParaRPr lang="en-US" altLang="zh-TW" dirty="0"/>
          </a:p>
        </p:txBody>
      </p:sp>
      <p:sp>
        <p:nvSpPr>
          <p:cNvPr id="992259" name="Rectangle 3"/>
          <p:cNvSpPr>
            <a:spLocks noGrp="1" noChangeArrowheads="1"/>
          </p:cNvSpPr>
          <p:nvPr>
            <p:ph type="body" idx="1"/>
          </p:nvPr>
        </p:nvSpPr>
        <p:spPr/>
        <p:txBody>
          <a:bodyPr/>
          <a:lstStyle/>
          <a:p>
            <a:r>
              <a:rPr lang="en-US" altLang="zh-TW" dirty="0" smtClean="0"/>
              <a:t>Multiple </a:t>
            </a:r>
            <a:r>
              <a:rPr lang="en-US" altLang="zh-TW" dirty="0"/>
              <a:t>single conversion:</a:t>
            </a:r>
          </a:p>
          <a:p>
            <a:pPr lvl="1"/>
            <a:r>
              <a:rPr lang="en-US" altLang="zh-TW" dirty="0" smtClean="0"/>
              <a:t>ADC repetitively </a:t>
            </a:r>
            <a:r>
              <a:rPr lang="en-US" altLang="zh-TW" dirty="0"/>
              <a:t>perform single samples on A1 (pin P1.1) with reference to </a:t>
            </a:r>
            <a:r>
              <a:rPr lang="en-US" altLang="zh-TW" dirty="0" err="1"/>
              <a:t>Vcc</a:t>
            </a:r>
            <a:endParaRPr lang="en-US" altLang="zh-TW" dirty="0"/>
          </a:p>
          <a:p>
            <a:pPr lvl="1"/>
            <a:r>
              <a:rPr lang="en-US" altLang="zh-TW" dirty="0"/>
              <a:t>If A1 &gt; 0.5*</a:t>
            </a:r>
            <a:r>
              <a:rPr lang="en-US" altLang="zh-TW" dirty="0" err="1"/>
              <a:t>Vcc</a:t>
            </a:r>
            <a:r>
              <a:rPr lang="en-US" altLang="zh-TW" dirty="0"/>
              <a:t>, P1.0 set, else </a:t>
            </a:r>
            <a:r>
              <a:rPr lang="en-US" altLang="zh-TW" dirty="0" smtClean="0"/>
              <a:t>reset</a:t>
            </a:r>
            <a:endParaRPr lang="en-US" altLang="zh-TW" dirty="0"/>
          </a:p>
          <a:p>
            <a:pPr lvl="1"/>
            <a:r>
              <a:rPr lang="en-US" altLang="zh-TW" dirty="0"/>
              <a:t>Set ADC10SC to start sample and conversion</a:t>
            </a:r>
          </a:p>
          <a:p>
            <a:pPr lvl="2"/>
            <a:r>
              <a:rPr lang="en-US" altLang="zh-TW" dirty="0"/>
              <a:t>But </a:t>
            </a:r>
            <a:r>
              <a:rPr lang="en-US" altLang="zh-TW" dirty="0">
                <a:solidFill>
                  <a:srgbClr val="FF0000"/>
                </a:solidFill>
              </a:rPr>
              <a:t>ADC10SC </a:t>
            </a:r>
            <a:r>
              <a:rPr lang="en-US" altLang="zh-TW" dirty="0" smtClean="0">
                <a:solidFill>
                  <a:srgbClr val="FF0000"/>
                </a:solidFill>
              </a:rPr>
              <a:t>is automatically </a:t>
            </a:r>
            <a:r>
              <a:rPr lang="en-US" altLang="zh-TW" dirty="0">
                <a:solidFill>
                  <a:srgbClr val="FF0000"/>
                </a:solidFill>
              </a:rPr>
              <a:t>cleared at end of </a:t>
            </a:r>
            <a:r>
              <a:rPr lang="en-US" altLang="zh-TW" dirty="0" smtClean="0">
                <a:solidFill>
                  <a:srgbClr val="FF0000"/>
                </a:solidFill>
              </a:rPr>
              <a:t>conversion and thus needs to be reactivated in IRS</a:t>
            </a:r>
            <a:endParaRPr lang="en-US" altLang="zh-TW" dirty="0"/>
          </a:p>
          <a:p>
            <a:pPr lvl="1"/>
            <a:r>
              <a:rPr lang="en-US" altLang="zh-TW" dirty="0" smtClean="0"/>
              <a:t>CPU goes to sleep while waiting for the ADC10 conversion and is waken up when ADC10 conversion is </a:t>
            </a:r>
            <a:r>
              <a:rPr lang="en-US" altLang="zh-TW" dirty="0" smtClean="0"/>
              <a:t>done</a:t>
            </a:r>
            <a:endParaRPr lang="en-US" altLang="zh-TW" dirty="0" smtClean="0"/>
          </a:p>
        </p:txBody>
      </p:sp>
      <p:sp>
        <p:nvSpPr>
          <p:cNvPr id="5" name="投影片編號版面配置區 5"/>
          <p:cNvSpPr>
            <a:spLocks noGrp="1"/>
          </p:cNvSpPr>
          <p:nvPr>
            <p:ph type="sldNum" sz="quarter" idx="11"/>
          </p:nvPr>
        </p:nvSpPr>
        <p:spPr>
          <a:xfrm>
            <a:off x="6731000" y="6229350"/>
            <a:ext cx="1905000" cy="457200"/>
          </a:xfrm>
        </p:spPr>
        <p:txBody>
          <a:bodyPr/>
          <a:lstStyle/>
          <a:p>
            <a:fld id="{9AFD92D8-2BE1-4EE2-B3E5-A6470B6DAB63}" type="slidenum">
              <a:rPr lang="zh-TW" altLang="en-US" smtClean="0"/>
              <a:pPr/>
              <a:t>21</a:t>
            </a:fld>
            <a:endParaRPr lang="zh-TW" altLang="zh-TW"/>
          </a:p>
        </p:txBody>
      </p:sp>
    </p:spTree>
    <p:extLst>
      <p:ext uri="{BB962C8B-B14F-4D97-AF65-F5344CB8AC3E}">
        <p14:creationId xmlns:p14="http://schemas.microsoft.com/office/powerpoint/2010/main" val="11445570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3" name="標題 4"/>
          <p:cNvSpPr>
            <a:spLocks noGrp="1"/>
          </p:cNvSpPr>
          <p:nvPr>
            <p:ph type="title"/>
          </p:nvPr>
        </p:nvSpPr>
        <p:spPr/>
        <p:txBody>
          <a:bodyPr/>
          <a:lstStyle/>
          <a:p>
            <a:r>
              <a:rPr lang="en-US" altLang="zh-TW" dirty="0" smtClean="0"/>
              <a:t>Sample Code 2 for Low Power</a:t>
            </a:r>
            <a:endParaRPr lang="zh-TW" altLang="en-US" dirty="0"/>
          </a:p>
        </p:txBody>
      </p:sp>
      <p:sp>
        <p:nvSpPr>
          <p:cNvPr id="10" name="投影片編號版面配置區 4"/>
          <p:cNvSpPr>
            <a:spLocks noGrp="1"/>
          </p:cNvSpPr>
          <p:nvPr>
            <p:ph type="sldNum" sz="quarter" idx="11"/>
          </p:nvPr>
        </p:nvSpPr>
        <p:spPr>
          <a:xfrm>
            <a:off x="6731000" y="6229350"/>
            <a:ext cx="1905000" cy="457200"/>
          </a:xfrm>
        </p:spPr>
        <p:txBody>
          <a:bodyPr/>
          <a:lstStyle/>
          <a:p>
            <a:fld id="{BF415A41-0E4F-4E83-BA41-C5E1743B38A4}" type="slidenum">
              <a:rPr lang="zh-TW" altLang="en-US" smtClean="0"/>
              <a:pPr/>
              <a:t>22</a:t>
            </a:fld>
            <a:endParaRPr lang="zh-TW" altLang="zh-TW"/>
          </a:p>
        </p:txBody>
      </p:sp>
      <p:graphicFrame>
        <p:nvGraphicFramePr>
          <p:cNvPr id="993285" name="Group 5"/>
          <p:cNvGraphicFramePr>
            <a:graphicFrameLocks noGrp="1"/>
          </p:cNvGraphicFramePr>
          <p:nvPr>
            <p:extLst>
              <p:ext uri="{D42A27DB-BD31-4B8C-83A1-F6EECF244321}">
                <p14:modId xmlns:p14="http://schemas.microsoft.com/office/powerpoint/2010/main" val="2629104140"/>
              </p:ext>
            </p:extLst>
          </p:nvPr>
        </p:nvGraphicFramePr>
        <p:xfrm>
          <a:off x="539750" y="1076549"/>
          <a:ext cx="8064500" cy="4937760"/>
        </p:xfrm>
        <a:graphic>
          <a:graphicData uri="http://schemas.openxmlformats.org/drawingml/2006/table">
            <a:tbl>
              <a:tblPr/>
              <a:tblGrid>
                <a:gridCol w="8064500">
                  <a:extLst>
                    <a:ext uri="{9D8B030D-6E8A-4147-A177-3AD203B41FA5}">
                      <a16:colId xmlns:a16="http://schemas.microsoft.com/office/drawing/2014/main" val="20000"/>
                    </a:ext>
                  </a:extLst>
                </a:gridCol>
              </a:tblGrid>
              <a:tr h="4176713">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#include "msp430.h"</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void main(void) {</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WDTCTL = WDTPW + WDTHOLD;    // Stop WDT</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 H&amp;S time 16x, interrupt enabled</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rgbClr val="0000FF"/>
                          </a:solidFill>
                          <a:effectLst/>
                          <a:latin typeface="Courier New" panose="02070309020205020404" pitchFamily="49" charset="0"/>
                          <a:ea typeface="標楷體" panose="03000509000000000000" pitchFamily="65" charset="-120"/>
                          <a:cs typeface="Courier New" panose="02070309020205020404" pitchFamily="49" charset="0"/>
                        </a:rPr>
                        <a:t>  ADC10CTL0 = ADC10SHT_2 + ADC10ON + ADC10IE;</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rgbClr val="0000FF"/>
                          </a:solidFill>
                          <a:effectLst/>
                          <a:latin typeface="Courier New" panose="02070309020205020404" pitchFamily="49" charset="0"/>
                          <a:ea typeface="標楷體" panose="03000509000000000000" pitchFamily="65" charset="-120"/>
                          <a:cs typeface="Courier New" panose="02070309020205020404" pitchFamily="49" charset="0"/>
                        </a:rPr>
                        <a:t>  ADC10CTL1 = INCH_1;    // A1 as input source</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rgbClr val="0000FF"/>
                          </a:solidFill>
                          <a:effectLst/>
                          <a:latin typeface="Courier New" panose="02070309020205020404" pitchFamily="49" charset="0"/>
                          <a:ea typeface="標楷體" panose="03000509000000000000" pitchFamily="65" charset="-120"/>
                          <a:cs typeface="Courier New" panose="02070309020205020404" pitchFamily="49" charset="0"/>
                        </a:rPr>
                        <a:t>  ADC10AE0 |= 0x02; // Enable pin A1 for analog in</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P1DIR |= 0x01;    // Set P1.0 to output</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for (;;)  {</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a:t>
                      </a:r>
                      <a:r>
                        <a:rPr kumimoji="0" lang="en-US" altLang="zh-TW" sz="2000" b="1" i="0" u="none" strike="noStrike" cap="none" normalizeH="0" baseline="0" dirty="0" smtClean="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ADC10CTL0 |= ENC + ADC10SC;</a:t>
                      </a: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 Start sampling</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a:t>
                      </a:r>
                      <a:r>
                        <a:rPr kumimoji="0" lang="en-US" altLang="zh-TW" sz="2000" b="1" i="0" u="none" strike="noStrike" cap="none" normalizeH="0" baseline="0" dirty="0" smtClean="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__</a:t>
                      </a:r>
                      <a:r>
                        <a:rPr kumimoji="0" lang="en-US" altLang="zh-TW" sz="2000" b="1" i="0" u="none" strike="noStrike" cap="none" normalizeH="0" baseline="0" dirty="0" err="1" smtClean="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bis_SR_register</a:t>
                      </a:r>
                      <a:r>
                        <a:rPr kumimoji="0" lang="en-US" altLang="zh-TW" sz="2000" b="1" i="0" u="none" strike="noStrike" cap="none" normalizeH="0" baseline="0" dirty="0" smtClean="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(CPUOFF + GIE); </a:t>
                      </a: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Sleep</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if (</a:t>
                      </a:r>
                      <a:r>
                        <a:rPr kumimoji="0" lang="en-US" altLang="zh-TW" sz="2000" b="1" i="0" u="none" strike="noStrike" kern="1200"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ADC10MEM &lt;</a:t>
                      </a: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0x1FF) // 0x1FF = 511</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P1OUT &amp;= ~0x01;  // Clear P1.0 LED off</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else P1OUT |= 0x01;   // Set P1.0 LED on  </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zh-TW" altLang="en-US"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a:t>
                      </a: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
        <p:nvSpPr>
          <p:cNvPr id="2" name="圓角矩形 1"/>
          <p:cNvSpPr/>
          <p:nvPr/>
        </p:nvSpPr>
        <p:spPr bwMode="auto">
          <a:xfrm>
            <a:off x="4067944" y="5589240"/>
            <a:ext cx="3528392" cy="432048"/>
          </a:xfrm>
          <a:prstGeom prst="round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mn-lt"/>
                <a:ea typeface="標楷體" panose="03000509000000000000" pitchFamily="65" charset="-120"/>
              </a:rPr>
              <a:t>Toggle</a:t>
            </a:r>
            <a:r>
              <a:rPr kumimoji="0" lang="en-US" altLang="zh-TW" sz="2400" b="0" i="0" u="none" strike="noStrike" cap="none" normalizeH="0" dirty="0" smtClean="0">
                <a:ln>
                  <a:noFill/>
                </a:ln>
                <a:solidFill>
                  <a:schemeClr val="tx1"/>
                </a:solidFill>
                <a:effectLst/>
                <a:latin typeface="+mn-lt"/>
                <a:ea typeface="標楷體" panose="03000509000000000000" pitchFamily="65" charset="-120"/>
              </a:rPr>
              <a:t> LED outside of ISR</a:t>
            </a:r>
            <a:endParaRPr kumimoji="0" lang="zh-TW" altLang="en-US" sz="2400" b="0" i="0" u="none" strike="noStrike" cap="none" normalizeH="0" baseline="0" dirty="0" smtClean="0">
              <a:ln>
                <a:noFill/>
              </a:ln>
              <a:solidFill>
                <a:schemeClr val="tx1"/>
              </a:solidFill>
              <a:effectLst/>
              <a:latin typeface="+mn-lt"/>
              <a:ea typeface="標楷體" panose="03000509000000000000" pitchFamily="65" charset="-120"/>
            </a:endParaRPr>
          </a:p>
        </p:txBody>
      </p:sp>
      <p:cxnSp>
        <p:nvCxnSpPr>
          <p:cNvPr id="4" name="直線單箭頭接點 3"/>
          <p:cNvCxnSpPr>
            <a:stCxn id="2" idx="1"/>
          </p:cNvCxnSpPr>
          <p:nvPr/>
        </p:nvCxnSpPr>
        <p:spPr bwMode="auto">
          <a:xfrm flipH="1" flipV="1">
            <a:off x="3491880" y="5373216"/>
            <a:ext cx="576064" cy="432048"/>
          </a:xfrm>
          <a:prstGeom prst="straightConnector1">
            <a:avLst/>
          </a:prstGeom>
          <a:solidFill>
            <a:schemeClr val="accent1"/>
          </a:solidFill>
          <a:ln w="9525" cap="flat" cmpd="sng" algn="ctr">
            <a:solidFill>
              <a:schemeClr val="accent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向左箭號 10"/>
          <p:cNvSpPr/>
          <p:nvPr/>
        </p:nvSpPr>
        <p:spPr bwMode="auto">
          <a:xfrm rot="20950667">
            <a:off x="7103251" y="3707199"/>
            <a:ext cx="1785567" cy="726557"/>
          </a:xfrm>
          <a:prstGeom prst="leftArrow">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Sample done</a:t>
            </a:r>
            <a:endParaRPr lang="zh-TW" altLang="en-US" sz="2000" i="1" dirty="0">
              <a:latin typeface="+mn-lt"/>
            </a:endParaRPr>
          </a:p>
        </p:txBody>
      </p:sp>
      <p:pic>
        <p:nvPicPr>
          <p:cNvPr id="12" name="圖片 11" descr="Teaching Students with Learning Difficulties"/>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49407" y="3495806"/>
            <a:ext cx="1229338" cy="1229338"/>
          </a:xfrm>
          <a:prstGeom prst="rect">
            <a:avLst/>
          </a:prstGeom>
        </p:spPr>
      </p:pic>
    </p:spTree>
    <p:extLst>
      <p:ext uri="{BB962C8B-B14F-4D97-AF65-F5344CB8AC3E}">
        <p14:creationId xmlns:p14="http://schemas.microsoft.com/office/powerpoint/2010/main" val="5735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331" name="標題 4"/>
          <p:cNvSpPr>
            <a:spLocks noGrp="1"/>
          </p:cNvSpPr>
          <p:nvPr>
            <p:ph type="title"/>
          </p:nvPr>
        </p:nvSpPr>
        <p:spPr/>
        <p:txBody>
          <a:bodyPr/>
          <a:lstStyle/>
          <a:p>
            <a:r>
              <a:rPr lang="en-US" altLang="zh-TW" dirty="0"/>
              <a:t>Sample Code 2 for Low Power</a:t>
            </a:r>
            <a:endParaRPr lang="zh-TW" altLang="en-US" dirty="0"/>
          </a:p>
        </p:txBody>
      </p:sp>
      <p:sp>
        <p:nvSpPr>
          <p:cNvPr id="7" name="投影片編號版面配置區 4"/>
          <p:cNvSpPr>
            <a:spLocks noGrp="1"/>
          </p:cNvSpPr>
          <p:nvPr>
            <p:ph type="sldNum" sz="quarter" idx="11"/>
          </p:nvPr>
        </p:nvSpPr>
        <p:spPr>
          <a:xfrm>
            <a:off x="6731000" y="6229350"/>
            <a:ext cx="1905000" cy="457200"/>
          </a:xfrm>
        </p:spPr>
        <p:txBody>
          <a:bodyPr/>
          <a:lstStyle/>
          <a:p>
            <a:fld id="{A2F365B5-6982-4466-AB83-2FEA4B8C0776}" type="slidenum">
              <a:rPr lang="zh-TW" altLang="en-US" smtClean="0"/>
              <a:pPr/>
              <a:t>23</a:t>
            </a:fld>
            <a:endParaRPr lang="zh-TW" altLang="zh-TW"/>
          </a:p>
        </p:txBody>
      </p:sp>
      <p:graphicFrame>
        <p:nvGraphicFramePr>
          <p:cNvPr id="995333" name="Group 5"/>
          <p:cNvGraphicFramePr>
            <a:graphicFrameLocks noGrp="1"/>
          </p:cNvGraphicFramePr>
          <p:nvPr>
            <p:extLst>
              <p:ext uri="{D42A27DB-BD31-4B8C-83A1-F6EECF244321}">
                <p14:modId xmlns:p14="http://schemas.microsoft.com/office/powerpoint/2010/main" val="3282234070"/>
              </p:ext>
            </p:extLst>
          </p:nvPr>
        </p:nvGraphicFramePr>
        <p:xfrm>
          <a:off x="539750" y="1484784"/>
          <a:ext cx="8064500" cy="4176713"/>
        </p:xfrm>
        <a:graphic>
          <a:graphicData uri="http://schemas.openxmlformats.org/drawingml/2006/table">
            <a:tbl>
              <a:tblPr/>
              <a:tblGrid>
                <a:gridCol w="8064500">
                  <a:extLst>
                    <a:ext uri="{9D8B030D-6E8A-4147-A177-3AD203B41FA5}">
                      <a16:colId xmlns:a16="http://schemas.microsoft.com/office/drawing/2014/main" val="20000"/>
                    </a:ext>
                  </a:extLst>
                </a:gridCol>
              </a:tblGrid>
              <a:tr h="4176713">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ADC10 interrupt service routine</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#pragma vector=ADC10_VECTOR</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__interrupt void ADC10_ISR(void)</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  __</a:t>
                      </a:r>
                      <a:r>
                        <a:rPr kumimoji="0" lang="en-US" altLang="zh-TW" sz="2000" b="1" i="0" u="none" strike="noStrike" cap="none" normalizeH="0" baseline="0" dirty="0" err="1" smtClean="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bic_SR_register_on_exit</a:t>
                      </a:r>
                      <a:r>
                        <a:rPr kumimoji="0" lang="en-US" altLang="zh-TW" sz="2000" b="1" i="0" u="none" strike="noStrike" cap="none" normalizeH="0" baseline="0" dirty="0" smtClean="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(CPUOFF);</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 Clear CPUOFF bit from </a:t>
                      </a: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SR</a:t>
                      </a:r>
                      <a:endPar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endParaRP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
        <p:nvSpPr>
          <p:cNvPr id="2" name="向右箭號 1"/>
          <p:cNvSpPr/>
          <p:nvPr/>
        </p:nvSpPr>
        <p:spPr bwMode="auto">
          <a:xfrm rot="21233735">
            <a:off x="6228184" y="2420888"/>
            <a:ext cx="1368152" cy="720080"/>
          </a:xfrm>
          <a:prstGeom prst="rightArrow">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000" b="0" i="1" u="none" strike="noStrike" cap="none" normalizeH="0" baseline="0" dirty="0" smtClean="0">
                <a:ln>
                  <a:noFill/>
                </a:ln>
                <a:solidFill>
                  <a:schemeClr val="tx1"/>
                </a:solidFill>
                <a:effectLst/>
                <a:latin typeface="+mn-lt"/>
                <a:ea typeface="標楷體" panose="03000509000000000000" pitchFamily="65" charset="-120"/>
              </a:rPr>
              <a:t>Wake up</a:t>
            </a:r>
            <a:endParaRPr kumimoji="0" lang="zh-TW" altLang="en-US" sz="2000" b="0" i="1" u="none" strike="noStrike" cap="none" normalizeH="0" baseline="0" dirty="0" smtClean="0">
              <a:ln>
                <a:noFill/>
              </a:ln>
              <a:solidFill>
                <a:schemeClr val="tx1"/>
              </a:solidFill>
              <a:effectLst/>
              <a:latin typeface="+mn-lt"/>
              <a:ea typeface="標楷體" panose="03000509000000000000" pitchFamily="65" charset="-120"/>
            </a:endParaRPr>
          </a:p>
        </p:txBody>
      </p:sp>
    </p:spTree>
    <p:extLst>
      <p:ext uri="{BB962C8B-B14F-4D97-AF65-F5344CB8AC3E}">
        <p14:creationId xmlns:p14="http://schemas.microsoft.com/office/powerpoint/2010/main" val="262048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3" name="標題 4"/>
          <p:cNvSpPr>
            <a:spLocks noGrp="1"/>
          </p:cNvSpPr>
          <p:nvPr>
            <p:ph type="title"/>
          </p:nvPr>
        </p:nvSpPr>
        <p:spPr/>
        <p:txBody>
          <a:bodyPr/>
          <a:lstStyle/>
          <a:p>
            <a:r>
              <a:rPr lang="en-US" altLang="zh-TW" dirty="0" smtClean="0"/>
              <a:t>Sample Code 2’ for Low Power</a:t>
            </a:r>
            <a:endParaRPr lang="zh-TW" altLang="en-US" dirty="0"/>
          </a:p>
        </p:txBody>
      </p:sp>
      <p:sp>
        <p:nvSpPr>
          <p:cNvPr id="10" name="投影片編號版面配置區 4"/>
          <p:cNvSpPr>
            <a:spLocks noGrp="1"/>
          </p:cNvSpPr>
          <p:nvPr>
            <p:ph type="sldNum" sz="quarter" idx="11"/>
          </p:nvPr>
        </p:nvSpPr>
        <p:spPr>
          <a:xfrm>
            <a:off x="6731000" y="6229350"/>
            <a:ext cx="1905000" cy="457200"/>
          </a:xfrm>
        </p:spPr>
        <p:txBody>
          <a:bodyPr/>
          <a:lstStyle/>
          <a:p>
            <a:fld id="{BF415A41-0E4F-4E83-BA41-C5E1743B38A4}" type="slidenum">
              <a:rPr lang="zh-TW" altLang="en-US" smtClean="0"/>
              <a:pPr/>
              <a:t>24</a:t>
            </a:fld>
            <a:endParaRPr lang="zh-TW" altLang="zh-TW"/>
          </a:p>
        </p:txBody>
      </p:sp>
      <p:graphicFrame>
        <p:nvGraphicFramePr>
          <p:cNvPr id="993285" name="Group 5"/>
          <p:cNvGraphicFramePr>
            <a:graphicFrameLocks noGrp="1"/>
          </p:cNvGraphicFramePr>
          <p:nvPr>
            <p:extLst>
              <p:ext uri="{D42A27DB-BD31-4B8C-83A1-F6EECF244321}">
                <p14:modId xmlns:p14="http://schemas.microsoft.com/office/powerpoint/2010/main" val="2981485187"/>
              </p:ext>
            </p:extLst>
          </p:nvPr>
        </p:nvGraphicFramePr>
        <p:xfrm>
          <a:off x="539750" y="1147916"/>
          <a:ext cx="8064500" cy="4937760"/>
        </p:xfrm>
        <a:graphic>
          <a:graphicData uri="http://schemas.openxmlformats.org/drawingml/2006/table">
            <a:tbl>
              <a:tblPr/>
              <a:tblGrid>
                <a:gridCol w="8064500">
                  <a:extLst>
                    <a:ext uri="{9D8B030D-6E8A-4147-A177-3AD203B41FA5}">
                      <a16:colId xmlns:a16="http://schemas.microsoft.com/office/drawing/2014/main" val="20000"/>
                    </a:ext>
                  </a:extLst>
                </a:gridCol>
              </a:tblGrid>
              <a:tr h="4176713">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void main(void) {</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WDTCTL = WDTPW + WDTHOLD;    // Stop WDT</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 H&amp;S time 16x, interrupt enabled</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rgbClr val="0000FF"/>
                          </a:solidFill>
                          <a:effectLst/>
                          <a:latin typeface="Courier New" panose="02070309020205020404" pitchFamily="49" charset="0"/>
                          <a:ea typeface="標楷體" panose="03000509000000000000" pitchFamily="65" charset="-120"/>
                          <a:cs typeface="Courier New" panose="02070309020205020404" pitchFamily="49" charset="0"/>
                        </a:rPr>
                        <a:t>  ADC10CTL0 = ADC10SHT_2 + ADC10ON + ADC10IE;</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rgbClr val="0000FF"/>
                          </a:solidFill>
                          <a:effectLst/>
                          <a:latin typeface="Courier New" panose="02070309020205020404" pitchFamily="49" charset="0"/>
                          <a:ea typeface="標楷體" panose="03000509000000000000" pitchFamily="65" charset="-120"/>
                          <a:cs typeface="Courier New" panose="02070309020205020404" pitchFamily="49" charset="0"/>
                        </a:rPr>
                        <a:t>  ADC10CTL1 = INCH_1;    // A1 as input source</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rgbClr val="0000FF"/>
                          </a:solidFill>
                          <a:effectLst/>
                          <a:latin typeface="Courier New" panose="02070309020205020404" pitchFamily="49" charset="0"/>
                          <a:ea typeface="標楷體" panose="03000509000000000000" pitchFamily="65" charset="-120"/>
                          <a:cs typeface="Courier New" panose="02070309020205020404" pitchFamily="49" charset="0"/>
                        </a:rPr>
                        <a:t>  ADC10AE0 |= 0x02; // Enable pin A1 for analog in</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P1DIR |= 0x01;    // Set P1.0 to output</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defRPr/>
                      </a:pPr>
                      <a:r>
                        <a:rPr kumimoji="0" lang="en-US" altLang="zh-TW" sz="2000" b="1" i="0" u="none" strike="noStrike" cap="none" normalizeH="0" baseline="0" dirty="0" smtClean="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  __</a:t>
                      </a:r>
                      <a:r>
                        <a:rPr kumimoji="0" lang="en-US" altLang="zh-TW" sz="2000" b="1" i="0" u="none" strike="noStrike" cap="none" normalizeH="0" baseline="0" dirty="0" err="1" smtClean="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bis_SR_register</a:t>
                      </a:r>
                      <a:r>
                        <a:rPr kumimoji="0" lang="en-US" altLang="zh-TW" sz="2000" b="1" i="0" u="none" strike="noStrike" cap="none" normalizeH="0" baseline="0" dirty="0" smtClean="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(CPUOFF + GIE); // Sleep</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#pragma vector=ADC10_VECTOR</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__interrupt void ADC10_ISR(void) {</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if (</a:t>
                      </a:r>
                      <a:r>
                        <a:rPr kumimoji="0" lang="en-US" altLang="zh-TW" sz="2000" b="1" i="0" u="none" strike="noStrike" kern="1200"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ADC10MEM &lt;</a:t>
                      </a: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0x1FF) // 0x1FF = 511</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P1OUT &amp;= ~0x01;    // Clear P1.0 LED off</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else P1OUT |= 0x01;   // Set P1.0 LED on </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a:t>
                      </a:r>
                      <a:r>
                        <a:rPr kumimoji="0" lang="en-US" altLang="zh-TW" sz="2000" b="1" i="0" u="none" strike="noStrike" cap="none" normalizeH="0" baseline="0" dirty="0" smtClean="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ADC10CTL0 |= ENC + ADC10SC;</a:t>
                      </a: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 Start sampling</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461066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ChangeArrowheads="1"/>
          </p:cNvSpPr>
          <p:nvPr>
            <p:ph type="title"/>
          </p:nvPr>
        </p:nvSpPr>
        <p:spPr/>
        <p:txBody>
          <a:bodyPr/>
          <a:lstStyle/>
          <a:p>
            <a:r>
              <a:rPr lang="en-US" altLang="zh-TW" dirty="0"/>
              <a:t>Sample Code </a:t>
            </a:r>
            <a:r>
              <a:rPr lang="en-US" altLang="zh-TW" dirty="0" smtClean="0"/>
              <a:t>3 </a:t>
            </a:r>
            <a:r>
              <a:rPr lang="en-US" altLang="zh-TW" dirty="0"/>
              <a:t>for Low Power</a:t>
            </a:r>
          </a:p>
        </p:txBody>
      </p:sp>
      <p:sp>
        <p:nvSpPr>
          <p:cNvPr id="980995" name="Rectangle 3"/>
          <p:cNvSpPr>
            <a:spLocks noGrp="1" noChangeArrowheads="1"/>
          </p:cNvSpPr>
          <p:nvPr>
            <p:ph type="body" idx="1"/>
          </p:nvPr>
        </p:nvSpPr>
        <p:spPr/>
        <p:txBody>
          <a:bodyPr/>
          <a:lstStyle/>
          <a:p>
            <a:r>
              <a:rPr lang="en-US" altLang="zh-TW" dirty="0"/>
              <a:t>Continuous sampling driven by Timer0_A3</a:t>
            </a:r>
          </a:p>
          <a:p>
            <a:pPr lvl="1"/>
            <a:r>
              <a:rPr lang="en-US" altLang="zh-TW" dirty="0" smtClean="0"/>
              <a:t>ADC samples A1 16/second driven by Timer0_A3, and interrupts CPU after each sampling</a:t>
            </a:r>
          </a:p>
          <a:p>
            <a:pPr lvl="1"/>
            <a:r>
              <a:rPr lang="en-US" altLang="zh-TW" dirty="0" smtClean="0"/>
              <a:t>CPU checks each sample and if </a:t>
            </a:r>
            <a:r>
              <a:rPr lang="en-US" altLang="zh-TW" dirty="0"/>
              <a:t>A1 &gt; 0.5Vcc, P1.0 is set, else </a:t>
            </a:r>
            <a:r>
              <a:rPr lang="en-US" altLang="zh-TW" dirty="0" smtClean="0"/>
              <a:t>reset </a:t>
            </a:r>
            <a:endParaRPr lang="en-US" altLang="zh-TW" dirty="0"/>
          </a:p>
          <a:p>
            <a:pPr lvl="1"/>
            <a:r>
              <a:rPr lang="en-US" altLang="zh-TW" dirty="0" smtClean="0"/>
              <a:t>ADC samples A1 with reference </a:t>
            </a:r>
            <a:r>
              <a:rPr lang="en-US" altLang="zh-TW" dirty="0"/>
              <a:t>to </a:t>
            </a:r>
            <a:r>
              <a:rPr lang="en-US" altLang="zh-TW" dirty="0" smtClean="0"/>
              <a:t>1.5V</a:t>
            </a:r>
          </a:p>
          <a:p>
            <a:pPr lvl="1"/>
            <a:r>
              <a:rPr lang="en-US" altLang="zh-TW" dirty="0" smtClean="0"/>
              <a:t>Timer0_A3 uses ACLK running </a:t>
            </a:r>
            <a:r>
              <a:rPr lang="en-US" altLang="zh-TW" dirty="0"/>
              <a:t>at 32 KHz driven by an external crystal (2048 ACLK </a:t>
            </a:r>
            <a:r>
              <a:rPr lang="en-US" altLang="zh-TW" dirty="0" smtClean="0"/>
              <a:t>cycles thus </a:t>
            </a:r>
            <a:r>
              <a:rPr lang="en-US" altLang="zh-TW" dirty="0"/>
              <a:t>give 1/16 </a:t>
            </a:r>
            <a:r>
              <a:rPr lang="en-US" altLang="zh-TW" dirty="0" smtClean="0"/>
              <a:t>second) </a:t>
            </a:r>
            <a:endParaRPr lang="en-US" altLang="zh-TW" dirty="0"/>
          </a:p>
          <a:p>
            <a:pPr lvl="1"/>
            <a:r>
              <a:rPr lang="en-US" altLang="zh-TW" dirty="0" smtClean="0"/>
              <a:t>Timer0_A3 runs </a:t>
            </a:r>
            <a:r>
              <a:rPr lang="en-US" altLang="zh-TW" dirty="0"/>
              <a:t>in up mode with CCR0 defining the sampling period (2048 cycles</a:t>
            </a:r>
            <a:r>
              <a:rPr lang="en-US" altLang="zh-TW" dirty="0" smtClean="0"/>
              <a:t>) and CCR1 triggering ADC10 to do conversion</a:t>
            </a:r>
            <a:endParaRPr lang="en-US" altLang="zh-TW" dirty="0"/>
          </a:p>
        </p:txBody>
      </p:sp>
      <p:sp>
        <p:nvSpPr>
          <p:cNvPr id="5" name="投影片編號版面配置區 5"/>
          <p:cNvSpPr>
            <a:spLocks noGrp="1"/>
          </p:cNvSpPr>
          <p:nvPr>
            <p:ph type="sldNum" sz="quarter" idx="11"/>
          </p:nvPr>
        </p:nvSpPr>
        <p:spPr>
          <a:xfrm>
            <a:off x="6731000" y="6229350"/>
            <a:ext cx="1905000" cy="457200"/>
          </a:xfrm>
        </p:spPr>
        <p:txBody>
          <a:bodyPr/>
          <a:lstStyle/>
          <a:p>
            <a:fld id="{FA557361-F4A5-481C-B706-625AFA1B8E97}" type="slidenum">
              <a:rPr lang="zh-TW" altLang="en-US" smtClean="0"/>
              <a:pPr/>
              <a:t>25</a:t>
            </a:fld>
            <a:endParaRPr lang="zh-TW" altLang="zh-TW"/>
          </a:p>
        </p:txBody>
      </p:sp>
    </p:spTree>
    <p:extLst>
      <p:ext uri="{BB962C8B-B14F-4D97-AF65-F5344CB8AC3E}">
        <p14:creationId xmlns:p14="http://schemas.microsoft.com/office/powerpoint/2010/main" val="30492672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投影片編號版面配置區 4"/>
          <p:cNvSpPr>
            <a:spLocks noGrp="1"/>
          </p:cNvSpPr>
          <p:nvPr>
            <p:ph type="sldNum" sz="quarter" idx="4294967295"/>
          </p:nvPr>
        </p:nvSpPr>
        <p:spPr>
          <a:xfrm>
            <a:off x="6731000" y="6229350"/>
            <a:ext cx="1905000" cy="457200"/>
          </a:xfrm>
          <a:prstGeom prst="rect">
            <a:avLst/>
          </a:prstGeom>
        </p:spPr>
        <p:txBody>
          <a:bodyPr/>
          <a:lstStyle/>
          <a:p>
            <a:fld id="{FD56AA93-717F-49CE-A9AE-5C88A2430B94}" type="slidenum">
              <a:rPr lang="zh-TW" altLang="en-US"/>
              <a:pPr/>
              <a:t>26</a:t>
            </a:fld>
            <a:endParaRPr lang="zh-TW" altLang="zh-TW"/>
          </a:p>
        </p:txBody>
      </p:sp>
      <p:sp>
        <p:nvSpPr>
          <p:cNvPr id="967683" name="標題 4"/>
          <p:cNvSpPr>
            <a:spLocks noGrp="1"/>
          </p:cNvSpPr>
          <p:nvPr>
            <p:ph type="title"/>
          </p:nvPr>
        </p:nvSpPr>
        <p:spPr/>
        <p:txBody>
          <a:bodyPr/>
          <a:lstStyle/>
          <a:p>
            <a:r>
              <a:rPr lang="en-US" altLang="zh-TW" dirty="0"/>
              <a:t>Sample Code 3 for Low Power</a:t>
            </a:r>
            <a:endParaRPr lang="zh-TW" altLang="en-US" dirty="0"/>
          </a:p>
        </p:txBody>
      </p:sp>
      <p:graphicFrame>
        <p:nvGraphicFramePr>
          <p:cNvPr id="967768" name="Group 88"/>
          <p:cNvGraphicFramePr>
            <a:graphicFrameLocks noGrp="1"/>
          </p:cNvGraphicFramePr>
          <p:nvPr>
            <p:extLst>
              <p:ext uri="{D42A27DB-BD31-4B8C-83A1-F6EECF244321}">
                <p14:modId xmlns:p14="http://schemas.microsoft.com/office/powerpoint/2010/main" val="833134590"/>
              </p:ext>
            </p:extLst>
          </p:nvPr>
        </p:nvGraphicFramePr>
        <p:xfrm>
          <a:off x="539750" y="1114380"/>
          <a:ext cx="8064500" cy="5242560"/>
        </p:xfrm>
        <a:graphic>
          <a:graphicData uri="http://schemas.openxmlformats.org/drawingml/2006/table">
            <a:tbl>
              <a:tblPr/>
              <a:tblGrid>
                <a:gridCol w="8064500">
                  <a:extLst>
                    <a:ext uri="{9D8B030D-6E8A-4147-A177-3AD203B41FA5}">
                      <a16:colId xmlns:a16="http://schemas.microsoft.com/office/drawing/2014/main" val="20000"/>
                    </a:ext>
                  </a:extLst>
                </a:gridCol>
              </a:tblGrid>
              <a:tr h="4176713">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#include  "msp430.h"</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void main(void) {</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WDTCTL = WDTPW + WDTHOLD; // Stop WDT </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 TA1 trigger sample start</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a:t>
                      </a:r>
                      <a:r>
                        <a:rPr kumimoji="0" lang="en-US" altLang="zh-TW" sz="2000" b="1" i="0" u="none" strike="noStrike" cap="none" normalizeH="0" baseline="0" dirty="0" smtClean="0">
                          <a:ln>
                            <a:noFill/>
                          </a:ln>
                          <a:solidFill>
                            <a:srgbClr val="0000FF"/>
                          </a:solidFill>
                          <a:effectLst/>
                          <a:latin typeface="Courier New" panose="02070309020205020404" pitchFamily="49" charset="0"/>
                          <a:ea typeface="標楷體" panose="03000509000000000000" pitchFamily="65" charset="-120"/>
                          <a:cs typeface="Courier New" panose="02070309020205020404" pitchFamily="49" charset="0"/>
                        </a:rPr>
                        <a:t>ADC10CTL1 = SHS_1 + CONSEQ_2 + INCH_1;    </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rgbClr val="0000FF"/>
                          </a:solidFill>
                          <a:effectLst/>
                          <a:latin typeface="Courier New" panose="02070309020205020404" pitchFamily="49" charset="0"/>
                          <a:ea typeface="標楷體" panose="03000509000000000000" pitchFamily="65" charset="-120"/>
                          <a:cs typeface="Courier New" panose="02070309020205020404" pitchFamily="49" charset="0"/>
                        </a:rPr>
                        <a:t>  ADC10CTL0 = SREF_1 + ADC10SHT_2 + REFON + </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rgbClr val="0000FF"/>
                          </a:solidFill>
                          <a:effectLst/>
                          <a:latin typeface="Courier New" panose="02070309020205020404" pitchFamily="49" charset="0"/>
                          <a:ea typeface="標楷體" panose="03000509000000000000" pitchFamily="65" charset="-120"/>
                          <a:cs typeface="Courier New" panose="02070309020205020404" pitchFamily="49" charset="0"/>
                        </a:rPr>
                        <a:t>              ADC10ON + ADC10IE;</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rgbClr val="0000FF"/>
                          </a:solidFill>
                          <a:effectLst/>
                          <a:latin typeface="Courier New" panose="02070309020205020404" pitchFamily="49" charset="0"/>
                          <a:ea typeface="標楷體" panose="03000509000000000000" pitchFamily="65" charset="-120"/>
                          <a:cs typeface="Courier New" panose="02070309020205020404" pitchFamily="49" charset="0"/>
                        </a:rPr>
                        <a:t> </a:t>
                      </a:r>
                      <a:r>
                        <a:rPr kumimoji="0" lang="zh-TW" altLang="en-US" sz="2000" b="1" i="0" u="none" strike="noStrike" cap="none" normalizeH="0" baseline="0" dirty="0" smtClean="0">
                          <a:ln>
                            <a:noFill/>
                          </a:ln>
                          <a:solidFill>
                            <a:srgbClr val="0000FF"/>
                          </a:solidFill>
                          <a:effectLst/>
                          <a:latin typeface="Courier New" panose="02070309020205020404" pitchFamily="49" charset="0"/>
                          <a:ea typeface="標楷體" panose="03000509000000000000" pitchFamily="65" charset="-120"/>
                          <a:cs typeface="Courier New" panose="02070309020205020404" pitchFamily="49" charset="0"/>
                        </a:rPr>
                        <a:t> </a:t>
                      </a:r>
                      <a:r>
                        <a:rPr kumimoji="0" lang="en-US" altLang="zh-TW" sz="2000" b="1" i="0" u="none" strike="noStrike" cap="none" normalizeH="0" baseline="0" dirty="0" smtClean="0">
                          <a:ln>
                            <a:noFill/>
                          </a:ln>
                          <a:solidFill>
                            <a:srgbClr val="0000FF"/>
                          </a:solidFill>
                          <a:effectLst/>
                          <a:latin typeface="Courier New" panose="02070309020205020404" pitchFamily="49" charset="0"/>
                          <a:ea typeface="標楷體" panose="03000509000000000000" pitchFamily="65" charset="-120"/>
                          <a:cs typeface="Courier New" panose="02070309020205020404" pitchFamily="49" charset="0"/>
                        </a:rPr>
                        <a:t>ADC10CTL0 |= ENC;    // ADC10 Enable</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rgbClr val="0000FF"/>
                          </a:solidFill>
                          <a:effectLst/>
                          <a:latin typeface="Courier New" panose="02070309020205020404" pitchFamily="49" charset="0"/>
                          <a:ea typeface="標楷體" panose="03000509000000000000" pitchFamily="65" charset="-120"/>
                          <a:cs typeface="Courier New" panose="02070309020205020404" pitchFamily="49" charset="0"/>
                        </a:rPr>
                        <a:t>  ADC10AE0 |= 0x02;    // P1.1 ADC10 option select</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P1DIR |= 0x01;       // Set P1.0 output</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a:t>
                      </a:r>
                      <a:r>
                        <a:rPr kumimoji="0" lang="en-US" altLang="zh-TW" sz="2000" b="1" i="0" u="none" strike="noStrike" cap="none" normalizeH="0" baseline="0" dirty="0" smtClean="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TA0CCR0 = 2048-1;     // Sampling period</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  TA0CCTL1 = OUTMOD_3;  // TACCR1 set/reset</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  TA0CCR1 = 2046;       // TACCR1 OUT1 on time</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TA0CTL = TASSEL_1 + MC_1;    // ACLK, up mode</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 Enter LPM3 w/ interrupts</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rgbClr val="0000FF"/>
                          </a:solidFill>
                          <a:effectLst/>
                          <a:latin typeface="Courier New" panose="02070309020205020404" pitchFamily="49" charset="0"/>
                          <a:ea typeface="標楷體" panose="03000509000000000000" pitchFamily="65" charset="-120"/>
                          <a:cs typeface="Courier New" panose="02070309020205020404" pitchFamily="49" charset="0"/>
                        </a:rPr>
                        <a:t>  </a:t>
                      </a:r>
                      <a:r>
                        <a:rPr kumimoji="0" lang="en-US" altLang="zh-TW" sz="2000" b="1" i="0" u="none" strike="noStrike" cap="none" normalizeH="0" baseline="0" dirty="0" smtClean="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__</a:t>
                      </a:r>
                      <a:r>
                        <a:rPr kumimoji="0" lang="en-US" altLang="zh-TW" sz="2000" b="1" i="0" u="none" strike="noStrike" cap="none" normalizeH="0" baseline="0" dirty="0" err="1" smtClean="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bis_SR_register</a:t>
                      </a:r>
                      <a:r>
                        <a:rPr kumimoji="0" lang="en-US" altLang="zh-TW" sz="2000" b="1" i="0" u="none" strike="noStrike" cap="none" normalizeH="0" baseline="0" dirty="0" smtClean="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rPr>
                        <a:t>(LPM3_bits + GIE);</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a:t>
                      </a:r>
                      <a:endParaRPr kumimoji="0" lang="en-US" altLang="zh-TW" sz="2000" b="1" i="0" u="none" strike="noStrike" cap="none" normalizeH="0" baseline="0" dirty="0" smtClean="0">
                        <a:ln>
                          <a:noFill/>
                        </a:ln>
                        <a:solidFill>
                          <a:srgbClr val="FF0000"/>
                        </a:solidFill>
                        <a:effectLst/>
                        <a:latin typeface="Courier New" panose="02070309020205020404" pitchFamily="49" charset="0"/>
                        <a:ea typeface="標楷體" panose="03000509000000000000" pitchFamily="65" charset="-12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
        <p:nvSpPr>
          <p:cNvPr id="6" name="AutoShape 18"/>
          <p:cNvSpPr>
            <a:spLocks/>
          </p:cNvSpPr>
          <p:nvPr/>
        </p:nvSpPr>
        <p:spPr bwMode="auto">
          <a:xfrm>
            <a:off x="4316413" y="4148237"/>
            <a:ext cx="504825" cy="1296987"/>
          </a:xfrm>
          <a:prstGeom prst="rightBrace">
            <a:avLst>
              <a:gd name="adj1" fmla="val 21410"/>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 name="Text Box 19"/>
          <p:cNvSpPr txBox="1">
            <a:spLocks noChangeArrowheads="1"/>
          </p:cNvSpPr>
          <p:nvPr/>
        </p:nvSpPr>
        <p:spPr bwMode="auto">
          <a:xfrm>
            <a:off x="539552" y="6211669"/>
            <a:ext cx="8064500" cy="646331"/>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800" dirty="0" err="1">
                <a:latin typeface="+mn-lt"/>
              </a:rPr>
              <a:t>Timer_A</a:t>
            </a:r>
            <a:r>
              <a:rPr lang="en-US" altLang="zh-TW" sz="1800" dirty="0">
                <a:latin typeface="+mn-lt"/>
              </a:rPr>
              <a:t> CCR1 out mode 3: The output (OUT1) is set when the timer </a:t>
            </a:r>
            <a:r>
              <a:rPr lang="en-US" altLang="zh-TW" sz="1800" i="1" dirty="0">
                <a:latin typeface="+mn-lt"/>
              </a:rPr>
              <a:t>counts </a:t>
            </a:r>
            <a:r>
              <a:rPr lang="en-US" altLang="zh-TW" sz="1800" dirty="0">
                <a:latin typeface="+mn-lt"/>
              </a:rPr>
              <a:t>to the TACCR1 </a:t>
            </a:r>
            <a:r>
              <a:rPr lang="en-US" altLang="zh-TW" sz="1800" dirty="0" smtClean="0">
                <a:latin typeface="+mn-lt"/>
              </a:rPr>
              <a:t>value and is </a:t>
            </a:r>
            <a:r>
              <a:rPr lang="en-US" altLang="zh-TW" sz="1800" dirty="0">
                <a:latin typeface="+mn-lt"/>
              </a:rPr>
              <a:t>reset when the timer </a:t>
            </a:r>
            <a:r>
              <a:rPr lang="en-US" altLang="zh-TW" sz="1800" i="1" dirty="0">
                <a:latin typeface="+mn-lt"/>
              </a:rPr>
              <a:t>counts </a:t>
            </a:r>
            <a:r>
              <a:rPr lang="en-US" altLang="zh-TW" sz="1800" dirty="0">
                <a:latin typeface="+mn-lt"/>
              </a:rPr>
              <a:t>to the TACCR0 value.</a:t>
            </a:r>
          </a:p>
        </p:txBody>
      </p:sp>
      <p:cxnSp>
        <p:nvCxnSpPr>
          <p:cNvPr id="9" name="AutoShape 20"/>
          <p:cNvCxnSpPr>
            <a:cxnSpLocks noChangeShapeType="1"/>
            <a:stCxn id="7" idx="0"/>
            <a:endCxn id="6" idx="1"/>
          </p:cNvCxnSpPr>
          <p:nvPr/>
        </p:nvCxnSpPr>
        <p:spPr bwMode="auto">
          <a:xfrm rot="5400000" flipH="1" flipV="1">
            <a:off x="3989051" y="5379482"/>
            <a:ext cx="1414938" cy="249436"/>
          </a:xfrm>
          <a:prstGeom prst="curvedConnector4">
            <a:avLst>
              <a:gd name="adj1" fmla="val 40260"/>
              <a:gd name="adj2" fmla="val 32049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橢圓 1"/>
          <p:cNvSpPr/>
          <p:nvPr/>
        </p:nvSpPr>
        <p:spPr bwMode="auto">
          <a:xfrm>
            <a:off x="2555776" y="4437112"/>
            <a:ext cx="1440160" cy="359619"/>
          </a:xfrm>
          <a:prstGeom prst="ellipse">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10" name="向左箭號 9"/>
          <p:cNvSpPr/>
          <p:nvPr/>
        </p:nvSpPr>
        <p:spPr bwMode="auto">
          <a:xfrm rot="20950667">
            <a:off x="6330672" y="5361050"/>
            <a:ext cx="1296144" cy="726557"/>
          </a:xfrm>
          <a:prstGeom prst="leftArrow">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Timer up</a:t>
            </a:r>
            <a:endParaRPr lang="zh-TW" altLang="en-US" sz="2000" i="1" dirty="0">
              <a:latin typeface="+mn-lt"/>
            </a:endParaRPr>
          </a:p>
        </p:txBody>
      </p:sp>
    </p:spTree>
    <p:extLst>
      <p:ext uri="{BB962C8B-B14F-4D97-AF65-F5344CB8AC3E}">
        <p14:creationId xmlns:p14="http://schemas.microsoft.com/office/powerpoint/2010/main" val="211546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4"/>
          <p:cNvSpPr>
            <a:spLocks noGrp="1"/>
          </p:cNvSpPr>
          <p:nvPr>
            <p:ph type="sldNum" sz="quarter" idx="4294967295"/>
          </p:nvPr>
        </p:nvSpPr>
        <p:spPr>
          <a:xfrm>
            <a:off x="6731000" y="6229350"/>
            <a:ext cx="1905000" cy="457200"/>
          </a:xfrm>
          <a:prstGeom prst="rect">
            <a:avLst/>
          </a:prstGeom>
        </p:spPr>
        <p:txBody>
          <a:bodyPr/>
          <a:lstStyle/>
          <a:p>
            <a:fld id="{113414BE-B7E7-4BC7-B04D-B135822FA1C7}" type="slidenum">
              <a:rPr lang="zh-TW" altLang="en-US"/>
              <a:pPr/>
              <a:t>27</a:t>
            </a:fld>
            <a:endParaRPr lang="zh-TW" altLang="zh-TW"/>
          </a:p>
        </p:txBody>
      </p:sp>
      <p:sp>
        <p:nvSpPr>
          <p:cNvPr id="997379" name="標題 4"/>
          <p:cNvSpPr>
            <a:spLocks noGrp="1"/>
          </p:cNvSpPr>
          <p:nvPr>
            <p:ph type="title"/>
          </p:nvPr>
        </p:nvSpPr>
        <p:spPr/>
        <p:txBody>
          <a:bodyPr/>
          <a:lstStyle/>
          <a:p>
            <a:r>
              <a:rPr lang="en-US" altLang="zh-TW" dirty="0"/>
              <a:t>Sample Code 3 for Low Power</a:t>
            </a:r>
            <a:endParaRPr lang="zh-TW" altLang="en-US" dirty="0"/>
          </a:p>
        </p:txBody>
      </p:sp>
      <p:graphicFrame>
        <p:nvGraphicFramePr>
          <p:cNvPr id="997396" name="Group 20"/>
          <p:cNvGraphicFramePr>
            <a:graphicFrameLocks noGrp="1"/>
          </p:cNvGraphicFramePr>
          <p:nvPr>
            <p:extLst>
              <p:ext uri="{D42A27DB-BD31-4B8C-83A1-F6EECF244321}">
                <p14:modId xmlns:p14="http://schemas.microsoft.com/office/powerpoint/2010/main" val="3655345345"/>
              </p:ext>
            </p:extLst>
          </p:nvPr>
        </p:nvGraphicFramePr>
        <p:xfrm>
          <a:off x="539750" y="1364581"/>
          <a:ext cx="8064500" cy="4176713"/>
        </p:xfrm>
        <a:graphic>
          <a:graphicData uri="http://schemas.openxmlformats.org/drawingml/2006/table">
            <a:tbl>
              <a:tblPr/>
              <a:tblGrid>
                <a:gridCol w="8064500">
                  <a:extLst>
                    <a:ext uri="{9D8B030D-6E8A-4147-A177-3AD203B41FA5}">
                      <a16:colId xmlns:a16="http://schemas.microsoft.com/office/drawing/2014/main" val="20000"/>
                    </a:ext>
                  </a:extLst>
                </a:gridCol>
              </a:tblGrid>
              <a:tr h="4176713">
                <a:tc>
                  <a:txBody>
                    <a:bodyPr/>
                    <a:lstStyle>
                      <a:lvl1pPr>
                        <a:lnSpc>
                          <a:spcPct val="90000"/>
                        </a:lnSpc>
                        <a:spcBef>
                          <a:spcPct val="10000"/>
                        </a:spcBef>
                        <a:buClr>
                          <a:srgbClr val="0000FF"/>
                        </a:buClr>
                        <a:buSzPct val="80000"/>
                        <a:buFont typeface="Wingdings" panose="05000000000000000000" pitchFamily="2" charset="2"/>
                        <a:defRPr kumimoji="1" sz="2400">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0000"/>
                        </a:spcBef>
                        <a:buClr>
                          <a:schemeClr val="accent2"/>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0000"/>
                        </a:spcBef>
                        <a:buClr>
                          <a:srgbClr val="FF33CC"/>
                        </a:buClr>
                        <a:buSzPct val="90000"/>
                        <a:buFont typeface="Wingdings" panose="05000000000000000000" pitchFamily="2" charset="2"/>
                        <a:defRPr kumimoji="1" sz="2000">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0000"/>
                        </a:spcBef>
                        <a:buClr>
                          <a:srgbClr val="0000FF"/>
                        </a:buClr>
                        <a:buFont typeface="Wingdings" panose="05000000000000000000" pitchFamily="2" charset="2"/>
                        <a:defRPr kumimoji="1">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0000"/>
                        </a:spcBef>
                        <a:buClr>
                          <a:srgbClr val="0000FF"/>
                        </a:buClr>
                        <a:defRPr kumimoji="1" sz="16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0000"/>
                        </a:spcBef>
                        <a:spcAft>
                          <a:spcPct val="0"/>
                        </a:spcAft>
                        <a:buClr>
                          <a:srgbClr val="0000FF"/>
                        </a:buClr>
                        <a:defRPr kumimoji="1" sz="1600">
                          <a:solidFill>
                            <a:schemeClr val="tx1"/>
                          </a:solidFill>
                          <a:latin typeface="Tahoma" panose="020B0604030504040204" pitchFamily="34" charset="0"/>
                          <a:ea typeface="標楷體" panose="03000509000000000000" pitchFamily="65" charset="-120"/>
                        </a:defRPr>
                      </a:lvl9pPr>
                    </a:lstStyle>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ADC10 interrupt service routine</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#pragma vector=ADC10_VECTOR</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__interrupt void ADC10_ISR(void){</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if (ADC10MEM &lt; 0x1FF) // ADC10MEM = A1 &gt; 0.5V?</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P1OUT &amp;= ~0x01;     // Clear P1.0 LED off</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else</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    P1OUT |= 0x01;      // Set P1.0 LED on</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r>
                        <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rPr>
                        <a:t>}</a:t>
                      </a:r>
                    </a:p>
                    <a:p>
                      <a:pPr marL="0" marR="0" lvl="0" indent="0" algn="l" defTabSz="914400" rtl="0" eaLnBrk="0" fontAlgn="base" latinLnBrk="0" hangingPunct="0">
                        <a:lnSpc>
                          <a:spcPct val="90000"/>
                        </a:lnSpc>
                        <a:spcBef>
                          <a:spcPct val="10000"/>
                        </a:spcBef>
                        <a:spcAft>
                          <a:spcPct val="0"/>
                        </a:spcAft>
                        <a:buClr>
                          <a:srgbClr val="0000FF"/>
                        </a:buClr>
                        <a:buSzPct val="80000"/>
                        <a:buFont typeface="Wingdings" panose="05000000000000000000" pitchFamily="2" charset="2"/>
                        <a:buNone/>
                        <a:tabLst/>
                      </a:pPr>
                      <a:endParaRPr kumimoji="0" lang="en-US" altLang="zh-TW" sz="2000" b="1" i="0" u="none" strike="noStrike" cap="none" normalizeH="0" baseline="0" dirty="0" smtClean="0">
                        <a:ln>
                          <a:noFill/>
                        </a:ln>
                        <a:solidFill>
                          <a:schemeClr val="tx1"/>
                        </a:solidFill>
                        <a:effectLst/>
                        <a:latin typeface="Courier New" panose="02070309020205020404" pitchFamily="49" charset="0"/>
                        <a:ea typeface="標楷體" panose="03000509000000000000" pitchFamily="65" charset="-12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75100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標題 2"/>
          <p:cNvSpPr>
            <a:spLocks noGrp="1"/>
          </p:cNvSpPr>
          <p:nvPr>
            <p:ph type="title"/>
          </p:nvPr>
        </p:nvSpPr>
        <p:spPr/>
        <p:txBody>
          <a:bodyPr/>
          <a:lstStyle/>
          <a:p>
            <a:r>
              <a:rPr lang="en-US" altLang="zh-TW" dirty="0" smtClean="0"/>
              <a:t>Summary</a:t>
            </a:r>
            <a:endParaRPr lang="zh-TW" altLang="en-US" dirty="0"/>
          </a:p>
        </p:txBody>
      </p:sp>
      <p:sp>
        <p:nvSpPr>
          <p:cNvPr id="912387" name="內容版面配置區 3"/>
          <p:cNvSpPr>
            <a:spLocks noGrp="1"/>
          </p:cNvSpPr>
          <p:nvPr>
            <p:ph type="body" idx="1"/>
          </p:nvPr>
        </p:nvSpPr>
        <p:spPr/>
        <p:txBody>
          <a:bodyPr/>
          <a:lstStyle/>
          <a:p>
            <a:r>
              <a:rPr lang="en-US" altLang="zh-TW" dirty="0" smtClean="0"/>
              <a:t>Power and energy</a:t>
            </a:r>
          </a:p>
          <a:p>
            <a:r>
              <a:rPr lang="en-US" altLang="zh-TW" dirty="0" smtClean="0"/>
              <a:t>Efforts for low power operations</a:t>
            </a:r>
          </a:p>
          <a:p>
            <a:r>
              <a:rPr lang="en-US" altLang="zh-TW" dirty="0" smtClean="0"/>
              <a:t>Low-power modes of MSP430</a:t>
            </a:r>
          </a:p>
          <a:p>
            <a:pPr lvl="1"/>
            <a:r>
              <a:rPr lang="en-US" altLang="zh-TW" dirty="0" smtClean="0"/>
              <a:t>Active, LPM0, LPM3</a:t>
            </a:r>
          </a:p>
          <a:p>
            <a:r>
              <a:rPr lang="en-US" altLang="zh-TW" dirty="0" smtClean="0"/>
              <a:t>Controlling low power modes</a:t>
            </a:r>
          </a:p>
          <a:p>
            <a:r>
              <a:rPr lang="en-US" altLang="zh-TW" dirty="0"/>
              <a:t>Which saves more energy?</a:t>
            </a:r>
          </a:p>
          <a:p>
            <a:pPr lvl="1"/>
            <a:r>
              <a:rPr lang="en-US" altLang="zh-TW" dirty="0"/>
              <a:t>Use a higher frequency to run a program faster so as to sleep longer</a:t>
            </a:r>
          </a:p>
          <a:p>
            <a:pPr lvl="1"/>
            <a:r>
              <a:rPr lang="en-US" altLang="zh-TW" dirty="0"/>
              <a:t>Use a lower frequency to run a program to save power, but system may be active </a:t>
            </a:r>
            <a:r>
              <a:rPr lang="en-US" altLang="zh-TW" dirty="0" smtClean="0"/>
              <a:t>longer</a:t>
            </a:r>
          </a:p>
        </p:txBody>
      </p:sp>
      <p:sp>
        <p:nvSpPr>
          <p:cNvPr id="2" name="投影片編號版面配置區 1"/>
          <p:cNvSpPr>
            <a:spLocks noGrp="1"/>
          </p:cNvSpPr>
          <p:nvPr>
            <p:ph type="sldNum" sz="quarter" idx="11"/>
          </p:nvPr>
        </p:nvSpPr>
        <p:spPr/>
        <p:txBody>
          <a:bodyPr/>
          <a:lstStyle/>
          <a:p>
            <a:fld id="{75EAD3E7-B039-4A93-AACD-1369AB5C0DA9}" type="slidenum">
              <a:rPr lang="zh-TW" altLang="en-US" smtClean="0"/>
              <a:pPr/>
              <a:t>28</a:t>
            </a:fld>
            <a:endParaRPr lang="zh-TW" altLang="zh-TW"/>
          </a:p>
        </p:txBody>
      </p:sp>
    </p:spTree>
    <p:extLst>
      <p:ext uri="{BB962C8B-B14F-4D97-AF65-F5344CB8AC3E}">
        <p14:creationId xmlns:p14="http://schemas.microsoft.com/office/powerpoint/2010/main" val="1424715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TW"/>
              <a:t>Outline</a:t>
            </a:r>
          </a:p>
        </p:txBody>
      </p:sp>
      <p:sp>
        <p:nvSpPr>
          <p:cNvPr id="931843" name="Rectangle 3"/>
          <p:cNvSpPr>
            <a:spLocks noGrp="1" noChangeArrowheads="1"/>
          </p:cNvSpPr>
          <p:nvPr>
            <p:ph type="body" idx="1"/>
          </p:nvPr>
        </p:nvSpPr>
        <p:spPr/>
        <p:txBody>
          <a:bodyPr/>
          <a:lstStyle/>
          <a:p>
            <a:r>
              <a:rPr lang="en-US" altLang="zh-TW" dirty="0">
                <a:solidFill>
                  <a:srgbClr val="FF0000"/>
                </a:solidFill>
              </a:rPr>
              <a:t>Introduction to low-power optimizations</a:t>
            </a:r>
          </a:p>
          <a:p>
            <a:r>
              <a:rPr lang="en-US" altLang="zh-TW" dirty="0"/>
              <a:t>Low-power design in MSP430</a:t>
            </a:r>
          </a:p>
        </p:txBody>
      </p:sp>
      <p:sp>
        <p:nvSpPr>
          <p:cNvPr id="2" name="投影片編號版面配置區 1"/>
          <p:cNvSpPr>
            <a:spLocks noGrp="1"/>
          </p:cNvSpPr>
          <p:nvPr>
            <p:ph type="sldNum" sz="quarter" idx="11"/>
          </p:nvPr>
        </p:nvSpPr>
        <p:spPr/>
        <p:txBody>
          <a:bodyPr/>
          <a:lstStyle/>
          <a:p>
            <a:pPr>
              <a:defRPr/>
            </a:pPr>
            <a:fld id="{75EAD3E7-B039-4A93-AACD-1369AB5C0DA9}" type="slidenum">
              <a:rPr lang="zh-TW" altLang="en-US" smtClean="0"/>
              <a:pPr>
                <a:defRPr/>
              </a:pPr>
              <a:t>2</a:t>
            </a:fld>
            <a:endParaRPr lang="zh-TW" altLang="zh-TW"/>
          </a:p>
        </p:txBody>
      </p:sp>
    </p:spTree>
    <p:extLst>
      <p:ext uri="{BB962C8B-B14F-4D97-AF65-F5344CB8AC3E}">
        <p14:creationId xmlns:p14="http://schemas.microsoft.com/office/powerpoint/2010/main" val="40721753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p:txBody>
          <a:bodyPr/>
          <a:lstStyle/>
          <a:p>
            <a:r>
              <a:rPr lang="en-US" altLang="zh-TW"/>
              <a:t>Energy and Power</a:t>
            </a:r>
          </a:p>
        </p:txBody>
      </p:sp>
      <p:sp>
        <p:nvSpPr>
          <p:cNvPr id="891907" name="Rectangle 3"/>
          <p:cNvSpPr>
            <a:spLocks noGrp="1" noChangeArrowheads="1"/>
          </p:cNvSpPr>
          <p:nvPr>
            <p:ph type="body" idx="1"/>
          </p:nvPr>
        </p:nvSpPr>
        <p:spPr/>
        <p:txBody>
          <a:bodyPr/>
          <a:lstStyle/>
          <a:p>
            <a:r>
              <a:rPr lang="en-US" altLang="zh-TW" dirty="0">
                <a:solidFill>
                  <a:srgbClr val="FF0000"/>
                </a:solidFill>
              </a:rPr>
              <a:t>Energy</a:t>
            </a:r>
            <a:r>
              <a:rPr lang="en-US" altLang="zh-TW" dirty="0"/>
              <a:t>: ability to do work</a:t>
            </a:r>
          </a:p>
          <a:p>
            <a:pPr lvl="1"/>
            <a:r>
              <a:rPr lang="en-US" altLang="zh-TW" dirty="0"/>
              <a:t>Most important in battery-powered systems</a:t>
            </a:r>
          </a:p>
          <a:p>
            <a:r>
              <a:rPr lang="en-US" altLang="zh-TW" dirty="0">
                <a:solidFill>
                  <a:srgbClr val="FF0000"/>
                </a:solidFill>
              </a:rPr>
              <a:t>Power</a:t>
            </a:r>
            <a:r>
              <a:rPr lang="en-US" altLang="zh-TW" dirty="0"/>
              <a:t>: energy per unit time</a:t>
            </a:r>
          </a:p>
          <a:p>
            <a:pPr lvl="1"/>
            <a:r>
              <a:rPr lang="en-US" altLang="zh-TW" dirty="0"/>
              <a:t>Important even in wall-plug systems---power becomes heat</a:t>
            </a:r>
          </a:p>
          <a:p>
            <a:r>
              <a:rPr lang="en-US" altLang="zh-TW" dirty="0" smtClean="0"/>
              <a:t>Power increases </a:t>
            </a:r>
            <a:br>
              <a:rPr lang="en-US" altLang="zh-TW" dirty="0" smtClean="0"/>
            </a:br>
            <a:r>
              <a:rPr lang="en-US" altLang="zh-TW" dirty="0" smtClean="0"/>
              <a:t>with</a:t>
            </a:r>
            <a:r>
              <a:rPr lang="en-US" altLang="zh-TW" dirty="0"/>
              <a:t>…</a:t>
            </a:r>
          </a:p>
          <a:p>
            <a:pPr lvl="1"/>
            <a:r>
              <a:rPr lang="en-US" altLang="zh-TW" dirty="0" err="1"/>
              <a:t>Vcc</a:t>
            </a:r>
            <a:endParaRPr lang="en-US" altLang="zh-TW" dirty="0"/>
          </a:p>
          <a:p>
            <a:pPr lvl="1"/>
            <a:r>
              <a:rPr lang="en-US" altLang="zh-TW" dirty="0"/>
              <a:t>Clock speed</a:t>
            </a:r>
          </a:p>
          <a:p>
            <a:pPr lvl="1"/>
            <a:r>
              <a:rPr lang="en-US" altLang="zh-TW" dirty="0"/>
              <a:t>Temperature</a:t>
            </a:r>
          </a:p>
        </p:txBody>
      </p:sp>
      <p:pic>
        <p:nvPicPr>
          <p:cNvPr id="8919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2794" y="3082040"/>
            <a:ext cx="3837515"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直線單箭頭接點 10"/>
          <p:cNvCxnSpPr>
            <a:cxnSpLocks noChangeShapeType="1"/>
          </p:cNvCxnSpPr>
          <p:nvPr/>
        </p:nvCxnSpPr>
        <p:spPr bwMode="auto">
          <a:xfrm>
            <a:off x="1547664" y="1484784"/>
            <a:ext cx="3311674" cy="2591941"/>
          </a:xfrm>
          <a:prstGeom prst="straightConnector1">
            <a:avLst/>
          </a:prstGeom>
          <a:noFill/>
          <a:ln w="38100" algn="ctr">
            <a:solidFill>
              <a:srgbClr val="FF0000"/>
            </a:solidFill>
            <a:round/>
            <a:headEnd/>
            <a:tailEnd type="arrow" w="med" len="med"/>
          </a:ln>
        </p:spPr>
      </p:cxnSp>
      <p:cxnSp>
        <p:nvCxnSpPr>
          <p:cNvPr id="12" name="直線單箭頭接點 11"/>
          <p:cNvCxnSpPr>
            <a:cxnSpLocks noChangeShapeType="1"/>
          </p:cNvCxnSpPr>
          <p:nvPr/>
        </p:nvCxnSpPr>
        <p:spPr bwMode="auto">
          <a:xfrm>
            <a:off x="1691680" y="2276872"/>
            <a:ext cx="4969322" cy="3456682"/>
          </a:xfrm>
          <a:prstGeom prst="straightConnector1">
            <a:avLst/>
          </a:prstGeom>
          <a:noFill/>
          <a:ln w="38100" algn="ctr">
            <a:solidFill>
              <a:srgbClr val="FF0000"/>
            </a:solidFill>
            <a:round/>
            <a:headEnd/>
            <a:tailEnd type="arrow" w="med" len="med"/>
          </a:ln>
        </p:spPr>
      </p:cxnSp>
      <p:sp>
        <p:nvSpPr>
          <p:cNvPr id="2" name="投影片編號版面配置區 1"/>
          <p:cNvSpPr>
            <a:spLocks noGrp="1"/>
          </p:cNvSpPr>
          <p:nvPr>
            <p:ph type="sldNum" sz="quarter" idx="11"/>
          </p:nvPr>
        </p:nvSpPr>
        <p:spPr/>
        <p:txBody>
          <a:bodyPr/>
          <a:lstStyle/>
          <a:p>
            <a:pPr>
              <a:defRPr/>
            </a:pPr>
            <a:fld id="{75EAD3E7-B039-4A93-AACD-1369AB5C0DA9}" type="slidenum">
              <a:rPr lang="zh-TW" altLang="en-US" smtClean="0"/>
              <a:pPr>
                <a:defRPr/>
              </a:pPr>
              <a:t>3</a:t>
            </a:fld>
            <a:endParaRPr lang="zh-TW" altLang="zh-TW"/>
          </a:p>
        </p:txBody>
      </p:sp>
    </p:spTree>
    <p:extLst>
      <p:ext uri="{BB962C8B-B14F-4D97-AF65-F5344CB8AC3E}">
        <p14:creationId xmlns:p14="http://schemas.microsoft.com/office/powerpoint/2010/main" val="17165269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91909"/>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891907">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91907">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891907">
                                            <p:txEl>
                                              <p:pRg st="6" end="6"/>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8919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7"/>
          <p:cNvSpPr>
            <a:spLocks noGrp="1" noChangeArrowheads="1"/>
          </p:cNvSpPr>
          <p:nvPr>
            <p:ph type="title"/>
          </p:nvPr>
        </p:nvSpPr>
        <p:spPr/>
        <p:txBody>
          <a:bodyPr/>
          <a:lstStyle/>
          <a:p>
            <a:r>
              <a:rPr lang="en-US" altLang="ja-JP" smtClean="0"/>
              <a:t>Efforts for </a:t>
            </a:r>
            <a:r>
              <a:rPr lang="en-US" altLang="zh-TW" smtClean="0"/>
              <a:t>Low Power</a:t>
            </a:r>
            <a:endParaRPr lang="en-US" altLang="ja-JP"/>
          </a:p>
        </p:txBody>
      </p:sp>
      <p:sp>
        <p:nvSpPr>
          <p:cNvPr id="898051" name="Rectangle 8"/>
          <p:cNvSpPr>
            <a:spLocks noGrp="1" noChangeArrowheads="1"/>
          </p:cNvSpPr>
          <p:nvPr>
            <p:ph type="body" idx="1"/>
          </p:nvPr>
        </p:nvSpPr>
        <p:spPr/>
        <p:txBody>
          <a:bodyPr/>
          <a:lstStyle/>
          <a:p>
            <a:r>
              <a:rPr lang="en-US" altLang="ja-JP" dirty="0" smtClean="0"/>
              <a:t>Device/transistor level</a:t>
            </a:r>
          </a:p>
          <a:p>
            <a:pPr lvl="1"/>
            <a:r>
              <a:rPr lang="en-US" altLang="ja-JP" dirty="0" smtClean="0"/>
              <a:t>Development of </a:t>
            </a:r>
            <a:r>
              <a:rPr lang="en-US" altLang="zh-TW" dirty="0" smtClean="0"/>
              <a:t>l</a:t>
            </a:r>
            <a:r>
              <a:rPr lang="en-US" altLang="ja-JP" dirty="0" smtClean="0"/>
              <a:t>ow </a:t>
            </a:r>
            <a:r>
              <a:rPr lang="en-US" altLang="zh-TW" dirty="0" smtClean="0"/>
              <a:t>p</a:t>
            </a:r>
            <a:r>
              <a:rPr lang="en-US" altLang="ja-JP" dirty="0" smtClean="0"/>
              <a:t>ower </a:t>
            </a:r>
            <a:r>
              <a:rPr lang="en-US" altLang="zh-TW" dirty="0" smtClean="0"/>
              <a:t>d</a:t>
            </a:r>
            <a:r>
              <a:rPr lang="en-US" altLang="ja-JP" dirty="0" smtClean="0"/>
              <a:t>evices</a:t>
            </a:r>
          </a:p>
          <a:p>
            <a:pPr lvl="1"/>
            <a:r>
              <a:rPr lang="en-US" altLang="ja-JP" dirty="0" smtClean="0"/>
              <a:t>Reducing </a:t>
            </a:r>
            <a:r>
              <a:rPr lang="en-US" altLang="zh-TW" dirty="0" smtClean="0"/>
              <a:t>p</a:t>
            </a:r>
            <a:r>
              <a:rPr lang="en-US" altLang="ja-JP" dirty="0" smtClean="0"/>
              <a:t>ower </a:t>
            </a:r>
            <a:r>
              <a:rPr lang="en-US" altLang="zh-TW" dirty="0" smtClean="0"/>
              <a:t>s</a:t>
            </a:r>
            <a:r>
              <a:rPr lang="en-US" altLang="ja-JP" dirty="0" smtClean="0"/>
              <a:t>upply </a:t>
            </a:r>
            <a:r>
              <a:rPr lang="en-US" altLang="zh-TW" dirty="0" smtClean="0"/>
              <a:t>v</a:t>
            </a:r>
            <a:r>
              <a:rPr lang="en-US" altLang="ja-JP" dirty="0" smtClean="0"/>
              <a:t>oltage</a:t>
            </a:r>
          </a:p>
          <a:p>
            <a:pPr lvl="1"/>
            <a:r>
              <a:rPr lang="en-US" altLang="ja-JP" dirty="0" smtClean="0"/>
              <a:t>Reducing </a:t>
            </a:r>
            <a:r>
              <a:rPr lang="en-US" altLang="zh-TW" dirty="0" smtClean="0"/>
              <a:t>t</a:t>
            </a:r>
            <a:r>
              <a:rPr lang="en-US" altLang="ja-JP" dirty="0" smtClean="0"/>
              <a:t>hreshold </a:t>
            </a:r>
            <a:r>
              <a:rPr lang="en-US" altLang="zh-TW" dirty="0" smtClean="0"/>
              <a:t>v</a:t>
            </a:r>
            <a:r>
              <a:rPr lang="en-US" altLang="ja-JP" dirty="0" smtClean="0"/>
              <a:t>oltage</a:t>
            </a:r>
          </a:p>
          <a:p>
            <a:r>
              <a:rPr lang="en-US" altLang="ja-JP" dirty="0" smtClean="0"/>
              <a:t>Circuit level</a:t>
            </a:r>
          </a:p>
          <a:p>
            <a:pPr lvl="1"/>
            <a:r>
              <a:rPr lang="en-US" altLang="ja-JP" dirty="0" smtClean="0"/>
              <a:t>Clock gating, frequency reduction, circuit turned off</a:t>
            </a:r>
          </a:p>
          <a:p>
            <a:pPr lvl="1"/>
            <a:r>
              <a:rPr lang="en-US" altLang="ja-JP" dirty="0" smtClean="0"/>
              <a:t>Asynchronous </a:t>
            </a:r>
            <a:r>
              <a:rPr lang="en-US" altLang="zh-TW" dirty="0" smtClean="0"/>
              <a:t>c</a:t>
            </a:r>
            <a:r>
              <a:rPr lang="en-US" altLang="ja-JP" dirty="0" smtClean="0"/>
              <a:t>ircuits</a:t>
            </a:r>
          </a:p>
          <a:p>
            <a:r>
              <a:rPr lang="en-US" altLang="ja-JP" dirty="0" smtClean="0"/>
              <a:t>System level</a:t>
            </a:r>
            <a:endParaRPr lang="en-US" altLang="zh-TW" dirty="0" smtClean="0"/>
          </a:p>
          <a:p>
            <a:pPr lvl="1"/>
            <a:r>
              <a:rPr lang="en-US" altLang="zh-TW" dirty="0" smtClean="0"/>
              <a:t>Compiler optimization for energy</a:t>
            </a:r>
          </a:p>
          <a:p>
            <a:pPr lvl="1"/>
            <a:r>
              <a:rPr lang="en-US" altLang="zh-TW" dirty="0" smtClean="0"/>
              <a:t>OS-directed power management and resource scheduling</a:t>
            </a:r>
          </a:p>
          <a:p>
            <a:r>
              <a:rPr lang="en-US" altLang="zh-TW" dirty="0" smtClean="0"/>
              <a:t>Application level</a:t>
            </a:r>
            <a:endParaRPr lang="en-US" altLang="ja-JP" dirty="0"/>
          </a:p>
        </p:txBody>
      </p:sp>
      <p:sp>
        <p:nvSpPr>
          <p:cNvPr id="2" name="投影片編號版面配置區 1"/>
          <p:cNvSpPr>
            <a:spLocks noGrp="1"/>
          </p:cNvSpPr>
          <p:nvPr>
            <p:ph type="sldNum" sz="quarter" idx="11"/>
          </p:nvPr>
        </p:nvSpPr>
        <p:spPr/>
        <p:txBody>
          <a:bodyPr/>
          <a:lstStyle/>
          <a:p>
            <a:fld id="{75EAD3E7-B039-4A93-AACD-1369AB5C0DA9}" type="slidenum">
              <a:rPr lang="zh-TW" altLang="en-US" smtClean="0"/>
              <a:pPr/>
              <a:t>4</a:t>
            </a:fld>
            <a:endParaRPr lang="zh-TW" altLang="zh-TW"/>
          </a:p>
        </p:txBody>
      </p:sp>
    </p:spTree>
    <p:extLst>
      <p:ext uri="{BB962C8B-B14F-4D97-AF65-F5344CB8AC3E}">
        <p14:creationId xmlns:p14="http://schemas.microsoft.com/office/powerpoint/2010/main" val="386157171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標題 1"/>
          <p:cNvSpPr>
            <a:spLocks noGrp="1"/>
          </p:cNvSpPr>
          <p:nvPr>
            <p:ph type="title"/>
          </p:nvPr>
        </p:nvSpPr>
        <p:spPr/>
        <p:txBody>
          <a:bodyPr/>
          <a:lstStyle/>
          <a:p>
            <a:r>
              <a:rPr lang="en-US" altLang="zh-TW" dirty="0" smtClean="0"/>
              <a:t>Power Consumption: Transistor Level</a:t>
            </a:r>
            <a:endParaRPr lang="zh-TW" altLang="en-US" dirty="0"/>
          </a:p>
        </p:txBody>
      </p:sp>
      <p:sp>
        <p:nvSpPr>
          <p:cNvPr id="893955" name="內容版面配置區 7"/>
          <p:cNvSpPr>
            <a:spLocks noGrp="1"/>
          </p:cNvSpPr>
          <p:nvPr>
            <p:ph type="body" idx="1"/>
          </p:nvPr>
        </p:nvSpPr>
        <p:spPr/>
        <p:txBody>
          <a:bodyPr/>
          <a:lstStyle/>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Switching consumes power </a:t>
            </a:r>
            <a:r>
              <a:rPr lang="en-US" altLang="zh-TW" dirty="0" smtClean="0">
                <a:sym typeface="Wingdings" panose="05000000000000000000" pitchFamily="2" charset="2"/>
              </a:rPr>
              <a:t> </a:t>
            </a:r>
            <a:r>
              <a:rPr lang="en-US" altLang="zh-TW" dirty="0" smtClean="0">
                <a:solidFill>
                  <a:srgbClr val="FF0000"/>
                </a:solidFill>
                <a:sym typeface="Wingdings" panose="05000000000000000000" pitchFamily="2" charset="2"/>
              </a:rPr>
              <a:t>dynamic power</a:t>
            </a:r>
          </a:p>
          <a:p>
            <a:pPr lvl="1"/>
            <a:r>
              <a:rPr lang="en-US" altLang="zh-TW" dirty="0" smtClean="0">
                <a:sym typeface="Wingdings" panose="05000000000000000000" pitchFamily="2" charset="2"/>
              </a:rPr>
              <a:t>Switching slower, consume less power</a:t>
            </a:r>
          </a:p>
          <a:p>
            <a:pPr lvl="1"/>
            <a:r>
              <a:rPr lang="en-US" altLang="zh-TW" dirty="0" smtClean="0">
                <a:sym typeface="Wingdings" panose="05000000000000000000" pitchFamily="2" charset="2"/>
              </a:rPr>
              <a:t>Smaller sizes reduce power to operate</a:t>
            </a:r>
          </a:p>
          <a:p>
            <a:r>
              <a:rPr lang="en-US" altLang="zh-TW" dirty="0" smtClean="0">
                <a:sym typeface="Wingdings" panose="05000000000000000000" pitchFamily="2" charset="2"/>
              </a:rPr>
              <a:t>Leakage  </a:t>
            </a:r>
            <a:r>
              <a:rPr lang="en-US" altLang="zh-TW" dirty="0" smtClean="0">
                <a:solidFill>
                  <a:srgbClr val="FF0000"/>
                </a:solidFill>
                <a:sym typeface="Wingdings" panose="05000000000000000000" pitchFamily="2" charset="2"/>
              </a:rPr>
              <a:t>static power</a:t>
            </a:r>
            <a:endParaRPr lang="en-US" altLang="zh-TW" dirty="0">
              <a:solidFill>
                <a:srgbClr val="FF0000"/>
              </a:solidFill>
              <a:sym typeface="Wingdings" panose="05000000000000000000" pitchFamily="2" charset="2"/>
            </a:endParaRPr>
          </a:p>
        </p:txBody>
      </p:sp>
      <p:sp>
        <p:nvSpPr>
          <p:cNvPr id="7" name="投影片編號版面配置區 5"/>
          <p:cNvSpPr>
            <a:spLocks noGrp="1"/>
          </p:cNvSpPr>
          <p:nvPr>
            <p:ph type="sldNum" sz="quarter" idx="11"/>
          </p:nvPr>
        </p:nvSpPr>
        <p:spPr>
          <a:xfrm>
            <a:off x="6731000" y="6229350"/>
            <a:ext cx="1905000" cy="457200"/>
          </a:xfrm>
        </p:spPr>
        <p:txBody>
          <a:bodyPr/>
          <a:lstStyle/>
          <a:p>
            <a:fld id="{AE2DC9F4-3EC0-4D3D-9F53-9B7E1B83B7DD}" type="slidenum">
              <a:rPr lang="zh-TW" altLang="en-US" smtClean="0"/>
              <a:pPr/>
              <a:t>5</a:t>
            </a:fld>
            <a:endParaRPr lang="zh-TW" altLang="zh-TW"/>
          </a:p>
        </p:txBody>
      </p:sp>
      <p:pic>
        <p:nvPicPr>
          <p:cNvPr id="89395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1506" t="1878" r="3653" b="18021"/>
          <a:stretch>
            <a:fillRect/>
          </a:stretch>
        </p:blipFill>
        <p:spPr bwMode="auto">
          <a:xfrm>
            <a:off x="4791075" y="1268760"/>
            <a:ext cx="3309938"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9395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1979" t="2003" r="3564" b="17609"/>
          <a:stretch>
            <a:fillRect/>
          </a:stretch>
        </p:blipFill>
        <p:spPr bwMode="auto">
          <a:xfrm>
            <a:off x="903288" y="1341785"/>
            <a:ext cx="3054350" cy="268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2166902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Grp="1" noChangeArrowheads="1"/>
          </p:cNvSpPr>
          <p:nvPr>
            <p:ph type="title"/>
          </p:nvPr>
        </p:nvSpPr>
        <p:spPr/>
        <p:txBody>
          <a:bodyPr/>
          <a:lstStyle/>
          <a:p>
            <a:r>
              <a:rPr lang="en-GB" altLang="zh-TW" dirty="0" smtClean="0"/>
              <a:t>Power Consumption: Circuit </a:t>
            </a:r>
            <a:r>
              <a:rPr lang="en-GB" altLang="zh-TW" dirty="0"/>
              <a:t>Level</a:t>
            </a:r>
          </a:p>
        </p:txBody>
      </p:sp>
      <p:sp>
        <p:nvSpPr>
          <p:cNvPr id="894979" name="AutoShape 3"/>
          <p:cNvSpPr>
            <a:spLocks noChangeArrowheads="1"/>
          </p:cNvSpPr>
          <p:nvPr/>
        </p:nvSpPr>
        <p:spPr bwMode="auto">
          <a:xfrm>
            <a:off x="288925" y="1340768"/>
            <a:ext cx="4200525" cy="822325"/>
          </a:xfrm>
          <a:prstGeom prst="roundRect">
            <a:avLst>
              <a:gd name="adj" fmla="val 19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新細明體" panose="02020500000000000000" pitchFamily="18" charset="-120"/>
              </a:defRPr>
            </a:lvl1pPr>
            <a:lvl2pPr marL="742950" indent="-285750"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新細明體" panose="02020500000000000000" pitchFamily="18" charset="-120"/>
              </a:defRPr>
            </a:lvl2pPr>
            <a:lvl3pPr marL="1143000" indent="-228600"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新細明體" panose="02020500000000000000" pitchFamily="18" charset="-120"/>
              </a:defRPr>
            </a:lvl3pPr>
            <a:lvl4pPr marL="1600200" indent="-228600"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新細明體" panose="02020500000000000000" pitchFamily="18" charset="-120"/>
              </a:defRPr>
            </a:lvl4pPr>
            <a:lvl5pPr marL="2057400" indent="-228600"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新細明體" panose="02020500000000000000" pitchFamily="18" charset="-12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新細明體" panose="02020500000000000000" pitchFamily="18" charset="-12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新細明體" panose="02020500000000000000" pitchFamily="18" charset="-12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新細明體" panose="02020500000000000000" pitchFamily="18" charset="-12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新細明體" panose="02020500000000000000" pitchFamily="18" charset="-120"/>
              </a:defRPr>
            </a:lvl9pPr>
          </a:lstStyle>
          <a:p>
            <a:pPr>
              <a:lnSpc>
                <a:spcPct val="93000"/>
              </a:lnSpc>
              <a:buClr>
                <a:srgbClr val="000000"/>
              </a:buClr>
              <a:buSzPct val="100000"/>
              <a:buFont typeface="Arial" panose="020B0604020202020204" pitchFamily="34" charset="0"/>
              <a:buNone/>
            </a:pPr>
            <a:r>
              <a:rPr lang="en-GB" altLang="zh-TW" dirty="0">
                <a:solidFill>
                  <a:srgbClr val="000000"/>
                </a:solidFill>
                <a:latin typeface="+mn-lt"/>
                <a:ea typeface="Arial Unicode MS" panose="020B0604020202020204" pitchFamily="34" charset="-120"/>
                <a:cs typeface="Arial Unicode MS" panose="020B0604020202020204" pitchFamily="34" charset="-120"/>
              </a:rPr>
              <a:t>Power consumption of CMOS</a:t>
            </a:r>
            <a:br>
              <a:rPr lang="en-GB" altLang="zh-TW" dirty="0">
                <a:solidFill>
                  <a:srgbClr val="000000"/>
                </a:solidFill>
                <a:latin typeface="+mn-lt"/>
                <a:ea typeface="Arial Unicode MS" panose="020B0604020202020204" pitchFamily="34" charset="-120"/>
                <a:cs typeface="Arial Unicode MS" panose="020B0604020202020204" pitchFamily="34" charset="-120"/>
              </a:rPr>
            </a:br>
            <a:r>
              <a:rPr lang="en-GB" altLang="zh-TW" dirty="0">
                <a:solidFill>
                  <a:srgbClr val="000000"/>
                </a:solidFill>
                <a:latin typeface="+mn-lt"/>
                <a:ea typeface="Arial Unicode MS" panose="020B0604020202020204" pitchFamily="34" charset="-120"/>
                <a:cs typeface="Arial Unicode MS" panose="020B0604020202020204" pitchFamily="34" charset="-120"/>
              </a:rPr>
              <a:t>circuits (ignoring leakage):</a:t>
            </a:r>
          </a:p>
        </p:txBody>
      </p:sp>
      <p:sp>
        <p:nvSpPr>
          <p:cNvPr id="894980" name="AutoShape 5"/>
          <p:cNvSpPr>
            <a:spLocks noChangeArrowheads="1"/>
          </p:cNvSpPr>
          <p:nvPr/>
        </p:nvSpPr>
        <p:spPr bwMode="auto">
          <a:xfrm>
            <a:off x="717550" y="2153568"/>
            <a:ext cx="3278188" cy="2676525"/>
          </a:xfrm>
          <a:prstGeom prst="roundRect">
            <a:avLst>
              <a:gd name="adj" fmla="val 5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latin typeface="+mn-lt"/>
              <a:ea typeface="標楷體" panose="03000509000000000000" pitchFamily="65" charset="-120"/>
            </a:endParaRPr>
          </a:p>
        </p:txBody>
      </p:sp>
      <p:graphicFrame>
        <p:nvGraphicFramePr>
          <p:cNvPr id="894981" name="Object 3"/>
          <p:cNvGraphicFramePr>
            <a:graphicFrameLocks noChangeAspect="1"/>
          </p:cNvGraphicFramePr>
          <p:nvPr>
            <p:extLst/>
          </p:nvPr>
        </p:nvGraphicFramePr>
        <p:xfrm>
          <a:off x="838200" y="2161505"/>
          <a:ext cx="3057525" cy="2668588"/>
        </p:xfrm>
        <a:graphic>
          <a:graphicData uri="http://schemas.openxmlformats.org/presentationml/2006/ole">
            <mc:AlternateContent xmlns:mc="http://schemas.openxmlformats.org/markup-compatibility/2006">
              <mc:Choice xmlns:v="urn:schemas-microsoft-com:vml" Requires="v">
                <p:oleObj spid="_x0000_s3172" name="方程式" r:id="rId4" imgW="1358640" imgH="1180800" progId="Equation.3">
                  <p:embed/>
                </p:oleObj>
              </mc:Choice>
              <mc:Fallback>
                <p:oleObj name="方程式" r:id="rId4" imgW="1358640" imgH="1180800" progId="Equation.3">
                  <p:embed/>
                  <p:pic>
                    <p:nvPicPr>
                      <p:cNvPr id="89498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161505"/>
                        <a:ext cx="3057525" cy="2668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4982" name="Object 2"/>
          <p:cNvGraphicFramePr>
            <a:graphicFrameLocks noChangeAspect="1"/>
          </p:cNvGraphicFramePr>
          <p:nvPr>
            <p:extLst/>
          </p:nvPr>
        </p:nvGraphicFramePr>
        <p:xfrm>
          <a:off x="4711700" y="1977355"/>
          <a:ext cx="3962400" cy="2052638"/>
        </p:xfrm>
        <a:graphic>
          <a:graphicData uri="http://schemas.openxmlformats.org/presentationml/2006/ole">
            <mc:AlternateContent xmlns:mc="http://schemas.openxmlformats.org/markup-compatibility/2006">
              <mc:Choice xmlns:v="urn:schemas-microsoft-com:vml" Requires="v">
                <p:oleObj spid="_x0000_s3173" name="方程式" r:id="rId6" imgW="1739880" imgH="901440" progId="Equation.3">
                  <p:embed/>
                </p:oleObj>
              </mc:Choice>
              <mc:Fallback>
                <p:oleObj name="方程式" r:id="rId6" imgW="1739880" imgH="901440" progId="Equation.3">
                  <p:embed/>
                  <p:pic>
                    <p:nvPicPr>
                      <p:cNvPr id="894982"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1700" y="1977355"/>
                        <a:ext cx="3962400" cy="205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4983" name="AutoShape 12"/>
          <p:cNvSpPr>
            <a:spLocks noChangeArrowheads="1"/>
          </p:cNvSpPr>
          <p:nvPr/>
        </p:nvSpPr>
        <p:spPr bwMode="auto">
          <a:xfrm>
            <a:off x="4570413" y="1418555"/>
            <a:ext cx="352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新細明體" panose="02020500000000000000" pitchFamily="18" charset="-120"/>
              </a:defRPr>
            </a:lvl1pPr>
            <a:lvl2pPr marL="742950" indent="-285750"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新細明體" panose="02020500000000000000" pitchFamily="18" charset="-120"/>
              </a:defRPr>
            </a:lvl2pPr>
            <a:lvl3pPr marL="1143000" indent="-228600"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新細明體" panose="02020500000000000000" pitchFamily="18" charset="-120"/>
              </a:defRPr>
            </a:lvl3pPr>
            <a:lvl4pPr marL="1600200" indent="-228600"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新細明體" panose="02020500000000000000" pitchFamily="18" charset="-120"/>
              </a:defRPr>
            </a:lvl4pPr>
            <a:lvl5pPr marL="2057400" indent="-228600"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新細明體" panose="02020500000000000000" pitchFamily="18" charset="-12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新細明體" panose="02020500000000000000" pitchFamily="18" charset="-12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新細明體" panose="02020500000000000000" pitchFamily="18" charset="-12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新細明體" panose="02020500000000000000" pitchFamily="18" charset="-12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新細明體" panose="02020500000000000000" pitchFamily="18" charset="-120"/>
              </a:defRPr>
            </a:lvl9pPr>
          </a:lstStyle>
          <a:p>
            <a:pPr>
              <a:lnSpc>
                <a:spcPct val="93000"/>
              </a:lnSpc>
              <a:buClr>
                <a:srgbClr val="000000"/>
              </a:buClr>
              <a:buSzPct val="100000"/>
              <a:buFont typeface="Arial" panose="020B0604020202020204" pitchFamily="34" charset="0"/>
              <a:buNone/>
            </a:pPr>
            <a:r>
              <a:rPr lang="en-GB" altLang="zh-TW">
                <a:solidFill>
                  <a:srgbClr val="000000"/>
                </a:solidFill>
                <a:latin typeface="+mn-lt"/>
                <a:ea typeface="Arial Unicode MS" panose="020B0604020202020204" pitchFamily="34" charset="-120"/>
                <a:cs typeface="Arial Unicode MS" panose="020B0604020202020204" pitchFamily="34" charset="-120"/>
              </a:rPr>
              <a:t>Delay for CMOS circuits:</a:t>
            </a:r>
          </a:p>
        </p:txBody>
      </p:sp>
      <p:sp>
        <p:nvSpPr>
          <p:cNvPr id="894984" name="Text Box 15"/>
          <p:cNvSpPr txBox="1">
            <a:spLocks noChangeArrowheads="1"/>
          </p:cNvSpPr>
          <p:nvPr/>
        </p:nvSpPr>
        <p:spPr bwMode="auto">
          <a:xfrm>
            <a:off x="395288" y="4972968"/>
            <a:ext cx="845820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新細明體" panose="02020500000000000000" pitchFamily="18" charset="-120"/>
              </a:defRPr>
            </a:lvl1pPr>
            <a:lvl2pPr marL="742950" indent="-285750"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新細明體" panose="02020500000000000000" pitchFamily="18" charset="-120"/>
              </a:defRPr>
            </a:lvl2pPr>
            <a:lvl3pPr marL="1143000" indent="-228600"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新細明體" panose="02020500000000000000" pitchFamily="18" charset="-120"/>
              </a:defRPr>
            </a:lvl3pPr>
            <a:lvl4pPr marL="1600200" indent="-228600"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新細明體" panose="02020500000000000000" pitchFamily="18" charset="-120"/>
              </a:defRPr>
            </a:lvl4pPr>
            <a:lvl5pPr marL="2057400" indent="-228600"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新細明體" panose="02020500000000000000" pitchFamily="18" charset="-12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新細明體" panose="02020500000000000000" pitchFamily="18" charset="-12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新細明體" panose="02020500000000000000" pitchFamily="18" charset="-12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新細明體" panose="02020500000000000000" pitchFamily="18" charset="-12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新細明體" panose="02020500000000000000" pitchFamily="18" charset="-120"/>
              </a:defRPr>
            </a:lvl9pPr>
          </a:lstStyle>
          <a:p>
            <a:pPr>
              <a:lnSpc>
                <a:spcPct val="92000"/>
              </a:lnSpc>
              <a:spcBef>
                <a:spcPts val="1500"/>
              </a:spcBef>
              <a:buClr>
                <a:srgbClr val="000000"/>
              </a:buClr>
              <a:buSzPct val="100000"/>
              <a:buFont typeface="Arial" panose="020B0604020202020204" pitchFamily="34" charset="0"/>
              <a:buNone/>
            </a:pPr>
            <a:r>
              <a:rPr lang="en-GB" altLang="zh-TW" dirty="0">
                <a:solidFill>
                  <a:srgbClr val="000000"/>
                </a:solidFill>
                <a:latin typeface="+mn-lt"/>
                <a:ea typeface="Arial Unicode MS" panose="020B0604020202020204" pitchFamily="34" charset="-120"/>
                <a:cs typeface="Arial Unicode MS" panose="020B0604020202020204" pitchFamily="34" charset="-120"/>
              </a:rPr>
              <a:t>Decreasing </a:t>
            </a:r>
            <a:r>
              <a:rPr lang="en-GB" altLang="zh-TW" i="1" dirty="0" err="1">
                <a:solidFill>
                  <a:srgbClr val="000000"/>
                </a:solidFill>
                <a:latin typeface="+mn-lt"/>
                <a:ea typeface="Arial Unicode MS" panose="020B0604020202020204" pitchFamily="34" charset="-120"/>
                <a:cs typeface="Arial Unicode MS" panose="020B0604020202020204" pitchFamily="34" charset="-120"/>
              </a:rPr>
              <a:t>V</a:t>
            </a:r>
            <a:r>
              <a:rPr lang="en-GB" altLang="zh-TW" i="1" baseline="-25000" dirty="0" err="1">
                <a:solidFill>
                  <a:srgbClr val="000000"/>
                </a:solidFill>
                <a:latin typeface="+mn-lt"/>
                <a:ea typeface="Arial Unicode MS" panose="020B0604020202020204" pitchFamily="34" charset="-120"/>
                <a:cs typeface="Arial Unicode MS" panose="020B0604020202020204" pitchFamily="34" charset="-120"/>
              </a:rPr>
              <a:t>dd</a:t>
            </a:r>
            <a:r>
              <a:rPr lang="en-GB" altLang="zh-TW" dirty="0">
                <a:solidFill>
                  <a:srgbClr val="000000"/>
                </a:solidFill>
                <a:latin typeface="+mn-lt"/>
                <a:ea typeface="Arial Unicode MS" panose="020B0604020202020204" pitchFamily="34" charset="-120"/>
                <a:cs typeface="Arial Unicode MS" panose="020B0604020202020204" pitchFamily="34" charset="-120"/>
              </a:rPr>
              <a:t>  reduces </a:t>
            </a:r>
            <a:r>
              <a:rPr lang="en-GB" altLang="zh-TW" i="1" dirty="0">
                <a:solidFill>
                  <a:srgbClr val="000000"/>
                </a:solidFill>
                <a:latin typeface="+mn-lt"/>
                <a:ea typeface="Arial Unicode MS" panose="020B0604020202020204" pitchFamily="34" charset="-120"/>
                <a:cs typeface="Arial Unicode MS" panose="020B0604020202020204" pitchFamily="34" charset="-120"/>
              </a:rPr>
              <a:t>P</a:t>
            </a:r>
            <a:r>
              <a:rPr lang="en-GB" altLang="zh-TW" dirty="0">
                <a:solidFill>
                  <a:srgbClr val="000000"/>
                </a:solidFill>
                <a:latin typeface="+mn-lt"/>
                <a:ea typeface="Arial Unicode MS" panose="020B0604020202020204" pitchFamily="34" charset="-120"/>
                <a:cs typeface="Arial Unicode MS" panose="020B0604020202020204" pitchFamily="34" charset="-120"/>
              </a:rPr>
              <a:t> </a:t>
            </a:r>
            <a:r>
              <a:rPr lang="en-GB" altLang="zh-TW" dirty="0" err="1">
                <a:solidFill>
                  <a:srgbClr val="000000"/>
                </a:solidFill>
                <a:latin typeface="+mn-lt"/>
                <a:ea typeface="Arial Unicode MS" panose="020B0604020202020204" pitchFamily="34" charset="-120"/>
                <a:cs typeface="Arial Unicode MS" panose="020B0604020202020204" pitchFamily="34" charset="-120"/>
              </a:rPr>
              <a:t>quadratically</a:t>
            </a:r>
            <a:r>
              <a:rPr lang="en-GB" altLang="zh-TW" dirty="0">
                <a:solidFill>
                  <a:srgbClr val="000000"/>
                </a:solidFill>
                <a:latin typeface="+mn-lt"/>
                <a:ea typeface="Arial Unicode MS" panose="020B0604020202020204" pitchFamily="34" charset="-120"/>
                <a:cs typeface="Arial Unicode MS" panose="020B0604020202020204" pitchFamily="34" charset="-120"/>
              </a:rPr>
              <a:t>, while the </a:t>
            </a:r>
            <a:r>
              <a:rPr lang="en-GB" altLang="zh-TW" dirty="0" smtClean="0">
                <a:solidFill>
                  <a:srgbClr val="000000"/>
                </a:solidFill>
                <a:latin typeface="+mn-lt"/>
                <a:ea typeface="Arial Unicode MS" panose="020B0604020202020204" pitchFamily="34" charset="-120"/>
                <a:cs typeface="Arial Unicode MS" panose="020B0604020202020204" pitchFamily="34" charset="-120"/>
              </a:rPr>
              <a:t>execution time of circuits is </a:t>
            </a:r>
            <a:r>
              <a:rPr lang="en-GB" altLang="zh-TW" dirty="0">
                <a:solidFill>
                  <a:srgbClr val="000000"/>
                </a:solidFill>
                <a:latin typeface="+mn-lt"/>
                <a:ea typeface="Arial Unicode MS" panose="020B0604020202020204" pitchFamily="34" charset="-120"/>
                <a:cs typeface="Arial Unicode MS" panose="020B0604020202020204" pitchFamily="34" charset="-120"/>
              </a:rPr>
              <a:t>only linearly increased</a:t>
            </a:r>
          </a:p>
        </p:txBody>
      </p:sp>
      <p:sp>
        <p:nvSpPr>
          <p:cNvPr id="894985" name="Line 16"/>
          <p:cNvSpPr>
            <a:spLocks noChangeShapeType="1"/>
          </p:cNvSpPr>
          <p:nvPr/>
        </p:nvSpPr>
        <p:spPr bwMode="auto">
          <a:xfrm>
            <a:off x="4425950" y="1399505"/>
            <a:ext cx="1588" cy="34290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latin typeface="+mn-lt"/>
            </a:endParaRPr>
          </a:p>
        </p:txBody>
      </p:sp>
      <p:sp>
        <p:nvSpPr>
          <p:cNvPr id="2" name="投影片編號版面配置區 1"/>
          <p:cNvSpPr>
            <a:spLocks noGrp="1"/>
          </p:cNvSpPr>
          <p:nvPr>
            <p:ph type="sldNum" sz="quarter" idx="11"/>
          </p:nvPr>
        </p:nvSpPr>
        <p:spPr/>
        <p:txBody>
          <a:bodyPr/>
          <a:lstStyle/>
          <a:p>
            <a:pPr>
              <a:defRPr/>
            </a:pPr>
            <a:fld id="{00C97D5C-740A-4F5C-A848-0CD35FD783BB}" type="slidenum">
              <a:rPr lang="zh-TW" altLang="en-US" smtClean="0"/>
              <a:pPr>
                <a:defRPr/>
              </a:pPr>
              <a:t>6</a:t>
            </a:fld>
            <a:endParaRPr lang="zh-TW" altLang="zh-TW"/>
          </a:p>
        </p:txBody>
      </p:sp>
      <p:sp>
        <p:nvSpPr>
          <p:cNvPr id="3" name="橢圓 2"/>
          <p:cNvSpPr/>
          <p:nvPr/>
        </p:nvSpPr>
        <p:spPr bwMode="auto">
          <a:xfrm>
            <a:off x="2123728" y="2153568"/>
            <a:ext cx="576064" cy="555352"/>
          </a:xfrm>
          <a:prstGeom prst="ellipse">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12" name="橢圓 11"/>
          <p:cNvSpPr/>
          <p:nvPr/>
        </p:nvSpPr>
        <p:spPr bwMode="auto">
          <a:xfrm>
            <a:off x="5895628" y="1980558"/>
            <a:ext cx="1484684" cy="1088402"/>
          </a:xfrm>
          <a:prstGeom prst="ellipse">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smtClean="0">
              <a:ln>
                <a:noFill/>
              </a:ln>
              <a:solidFill>
                <a:schemeClr val="tx1"/>
              </a:solidFill>
              <a:effectLst/>
              <a:latin typeface="+mn-lt"/>
              <a:ea typeface="標楷體" panose="03000509000000000000" pitchFamily="65" charset="-120"/>
            </a:endParaRPr>
          </a:p>
        </p:txBody>
      </p:sp>
    </p:spTree>
    <p:extLst>
      <p:ext uri="{BB962C8B-B14F-4D97-AF65-F5344CB8AC3E}">
        <p14:creationId xmlns:p14="http://schemas.microsoft.com/office/powerpoint/2010/main" val="25177047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標題 12"/>
          <p:cNvSpPr>
            <a:spLocks noGrp="1"/>
          </p:cNvSpPr>
          <p:nvPr>
            <p:ph type="title"/>
          </p:nvPr>
        </p:nvSpPr>
        <p:spPr/>
        <p:txBody>
          <a:bodyPr/>
          <a:lstStyle/>
          <a:p>
            <a:r>
              <a:rPr lang="en-GB" altLang="zh-TW" dirty="0"/>
              <a:t>Power Consumption: </a:t>
            </a:r>
            <a:r>
              <a:rPr lang="en-US" altLang="zh-TW" dirty="0" smtClean="0"/>
              <a:t>Circuit Level</a:t>
            </a:r>
            <a:endParaRPr lang="zh-TW" altLang="en-US" dirty="0"/>
          </a:p>
        </p:txBody>
      </p:sp>
      <p:sp>
        <p:nvSpPr>
          <p:cNvPr id="47108" name="Rectangle 5"/>
          <p:cNvSpPr>
            <a:spLocks noGrp="1" noChangeArrowheads="1"/>
          </p:cNvSpPr>
          <p:nvPr>
            <p:ph type="body" idx="1"/>
          </p:nvPr>
        </p:nvSpPr>
        <p:spPr/>
        <p:txBody>
          <a:bodyPr/>
          <a:lstStyle/>
          <a:p>
            <a:r>
              <a:rPr lang="en-US" altLang="zh-TW" i="1" smtClean="0"/>
              <a:t>Clock gating</a:t>
            </a:r>
            <a:r>
              <a:rPr lang="en-US" altLang="zh-TW" smtClean="0"/>
              <a:t> for synchronous sequential logic:</a:t>
            </a:r>
            <a:endParaRPr lang="zh-TW" altLang="en-US" smtClean="0"/>
          </a:p>
          <a:p>
            <a:pPr lvl="1"/>
            <a:r>
              <a:rPr lang="en-US" altLang="zh-TW" smtClean="0"/>
              <a:t>Disable the clock so that flip-flops will hold their states forever and the whole circuit will not switch</a:t>
            </a:r>
          </a:p>
          <a:p>
            <a:pPr lvl="1">
              <a:buFont typeface="Wingdings" panose="05000000000000000000" pitchFamily="2" charset="2"/>
              <a:buNone/>
            </a:pPr>
            <a:r>
              <a:rPr lang="en-US" altLang="zh-TW" smtClean="0">
                <a:sym typeface="Wingdings" panose="05000000000000000000" pitchFamily="2" charset="2"/>
              </a:rPr>
              <a:t>	</a:t>
            </a:r>
            <a:r>
              <a:rPr lang="en-US" altLang="zh-TW" smtClean="0">
                <a:solidFill>
                  <a:srgbClr val="FF0000"/>
                </a:solidFill>
                <a:sym typeface="Wingdings" panose="05000000000000000000" pitchFamily="2" charset="2"/>
              </a:rPr>
              <a:t> no dynamic power consumed</a:t>
            </a:r>
            <a:endParaRPr lang="en-US" altLang="zh-TW">
              <a:solidFill>
                <a:srgbClr val="FF0000"/>
              </a:solidFill>
              <a:sym typeface="Wingdings" panose="05000000000000000000" pitchFamily="2" charset="2"/>
            </a:endParaRPr>
          </a:p>
        </p:txBody>
      </p:sp>
      <p:pic>
        <p:nvPicPr>
          <p:cNvPr id="897028" name="Picture 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64038" y="2661245"/>
            <a:ext cx="4095750"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7029" name="Text Box 8"/>
          <p:cNvSpPr txBox="1">
            <a:spLocks noChangeArrowheads="1"/>
          </p:cNvSpPr>
          <p:nvPr/>
        </p:nvSpPr>
        <p:spPr bwMode="auto">
          <a:xfrm>
            <a:off x="3590925" y="5675908"/>
            <a:ext cx="7429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37160" bIns="137160">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r>
              <a:rPr lang="en-US" altLang="zh-TW" sz="2000">
                <a:latin typeface="Tahoma" panose="020B0604030504040204" pitchFamily="34" charset="0"/>
                <a:ea typeface="標楷體" panose="03000509000000000000" pitchFamily="65" charset="-120"/>
              </a:rPr>
              <a:t>clock</a:t>
            </a:r>
          </a:p>
        </p:txBody>
      </p:sp>
      <p:sp>
        <p:nvSpPr>
          <p:cNvPr id="897030" name="橢圓 9"/>
          <p:cNvSpPr>
            <a:spLocks noChangeArrowheads="1"/>
          </p:cNvSpPr>
          <p:nvPr/>
        </p:nvSpPr>
        <p:spPr bwMode="auto">
          <a:xfrm>
            <a:off x="3533775" y="5629870"/>
            <a:ext cx="895350" cy="67945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latin typeface="Tahoma" panose="020B0604030504040204" pitchFamily="34" charset="0"/>
              <a:ea typeface="標楷體" panose="03000509000000000000" pitchFamily="65" charset="-120"/>
            </a:endParaRPr>
          </a:p>
        </p:txBody>
      </p:sp>
      <p:sp>
        <p:nvSpPr>
          <p:cNvPr id="22" name="圓角矩形 21"/>
          <p:cNvSpPr/>
          <p:nvPr/>
        </p:nvSpPr>
        <p:spPr bwMode="auto">
          <a:xfrm>
            <a:off x="683568" y="3644726"/>
            <a:ext cx="3528392" cy="1008112"/>
          </a:xfrm>
          <a:prstGeom prst="roundRect">
            <a:avLst>
              <a:gd name="adj" fmla="val 28532"/>
            </a:avLst>
          </a:prstGeom>
          <a:solidFill>
            <a:srgbClr val="0000FF"/>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defRPr/>
            </a:pPr>
            <a:r>
              <a:rPr lang="en-US" altLang="zh-TW" dirty="0"/>
              <a:t>Still need static power to hold the states</a:t>
            </a:r>
            <a:endParaRPr lang="zh-TW" altLang="en-US" dirty="0"/>
          </a:p>
          <a:p>
            <a:pPr>
              <a:defRPr/>
            </a:pPr>
            <a:endParaRPr lang="zh-TW" altLang="en-US" dirty="0">
              <a:solidFill>
                <a:schemeClr val="tx1"/>
              </a:solidFill>
              <a:latin typeface="Tahoma" pitchFamily="34" charset="0"/>
              <a:ea typeface="標楷體" pitchFamily="65" charset="-120"/>
            </a:endParaRPr>
          </a:p>
        </p:txBody>
      </p:sp>
      <p:sp>
        <p:nvSpPr>
          <p:cNvPr id="2" name="投影片編號版面配置區 1"/>
          <p:cNvSpPr>
            <a:spLocks noGrp="1"/>
          </p:cNvSpPr>
          <p:nvPr>
            <p:ph type="sldNum" sz="quarter" idx="11"/>
          </p:nvPr>
        </p:nvSpPr>
        <p:spPr/>
        <p:txBody>
          <a:bodyPr/>
          <a:lstStyle/>
          <a:p>
            <a:pPr>
              <a:defRPr/>
            </a:pPr>
            <a:fld id="{75EAD3E7-B039-4A93-AACD-1369AB5C0DA9}" type="slidenum">
              <a:rPr lang="zh-TW" altLang="en-US" smtClean="0"/>
              <a:pPr>
                <a:defRPr/>
              </a:pPr>
              <a:t>7</a:t>
            </a:fld>
            <a:endParaRPr lang="zh-TW" altLang="zh-TW"/>
          </a:p>
        </p:txBody>
      </p:sp>
    </p:spTree>
    <p:extLst>
      <p:ext uri="{BB962C8B-B14F-4D97-AF65-F5344CB8AC3E}">
        <p14:creationId xmlns:p14="http://schemas.microsoft.com/office/powerpoint/2010/main" val="34841971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7108">
                                            <p:txEl>
                                              <p:pRg st="2" end="2"/>
                                            </p:txEl>
                                          </p:spTgt>
                                        </p:tgtEl>
                                        <p:attrNameLst>
                                          <p:attrName>style.visibility</p:attrName>
                                        </p:attrNameLst>
                                      </p:cBhvr>
                                      <p:to>
                                        <p:strVal val="visible"/>
                                      </p:to>
                                    </p:set>
                                    <p:anim calcmode="discrete" valueType="clr">
                                      <p:cBhvr override="childStyle">
                                        <p:cTn id="7" dur="80"/>
                                        <p:tgtEl>
                                          <p:spTgt spid="47108">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7108">
                                            <p:txEl>
                                              <p:pRg st="2" end="2"/>
                                            </p:txEl>
                                          </p:spTgt>
                                        </p:tgtEl>
                                        <p:attrNameLst>
                                          <p:attrName>fillcolor</p:attrName>
                                        </p:attrNameLst>
                                      </p:cBhvr>
                                      <p:tavLst>
                                        <p:tav tm="0">
                                          <p:val>
                                            <p:clrVal>
                                              <a:schemeClr val="accent2"/>
                                            </p:clrVal>
                                          </p:val>
                                        </p:tav>
                                        <p:tav tm="50000">
                                          <p:val>
                                            <p:clrVal>
                                              <a:schemeClr val="hlink"/>
                                            </p:clrVal>
                                          </p:val>
                                        </p:tav>
                                      </p:tavLst>
                                    </p:anim>
                                    <p:set>
                                      <p:cBhvr>
                                        <p:cTn id="9" dur="80"/>
                                        <p:tgtEl>
                                          <p:spTgt spid="47108">
                                            <p:txEl>
                                              <p:pRg st="2" end="2"/>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p:txBody>
          <a:bodyPr/>
          <a:lstStyle/>
          <a:p>
            <a:r>
              <a:rPr lang="en-US" altLang="zh-TW" smtClean="0"/>
              <a:t>System Level: Compiler</a:t>
            </a:r>
            <a:endParaRPr lang="en-US" altLang="zh-TW"/>
          </a:p>
        </p:txBody>
      </p:sp>
      <p:sp>
        <p:nvSpPr>
          <p:cNvPr id="908291" name="內容版面配置區 7"/>
          <p:cNvSpPr>
            <a:spLocks noGrp="1"/>
          </p:cNvSpPr>
          <p:nvPr>
            <p:ph type="body" idx="1"/>
          </p:nvPr>
        </p:nvSpPr>
        <p:spPr/>
        <p:txBody>
          <a:bodyPr/>
          <a:lstStyle/>
          <a:p>
            <a:r>
              <a:rPr lang="en-US" altLang="zh-TW" dirty="0" smtClean="0"/>
              <a:t>Energy-aware code scheduling</a:t>
            </a:r>
          </a:p>
          <a:p>
            <a:r>
              <a:rPr lang="en-US" altLang="zh-TW" dirty="0" smtClean="0"/>
              <a:t>Energy-aware instruction selection</a:t>
            </a:r>
          </a:p>
          <a:p>
            <a:r>
              <a:rPr lang="en-GB" altLang="zh-TW" dirty="0" smtClean="0"/>
              <a:t>Operator strength reduction: e.g. replace * by + and &lt;&lt;</a:t>
            </a:r>
          </a:p>
          <a:p>
            <a:r>
              <a:rPr lang="en-US" altLang="zh-TW" dirty="0" smtClean="0"/>
              <a:t>Standard optimizations with energy as a cost function</a:t>
            </a:r>
          </a:p>
          <a:p>
            <a:endParaRPr lang="zh-TW" altLang="en-US" dirty="0"/>
          </a:p>
        </p:txBody>
      </p:sp>
      <p:sp>
        <p:nvSpPr>
          <p:cNvPr id="2" name="投影片編號版面配置區 1"/>
          <p:cNvSpPr>
            <a:spLocks noGrp="1"/>
          </p:cNvSpPr>
          <p:nvPr>
            <p:ph type="sldNum" sz="quarter" idx="11"/>
          </p:nvPr>
        </p:nvSpPr>
        <p:spPr/>
        <p:txBody>
          <a:bodyPr/>
          <a:lstStyle/>
          <a:p>
            <a:fld id="{75EAD3E7-B039-4A93-AACD-1369AB5C0DA9}" type="slidenum">
              <a:rPr lang="zh-TW" altLang="en-US" smtClean="0"/>
              <a:pPr/>
              <a:t>8</a:t>
            </a:fld>
            <a:endParaRPr lang="zh-TW" altLang="zh-TW"/>
          </a:p>
        </p:txBody>
      </p:sp>
      <p:sp>
        <p:nvSpPr>
          <p:cNvPr id="908292" name="Text Box 4"/>
          <p:cNvSpPr txBox="1">
            <a:spLocks noChangeArrowheads="1"/>
          </p:cNvSpPr>
          <p:nvPr/>
        </p:nvSpPr>
        <p:spPr bwMode="auto">
          <a:xfrm>
            <a:off x="784225" y="4215740"/>
            <a:ext cx="352266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GB" altLang="zh-TW" dirty="0" smtClean="0">
                <a:latin typeface="+mn-lt"/>
                <a:ea typeface="標楷體" panose="03000509000000000000" pitchFamily="65" charset="-120"/>
              </a:rPr>
              <a:t>e.g</a:t>
            </a:r>
            <a:r>
              <a:rPr lang="en-GB" altLang="zh-TW" dirty="0">
                <a:latin typeface="+mn-lt"/>
                <a:ea typeface="標楷體" panose="03000509000000000000" pitchFamily="65" charset="-120"/>
              </a:rPr>
              <a:t>.: </a:t>
            </a:r>
            <a:r>
              <a:rPr lang="en-GB" altLang="zh-TW" dirty="0">
                <a:latin typeface="+mn-lt"/>
              </a:rPr>
              <a:t>r</a:t>
            </a:r>
            <a:r>
              <a:rPr lang="en-GB" altLang="zh-TW" dirty="0">
                <a:latin typeface="+mn-lt"/>
                <a:ea typeface="標楷體" panose="03000509000000000000" pitchFamily="65" charset="-120"/>
              </a:rPr>
              <a:t>egister pipelining:</a:t>
            </a:r>
          </a:p>
          <a:p>
            <a:pPr>
              <a:spcBef>
                <a:spcPct val="50000"/>
              </a:spcBef>
            </a:pPr>
            <a:r>
              <a:rPr lang="en-GB" altLang="zh-TW" dirty="0">
                <a:latin typeface="+mn-lt"/>
                <a:ea typeface="標楷體" panose="03000509000000000000" pitchFamily="65" charset="-120"/>
              </a:rPr>
              <a:t>for </a:t>
            </a:r>
            <a:r>
              <a:rPr lang="en-GB" altLang="zh-TW" dirty="0" smtClean="0">
                <a:latin typeface="+mn-lt"/>
                <a:ea typeface="標楷體" panose="03000509000000000000" pitchFamily="65" charset="-120"/>
              </a:rPr>
              <a:t>(</a:t>
            </a:r>
            <a:r>
              <a:rPr lang="en-GB" altLang="zh-TW" dirty="0" err="1" smtClean="0">
                <a:latin typeface="+mn-lt"/>
                <a:ea typeface="標楷體" panose="03000509000000000000" pitchFamily="65" charset="-120"/>
              </a:rPr>
              <a:t>i</a:t>
            </a:r>
            <a:r>
              <a:rPr lang="en-GB" altLang="zh-TW" dirty="0" smtClean="0">
                <a:latin typeface="+mn-lt"/>
                <a:ea typeface="標楷體" panose="03000509000000000000" pitchFamily="65" charset="-120"/>
              </a:rPr>
              <a:t> = 1; </a:t>
            </a:r>
            <a:r>
              <a:rPr lang="en-GB" altLang="zh-TW" dirty="0" err="1" smtClean="0">
                <a:latin typeface="+mn-lt"/>
                <a:ea typeface="標楷體" panose="03000509000000000000" pitchFamily="65" charset="-120"/>
              </a:rPr>
              <a:t>i</a:t>
            </a:r>
            <a:r>
              <a:rPr lang="en-GB" altLang="zh-TW" dirty="0" smtClean="0">
                <a:latin typeface="+mn-lt"/>
                <a:ea typeface="標楷體" panose="03000509000000000000" pitchFamily="65" charset="-120"/>
              </a:rPr>
              <a:t> &lt; 10; </a:t>
            </a:r>
            <a:r>
              <a:rPr lang="en-GB" altLang="zh-TW" dirty="0" err="1" smtClean="0">
                <a:latin typeface="+mn-lt"/>
                <a:ea typeface="標楷體" panose="03000509000000000000" pitchFamily="65" charset="-120"/>
              </a:rPr>
              <a:t>i</a:t>
            </a:r>
            <a:r>
              <a:rPr lang="en-GB" altLang="zh-TW" dirty="0" smtClean="0">
                <a:latin typeface="+mn-lt"/>
                <a:ea typeface="標楷體" panose="03000509000000000000" pitchFamily="65" charset="-120"/>
              </a:rPr>
              <a:t>++)</a:t>
            </a:r>
            <a:r>
              <a:rPr lang="en-GB" altLang="zh-TW" dirty="0">
                <a:latin typeface="+mn-lt"/>
                <a:ea typeface="標楷體" panose="03000509000000000000" pitchFamily="65" charset="-120"/>
              </a:rPr>
              <a:t/>
            </a:r>
            <a:br>
              <a:rPr lang="en-GB" altLang="zh-TW" dirty="0">
                <a:latin typeface="+mn-lt"/>
                <a:ea typeface="標楷體" panose="03000509000000000000" pitchFamily="65" charset="-120"/>
              </a:rPr>
            </a:br>
            <a:r>
              <a:rPr lang="en-GB" altLang="zh-TW" dirty="0">
                <a:latin typeface="+mn-lt"/>
                <a:ea typeface="標楷體" panose="03000509000000000000" pitchFamily="65" charset="-120"/>
              </a:rPr>
              <a:t>    </a:t>
            </a:r>
            <a:r>
              <a:rPr lang="en-GB" altLang="zh-TW" dirty="0" smtClean="0">
                <a:latin typeface="+mn-lt"/>
                <a:ea typeface="標楷體" panose="03000509000000000000" pitchFamily="65" charset="-120"/>
              </a:rPr>
              <a:t>C = </a:t>
            </a:r>
            <a:r>
              <a:rPr lang="en-GB" altLang="zh-TW" dirty="0">
                <a:latin typeface="+mn-lt"/>
                <a:ea typeface="標楷體" panose="03000509000000000000" pitchFamily="65" charset="-120"/>
              </a:rPr>
              <a:t>2 * a[</a:t>
            </a:r>
            <a:r>
              <a:rPr lang="en-GB" altLang="zh-TW" dirty="0" err="1">
                <a:latin typeface="+mn-lt"/>
                <a:ea typeface="標楷體" panose="03000509000000000000" pitchFamily="65" charset="-120"/>
              </a:rPr>
              <a:t>i</a:t>
            </a:r>
            <a:r>
              <a:rPr lang="en-GB" altLang="zh-TW" dirty="0">
                <a:latin typeface="+mn-lt"/>
                <a:ea typeface="標楷體" panose="03000509000000000000" pitchFamily="65" charset="-120"/>
              </a:rPr>
              <a:t>] + a[i-1];</a:t>
            </a:r>
          </a:p>
        </p:txBody>
      </p:sp>
      <p:sp>
        <p:nvSpPr>
          <p:cNvPr id="908293" name="AutoShape 5"/>
          <p:cNvSpPr>
            <a:spLocks noChangeArrowheads="1"/>
          </p:cNvSpPr>
          <p:nvPr/>
        </p:nvSpPr>
        <p:spPr bwMode="auto">
          <a:xfrm>
            <a:off x="4499992" y="4865028"/>
            <a:ext cx="422275" cy="306387"/>
          </a:xfrm>
          <a:prstGeom prst="rightArrow">
            <a:avLst>
              <a:gd name="adj1" fmla="val 50000"/>
              <a:gd name="adj2" fmla="val 34456"/>
            </a:avLst>
          </a:prstGeom>
          <a:solidFill>
            <a:srgbClr val="3366FF"/>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latin typeface="+mn-lt"/>
              <a:ea typeface="標楷體" panose="03000509000000000000" pitchFamily="65" charset="-120"/>
            </a:endParaRPr>
          </a:p>
        </p:txBody>
      </p:sp>
      <p:sp>
        <p:nvSpPr>
          <p:cNvPr id="908294" name="Text Box 6"/>
          <p:cNvSpPr txBox="1">
            <a:spLocks noChangeArrowheads="1"/>
          </p:cNvSpPr>
          <p:nvPr/>
        </p:nvSpPr>
        <p:spPr bwMode="auto">
          <a:xfrm>
            <a:off x="5498529" y="3933056"/>
            <a:ext cx="295433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spcBef>
                <a:spcPct val="15000"/>
              </a:spcBef>
            </a:pPr>
            <a:r>
              <a:rPr lang="en-GB" altLang="zh-TW" dirty="0" smtClean="0">
                <a:latin typeface="+mn-lt"/>
                <a:ea typeface="標楷體" panose="03000509000000000000" pitchFamily="65" charset="-120"/>
              </a:rPr>
              <a:t>R2 = a[0</a:t>
            </a:r>
            <a:r>
              <a:rPr lang="en-GB" altLang="zh-TW" dirty="0">
                <a:latin typeface="+mn-lt"/>
                <a:ea typeface="標楷體" panose="03000509000000000000" pitchFamily="65" charset="-120"/>
              </a:rPr>
              <a:t>];</a:t>
            </a:r>
            <a:br>
              <a:rPr lang="en-GB" altLang="zh-TW" dirty="0">
                <a:latin typeface="+mn-lt"/>
                <a:ea typeface="標楷體" panose="03000509000000000000" pitchFamily="65" charset="-120"/>
              </a:rPr>
            </a:br>
            <a:r>
              <a:rPr lang="en-GB" altLang="zh-TW" dirty="0">
                <a:latin typeface="+mn-lt"/>
                <a:ea typeface="標楷體" panose="03000509000000000000" pitchFamily="65" charset="-120"/>
              </a:rPr>
              <a:t>for </a:t>
            </a:r>
            <a:r>
              <a:rPr lang="en-GB" altLang="zh-TW" dirty="0" smtClean="0">
                <a:latin typeface="+mn-lt"/>
                <a:ea typeface="標楷體" panose="03000509000000000000" pitchFamily="65" charset="-120"/>
              </a:rPr>
              <a:t>(</a:t>
            </a:r>
            <a:r>
              <a:rPr lang="en-GB" altLang="zh-TW" dirty="0" err="1" smtClean="0">
                <a:latin typeface="+mn-lt"/>
                <a:ea typeface="標楷體" panose="03000509000000000000" pitchFamily="65" charset="-120"/>
              </a:rPr>
              <a:t>i</a:t>
            </a:r>
            <a:r>
              <a:rPr lang="en-GB" altLang="zh-TW" dirty="0" smtClean="0">
                <a:latin typeface="+mn-lt"/>
                <a:ea typeface="標楷體" panose="03000509000000000000" pitchFamily="65" charset="-120"/>
              </a:rPr>
              <a:t> = 1; </a:t>
            </a:r>
            <a:r>
              <a:rPr lang="en-GB" altLang="zh-TW" dirty="0" err="1" smtClean="0">
                <a:latin typeface="+mn-lt"/>
                <a:ea typeface="標楷體" panose="03000509000000000000" pitchFamily="65" charset="-120"/>
              </a:rPr>
              <a:t>i</a:t>
            </a:r>
            <a:r>
              <a:rPr lang="en-GB" altLang="zh-TW" dirty="0" smtClean="0">
                <a:latin typeface="+mn-lt"/>
                <a:ea typeface="標楷體" panose="03000509000000000000" pitchFamily="65" charset="-120"/>
              </a:rPr>
              <a:t> &lt; 10; </a:t>
            </a:r>
            <a:r>
              <a:rPr lang="en-GB" altLang="zh-TW" dirty="0" err="1" smtClean="0">
                <a:latin typeface="+mn-lt"/>
                <a:ea typeface="標楷體" panose="03000509000000000000" pitchFamily="65" charset="-120"/>
              </a:rPr>
              <a:t>i</a:t>
            </a:r>
            <a:r>
              <a:rPr lang="en-GB" altLang="zh-TW" dirty="0" smtClean="0">
                <a:latin typeface="+mn-lt"/>
                <a:ea typeface="標楷體" panose="03000509000000000000" pitchFamily="65" charset="-120"/>
              </a:rPr>
              <a:t>++) {</a:t>
            </a:r>
            <a:r>
              <a:rPr lang="en-GB" altLang="zh-TW" dirty="0">
                <a:latin typeface="+mn-lt"/>
                <a:ea typeface="標楷體" panose="03000509000000000000" pitchFamily="65" charset="-120"/>
              </a:rPr>
              <a:t/>
            </a:r>
            <a:br>
              <a:rPr lang="en-GB" altLang="zh-TW" dirty="0">
                <a:latin typeface="+mn-lt"/>
                <a:ea typeface="標楷體" panose="03000509000000000000" pitchFamily="65" charset="-120"/>
              </a:rPr>
            </a:br>
            <a:r>
              <a:rPr lang="en-GB" altLang="zh-TW" dirty="0">
                <a:latin typeface="+mn-lt"/>
                <a:ea typeface="標楷體" panose="03000509000000000000" pitchFamily="65" charset="-120"/>
              </a:rPr>
              <a:t>    </a:t>
            </a:r>
            <a:r>
              <a:rPr lang="en-GB" altLang="zh-TW" dirty="0" smtClean="0">
                <a:latin typeface="+mn-lt"/>
                <a:ea typeface="標楷體" panose="03000509000000000000" pitchFamily="65" charset="-120"/>
              </a:rPr>
              <a:t>R1 = </a:t>
            </a:r>
            <a:r>
              <a:rPr lang="en-GB" altLang="zh-TW" dirty="0">
                <a:latin typeface="+mn-lt"/>
                <a:ea typeface="標楷體" panose="03000509000000000000" pitchFamily="65" charset="-120"/>
              </a:rPr>
              <a:t>a[</a:t>
            </a:r>
            <a:r>
              <a:rPr lang="en-GB" altLang="zh-TW" dirty="0" err="1">
                <a:latin typeface="+mn-lt"/>
                <a:ea typeface="標楷體" panose="03000509000000000000" pitchFamily="65" charset="-120"/>
              </a:rPr>
              <a:t>i</a:t>
            </a:r>
            <a:r>
              <a:rPr lang="en-GB" altLang="zh-TW" dirty="0">
                <a:latin typeface="+mn-lt"/>
                <a:ea typeface="標楷體" panose="03000509000000000000" pitchFamily="65" charset="-120"/>
              </a:rPr>
              <a:t>];</a:t>
            </a:r>
            <a:br>
              <a:rPr lang="en-GB" altLang="zh-TW" dirty="0">
                <a:latin typeface="+mn-lt"/>
                <a:ea typeface="標楷體" panose="03000509000000000000" pitchFamily="65" charset="-120"/>
              </a:rPr>
            </a:br>
            <a:r>
              <a:rPr lang="en-GB" altLang="zh-TW" dirty="0">
                <a:latin typeface="+mn-lt"/>
                <a:ea typeface="標楷體" panose="03000509000000000000" pitchFamily="65" charset="-120"/>
              </a:rPr>
              <a:t>    </a:t>
            </a:r>
            <a:r>
              <a:rPr lang="en-GB" altLang="zh-TW" dirty="0" smtClean="0">
                <a:latin typeface="+mn-lt"/>
                <a:ea typeface="標楷體" panose="03000509000000000000" pitchFamily="65" charset="-120"/>
              </a:rPr>
              <a:t>C = </a:t>
            </a:r>
            <a:r>
              <a:rPr lang="en-GB" altLang="zh-TW" dirty="0">
                <a:latin typeface="+mn-lt"/>
                <a:ea typeface="標楷體" panose="03000509000000000000" pitchFamily="65" charset="-120"/>
              </a:rPr>
              <a:t>2 * R1 + R2;</a:t>
            </a:r>
            <a:br>
              <a:rPr lang="en-GB" altLang="zh-TW" dirty="0">
                <a:latin typeface="+mn-lt"/>
                <a:ea typeface="標楷體" panose="03000509000000000000" pitchFamily="65" charset="-120"/>
              </a:rPr>
            </a:br>
            <a:r>
              <a:rPr lang="en-GB" altLang="zh-TW" dirty="0">
                <a:latin typeface="+mn-lt"/>
                <a:ea typeface="標楷體" panose="03000509000000000000" pitchFamily="65" charset="-120"/>
              </a:rPr>
              <a:t>    R2 </a:t>
            </a:r>
            <a:r>
              <a:rPr lang="en-GB" altLang="zh-TW" dirty="0" smtClean="0">
                <a:latin typeface="+mn-lt"/>
                <a:ea typeface="標楷體" panose="03000509000000000000" pitchFamily="65" charset="-120"/>
              </a:rPr>
              <a:t>=  R1; }</a:t>
            </a:r>
            <a:endParaRPr lang="en-GB" altLang="zh-TW" dirty="0">
              <a:latin typeface="+mn-lt"/>
              <a:ea typeface="標楷體" panose="03000509000000000000" pitchFamily="65" charset="-120"/>
            </a:endParaRPr>
          </a:p>
        </p:txBody>
      </p:sp>
    </p:spTree>
    <p:extLst>
      <p:ext uri="{BB962C8B-B14F-4D97-AF65-F5344CB8AC3E}">
        <p14:creationId xmlns:p14="http://schemas.microsoft.com/office/powerpoint/2010/main" val="4064477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Calibri"/>
        <a:ea typeface="標楷體"/>
        <a:cs typeface=""/>
      </a:majorFont>
      <a:minorFont>
        <a:latin typeface="Calibri"/>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dirty="0" smtClean="0">
            <a:ln>
              <a:noFill/>
            </a:ln>
            <a:solidFill>
              <a:schemeClr val="tx1"/>
            </a:solidFill>
            <a:effectLst/>
            <a:latin typeface="+mn-lt"/>
            <a:ea typeface="標楷體" panose="03000509000000000000"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defRPr>
        </a:defPPr>
      </a:lstStyle>
    </a:lnDef>
    <a:txDef>
      <a:spPr>
        <a:noFill/>
      </a:spPr>
      <a:bodyPr wrap="square" rtlCol="0">
        <a:spAutoFit/>
      </a:bodyPr>
      <a:lstStyle>
        <a:defPPr>
          <a:defRPr dirty="0" smtClean="0">
            <a:latin typeface="+mn-lt"/>
          </a:defRPr>
        </a:defPPr>
      </a:lstStyle>
    </a:tx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6872</TotalTime>
  <Words>2080</Words>
  <Application>Microsoft Office PowerPoint</Application>
  <PresentationFormat>如螢幕大小 (4:3)</PresentationFormat>
  <Paragraphs>337</Paragraphs>
  <Slides>29</Slides>
  <Notes>9</Notes>
  <HiddenSlides>0</HiddenSlides>
  <MMClips>0</MMClips>
  <ScaleCrop>false</ScaleCrop>
  <HeadingPairs>
    <vt:vector size="8" baseType="variant">
      <vt:variant>
        <vt:lpstr>使用字型</vt:lpstr>
      </vt:variant>
      <vt:variant>
        <vt:i4>10</vt:i4>
      </vt:variant>
      <vt:variant>
        <vt:lpstr>佈景主題</vt:lpstr>
      </vt:variant>
      <vt:variant>
        <vt:i4>1</vt:i4>
      </vt:variant>
      <vt:variant>
        <vt:lpstr>內嵌 OLE 伺服程式</vt:lpstr>
      </vt:variant>
      <vt:variant>
        <vt:i4>1</vt:i4>
      </vt:variant>
      <vt:variant>
        <vt:lpstr>投影片標題</vt:lpstr>
      </vt:variant>
      <vt:variant>
        <vt:i4>29</vt:i4>
      </vt:variant>
    </vt:vector>
  </HeadingPairs>
  <TitlesOfParts>
    <vt:vector size="41" baseType="lpstr">
      <vt:lpstr>Arial Unicode MS</vt:lpstr>
      <vt:lpstr>新細明體</vt:lpstr>
      <vt:lpstr>標楷體</vt:lpstr>
      <vt:lpstr>Arial</vt:lpstr>
      <vt:lpstr>Calibri</vt:lpstr>
      <vt:lpstr>Courier New</vt:lpstr>
      <vt:lpstr>Symbol</vt:lpstr>
      <vt:lpstr>Tahoma</vt:lpstr>
      <vt:lpstr>Times New Roman</vt:lpstr>
      <vt:lpstr>Wingdings</vt:lpstr>
      <vt:lpstr>Contemporary Portrait</vt:lpstr>
      <vt:lpstr>方程式</vt:lpstr>
      <vt:lpstr>CS4101 嵌入式系統概論  Low-Power Optimization</vt:lpstr>
      <vt:lpstr>Introduction</vt:lpstr>
      <vt:lpstr>Outline</vt:lpstr>
      <vt:lpstr>Energy and Power</vt:lpstr>
      <vt:lpstr>Efforts for Low Power</vt:lpstr>
      <vt:lpstr>Power Consumption: Transistor Level</vt:lpstr>
      <vt:lpstr>Power Consumption: Circuit Level</vt:lpstr>
      <vt:lpstr>Power Consumption: Circuit Level</vt:lpstr>
      <vt:lpstr>System Level: Compiler</vt:lpstr>
      <vt:lpstr>System Level: Compiler</vt:lpstr>
      <vt:lpstr>System Level: OS</vt:lpstr>
      <vt:lpstr>System Level: Cooperative I/O</vt:lpstr>
      <vt:lpstr>Outline</vt:lpstr>
      <vt:lpstr>General Strategies</vt:lpstr>
      <vt:lpstr>MSP430 Low-Power Modes</vt:lpstr>
      <vt:lpstr>MSP430 Low Power Modes</vt:lpstr>
      <vt:lpstr>MSP430 Low Power Modes</vt:lpstr>
      <vt:lpstr>Controlling Low Power Modes</vt:lpstr>
      <vt:lpstr>Controlling Low Power Modes</vt:lpstr>
      <vt:lpstr>Entering/Exiting Low-Power Modes</vt:lpstr>
      <vt:lpstr>Sample Code 1 for Low Power</vt:lpstr>
      <vt:lpstr>Sample Code 2 for Low Power</vt:lpstr>
      <vt:lpstr>Sample Code 2 for Low Power</vt:lpstr>
      <vt:lpstr>Sample Code 2 for Low Power</vt:lpstr>
      <vt:lpstr>Sample Code 2’ for Low Power</vt:lpstr>
      <vt:lpstr>Sample Code 3 for Low Power</vt:lpstr>
      <vt:lpstr>Sample Code 3 for Low Power</vt:lpstr>
      <vt:lpstr>Sample Code 3 for Low Power</vt:lpstr>
      <vt:lpstr>Summary</vt:lpstr>
    </vt:vector>
  </TitlesOfParts>
  <Company>Dell Computer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for Embedded Systems</dc:title>
  <dc:creator>Preferred Customer</dc:creator>
  <cp:lastModifiedBy>Chung-Ta King</cp:lastModifiedBy>
  <cp:revision>666</cp:revision>
  <dcterms:created xsi:type="dcterms:W3CDTF">2000-02-07T23:54:30Z</dcterms:created>
  <dcterms:modified xsi:type="dcterms:W3CDTF">2019-10-15T16:54:51Z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3</vt:i4>
  </property>
  <property fmtid="{D5CDD505-2E9C-101B-9397-08002B2CF9AE}" pid="7" name="MailAddress">
    <vt:lpwstr>wolf@princeton.edu</vt:lpwstr>
  </property>
  <property fmtid="{D5CDD505-2E9C-101B-9397-08002B2CF9AE}" pid="8" name="HomePage">
    <vt:lpwstr>http://www.ee.princeton.edu/~wolf</vt:lpwstr>
  </property>
  <property fmtid="{D5CDD505-2E9C-101B-9397-08002B2CF9AE}" pid="9" name="Other">
    <vt:lpwstr>Overheads for Computers as Components_x000d_
(c) 2000 Morgan Kaufman</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D:\Computers as Components\Web Aids\overheads</vt:lpwstr>
  </property>
</Properties>
</file>