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527" r:id="rId2"/>
    <p:sldId id="529" r:id="rId3"/>
    <p:sldId id="536" r:id="rId4"/>
    <p:sldId id="540" r:id="rId5"/>
    <p:sldId id="537" r:id="rId6"/>
    <p:sldId id="541" r:id="rId7"/>
    <p:sldId id="539" r:id="rId8"/>
    <p:sldId id="542" r:id="rId9"/>
    <p:sldId id="538" r:id="rId10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9933"/>
    <a:srgbClr val="33CC33"/>
    <a:srgbClr val="FFCC66"/>
    <a:srgbClr val="FFCC99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8" autoAdjust="0"/>
    <p:restoredTop sz="96318" autoAdjust="0"/>
  </p:normalViewPr>
  <p:slideViewPr>
    <p:cSldViewPr>
      <p:cViewPr varScale="1">
        <p:scale>
          <a:sx n="120" d="100"/>
          <a:sy n="120" d="100"/>
        </p:scale>
        <p:origin x="1398" y="84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13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4861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731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44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58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450" y="228600"/>
            <a:ext cx="8323014" cy="679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450" y="1052736"/>
            <a:ext cx="8323014" cy="5040089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125538"/>
            <a:ext cx="8178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5: Low-Power Optimization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20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Based on Basic 1 of Lab 4 (60%)</a:t>
            </a:r>
          </a:p>
          <a:p>
            <a:pPr lvl="1"/>
            <a:r>
              <a:rPr lang="en-US" altLang="zh-TW" b="1" dirty="0" smtClean="0"/>
              <a:t>Normal state: </a:t>
            </a:r>
            <a:r>
              <a:rPr lang="en-US" altLang="zh-TW" dirty="0" smtClean="0"/>
              <a:t>runs flash pattern 1 while keeps measuring temperature, enters the </a:t>
            </a:r>
            <a:r>
              <a:rPr lang="en-US" altLang="zh-TW" dirty="0">
                <a:solidFill>
                  <a:srgbClr val="FF0000"/>
                </a:solidFill>
              </a:rPr>
              <a:t>CPU </a:t>
            </a:r>
            <a:r>
              <a:rPr lang="en-US" altLang="zh-TW" dirty="0" smtClean="0">
                <a:solidFill>
                  <a:srgbClr val="FF0000"/>
                </a:solidFill>
              </a:rPr>
              <a:t>into LPM3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i="1" dirty="0" smtClean="0"/>
              <a:t>Flash pattern 1</a:t>
            </a:r>
            <a:r>
              <a:rPr lang="en-US" altLang="zh-TW" dirty="0" smtClean="0"/>
              <a:t>: turn red LED on for </a:t>
            </a:r>
            <a:r>
              <a:rPr lang="en-US" altLang="zh-TW" dirty="0" smtClean="0">
                <a:solidFill>
                  <a:srgbClr val="FF0000"/>
                </a:solidFill>
              </a:rPr>
              <a:t>0.6 </a:t>
            </a:r>
            <a:r>
              <a:rPr lang="en-US" altLang="zh-TW" dirty="0" smtClean="0"/>
              <a:t>sec </a:t>
            </a:r>
            <a:r>
              <a:rPr lang="en-US" altLang="zh-TW" dirty="0" smtClean="0">
                <a:solidFill>
                  <a:srgbClr val="FF0000"/>
                </a:solidFill>
              </a:rPr>
              <a:t>first</a:t>
            </a:r>
            <a:r>
              <a:rPr lang="en-US" altLang="zh-TW" dirty="0" smtClean="0"/>
              <a:t> and then green LED on for </a:t>
            </a:r>
            <a:r>
              <a:rPr lang="en-US" altLang="zh-TW" dirty="0" smtClean="0">
                <a:solidFill>
                  <a:srgbClr val="FF0000"/>
                </a:solidFill>
              </a:rPr>
              <a:t>0.4 </a:t>
            </a:r>
            <a:r>
              <a:rPr lang="en-US" altLang="zh-TW" dirty="0"/>
              <a:t>sec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alternatively by </a:t>
            </a:r>
            <a:r>
              <a:rPr lang="en-US" altLang="zh-TW" dirty="0" smtClean="0">
                <a:solidFill>
                  <a:srgbClr val="FF0000"/>
                </a:solidFill>
              </a:rPr>
              <a:t>Timer1_A3</a:t>
            </a:r>
            <a:r>
              <a:rPr lang="en-US" altLang="zh-TW" dirty="0" smtClean="0"/>
              <a:t> driven by </a:t>
            </a:r>
            <a:r>
              <a:rPr lang="en-US" altLang="zh-TW" dirty="0" smtClean="0">
                <a:solidFill>
                  <a:srgbClr val="FF0000"/>
                </a:solidFill>
              </a:rPr>
              <a:t>ACLK</a:t>
            </a:r>
            <a:r>
              <a:rPr lang="en-US" altLang="zh-TW" dirty="0" smtClean="0"/>
              <a:t> sourced from </a:t>
            </a:r>
            <a:r>
              <a:rPr lang="en-US" altLang="zh-TW" dirty="0" smtClean="0">
                <a:solidFill>
                  <a:srgbClr val="FF0000"/>
                </a:solidFill>
              </a:rPr>
              <a:t>VLO</a:t>
            </a:r>
            <a:r>
              <a:rPr lang="en-US" altLang="zh-TW" dirty="0" smtClean="0"/>
              <a:t> running at 12KHz.</a:t>
            </a:r>
          </a:p>
          <a:p>
            <a:pPr lvl="2"/>
            <a:r>
              <a:rPr lang="en-US" altLang="zh-TW" dirty="0" smtClean="0"/>
              <a:t>Temperature measurement: measure </a:t>
            </a:r>
            <a:r>
              <a:rPr lang="en-US" altLang="zh-TW" dirty="0"/>
              <a:t>temperature every </a:t>
            </a:r>
            <a:r>
              <a:rPr lang="en-US" altLang="zh-TW" dirty="0" smtClean="0">
                <a:solidFill>
                  <a:srgbClr val="FF0000"/>
                </a:solidFill>
              </a:rPr>
              <a:t>1.2 </a:t>
            </a:r>
            <a:r>
              <a:rPr lang="en-US" altLang="zh-TW" dirty="0"/>
              <a:t>sec using </a:t>
            </a:r>
            <a:r>
              <a:rPr lang="en-US" altLang="zh-TW" dirty="0">
                <a:solidFill>
                  <a:srgbClr val="FF0000"/>
                </a:solidFill>
              </a:rPr>
              <a:t>single-channel-single-conversion</a:t>
            </a:r>
            <a:r>
              <a:rPr lang="en-US" altLang="zh-TW" dirty="0"/>
              <a:t> </a:t>
            </a:r>
            <a:r>
              <a:rPr lang="en-US" altLang="zh-TW" dirty="0" smtClean="0"/>
              <a:t>but </a:t>
            </a:r>
            <a:r>
              <a:rPr lang="en-US" altLang="zh-TW" dirty="0"/>
              <a:t>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CLK</a:t>
            </a:r>
            <a:r>
              <a:rPr lang="en-US" altLang="zh-TW" dirty="0" smtClean="0"/>
              <a:t> </a:t>
            </a:r>
            <a:r>
              <a:rPr lang="en-US" altLang="zh-TW" dirty="0"/>
              <a:t>sourced from </a:t>
            </a:r>
            <a:r>
              <a:rPr lang="en-US" altLang="zh-TW" dirty="0" smtClean="0">
                <a:solidFill>
                  <a:srgbClr val="FF0000"/>
                </a:solidFill>
              </a:rPr>
              <a:t>VLO</a:t>
            </a:r>
            <a:r>
              <a:rPr lang="en-US" altLang="zh-TW" dirty="0" smtClean="0"/>
              <a:t> </a:t>
            </a:r>
            <a:r>
              <a:rPr lang="en-US" altLang="zh-TW" dirty="0"/>
              <a:t>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If the temperature is </a:t>
            </a:r>
            <a:r>
              <a:rPr lang="en-US" altLang="zh-TW" dirty="0" smtClean="0">
                <a:solidFill>
                  <a:srgbClr val="FF0000"/>
                </a:solidFill>
              </a:rPr>
              <a:t>above 28</a:t>
            </a:r>
            <a:r>
              <a:rPr lang="zh-TW" altLang="en-US" baseline="30000" dirty="0" smtClean="0">
                <a:solidFill>
                  <a:srgbClr val="FF0000"/>
                </a:solidFill>
              </a:rPr>
              <a:t>。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, then enter into the </a:t>
            </a:r>
            <a:r>
              <a:rPr lang="en-US" altLang="zh-TW" b="1" dirty="0" smtClean="0"/>
              <a:t>emergency state.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Count the amount of time CPU is in LPM3. Use debugger to show the accumulated </a:t>
            </a:r>
            <a:r>
              <a:rPr lang="en-US" altLang="zh-TW" dirty="0">
                <a:solidFill>
                  <a:srgbClr val="FF0000"/>
                </a:solidFill>
              </a:rPr>
              <a:t>count and the temperature. </a:t>
            </a: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17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</a:p>
          <a:p>
            <a:pPr lvl="1"/>
            <a:r>
              <a:rPr lang="en-US" altLang="zh-TW" b="1" dirty="0" smtClean="0"/>
              <a:t>Emergency state: </a:t>
            </a:r>
            <a:r>
              <a:rPr lang="en-US" altLang="zh-TW" dirty="0" smtClean="0"/>
              <a:t>runs flash pattern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while keeps measuring temperature, enters the </a:t>
            </a:r>
            <a:r>
              <a:rPr lang="en-US" altLang="zh-TW" dirty="0">
                <a:solidFill>
                  <a:srgbClr val="FF0000"/>
                </a:solidFill>
              </a:rPr>
              <a:t>CPU </a:t>
            </a:r>
            <a:r>
              <a:rPr lang="en-US" altLang="zh-TW" dirty="0" smtClean="0">
                <a:solidFill>
                  <a:srgbClr val="FF0000"/>
                </a:solidFill>
              </a:rPr>
              <a:t>into LPM0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i="1" dirty="0" smtClean="0"/>
              <a:t>Flash pattern 2</a:t>
            </a:r>
            <a:r>
              <a:rPr lang="en-US" altLang="zh-TW" dirty="0" smtClean="0"/>
              <a:t>: turn both LEDs on for </a:t>
            </a:r>
            <a:r>
              <a:rPr lang="en-US" altLang="zh-TW" dirty="0" smtClean="0">
                <a:solidFill>
                  <a:srgbClr val="FF0000"/>
                </a:solidFill>
              </a:rPr>
              <a:t>0.3 </a:t>
            </a:r>
            <a:r>
              <a:rPr lang="en-US" altLang="zh-TW" dirty="0" smtClean="0"/>
              <a:t>sec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 smtClean="0"/>
              <a:t> and off for </a:t>
            </a:r>
            <a:r>
              <a:rPr lang="en-US" altLang="zh-TW" dirty="0" smtClean="0">
                <a:solidFill>
                  <a:srgbClr val="FF0000"/>
                </a:solidFill>
              </a:rPr>
              <a:t>0.2 </a:t>
            </a:r>
            <a:r>
              <a:rPr lang="en-US" altLang="zh-TW" dirty="0"/>
              <a:t>sec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alternatively by </a:t>
            </a:r>
            <a:r>
              <a:rPr lang="en-US" altLang="zh-TW" dirty="0" smtClean="0">
                <a:solidFill>
                  <a:srgbClr val="FF0000"/>
                </a:solidFill>
              </a:rPr>
              <a:t>Timer1_A3</a:t>
            </a:r>
            <a:r>
              <a:rPr lang="en-US" altLang="zh-TW" dirty="0" smtClean="0"/>
              <a:t> driven by </a:t>
            </a:r>
            <a:r>
              <a:rPr lang="en-US" altLang="zh-TW" dirty="0" smtClean="0">
                <a:solidFill>
                  <a:srgbClr val="FF0000"/>
                </a:solidFill>
              </a:rPr>
              <a:t>ACLK</a:t>
            </a:r>
            <a:r>
              <a:rPr lang="en-US" altLang="zh-TW" dirty="0" smtClean="0"/>
              <a:t> sourced from </a:t>
            </a:r>
            <a:r>
              <a:rPr lang="en-US" altLang="zh-TW" dirty="0" smtClean="0">
                <a:solidFill>
                  <a:srgbClr val="FF0000"/>
                </a:solidFill>
              </a:rPr>
              <a:t>VLO</a:t>
            </a:r>
            <a:r>
              <a:rPr lang="en-US" altLang="zh-TW" dirty="0" smtClean="0"/>
              <a:t> running at 12KHz.</a:t>
            </a:r>
          </a:p>
          <a:p>
            <a:pPr lvl="2"/>
            <a:r>
              <a:rPr lang="en-US" altLang="zh-TW" dirty="0" smtClean="0"/>
              <a:t>Temperature measurement: measure </a:t>
            </a:r>
            <a:r>
              <a:rPr lang="en-US" altLang="zh-TW" dirty="0"/>
              <a:t>temperature every </a:t>
            </a:r>
            <a:r>
              <a:rPr lang="en-US" altLang="zh-TW" dirty="0" smtClean="0">
                <a:solidFill>
                  <a:srgbClr val="FF0000"/>
                </a:solidFill>
              </a:rPr>
              <a:t>0.4 </a:t>
            </a:r>
            <a:r>
              <a:rPr lang="en-US" altLang="zh-TW" dirty="0"/>
              <a:t>sec </a:t>
            </a:r>
            <a:r>
              <a:rPr lang="en-US" altLang="zh-TW" dirty="0" smtClean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single-channel-single-conversion</a:t>
            </a:r>
            <a:r>
              <a:rPr lang="en-US" altLang="zh-TW" dirty="0"/>
              <a:t> but 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CLK</a:t>
            </a:r>
            <a:r>
              <a:rPr lang="en-US" altLang="zh-TW" dirty="0" smtClean="0"/>
              <a:t> </a:t>
            </a:r>
            <a:r>
              <a:rPr lang="en-US" altLang="zh-TW" dirty="0"/>
              <a:t>sourced from </a:t>
            </a:r>
            <a:r>
              <a:rPr lang="en-US" altLang="zh-TW" dirty="0" smtClean="0">
                <a:solidFill>
                  <a:srgbClr val="FF0000"/>
                </a:solidFill>
              </a:rPr>
              <a:t>VLO</a:t>
            </a:r>
            <a:r>
              <a:rPr lang="en-US" altLang="zh-TW" dirty="0" smtClean="0"/>
              <a:t> </a:t>
            </a:r>
            <a:r>
              <a:rPr lang="en-US" altLang="zh-TW" dirty="0"/>
              <a:t>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</a:t>
            </a:r>
            <a:r>
              <a:rPr lang="en-US" altLang="zh-TW" dirty="0" smtClean="0"/>
              <a:t>. </a:t>
            </a:r>
          </a:p>
          <a:p>
            <a:pPr lvl="2"/>
            <a:r>
              <a:rPr lang="en-US" altLang="zh-TW" dirty="0"/>
              <a:t>If the temperature is </a:t>
            </a:r>
            <a:r>
              <a:rPr lang="en-US" altLang="zh-TW" dirty="0" smtClean="0">
                <a:solidFill>
                  <a:srgbClr val="FF0000"/>
                </a:solidFill>
              </a:rPr>
              <a:t>below 28</a:t>
            </a:r>
            <a:r>
              <a:rPr lang="zh-TW" altLang="en-US" baseline="30000" dirty="0" smtClean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, </a:t>
            </a:r>
            <a:r>
              <a:rPr lang="en-US" altLang="zh-TW" dirty="0"/>
              <a:t>then enter into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normal state.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Count the amount of time CPU is in LPM0. Use debugger to </a:t>
            </a:r>
            <a:r>
              <a:rPr lang="en-US" altLang="zh-TW" dirty="0">
                <a:solidFill>
                  <a:srgbClr val="FF0000"/>
                </a:solidFill>
              </a:rPr>
              <a:t>show </a:t>
            </a:r>
            <a:r>
              <a:rPr lang="en-US" altLang="zh-TW" dirty="0" smtClean="0">
                <a:solidFill>
                  <a:srgbClr val="FF0000"/>
                </a:solidFill>
              </a:rPr>
              <a:t>the accumulated count and the temperature. 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22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Requirement</a:t>
            </a:r>
            <a:r>
              <a:rPr lang="en-US" altLang="zh-TW" b="1" smtClean="0"/>
              <a:t>: </a:t>
            </a:r>
            <a:r>
              <a:rPr lang="en-US" altLang="zh-TW" b="1">
                <a:solidFill>
                  <a:srgbClr val="FF0000"/>
                </a:solidFill>
              </a:rPr>
              <a:t>only </a:t>
            </a:r>
            <a:r>
              <a:rPr lang="en-US" altLang="zh-TW" smtClean="0"/>
              <a:t>use </a:t>
            </a:r>
            <a:r>
              <a:rPr lang="en-US" altLang="zh-TW" dirty="0" smtClean="0"/>
              <a:t>the following ISRs </a:t>
            </a:r>
            <a:endParaRPr lang="en-US" altLang="zh-TW" b="1" dirty="0"/>
          </a:p>
          <a:p>
            <a:pPr lvl="2"/>
            <a:r>
              <a:rPr lang="en-US" altLang="zh-TW" dirty="0"/>
              <a:t>#pragma vector = </a:t>
            </a:r>
            <a:r>
              <a:rPr lang="en-US" altLang="zh-TW" dirty="0" smtClean="0"/>
              <a:t>TIMER0_A0_VECTOR</a:t>
            </a:r>
          </a:p>
          <a:p>
            <a:pPr marL="914400" lvl="2" indent="0">
              <a:buNone/>
            </a:pPr>
            <a:r>
              <a:rPr lang="en-US" altLang="zh-TW" dirty="0" smtClean="0"/>
              <a:t>    __</a:t>
            </a:r>
            <a:r>
              <a:rPr lang="en-US" altLang="zh-TW" dirty="0"/>
              <a:t>interrupt void </a:t>
            </a:r>
            <a:r>
              <a:rPr lang="en-US" altLang="zh-TW" dirty="0" smtClean="0"/>
              <a:t>TA0_ISR(void){}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pPr lvl="2"/>
            <a:r>
              <a:rPr lang="en-US" altLang="zh-TW" dirty="0"/>
              <a:t>#pragma vector = </a:t>
            </a:r>
            <a:r>
              <a:rPr lang="en-US" altLang="zh-TW" dirty="0" smtClean="0"/>
              <a:t>TIMER1_A0_VECTOR</a:t>
            </a:r>
          </a:p>
          <a:p>
            <a:pPr marL="914400" lvl="2" indent="0">
              <a:buNone/>
            </a:pPr>
            <a:r>
              <a:rPr lang="en-US" altLang="zh-TW" dirty="0" smtClean="0"/>
              <a:t>    __</a:t>
            </a:r>
            <a:r>
              <a:rPr lang="en-US" altLang="zh-TW" dirty="0"/>
              <a:t>interrupt void </a:t>
            </a:r>
            <a:r>
              <a:rPr lang="en-US" altLang="zh-TW" dirty="0" smtClean="0"/>
              <a:t>TA1_ISR(void){}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 smtClean="0"/>
              <a:t>#</a:t>
            </a:r>
            <a:r>
              <a:rPr lang="en-US" altLang="zh-TW" dirty="0"/>
              <a:t>pragma </a:t>
            </a:r>
            <a:r>
              <a:rPr lang="en-US" altLang="zh-TW" dirty="0" smtClean="0"/>
              <a:t>vector = ADC10_VECTOR</a:t>
            </a:r>
          </a:p>
          <a:p>
            <a:pPr marL="9144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__</a:t>
            </a:r>
            <a:r>
              <a:rPr lang="en-US" altLang="zh-TW" dirty="0"/>
              <a:t>interrupt void ADC10_ISR(void) </a:t>
            </a:r>
            <a:r>
              <a:rPr lang="en-US" altLang="zh-TW" dirty="0" smtClean="0"/>
              <a:t>{}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93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</a:t>
            </a:r>
            <a:r>
              <a:rPr lang="en-US" altLang="zh-TW" b="1" dirty="0"/>
              <a:t>2</a:t>
            </a:r>
            <a:r>
              <a:rPr lang="en-US" altLang="zh-TW" b="1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(40%)</a:t>
            </a:r>
          </a:p>
          <a:p>
            <a:pPr lvl="1"/>
            <a:r>
              <a:rPr lang="en-US" altLang="zh-TW" dirty="0" smtClean="0"/>
              <a:t>Same as in Basic 1, except how temperature is measured in the emergency state</a:t>
            </a:r>
          </a:p>
          <a:p>
            <a:pPr lvl="1"/>
            <a:r>
              <a:rPr lang="en-US" altLang="zh-TW" b="1" dirty="0" smtClean="0"/>
              <a:t>Emergency state: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Temperature measurement: measure </a:t>
            </a:r>
            <a:r>
              <a:rPr lang="en-US" altLang="zh-TW" dirty="0"/>
              <a:t>temperature every </a:t>
            </a:r>
            <a:r>
              <a:rPr lang="en-US" altLang="zh-TW" dirty="0" smtClean="0">
                <a:solidFill>
                  <a:srgbClr val="FF0000"/>
                </a:solidFill>
              </a:rPr>
              <a:t>0.4 </a:t>
            </a:r>
            <a:r>
              <a:rPr lang="en-US" altLang="zh-TW" dirty="0"/>
              <a:t>sec using </a:t>
            </a:r>
            <a:r>
              <a:rPr lang="en-US" altLang="zh-TW" dirty="0" smtClean="0">
                <a:solidFill>
                  <a:srgbClr val="FF0000"/>
                </a:solidFill>
              </a:rPr>
              <a:t>DTC (repeat-single-channel)</a:t>
            </a:r>
            <a:r>
              <a:rPr lang="en-US" altLang="zh-TW" dirty="0" smtClean="0"/>
              <a:t> </a:t>
            </a:r>
            <a:r>
              <a:rPr lang="en-US" altLang="zh-TW" dirty="0"/>
              <a:t>triggered </a:t>
            </a:r>
            <a:r>
              <a:rPr lang="en-US" altLang="zh-TW" dirty="0" smtClean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CLK</a:t>
            </a:r>
            <a:r>
              <a:rPr lang="en-US" altLang="zh-TW" dirty="0" smtClean="0"/>
              <a:t> </a:t>
            </a:r>
            <a:r>
              <a:rPr lang="en-US" altLang="zh-TW" dirty="0"/>
              <a:t>sourced from </a:t>
            </a:r>
            <a:r>
              <a:rPr lang="en-US" altLang="zh-TW" dirty="0" smtClean="0">
                <a:solidFill>
                  <a:srgbClr val="FF0000"/>
                </a:solidFill>
              </a:rPr>
              <a:t>VLO</a:t>
            </a:r>
            <a:r>
              <a:rPr lang="en-US" altLang="zh-TW" dirty="0" smtClean="0"/>
              <a:t> </a:t>
            </a:r>
            <a:r>
              <a:rPr lang="en-US" altLang="zh-TW" dirty="0"/>
              <a:t>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</a:t>
            </a:r>
            <a:r>
              <a:rPr lang="en-US" altLang="zh-TW" dirty="0" smtClean="0"/>
              <a:t>. </a:t>
            </a:r>
          </a:p>
          <a:p>
            <a:pPr lvl="2"/>
            <a:r>
              <a:rPr lang="en-US" altLang="zh-TW" dirty="0" smtClean="0"/>
              <a:t>Each time DTC is called, take 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 measurements and calculate the average temperature. If the average falls </a:t>
            </a:r>
            <a:r>
              <a:rPr lang="en-US" altLang="zh-TW" dirty="0" smtClean="0">
                <a:solidFill>
                  <a:srgbClr val="FF0000"/>
                </a:solidFill>
              </a:rPr>
              <a:t>below 28</a:t>
            </a:r>
            <a:r>
              <a:rPr lang="zh-TW" altLang="en-US" baseline="30000" dirty="0" smtClean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, then return to normal state.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Count the amount of time CPU is in LPM0. Use debugger to show the accumulated count and the </a:t>
            </a:r>
            <a:r>
              <a:rPr lang="en-US" altLang="zh-TW" dirty="0" smtClean="0">
                <a:solidFill>
                  <a:srgbClr val="FF0000"/>
                </a:solidFill>
              </a:rPr>
              <a:t>temperature. 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2: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Compare the time in LPM0 with the results from Basic 1.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Requirement</a:t>
            </a:r>
            <a:r>
              <a:rPr lang="en-US" altLang="zh-TW" b="1" dirty="0" smtClean="0"/>
              <a:t>: </a:t>
            </a:r>
            <a:r>
              <a:rPr lang="en-US" altLang="zh-TW" b="1" dirty="0" smtClean="0">
                <a:solidFill>
                  <a:srgbClr val="FF0000"/>
                </a:solidFill>
              </a:rPr>
              <a:t>only </a:t>
            </a:r>
            <a:r>
              <a:rPr lang="en-US" altLang="zh-TW" dirty="0" smtClean="0"/>
              <a:t>use the following ISRs </a:t>
            </a:r>
            <a:endParaRPr lang="en-US" altLang="zh-TW" b="1" dirty="0"/>
          </a:p>
          <a:p>
            <a:pPr lvl="2"/>
            <a:r>
              <a:rPr lang="en-US" altLang="zh-TW" dirty="0" smtClean="0"/>
              <a:t>#</a:t>
            </a:r>
            <a:r>
              <a:rPr lang="en-US" altLang="zh-TW" dirty="0"/>
              <a:t>pragma vector = </a:t>
            </a:r>
            <a:r>
              <a:rPr lang="en-US" altLang="zh-TW" dirty="0" smtClean="0"/>
              <a:t>TIMER1_A0_VECTOR</a:t>
            </a:r>
          </a:p>
          <a:p>
            <a:pPr marL="914400" lvl="2" indent="0">
              <a:buNone/>
            </a:pPr>
            <a:r>
              <a:rPr lang="en-US" altLang="zh-TW" dirty="0" smtClean="0"/>
              <a:t>    __</a:t>
            </a:r>
            <a:r>
              <a:rPr lang="en-US" altLang="zh-TW" dirty="0"/>
              <a:t>interrupt void </a:t>
            </a:r>
            <a:r>
              <a:rPr lang="en-US" altLang="zh-TW" dirty="0" smtClean="0"/>
              <a:t>TA1_ISR(void){}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 smtClean="0"/>
              <a:t>#</a:t>
            </a:r>
            <a:r>
              <a:rPr lang="en-US" altLang="zh-TW" dirty="0"/>
              <a:t>pragma </a:t>
            </a:r>
            <a:r>
              <a:rPr lang="en-US" altLang="zh-TW" dirty="0" smtClean="0"/>
              <a:t>vector = ADC10_VECTOR</a:t>
            </a:r>
          </a:p>
          <a:p>
            <a:pPr marL="9144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__</a:t>
            </a:r>
            <a:r>
              <a:rPr lang="en-US" altLang="zh-TW" dirty="0"/>
              <a:t>interrupt void ADC10_ISR(void) </a:t>
            </a:r>
            <a:r>
              <a:rPr lang="en-US" altLang="zh-TW" dirty="0" smtClean="0"/>
              <a:t>{}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99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57442"/>
            <a:ext cx="5429408" cy="36111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Handle all </a:t>
            </a:r>
            <a:r>
              <a:rPr lang="en-US" altLang="zh-TW" dirty="0" smtClean="0">
                <a:solidFill>
                  <a:srgbClr val="FF0000"/>
                </a:solidFill>
              </a:rPr>
              <a:t>the events </a:t>
            </a:r>
            <a:r>
              <a:rPr lang="en-US" altLang="zh-TW" dirty="0">
                <a:solidFill>
                  <a:srgbClr val="FF0000"/>
                </a:solidFill>
              </a:rPr>
              <a:t>by interrupts, </a:t>
            </a:r>
            <a:r>
              <a:rPr lang="en-US" altLang="zh-TW" dirty="0" smtClean="0">
                <a:solidFill>
                  <a:srgbClr val="FF0000"/>
                </a:solidFill>
              </a:rPr>
              <a:t>so no code is in the loop of main() and no busy waiting.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No counter for calculating the time.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sp>
        <p:nvSpPr>
          <p:cNvPr id="7" name="禁止標誌 6"/>
          <p:cNvSpPr/>
          <p:nvPr/>
        </p:nvSpPr>
        <p:spPr bwMode="auto">
          <a:xfrm>
            <a:off x="4067944" y="4365104"/>
            <a:ext cx="1599332" cy="158417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3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Voltage = T * 1.5 / 1023 , where T is the value of </a:t>
            </a:r>
            <a:r>
              <a:rPr lang="en-US" altLang="zh-TW" dirty="0" smtClean="0"/>
              <a:t>ADC10MEM</a:t>
            </a:r>
          </a:p>
          <a:p>
            <a:r>
              <a:rPr lang="en-US" altLang="zh-TW" dirty="0"/>
              <a:t>Celsius = (Voltage - 0.986) / 0.00355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375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DEMO in the lab --------------------------------------</a:t>
            </a:r>
            <a:r>
              <a:rPr lang="en-US" altLang="zh-TW" dirty="0"/>
              <a:t>100%</a:t>
            </a:r>
          </a:p>
          <a:p>
            <a:r>
              <a:rPr lang="en-US" altLang="zh-TW" dirty="0" smtClean="0"/>
              <a:t>DEMO within a week ----------------------------------</a:t>
            </a:r>
            <a:r>
              <a:rPr lang="en-US" altLang="zh-TW" dirty="0"/>
              <a:t>80%</a:t>
            </a:r>
          </a:p>
          <a:p>
            <a:r>
              <a:rPr lang="en-US" altLang="zh-TW" dirty="0" smtClean="0"/>
              <a:t>DEMO after a week ------------------------------------</a:t>
            </a:r>
            <a:r>
              <a:rPr lang="en-US" altLang="zh-TW" dirty="0"/>
              <a:t>60%</a:t>
            </a:r>
          </a:p>
          <a:p>
            <a:r>
              <a:rPr lang="en-US" altLang="zh-TW" dirty="0" smtClean="0"/>
              <a:t>After two weeks ----------------------------------------- 0%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74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15189</TotalTime>
  <Words>568</Words>
  <Application>Microsoft Office PowerPoint</Application>
  <PresentationFormat>如螢幕大小 (4:3)</PresentationFormat>
  <Paragraphs>73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CS4101 Introduction to Embedded Systems  Lab 5: Low-Power Optimization</vt:lpstr>
      <vt:lpstr>Lab 5</vt:lpstr>
      <vt:lpstr>Lab 5</vt:lpstr>
      <vt:lpstr>Lab 5</vt:lpstr>
      <vt:lpstr>Lab 5</vt:lpstr>
      <vt:lpstr>Lab 5</vt:lpstr>
      <vt:lpstr>Requirements</vt:lpstr>
      <vt:lpstr>Hint</vt:lpstr>
      <vt:lpstr>Grading Policies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pads</cp:lastModifiedBy>
  <cp:revision>682</cp:revision>
  <dcterms:created xsi:type="dcterms:W3CDTF">2000-02-07T23:54:30Z</dcterms:created>
  <dcterms:modified xsi:type="dcterms:W3CDTF">2019-10-13T06:47:20Z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