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02" r:id="rId3"/>
    <p:sldId id="289" r:id="rId4"/>
    <p:sldId id="299" r:id="rId5"/>
    <p:sldId id="300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3" r:id="rId14"/>
    <p:sldId id="297" r:id="rId15"/>
    <p:sldId id="298" r:id="rId16"/>
    <p:sldId id="301" r:id="rId17"/>
    <p:sldId id="312" r:id="rId18"/>
    <p:sldId id="271" r:id="rId19"/>
    <p:sldId id="272" r:id="rId20"/>
    <p:sldId id="273" r:id="rId21"/>
    <p:sldId id="304" r:id="rId22"/>
    <p:sldId id="274" r:id="rId23"/>
    <p:sldId id="275" r:id="rId24"/>
    <p:sldId id="306" r:id="rId25"/>
    <p:sldId id="305" r:id="rId26"/>
    <p:sldId id="276" r:id="rId27"/>
    <p:sldId id="277" r:id="rId28"/>
    <p:sldId id="278" r:id="rId29"/>
    <p:sldId id="279" r:id="rId30"/>
    <p:sldId id="308" r:id="rId31"/>
    <p:sldId id="309" r:id="rId32"/>
    <p:sldId id="281" r:id="rId33"/>
    <p:sldId id="282" r:id="rId34"/>
    <p:sldId id="310" r:id="rId35"/>
    <p:sldId id="283" r:id="rId36"/>
    <p:sldId id="284" r:id="rId37"/>
    <p:sldId id="285" r:id="rId38"/>
    <p:sldId id="286" r:id="rId39"/>
    <p:sldId id="287" r:id="rId40"/>
    <p:sldId id="258" r:id="rId41"/>
    <p:sldId id="260" r:id="rId42"/>
    <p:sldId id="311" r:id="rId4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ce Siqueira" initials="JS" lastIdx="1" clrIdx="0">
    <p:extLst>
      <p:ext uri="{19B8F6BF-5375-455C-9EA6-DF929625EA0E}">
        <p15:presenceInfo xmlns:p15="http://schemas.microsoft.com/office/powerpoint/2012/main" userId="9110fd1aab934d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2T09:40:31.89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2T09:40:31.89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06/08/2019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63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22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52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94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8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386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661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90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94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29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0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04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4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5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38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89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76A5-E60F-4928-B567-8968A210B2A2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4E61-0DAB-403C-B2FF-AD283BBBC5B7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9758-C302-4083-B452-7867B0A1DD06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11DF-B94E-4F8F-B6E2-D4F3868AB185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9A55-B617-4653-A264-D756A19834F6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604B-999E-4E7A-852D-8FC045644BE1}" type="datetime1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DAA2-F270-4A1F-BBAF-6A72617041F2}" type="datetime1">
              <a:rPr lang="pt-BR" smtClean="0"/>
              <a:t>06/08/2019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A962-48D3-48E0-BCEF-A1E2D074FE8B}" type="datetime1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5B5-0BB9-433F-80C6-EECA4676494D}" type="datetime1">
              <a:rPr lang="pt-BR" smtClean="0"/>
              <a:t>06/08/2019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4BC9-563E-40E0-9E42-1FF41C564F7D}" type="datetime1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FB4-C7C7-4608-97E4-2A728B0FD048}" type="datetime1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96FB-1209-4632-B281-4F754C4A3435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ile/d/0B9WewIDJcX42bWNpYlhpR2Q4OGM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379476" y="2301280"/>
            <a:ext cx="8385048" cy="2135832"/>
          </a:xfrm>
        </p:spPr>
        <p:txBody>
          <a:bodyPr>
            <a:normAutofit fontScale="90000"/>
          </a:bodyPr>
          <a:lstStyle/>
          <a:p>
            <a: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  <a:b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Apresentação da disciplina</a:t>
            </a:r>
            <a:b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Lógica de Programação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39552" y="5085184"/>
            <a:ext cx="7854696" cy="1392560"/>
          </a:xfrm>
        </p:spPr>
        <p:txBody>
          <a:bodyPr>
            <a:noAutofit/>
          </a:bodyPr>
          <a:lstStyle/>
          <a:p>
            <a:pPr algn="l"/>
            <a:r>
              <a:rPr lang="pt-BR" sz="2500" b="1" dirty="0">
                <a:solidFill>
                  <a:schemeClr val="bg1"/>
                </a:solidFill>
              </a:rPr>
              <a:t>Análise e Desenvolvimento de Sistemas/Presencial</a:t>
            </a:r>
          </a:p>
          <a:p>
            <a:pPr algn="l"/>
            <a:r>
              <a:rPr lang="pt-BR" sz="2500" b="1" dirty="0">
                <a:solidFill>
                  <a:schemeClr val="bg1"/>
                </a:solidFill>
              </a:rPr>
              <a:t>Professora Ma. Joyce Siqueira</a:t>
            </a:r>
          </a:p>
          <a:p>
            <a:pPr algn="l"/>
            <a:r>
              <a:rPr lang="pt-BR" sz="2500" b="1" dirty="0">
                <a:solidFill>
                  <a:schemeClr val="bg1"/>
                </a:solidFill>
              </a:rPr>
              <a:t>Email: joycitta@gmail.com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>
            <a:noAutofit/>
          </a:bodyPr>
          <a:lstStyle/>
          <a:p>
            <a:pPr algn="just" fontAlgn="base"/>
            <a:r>
              <a:rPr lang="pt-BR" sz="2800" dirty="0">
                <a:latin typeface="+mj-lt"/>
              </a:rPr>
              <a:t>O estudante que obter Média final inferior a 7,0 (sete) </a:t>
            </a:r>
            <a:r>
              <a:rPr lang="pt-BR" sz="2800" b="1" dirty="0">
                <a:latin typeface="+mj-lt"/>
              </a:rPr>
              <a:t>ou</a:t>
            </a:r>
            <a:r>
              <a:rPr lang="pt-BR" sz="2800" dirty="0">
                <a:latin typeface="+mj-lt"/>
              </a:rPr>
              <a:t> frequência mínima inferior a 75% estará reprovado.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22AD80-7FF3-4B48-B39E-7D26D0E0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03517-5AB9-407E-A8D8-41E38783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Dicas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 fontAlgn="base"/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33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 fontAlgn="base"/>
            <a:endParaRPr lang="pt-BR" sz="2800" dirty="0">
              <a:latin typeface="+mj-lt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710F4B-D3FF-454A-9662-FC1AC0496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423411-1E1E-4796-8415-A2D0C76B3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14" t="12182" r="16137" b="7016"/>
          <a:stretch/>
        </p:blipFill>
        <p:spPr>
          <a:xfrm>
            <a:off x="685800" y="1244327"/>
            <a:ext cx="7772400" cy="53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 fontAlgn="base"/>
            <a:endParaRPr lang="pt-BR" sz="2800" dirty="0">
              <a:latin typeface="+mj-lt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710F4B-D3FF-454A-9662-FC1AC0496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100" b="1" dirty="0">
                <a:solidFill>
                  <a:srgbClr val="0070C0"/>
                </a:solidFill>
              </a:rPr>
              <a:t>PARTICIPE SEMPRE! Questione, sane suas dúvidas, colabore com as dúvidas dos colegas</a:t>
            </a:r>
            <a:r>
              <a:rPr lang="pt-BR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2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 fontAlgn="base"/>
            <a:endParaRPr lang="pt-BR" sz="2800" dirty="0">
              <a:latin typeface="+mj-lt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710F4B-D3FF-454A-9662-FC1AC0496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CC2C61-609F-4843-A343-524C15BC1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3" t="12812" r="23225" b="10025"/>
          <a:stretch/>
        </p:blipFill>
        <p:spPr>
          <a:xfrm>
            <a:off x="1244166" y="1052736"/>
            <a:ext cx="665566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1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 fontAlgn="base"/>
            <a:endParaRPr lang="pt-BR" sz="2800" dirty="0">
              <a:latin typeface="+mj-lt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710F4B-D3FF-454A-9662-FC1AC0496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C19CDE-730E-4828-AFBE-C8C317069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88" t="12182" r="24801" b="10782"/>
          <a:stretch/>
        </p:blipFill>
        <p:spPr>
          <a:xfrm>
            <a:off x="1475656" y="1052736"/>
            <a:ext cx="6192688" cy="54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 fontAlgn="base"/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756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 fontAlgn="base"/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58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05745"/>
              </p:ext>
            </p:extLst>
          </p:nvPr>
        </p:nvGraphicFramePr>
        <p:xfrm>
          <a:off x="2411760" y="2968625"/>
          <a:ext cx="157480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968625"/>
                        <a:ext cx="1574800" cy="338772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771800" y="1417638"/>
            <a:ext cx="5029200" cy="1295400"/>
            <a:chOff x="2496" y="96"/>
            <a:chExt cx="3168" cy="816"/>
          </a:xfrm>
        </p:grpSpPr>
        <p:sp>
          <p:nvSpPr>
            <p:cNvPr id="29703" name="AutoShape 15"/>
            <p:cNvSpPr>
              <a:spLocks noChangeArrowheads="1"/>
            </p:cNvSpPr>
            <p:nvPr/>
          </p:nvSpPr>
          <p:spPr bwMode="auto">
            <a:xfrm>
              <a:off x="2496" y="96"/>
              <a:ext cx="3168" cy="816"/>
            </a:xfrm>
            <a:prstGeom prst="cloudCallout">
              <a:avLst>
                <a:gd name="adj1" fmla="val -27019"/>
                <a:gd name="adj2" fmla="val 938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29704" name="Text Box 16"/>
            <p:cNvSpPr txBox="1">
              <a:spLocks noChangeArrowheads="1"/>
            </p:cNvSpPr>
            <p:nvPr/>
          </p:nvSpPr>
          <p:spPr bwMode="auto">
            <a:xfrm>
              <a:off x="2925" y="257"/>
              <a:ext cx="20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3600" dirty="0">
                  <a:solidFill>
                    <a:schemeClr val="tx2"/>
                  </a:solidFill>
                </a:rPr>
                <a:t>O que é Lógica?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6DD33C98-99EE-4BAE-A671-4A29EF89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EFCE2-8A96-433E-8941-CE45FA8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09C71-24C0-45BE-AF96-41628081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idx="1"/>
          </p:nvPr>
        </p:nvSpPr>
        <p:spPr>
          <a:xfrm>
            <a:off x="478792" y="2038038"/>
            <a:ext cx="8389119" cy="2743200"/>
          </a:xfrm>
          <a:noFill/>
        </p:spPr>
        <p:txBody>
          <a:bodyPr lIns="92075" tIns="46038" rIns="92075" bIns="46038"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pt-BR" sz="2800" b="1" dirty="0">
                <a:latin typeface="+mj-lt"/>
              </a:rPr>
              <a:t>Filosofia: </a:t>
            </a:r>
            <a:r>
              <a:rPr lang="pt-BR" sz="2800" dirty="0">
                <a:latin typeface="+mj-lt"/>
              </a:rPr>
              <a:t>a lógica procura saber porque pensamos de uma forma.</a:t>
            </a:r>
          </a:p>
          <a:p>
            <a:pPr algn="just" eaLnBrk="1" hangingPunct="1">
              <a:lnSpc>
                <a:spcPct val="80000"/>
              </a:lnSpc>
            </a:pPr>
            <a:r>
              <a:rPr lang="pt-BR" sz="2800" b="1" dirty="0">
                <a:latin typeface="+mj-lt"/>
              </a:rPr>
              <a:t>Técnica: </a:t>
            </a:r>
            <a:r>
              <a:rPr lang="pt-BR" sz="2800" dirty="0">
                <a:latin typeface="+mj-lt"/>
              </a:rPr>
              <a:t>a lógica ensina a usar a lei do pensamento.</a:t>
            </a:r>
          </a:p>
          <a:p>
            <a:pPr algn="just" eaLnBrk="1" hangingPunct="1">
              <a:lnSpc>
                <a:spcPct val="80000"/>
              </a:lnSpc>
            </a:pPr>
            <a:r>
              <a:rPr lang="pt-BR" sz="2800" dirty="0">
                <a:latin typeface="+mj-lt"/>
              </a:rPr>
              <a:t>É a arte de  </a:t>
            </a:r>
            <a:r>
              <a:rPr lang="pt-BR" sz="2800" b="1" u="sng" dirty="0">
                <a:latin typeface="+mj-lt"/>
              </a:rPr>
              <a:t>PENSAR CORRETAMENTE</a:t>
            </a:r>
          </a:p>
          <a:p>
            <a:pPr algn="just" eaLnBrk="1" hangingPunct="1">
              <a:lnSpc>
                <a:spcPct val="80000"/>
              </a:lnSpc>
            </a:pPr>
            <a:endParaRPr lang="pt-BR" sz="2800" b="1" u="sng" dirty="0">
              <a:latin typeface="+mj-lt"/>
            </a:endParaRPr>
          </a:p>
          <a:p>
            <a:pPr algn="just" eaLnBrk="1" hangingPunct="1">
              <a:lnSpc>
                <a:spcPct val="80000"/>
              </a:lnSpc>
            </a:pPr>
            <a:endParaRPr lang="pt-BR" sz="2800" b="1" u="sng" dirty="0">
              <a:latin typeface="+mj-lt"/>
            </a:endParaRPr>
          </a:p>
          <a:p>
            <a:pPr algn="just" eaLnBrk="1" hangingPunct="1">
              <a:lnSpc>
                <a:spcPct val="80000"/>
              </a:lnSpc>
            </a:pPr>
            <a:endParaRPr lang="pt-BR" sz="2800" b="1" u="sng" dirty="0">
              <a:latin typeface="+mj-lt"/>
            </a:endParaRPr>
          </a:p>
          <a:p>
            <a:pPr algn="just">
              <a:buFontTx/>
              <a:buChar char="•"/>
            </a:pPr>
            <a:r>
              <a:rPr lang="pt-BR" sz="2800" dirty="0">
                <a:latin typeface="+mj-lt"/>
              </a:rPr>
              <a:t>Lógica tem em vista a correção do raciocínio.</a:t>
            </a:r>
          </a:p>
          <a:p>
            <a:pPr algn="just">
              <a:buFontTx/>
              <a:buChar char="•"/>
            </a:pPr>
            <a:r>
              <a:rPr lang="pt-BR" sz="2800" dirty="0">
                <a:latin typeface="+mj-lt"/>
              </a:rPr>
              <a:t>Lógica ensina a colocar ordem no pensamento.</a:t>
            </a:r>
          </a:p>
          <a:p>
            <a:pPr algn="just" eaLnBrk="1" hangingPunct="1">
              <a:lnSpc>
                <a:spcPct val="80000"/>
              </a:lnSpc>
            </a:pPr>
            <a:endParaRPr lang="pt-BR" sz="2800" b="1" u="sng" dirty="0">
              <a:latin typeface="+mj-l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3AE4C20-03E8-4C3C-8257-EA4192115B1A}"/>
              </a:ext>
            </a:extLst>
          </p:cNvPr>
          <p:cNvGrpSpPr/>
          <p:nvPr/>
        </p:nvGrpSpPr>
        <p:grpSpPr>
          <a:xfrm>
            <a:off x="3682256" y="3789040"/>
            <a:ext cx="1547218" cy="1010454"/>
            <a:chOff x="3682256" y="3789040"/>
            <a:chExt cx="1547218" cy="1010454"/>
          </a:xfrm>
        </p:grpSpPr>
        <p:sp>
          <p:nvSpPr>
            <p:cNvPr id="18442" name="AutoShape 10"/>
            <p:cNvSpPr>
              <a:spLocks noChangeArrowheads="1"/>
            </p:cNvSpPr>
            <p:nvPr/>
          </p:nvSpPr>
          <p:spPr bwMode="auto">
            <a:xfrm>
              <a:off x="4139952" y="3789040"/>
              <a:ext cx="533400" cy="609600"/>
            </a:xfrm>
            <a:prstGeom prst="downArrow">
              <a:avLst>
                <a:gd name="adj1" fmla="val 50000"/>
                <a:gd name="adj2" fmla="val 2857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3682256" y="4322440"/>
              <a:ext cx="1547218" cy="4770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just"/>
              <a:r>
                <a:rPr lang="pt-BR" sz="2500" b="1" dirty="0">
                  <a:latin typeface="+mj-lt"/>
                </a:rPr>
                <a:t>Raciocínio</a:t>
              </a:r>
            </a:p>
          </p:txBody>
        </p:sp>
      </p:grpSp>
      <p:sp>
        <p:nvSpPr>
          <p:cNvPr id="11" name="Título 3">
            <a:extLst>
              <a:ext uri="{FF2B5EF4-FFF2-40B4-BE49-F238E27FC236}">
                <a16:creationId xmlns:a16="http://schemas.microsoft.com/office/drawing/2014/main" id="{A69B011A-DD3E-420A-8911-5E245C85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8110"/>
            <a:ext cx="8229600" cy="1143000"/>
          </a:xfrm>
        </p:spPr>
        <p:txBody>
          <a:bodyPr/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lógica?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78BCF8-0883-41B2-8D9E-CCF36621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46A0CD-B974-4B4A-A05F-44D67832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build="p" autoUpdateAnimBg="0" advAuto="1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/>
          </a:bodyPr>
          <a:lstStyle/>
          <a:p>
            <a:r>
              <a:rPr lang="pt-BR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 fontAlgn="base"/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61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770283" y="1405203"/>
            <a:ext cx="576892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As praias ficam na costa do País.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Brasília está no centro do País.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Logo, Brasília não tem praia.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770283" y="2908570"/>
            <a:ext cx="612590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A cerveja está na geladeira.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A geladeira está fechada.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Logo, precisamos abrir a geladeira, para pegar  a cerveja.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24842" y="2959798"/>
            <a:ext cx="1665958" cy="1518238"/>
            <a:chOff x="672" y="1776"/>
            <a:chExt cx="1218" cy="1110"/>
          </a:xfrm>
        </p:grpSpPr>
        <p:pic>
          <p:nvPicPr>
            <p:cNvPr id="31948" name="Picture 8" descr="antardtica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2" y="1776"/>
              <a:ext cx="1056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949" name="Picture 9" descr="antartica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0" y="2016"/>
              <a:ext cx="450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586" name="Picture 10" descr="praq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200" y="1325833"/>
            <a:ext cx="23336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798381" y="4699389"/>
            <a:ext cx="6097805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Hoje é sábado.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Todo sábado que não tem feriado tem aula.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Hoje não é feriado.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100" dirty="0">
                <a:latin typeface="+mj-lt"/>
              </a:rPr>
              <a:t>Logo, hoje tem aula.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pt-BR" sz="2100" dirty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1721" y="4584970"/>
            <a:ext cx="2438400" cy="1555750"/>
            <a:chOff x="3696" y="3072"/>
            <a:chExt cx="1536" cy="980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696" y="3168"/>
              <a:ext cx="1536" cy="884"/>
              <a:chOff x="2518" y="1123"/>
              <a:chExt cx="1299" cy="644"/>
            </a:xfrm>
          </p:grpSpPr>
          <p:sp>
            <p:nvSpPr>
              <p:cNvPr id="31759" name="Rectangle 14"/>
              <p:cNvSpPr>
                <a:spLocks noChangeArrowheads="1"/>
              </p:cNvSpPr>
              <p:nvPr/>
            </p:nvSpPr>
            <p:spPr bwMode="auto">
              <a:xfrm>
                <a:off x="2518" y="1343"/>
                <a:ext cx="1299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28575" tIns="12700" rIns="28575" bIns="12700"/>
              <a:lstStyle/>
              <a:p>
                <a:pPr marL="101600" indent="-101600" algn="ctr" defTabSz="79375">
                  <a:spcBef>
                    <a:spcPct val="20000"/>
                  </a:spcBef>
                </a:pPr>
                <a:r>
                  <a:rPr lang="pt-BR" sz="900"/>
                  <a:t>Click to add sub-title</a:t>
                </a:r>
              </a:p>
            </p:txBody>
          </p:sp>
          <p:sp>
            <p:nvSpPr>
              <p:cNvPr id="31760" name="Freeform 15"/>
              <p:cNvSpPr>
                <a:spLocks/>
              </p:cNvSpPr>
              <p:nvPr/>
            </p:nvSpPr>
            <p:spPr bwMode="auto">
              <a:xfrm>
                <a:off x="2791" y="1169"/>
                <a:ext cx="799" cy="596"/>
              </a:xfrm>
              <a:custGeom>
                <a:avLst/>
                <a:gdLst>
                  <a:gd name="T0" fmla="*/ 0 w 799"/>
                  <a:gd name="T1" fmla="*/ 0 h 596"/>
                  <a:gd name="T2" fmla="*/ 798 w 799"/>
                  <a:gd name="T3" fmla="*/ 0 h 596"/>
                  <a:gd name="T4" fmla="*/ 798 w 799"/>
                  <a:gd name="T5" fmla="*/ 595 h 596"/>
                  <a:gd name="T6" fmla="*/ 0 w 799"/>
                  <a:gd name="T7" fmla="*/ 595 h 596"/>
                  <a:gd name="T8" fmla="*/ 0 w 799"/>
                  <a:gd name="T9" fmla="*/ 0 h 5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9"/>
                  <a:gd name="T16" fmla="*/ 0 h 596"/>
                  <a:gd name="T17" fmla="*/ 799 w 799"/>
                  <a:gd name="T18" fmla="*/ 596 h 5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9" h="596">
                    <a:moveTo>
                      <a:pt x="0" y="0"/>
                    </a:moveTo>
                    <a:lnTo>
                      <a:pt x="798" y="0"/>
                    </a:lnTo>
                    <a:lnTo>
                      <a:pt x="798" y="595"/>
                    </a:lnTo>
                    <a:lnTo>
                      <a:pt x="0" y="5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A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2794" y="1265"/>
                <a:ext cx="791" cy="415"/>
                <a:chOff x="2794" y="1265"/>
                <a:chExt cx="791" cy="415"/>
              </a:xfrm>
            </p:grpSpPr>
            <p:sp>
              <p:nvSpPr>
                <p:cNvPr id="31940" name="Line 17"/>
                <p:cNvSpPr>
                  <a:spLocks noChangeShapeType="1"/>
                </p:cNvSpPr>
                <p:nvPr/>
              </p:nvSpPr>
              <p:spPr bwMode="auto">
                <a:xfrm>
                  <a:off x="2794" y="1520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41" name="Line 18"/>
                <p:cNvSpPr>
                  <a:spLocks noChangeShapeType="1"/>
                </p:cNvSpPr>
                <p:nvPr/>
              </p:nvSpPr>
              <p:spPr bwMode="auto">
                <a:xfrm>
                  <a:off x="2794" y="1599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42" name="Line 19"/>
                <p:cNvSpPr>
                  <a:spLocks noChangeShapeType="1"/>
                </p:cNvSpPr>
                <p:nvPr/>
              </p:nvSpPr>
              <p:spPr bwMode="auto">
                <a:xfrm>
                  <a:off x="2794" y="1439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43" name="Line 20"/>
                <p:cNvSpPr>
                  <a:spLocks noChangeShapeType="1"/>
                </p:cNvSpPr>
                <p:nvPr/>
              </p:nvSpPr>
              <p:spPr bwMode="auto">
                <a:xfrm>
                  <a:off x="2794" y="1680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44" name="Line 21"/>
                <p:cNvSpPr>
                  <a:spLocks noChangeShapeType="1"/>
                </p:cNvSpPr>
                <p:nvPr/>
              </p:nvSpPr>
              <p:spPr bwMode="auto">
                <a:xfrm>
                  <a:off x="2794" y="1356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6" name="Group 22"/>
                <p:cNvGrpSpPr>
                  <a:grpSpLocks/>
                </p:cNvGrpSpPr>
                <p:nvPr/>
              </p:nvGrpSpPr>
              <p:grpSpPr bwMode="auto">
                <a:xfrm>
                  <a:off x="2794" y="1265"/>
                  <a:ext cx="791" cy="6"/>
                  <a:chOff x="2794" y="1265"/>
                  <a:chExt cx="791" cy="6"/>
                </a:xfrm>
              </p:grpSpPr>
              <p:sp>
                <p:nvSpPr>
                  <p:cNvPr id="3194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794" y="1271"/>
                    <a:ext cx="79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194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794" y="1265"/>
                    <a:ext cx="79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31762" name="Line 25"/>
              <p:cNvSpPr>
                <a:spLocks noChangeShapeType="1"/>
              </p:cNvSpPr>
              <p:nvPr/>
            </p:nvSpPr>
            <p:spPr bwMode="auto">
              <a:xfrm flipV="1">
                <a:off x="2905" y="1267"/>
                <a:ext cx="0" cy="5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63" name="Line 26"/>
              <p:cNvSpPr>
                <a:spLocks noChangeShapeType="1"/>
              </p:cNvSpPr>
              <p:nvPr/>
            </p:nvSpPr>
            <p:spPr bwMode="auto">
              <a:xfrm flipV="1">
                <a:off x="3134" y="1267"/>
                <a:ext cx="0" cy="5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64" name="Line 27"/>
              <p:cNvSpPr>
                <a:spLocks noChangeShapeType="1"/>
              </p:cNvSpPr>
              <p:nvPr/>
            </p:nvSpPr>
            <p:spPr bwMode="auto">
              <a:xfrm>
                <a:off x="3019" y="1275"/>
                <a:ext cx="0" cy="4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65" name="Line 28"/>
              <p:cNvSpPr>
                <a:spLocks noChangeShapeType="1"/>
              </p:cNvSpPr>
              <p:nvPr/>
            </p:nvSpPr>
            <p:spPr bwMode="auto">
              <a:xfrm flipV="1">
                <a:off x="3248" y="1267"/>
                <a:ext cx="0" cy="5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66" name="Line 29"/>
              <p:cNvSpPr>
                <a:spLocks noChangeShapeType="1"/>
              </p:cNvSpPr>
              <p:nvPr/>
            </p:nvSpPr>
            <p:spPr bwMode="auto">
              <a:xfrm flipV="1">
                <a:off x="3475" y="1267"/>
                <a:ext cx="0" cy="5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67" name="Line 30"/>
              <p:cNvSpPr>
                <a:spLocks noChangeShapeType="1"/>
              </p:cNvSpPr>
              <p:nvPr/>
            </p:nvSpPr>
            <p:spPr bwMode="auto">
              <a:xfrm>
                <a:off x="3361" y="1275"/>
                <a:ext cx="0" cy="4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68" name="Freeform 31"/>
              <p:cNvSpPr>
                <a:spLocks/>
              </p:cNvSpPr>
              <p:nvPr/>
            </p:nvSpPr>
            <p:spPr bwMode="auto">
              <a:xfrm>
                <a:off x="2783" y="1162"/>
                <a:ext cx="800" cy="596"/>
              </a:xfrm>
              <a:custGeom>
                <a:avLst/>
                <a:gdLst>
                  <a:gd name="T0" fmla="*/ 0 w 800"/>
                  <a:gd name="T1" fmla="*/ 0 h 596"/>
                  <a:gd name="T2" fmla="*/ 799 w 800"/>
                  <a:gd name="T3" fmla="*/ 0 h 596"/>
                  <a:gd name="T4" fmla="*/ 799 w 800"/>
                  <a:gd name="T5" fmla="*/ 595 h 596"/>
                  <a:gd name="T6" fmla="*/ 0 w 800"/>
                  <a:gd name="T7" fmla="*/ 595 h 596"/>
                  <a:gd name="T8" fmla="*/ 0 w 800"/>
                  <a:gd name="T9" fmla="*/ 0 h 5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0"/>
                  <a:gd name="T16" fmla="*/ 0 h 596"/>
                  <a:gd name="T17" fmla="*/ 800 w 800"/>
                  <a:gd name="T18" fmla="*/ 596 h 5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0" h="596">
                    <a:moveTo>
                      <a:pt x="0" y="0"/>
                    </a:moveTo>
                    <a:lnTo>
                      <a:pt x="799" y="0"/>
                    </a:lnTo>
                    <a:lnTo>
                      <a:pt x="799" y="595"/>
                    </a:lnTo>
                    <a:lnTo>
                      <a:pt x="0" y="5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2787" y="1258"/>
                <a:ext cx="791" cy="414"/>
                <a:chOff x="2787" y="1258"/>
                <a:chExt cx="791" cy="414"/>
              </a:xfrm>
            </p:grpSpPr>
            <p:sp>
              <p:nvSpPr>
                <p:cNvPr id="31932" name="Line 33"/>
                <p:cNvSpPr>
                  <a:spLocks noChangeShapeType="1"/>
                </p:cNvSpPr>
                <p:nvPr/>
              </p:nvSpPr>
              <p:spPr bwMode="auto">
                <a:xfrm>
                  <a:off x="2787" y="1512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33" name="Line 34"/>
                <p:cNvSpPr>
                  <a:spLocks noChangeShapeType="1"/>
                </p:cNvSpPr>
                <p:nvPr/>
              </p:nvSpPr>
              <p:spPr bwMode="auto">
                <a:xfrm>
                  <a:off x="2787" y="1592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34" name="Line 35"/>
                <p:cNvSpPr>
                  <a:spLocks noChangeShapeType="1"/>
                </p:cNvSpPr>
                <p:nvPr/>
              </p:nvSpPr>
              <p:spPr bwMode="auto">
                <a:xfrm>
                  <a:off x="2787" y="1431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35" name="Line 36"/>
                <p:cNvSpPr>
                  <a:spLocks noChangeShapeType="1"/>
                </p:cNvSpPr>
                <p:nvPr/>
              </p:nvSpPr>
              <p:spPr bwMode="auto">
                <a:xfrm>
                  <a:off x="2787" y="1672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36" name="Line 37"/>
                <p:cNvSpPr>
                  <a:spLocks noChangeShapeType="1"/>
                </p:cNvSpPr>
                <p:nvPr/>
              </p:nvSpPr>
              <p:spPr bwMode="auto">
                <a:xfrm>
                  <a:off x="2787" y="1348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" name="Group 38"/>
                <p:cNvGrpSpPr>
                  <a:grpSpLocks/>
                </p:cNvGrpSpPr>
                <p:nvPr/>
              </p:nvGrpSpPr>
              <p:grpSpPr bwMode="auto">
                <a:xfrm>
                  <a:off x="2787" y="1258"/>
                  <a:ext cx="790" cy="5"/>
                  <a:chOff x="2787" y="1258"/>
                  <a:chExt cx="790" cy="5"/>
                </a:xfrm>
              </p:grpSpPr>
              <p:sp>
                <p:nvSpPr>
                  <p:cNvPr id="3193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787" y="1263"/>
                    <a:ext cx="79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193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87" y="1258"/>
                    <a:ext cx="79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31770" name="Line 41"/>
              <p:cNvSpPr>
                <a:spLocks noChangeShapeType="1"/>
              </p:cNvSpPr>
              <p:nvPr/>
            </p:nvSpPr>
            <p:spPr bwMode="auto">
              <a:xfrm>
                <a:off x="2897" y="1267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1" name="Line 42"/>
              <p:cNvSpPr>
                <a:spLocks noChangeShapeType="1"/>
              </p:cNvSpPr>
              <p:nvPr/>
            </p:nvSpPr>
            <p:spPr bwMode="auto">
              <a:xfrm>
                <a:off x="3125" y="1267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2" name="Line 43"/>
              <p:cNvSpPr>
                <a:spLocks noChangeShapeType="1"/>
              </p:cNvSpPr>
              <p:nvPr/>
            </p:nvSpPr>
            <p:spPr bwMode="auto">
              <a:xfrm>
                <a:off x="3012" y="1267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3" name="Line 44"/>
              <p:cNvSpPr>
                <a:spLocks noChangeShapeType="1"/>
              </p:cNvSpPr>
              <p:nvPr/>
            </p:nvSpPr>
            <p:spPr bwMode="auto">
              <a:xfrm flipV="1">
                <a:off x="3240" y="1259"/>
                <a:ext cx="0" cy="5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4" name="Line 45"/>
              <p:cNvSpPr>
                <a:spLocks noChangeShapeType="1"/>
              </p:cNvSpPr>
              <p:nvPr/>
            </p:nvSpPr>
            <p:spPr bwMode="auto">
              <a:xfrm>
                <a:off x="3468" y="1267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5" name="Line 46"/>
              <p:cNvSpPr>
                <a:spLocks noChangeShapeType="1"/>
              </p:cNvSpPr>
              <p:nvPr/>
            </p:nvSpPr>
            <p:spPr bwMode="auto">
              <a:xfrm>
                <a:off x="3353" y="1267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6" name="Freeform 47"/>
              <p:cNvSpPr>
                <a:spLocks/>
              </p:cNvSpPr>
              <p:nvPr/>
            </p:nvSpPr>
            <p:spPr bwMode="auto">
              <a:xfrm>
                <a:off x="2776" y="1153"/>
                <a:ext cx="800" cy="597"/>
              </a:xfrm>
              <a:custGeom>
                <a:avLst/>
                <a:gdLst>
                  <a:gd name="T0" fmla="*/ 0 w 800"/>
                  <a:gd name="T1" fmla="*/ 0 h 597"/>
                  <a:gd name="T2" fmla="*/ 799 w 800"/>
                  <a:gd name="T3" fmla="*/ 0 h 597"/>
                  <a:gd name="T4" fmla="*/ 799 w 800"/>
                  <a:gd name="T5" fmla="*/ 596 h 597"/>
                  <a:gd name="T6" fmla="*/ 0 w 800"/>
                  <a:gd name="T7" fmla="*/ 596 h 597"/>
                  <a:gd name="T8" fmla="*/ 0 w 800"/>
                  <a:gd name="T9" fmla="*/ 0 h 5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0"/>
                  <a:gd name="T16" fmla="*/ 0 h 597"/>
                  <a:gd name="T17" fmla="*/ 800 w 800"/>
                  <a:gd name="T18" fmla="*/ 597 h 5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0" h="597">
                    <a:moveTo>
                      <a:pt x="0" y="0"/>
                    </a:moveTo>
                    <a:lnTo>
                      <a:pt x="799" y="0"/>
                    </a:lnTo>
                    <a:lnTo>
                      <a:pt x="799" y="596"/>
                    </a:lnTo>
                    <a:lnTo>
                      <a:pt x="0" y="5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77" name="Line 48"/>
              <p:cNvSpPr>
                <a:spLocks noChangeShapeType="1"/>
              </p:cNvSpPr>
              <p:nvPr/>
            </p:nvSpPr>
            <p:spPr bwMode="auto">
              <a:xfrm>
                <a:off x="2780" y="1505"/>
                <a:ext cx="7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8" name="Line 49"/>
              <p:cNvSpPr>
                <a:spLocks noChangeShapeType="1"/>
              </p:cNvSpPr>
              <p:nvPr/>
            </p:nvSpPr>
            <p:spPr bwMode="auto">
              <a:xfrm>
                <a:off x="2780" y="1584"/>
                <a:ext cx="7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9" name="Line 50"/>
              <p:cNvSpPr>
                <a:spLocks noChangeShapeType="1"/>
              </p:cNvSpPr>
              <p:nvPr/>
            </p:nvSpPr>
            <p:spPr bwMode="auto">
              <a:xfrm>
                <a:off x="2780" y="1424"/>
                <a:ext cx="7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80" name="Line 51"/>
              <p:cNvSpPr>
                <a:spLocks noChangeShapeType="1"/>
              </p:cNvSpPr>
              <p:nvPr/>
            </p:nvSpPr>
            <p:spPr bwMode="auto">
              <a:xfrm>
                <a:off x="2780" y="1665"/>
                <a:ext cx="7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81" name="Line 52"/>
              <p:cNvSpPr>
                <a:spLocks noChangeShapeType="1"/>
              </p:cNvSpPr>
              <p:nvPr/>
            </p:nvSpPr>
            <p:spPr bwMode="auto">
              <a:xfrm>
                <a:off x="2780" y="1340"/>
                <a:ext cx="7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>
                <a:off x="2780" y="1249"/>
                <a:ext cx="791" cy="6"/>
                <a:chOff x="2780" y="1249"/>
                <a:chExt cx="791" cy="6"/>
              </a:xfrm>
            </p:grpSpPr>
            <p:sp>
              <p:nvSpPr>
                <p:cNvPr id="31930" name="Line 54"/>
                <p:cNvSpPr>
                  <a:spLocks noChangeShapeType="1"/>
                </p:cNvSpPr>
                <p:nvPr/>
              </p:nvSpPr>
              <p:spPr bwMode="auto">
                <a:xfrm>
                  <a:off x="2780" y="1255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31" name="Line 55"/>
                <p:cNvSpPr>
                  <a:spLocks noChangeShapeType="1"/>
                </p:cNvSpPr>
                <p:nvPr/>
              </p:nvSpPr>
              <p:spPr bwMode="auto">
                <a:xfrm>
                  <a:off x="2780" y="1249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1783" name="Line 56"/>
              <p:cNvSpPr>
                <a:spLocks noChangeShapeType="1"/>
              </p:cNvSpPr>
              <p:nvPr/>
            </p:nvSpPr>
            <p:spPr bwMode="auto">
              <a:xfrm flipV="1">
                <a:off x="2889" y="1251"/>
                <a:ext cx="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84" name="Line 57"/>
              <p:cNvSpPr>
                <a:spLocks noChangeShapeType="1"/>
              </p:cNvSpPr>
              <p:nvPr/>
            </p:nvSpPr>
            <p:spPr bwMode="auto">
              <a:xfrm flipV="1">
                <a:off x="3118" y="1251"/>
                <a:ext cx="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85" name="Line 58"/>
              <p:cNvSpPr>
                <a:spLocks noChangeShapeType="1"/>
              </p:cNvSpPr>
              <p:nvPr/>
            </p:nvSpPr>
            <p:spPr bwMode="auto">
              <a:xfrm flipV="1">
                <a:off x="3004" y="1251"/>
                <a:ext cx="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86" name="Line 59"/>
              <p:cNvSpPr>
                <a:spLocks noChangeShapeType="1"/>
              </p:cNvSpPr>
              <p:nvPr/>
            </p:nvSpPr>
            <p:spPr bwMode="auto">
              <a:xfrm flipV="1">
                <a:off x="3232" y="1251"/>
                <a:ext cx="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87" name="Line 60"/>
              <p:cNvSpPr>
                <a:spLocks noChangeShapeType="1"/>
              </p:cNvSpPr>
              <p:nvPr/>
            </p:nvSpPr>
            <p:spPr bwMode="auto">
              <a:xfrm flipV="1">
                <a:off x="3460" y="1251"/>
                <a:ext cx="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88" name="Line 61"/>
              <p:cNvSpPr>
                <a:spLocks noChangeShapeType="1"/>
              </p:cNvSpPr>
              <p:nvPr/>
            </p:nvSpPr>
            <p:spPr bwMode="auto">
              <a:xfrm flipV="1">
                <a:off x="3346" y="1251"/>
                <a:ext cx="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89" name="Freeform 62"/>
              <p:cNvSpPr>
                <a:spLocks/>
              </p:cNvSpPr>
              <p:nvPr/>
            </p:nvSpPr>
            <p:spPr bwMode="auto">
              <a:xfrm>
                <a:off x="2768" y="1146"/>
                <a:ext cx="801" cy="597"/>
              </a:xfrm>
              <a:custGeom>
                <a:avLst/>
                <a:gdLst>
                  <a:gd name="T0" fmla="*/ 0 w 801"/>
                  <a:gd name="T1" fmla="*/ 0 h 597"/>
                  <a:gd name="T2" fmla="*/ 800 w 801"/>
                  <a:gd name="T3" fmla="*/ 0 h 597"/>
                  <a:gd name="T4" fmla="*/ 800 w 801"/>
                  <a:gd name="T5" fmla="*/ 596 h 597"/>
                  <a:gd name="T6" fmla="*/ 0 w 801"/>
                  <a:gd name="T7" fmla="*/ 596 h 597"/>
                  <a:gd name="T8" fmla="*/ 0 w 801"/>
                  <a:gd name="T9" fmla="*/ 0 h 5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597"/>
                  <a:gd name="T17" fmla="*/ 801 w 801"/>
                  <a:gd name="T18" fmla="*/ 597 h 5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597">
                    <a:moveTo>
                      <a:pt x="0" y="0"/>
                    </a:moveTo>
                    <a:lnTo>
                      <a:pt x="800" y="0"/>
                    </a:lnTo>
                    <a:lnTo>
                      <a:pt x="800" y="596"/>
                    </a:lnTo>
                    <a:lnTo>
                      <a:pt x="0" y="5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90" name="Line 63"/>
              <p:cNvSpPr>
                <a:spLocks noChangeShapeType="1"/>
              </p:cNvSpPr>
              <p:nvPr/>
            </p:nvSpPr>
            <p:spPr bwMode="auto">
              <a:xfrm>
                <a:off x="2771" y="1496"/>
                <a:ext cx="7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91" name="Line 64"/>
              <p:cNvSpPr>
                <a:spLocks noChangeShapeType="1"/>
              </p:cNvSpPr>
              <p:nvPr/>
            </p:nvSpPr>
            <p:spPr bwMode="auto">
              <a:xfrm>
                <a:off x="2771" y="1577"/>
                <a:ext cx="7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92" name="Line 65"/>
              <p:cNvSpPr>
                <a:spLocks noChangeShapeType="1"/>
              </p:cNvSpPr>
              <p:nvPr/>
            </p:nvSpPr>
            <p:spPr bwMode="auto">
              <a:xfrm>
                <a:off x="2771" y="1416"/>
                <a:ext cx="7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93" name="Line 66"/>
              <p:cNvSpPr>
                <a:spLocks noChangeShapeType="1"/>
              </p:cNvSpPr>
              <p:nvPr/>
            </p:nvSpPr>
            <p:spPr bwMode="auto">
              <a:xfrm>
                <a:off x="2771" y="1658"/>
                <a:ext cx="7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94" name="Line 67"/>
              <p:cNvSpPr>
                <a:spLocks noChangeShapeType="1"/>
              </p:cNvSpPr>
              <p:nvPr/>
            </p:nvSpPr>
            <p:spPr bwMode="auto">
              <a:xfrm>
                <a:off x="2771" y="1334"/>
                <a:ext cx="7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>
                <a:off x="2771" y="1241"/>
                <a:ext cx="791" cy="7"/>
                <a:chOff x="2771" y="1241"/>
                <a:chExt cx="791" cy="7"/>
              </a:xfrm>
            </p:grpSpPr>
            <p:sp>
              <p:nvSpPr>
                <p:cNvPr id="31928" name="Line 69"/>
                <p:cNvSpPr>
                  <a:spLocks noChangeShapeType="1"/>
                </p:cNvSpPr>
                <p:nvPr/>
              </p:nvSpPr>
              <p:spPr bwMode="auto">
                <a:xfrm>
                  <a:off x="2771" y="1248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29" name="Line 70"/>
                <p:cNvSpPr>
                  <a:spLocks noChangeShapeType="1"/>
                </p:cNvSpPr>
                <p:nvPr/>
              </p:nvSpPr>
              <p:spPr bwMode="auto">
                <a:xfrm>
                  <a:off x="2771" y="1241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1796" name="Line 71"/>
              <p:cNvSpPr>
                <a:spLocks noChangeShapeType="1"/>
              </p:cNvSpPr>
              <p:nvPr/>
            </p:nvSpPr>
            <p:spPr bwMode="auto">
              <a:xfrm>
                <a:off x="2883" y="1252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97" name="Line 72"/>
              <p:cNvSpPr>
                <a:spLocks noChangeShapeType="1"/>
              </p:cNvSpPr>
              <p:nvPr/>
            </p:nvSpPr>
            <p:spPr bwMode="auto">
              <a:xfrm>
                <a:off x="3110" y="1252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98" name="Line 73"/>
              <p:cNvSpPr>
                <a:spLocks noChangeShapeType="1"/>
              </p:cNvSpPr>
              <p:nvPr/>
            </p:nvSpPr>
            <p:spPr bwMode="auto">
              <a:xfrm>
                <a:off x="2996" y="1252"/>
                <a:ext cx="0" cy="4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99" name="Line 74"/>
              <p:cNvSpPr>
                <a:spLocks noChangeShapeType="1"/>
              </p:cNvSpPr>
              <p:nvPr/>
            </p:nvSpPr>
            <p:spPr bwMode="auto">
              <a:xfrm>
                <a:off x="3225" y="1252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0" name="Line 75"/>
              <p:cNvSpPr>
                <a:spLocks noChangeShapeType="1"/>
              </p:cNvSpPr>
              <p:nvPr/>
            </p:nvSpPr>
            <p:spPr bwMode="auto">
              <a:xfrm flipV="1">
                <a:off x="3453" y="1244"/>
                <a:ext cx="0" cy="5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1" name="Line 76"/>
              <p:cNvSpPr>
                <a:spLocks noChangeShapeType="1"/>
              </p:cNvSpPr>
              <p:nvPr/>
            </p:nvSpPr>
            <p:spPr bwMode="auto">
              <a:xfrm>
                <a:off x="3339" y="1252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2" name="Freeform 77"/>
              <p:cNvSpPr>
                <a:spLocks/>
              </p:cNvSpPr>
              <p:nvPr/>
            </p:nvSpPr>
            <p:spPr bwMode="auto">
              <a:xfrm>
                <a:off x="2760" y="1138"/>
                <a:ext cx="801" cy="597"/>
              </a:xfrm>
              <a:custGeom>
                <a:avLst/>
                <a:gdLst>
                  <a:gd name="T0" fmla="*/ 0 w 801"/>
                  <a:gd name="T1" fmla="*/ 0 h 597"/>
                  <a:gd name="T2" fmla="*/ 800 w 801"/>
                  <a:gd name="T3" fmla="*/ 0 h 597"/>
                  <a:gd name="T4" fmla="*/ 800 w 801"/>
                  <a:gd name="T5" fmla="*/ 596 h 597"/>
                  <a:gd name="T6" fmla="*/ 0 w 801"/>
                  <a:gd name="T7" fmla="*/ 596 h 597"/>
                  <a:gd name="T8" fmla="*/ 0 w 801"/>
                  <a:gd name="T9" fmla="*/ 0 h 5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597"/>
                  <a:gd name="T17" fmla="*/ 801 w 801"/>
                  <a:gd name="T18" fmla="*/ 597 h 5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597">
                    <a:moveTo>
                      <a:pt x="0" y="0"/>
                    </a:moveTo>
                    <a:lnTo>
                      <a:pt x="800" y="0"/>
                    </a:lnTo>
                    <a:lnTo>
                      <a:pt x="800" y="596"/>
                    </a:lnTo>
                    <a:lnTo>
                      <a:pt x="0" y="5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1" name="Group 78"/>
              <p:cNvGrpSpPr>
                <a:grpSpLocks/>
              </p:cNvGrpSpPr>
              <p:nvPr/>
            </p:nvGrpSpPr>
            <p:grpSpPr bwMode="auto">
              <a:xfrm>
                <a:off x="2764" y="1234"/>
                <a:ext cx="791" cy="417"/>
                <a:chOff x="2764" y="1234"/>
                <a:chExt cx="791" cy="417"/>
              </a:xfrm>
            </p:grpSpPr>
            <p:sp>
              <p:nvSpPr>
                <p:cNvPr id="31920" name="Line 79"/>
                <p:cNvSpPr>
                  <a:spLocks noChangeShapeType="1"/>
                </p:cNvSpPr>
                <p:nvPr/>
              </p:nvSpPr>
              <p:spPr bwMode="auto">
                <a:xfrm>
                  <a:off x="2764" y="1489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21" name="Line 80"/>
                <p:cNvSpPr>
                  <a:spLocks noChangeShapeType="1"/>
                </p:cNvSpPr>
                <p:nvPr/>
              </p:nvSpPr>
              <p:spPr bwMode="auto">
                <a:xfrm>
                  <a:off x="2764" y="1569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22" name="Line 81"/>
                <p:cNvSpPr>
                  <a:spLocks noChangeShapeType="1"/>
                </p:cNvSpPr>
                <p:nvPr/>
              </p:nvSpPr>
              <p:spPr bwMode="auto">
                <a:xfrm>
                  <a:off x="2764" y="1408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23" name="Line 82"/>
                <p:cNvSpPr>
                  <a:spLocks noChangeShapeType="1"/>
                </p:cNvSpPr>
                <p:nvPr/>
              </p:nvSpPr>
              <p:spPr bwMode="auto">
                <a:xfrm>
                  <a:off x="2764" y="1651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24" name="Line 83"/>
                <p:cNvSpPr>
                  <a:spLocks noChangeShapeType="1"/>
                </p:cNvSpPr>
                <p:nvPr/>
              </p:nvSpPr>
              <p:spPr bwMode="auto">
                <a:xfrm>
                  <a:off x="2764" y="1325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12" name="Group 84"/>
                <p:cNvGrpSpPr>
                  <a:grpSpLocks/>
                </p:cNvGrpSpPr>
                <p:nvPr/>
              </p:nvGrpSpPr>
              <p:grpSpPr bwMode="auto">
                <a:xfrm>
                  <a:off x="2764" y="1234"/>
                  <a:ext cx="791" cy="6"/>
                  <a:chOff x="2764" y="1234"/>
                  <a:chExt cx="791" cy="6"/>
                </a:xfrm>
              </p:grpSpPr>
              <p:sp>
                <p:nvSpPr>
                  <p:cNvPr id="3192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764" y="1240"/>
                    <a:ext cx="79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192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764" y="1234"/>
                    <a:ext cx="79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31804" name="Line 87"/>
              <p:cNvSpPr>
                <a:spLocks noChangeShapeType="1"/>
              </p:cNvSpPr>
              <p:nvPr/>
            </p:nvSpPr>
            <p:spPr bwMode="auto">
              <a:xfrm>
                <a:off x="2875" y="1244"/>
                <a:ext cx="0" cy="4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5" name="Line 88"/>
              <p:cNvSpPr>
                <a:spLocks noChangeShapeType="1"/>
              </p:cNvSpPr>
              <p:nvPr/>
            </p:nvSpPr>
            <p:spPr bwMode="auto">
              <a:xfrm flipV="1">
                <a:off x="3102" y="1236"/>
                <a:ext cx="0" cy="5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6" name="Line 89"/>
              <p:cNvSpPr>
                <a:spLocks noChangeShapeType="1"/>
              </p:cNvSpPr>
              <p:nvPr/>
            </p:nvSpPr>
            <p:spPr bwMode="auto">
              <a:xfrm>
                <a:off x="2989" y="1244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7" name="Line 90"/>
              <p:cNvSpPr>
                <a:spLocks noChangeShapeType="1"/>
              </p:cNvSpPr>
              <p:nvPr/>
            </p:nvSpPr>
            <p:spPr bwMode="auto">
              <a:xfrm>
                <a:off x="3217" y="1244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8" name="Line 91"/>
              <p:cNvSpPr>
                <a:spLocks noChangeShapeType="1"/>
              </p:cNvSpPr>
              <p:nvPr/>
            </p:nvSpPr>
            <p:spPr bwMode="auto">
              <a:xfrm>
                <a:off x="3445" y="1244"/>
                <a:ext cx="0" cy="4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9" name="Line 92"/>
              <p:cNvSpPr>
                <a:spLocks noChangeShapeType="1"/>
              </p:cNvSpPr>
              <p:nvPr/>
            </p:nvSpPr>
            <p:spPr bwMode="auto">
              <a:xfrm>
                <a:off x="3330" y="1244"/>
                <a:ext cx="0" cy="4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0" name="Freeform 93"/>
              <p:cNvSpPr>
                <a:spLocks/>
              </p:cNvSpPr>
              <p:nvPr/>
            </p:nvSpPr>
            <p:spPr bwMode="auto">
              <a:xfrm>
                <a:off x="2753" y="1131"/>
                <a:ext cx="800" cy="596"/>
              </a:xfrm>
              <a:custGeom>
                <a:avLst/>
                <a:gdLst>
                  <a:gd name="T0" fmla="*/ 0 w 800"/>
                  <a:gd name="T1" fmla="*/ 0 h 596"/>
                  <a:gd name="T2" fmla="*/ 799 w 800"/>
                  <a:gd name="T3" fmla="*/ 0 h 596"/>
                  <a:gd name="T4" fmla="*/ 799 w 800"/>
                  <a:gd name="T5" fmla="*/ 595 h 596"/>
                  <a:gd name="T6" fmla="*/ 0 w 800"/>
                  <a:gd name="T7" fmla="*/ 595 h 596"/>
                  <a:gd name="T8" fmla="*/ 0 w 800"/>
                  <a:gd name="T9" fmla="*/ 0 h 5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0"/>
                  <a:gd name="T16" fmla="*/ 0 h 596"/>
                  <a:gd name="T17" fmla="*/ 800 w 800"/>
                  <a:gd name="T18" fmla="*/ 596 h 5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0" h="596">
                    <a:moveTo>
                      <a:pt x="0" y="0"/>
                    </a:moveTo>
                    <a:lnTo>
                      <a:pt x="799" y="0"/>
                    </a:lnTo>
                    <a:lnTo>
                      <a:pt x="799" y="595"/>
                    </a:lnTo>
                    <a:lnTo>
                      <a:pt x="0" y="5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3" name="Group 94"/>
              <p:cNvGrpSpPr>
                <a:grpSpLocks/>
              </p:cNvGrpSpPr>
              <p:nvPr/>
            </p:nvGrpSpPr>
            <p:grpSpPr bwMode="auto">
              <a:xfrm>
                <a:off x="2757" y="1228"/>
                <a:ext cx="791" cy="414"/>
                <a:chOff x="2757" y="1228"/>
                <a:chExt cx="791" cy="414"/>
              </a:xfrm>
            </p:grpSpPr>
            <p:sp>
              <p:nvSpPr>
                <p:cNvPr id="31912" name="Line 95"/>
                <p:cNvSpPr>
                  <a:spLocks noChangeShapeType="1"/>
                </p:cNvSpPr>
                <p:nvPr/>
              </p:nvSpPr>
              <p:spPr bwMode="auto">
                <a:xfrm>
                  <a:off x="2757" y="1482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13" name="Line 96"/>
                <p:cNvSpPr>
                  <a:spLocks noChangeShapeType="1"/>
                </p:cNvSpPr>
                <p:nvPr/>
              </p:nvSpPr>
              <p:spPr bwMode="auto">
                <a:xfrm>
                  <a:off x="2757" y="1562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14" name="Line 97"/>
                <p:cNvSpPr>
                  <a:spLocks noChangeShapeType="1"/>
                </p:cNvSpPr>
                <p:nvPr/>
              </p:nvSpPr>
              <p:spPr bwMode="auto">
                <a:xfrm>
                  <a:off x="2757" y="1400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15" name="Line 98"/>
                <p:cNvSpPr>
                  <a:spLocks noChangeShapeType="1"/>
                </p:cNvSpPr>
                <p:nvPr/>
              </p:nvSpPr>
              <p:spPr bwMode="auto">
                <a:xfrm>
                  <a:off x="2757" y="1642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16" name="Line 99"/>
                <p:cNvSpPr>
                  <a:spLocks noChangeShapeType="1"/>
                </p:cNvSpPr>
                <p:nvPr/>
              </p:nvSpPr>
              <p:spPr bwMode="auto">
                <a:xfrm>
                  <a:off x="2757" y="1318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14" name="Group 100"/>
                <p:cNvGrpSpPr>
                  <a:grpSpLocks/>
                </p:cNvGrpSpPr>
                <p:nvPr/>
              </p:nvGrpSpPr>
              <p:grpSpPr bwMode="auto">
                <a:xfrm>
                  <a:off x="2757" y="1228"/>
                  <a:ext cx="791" cy="6"/>
                  <a:chOff x="2757" y="1228"/>
                  <a:chExt cx="791" cy="6"/>
                </a:xfrm>
              </p:grpSpPr>
              <p:sp>
                <p:nvSpPr>
                  <p:cNvPr id="31918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757" y="1234"/>
                    <a:ext cx="79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191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757" y="1228"/>
                    <a:ext cx="79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31812" name="Line 103"/>
              <p:cNvSpPr>
                <a:spLocks noChangeShapeType="1"/>
              </p:cNvSpPr>
              <p:nvPr/>
            </p:nvSpPr>
            <p:spPr bwMode="auto">
              <a:xfrm flipV="1">
                <a:off x="2867" y="1228"/>
                <a:ext cx="0" cy="5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3" name="Line 104"/>
              <p:cNvSpPr>
                <a:spLocks noChangeShapeType="1"/>
              </p:cNvSpPr>
              <p:nvPr/>
            </p:nvSpPr>
            <p:spPr bwMode="auto">
              <a:xfrm flipV="1">
                <a:off x="3095" y="1228"/>
                <a:ext cx="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4" name="Line 105"/>
              <p:cNvSpPr>
                <a:spLocks noChangeShapeType="1"/>
              </p:cNvSpPr>
              <p:nvPr/>
            </p:nvSpPr>
            <p:spPr bwMode="auto">
              <a:xfrm flipV="1">
                <a:off x="2982" y="1228"/>
                <a:ext cx="0" cy="5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5" name="Line 106"/>
              <p:cNvSpPr>
                <a:spLocks noChangeShapeType="1"/>
              </p:cNvSpPr>
              <p:nvPr/>
            </p:nvSpPr>
            <p:spPr bwMode="auto">
              <a:xfrm flipV="1">
                <a:off x="3209" y="1228"/>
                <a:ext cx="0" cy="5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6" name="Line 107"/>
              <p:cNvSpPr>
                <a:spLocks noChangeShapeType="1"/>
              </p:cNvSpPr>
              <p:nvPr/>
            </p:nvSpPr>
            <p:spPr bwMode="auto">
              <a:xfrm flipV="1">
                <a:off x="3438" y="1228"/>
                <a:ext cx="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7" name="Line 108"/>
              <p:cNvSpPr>
                <a:spLocks noChangeShapeType="1"/>
              </p:cNvSpPr>
              <p:nvPr/>
            </p:nvSpPr>
            <p:spPr bwMode="auto">
              <a:xfrm flipV="1">
                <a:off x="3323" y="1228"/>
                <a:ext cx="0" cy="5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8" name="Line 109"/>
              <p:cNvSpPr>
                <a:spLocks noChangeShapeType="1"/>
              </p:cNvSpPr>
              <p:nvPr/>
            </p:nvSpPr>
            <p:spPr bwMode="auto">
              <a:xfrm flipV="1">
                <a:off x="3544" y="1222"/>
                <a:ext cx="0" cy="5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19" name="Freeform 110"/>
              <p:cNvSpPr>
                <a:spLocks/>
              </p:cNvSpPr>
              <p:nvPr/>
            </p:nvSpPr>
            <p:spPr bwMode="auto">
              <a:xfrm>
                <a:off x="2745" y="1123"/>
                <a:ext cx="801" cy="597"/>
              </a:xfrm>
              <a:custGeom>
                <a:avLst/>
                <a:gdLst>
                  <a:gd name="T0" fmla="*/ 0 w 801"/>
                  <a:gd name="T1" fmla="*/ 0 h 597"/>
                  <a:gd name="T2" fmla="*/ 800 w 801"/>
                  <a:gd name="T3" fmla="*/ 0 h 597"/>
                  <a:gd name="T4" fmla="*/ 800 w 801"/>
                  <a:gd name="T5" fmla="*/ 596 h 597"/>
                  <a:gd name="T6" fmla="*/ 0 w 801"/>
                  <a:gd name="T7" fmla="*/ 596 h 597"/>
                  <a:gd name="T8" fmla="*/ 0 w 801"/>
                  <a:gd name="T9" fmla="*/ 0 h 5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597"/>
                  <a:gd name="T17" fmla="*/ 801 w 801"/>
                  <a:gd name="T18" fmla="*/ 597 h 5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597">
                    <a:moveTo>
                      <a:pt x="0" y="0"/>
                    </a:moveTo>
                    <a:lnTo>
                      <a:pt x="800" y="0"/>
                    </a:lnTo>
                    <a:lnTo>
                      <a:pt x="800" y="596"/>
                    </a:lnTo>
                    <a:lnTo>
                      <a:pt x="0" y="5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20" name="Freeform 111"/>
              <p:cNvSpPr>
                <a:spLocks/>
              </p:cNvSpPr>
              <p:nvPr/>
            </p:nvSpPr>
            <p:spPr bwMode="auto">
              <a:xfrm>
                <a:off x="2745" y="1226"/>
                <a:ext cx="801" cy="84"/>
              </a:xfrm>
              <a:custGeom>
                <a:avLst/>
                <a:gdLst>
                  <a:gd name="T0" fmla="*/ 0 w 801"/>
                  <a:gd name="T1" fmla="*/ 0 h 84"/>
                  <a:gd name="T2" fmla="*/ 800 w 801"/>
                  <a:gd name="T3" fmla="*/ 0 h 84"/>
                  <a:gd name="T4" fmla="*/ 800 w 801"/>
                  <a:gd name="T5" fmla="*/ 83 h 84"/>
                  <a:gd name="T6" fmla="*/ 0 w 801"/>
                  <a:gd name="T7" fmla="*/ 83 h 84"/>
                  <a:gd name="T8" fmla="*/ 0 w 801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84"/>
                  <a:gd name="T17" fmla="*/ 801 w 80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84">
                    <a:moveTo>
                      <a:pt x="0" y="0"/>
                    </a:moveTo>
                    <a:lnTo>
                      <a:pt x="800" y="0"/>
                    </a:lnTo>
                    <a:lnTo>
                      <a:pt x="800" y="83"/>
                    </a:lnTo>
                    <a:lnTo>
                      <a:pt x="0" y="8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5" name="Group 112"/>
              <p:cNvGrpSpPr>
                <a:grpSpLocks/>
              </p:cNvGrpSpPr>
              <p:nvPr/>
            </p:nvGrpSpPr>
            <p:grpSpPr bwMode="auto">
              <a:xfrm>
                <a:off x="2749" y="1220"/>
                <a:ext cx="792" cy="415"/>
                <a:chOff x="2749" y="1220"/>
                <a:chExt cx="792" cy="415"/>
              </a:xfrm>
            </p:grpSpPr>
            <p:sp>
              <p:nvSpPr>
                <p:cNvPr id="31904" name="Line 113"/>
                <p:cNvSpPr>
                  <a:spLocks noChangeShapeType="1"/>
                </p:cNvSpPr>
                <p:nvPr/>
              </p:nvSpPr>
              <p:spPr bwMode="auto">
                <a:xfrm>
                  <a:off x="2749" y="1474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05" name="Line 114"/>
                <p:cNvSpPr>
                  <a:spLocks noChangeShapeType="1"/>
                </p:cNvSpPr>
                <p:nvPr/>
              </p:nvSpPr>
              <p:spPr bwMode="auto">
                <a:xfrm>
                  <a:off x="2749" y="1554"/>
                  <a:ext cx="79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06" name="Line 115"/>
                <p:cNvSpPr>
                  <a:spLocks noChangeShapeType="1"/>
                </p:cNvSpPr>
                <p:nvPr/>
              </p:nvSpPr>
              <p:spPr bwMode="auto">
                <a:xfrm>
                  <a:off x="2749" y="1393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07" name="Line 116"/>
                <p:cNvSpPr>
                  <a:spLocks noChangeShapeType="1"/>
                </p:cNvSpPr>
                <p:nvPr/>
              </p:nvSpPr>
              <p:spPr bwMode="auto">
                <a:xfrm>
                  <a:off x="2749" y="1635"/>
                  <a:ext cx="79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08" name="Line 117"/>
                <p:cNvSpPr>
                  <a:spLocks noChangeShapeType="1"/>
                </p:cNvSpPr>
                <p:nvPr/>
              </p:nvSpPr>
              <p:spPr bwMode="auto">
                <a:xfrm>
                  <a:off x="2749" y="1311"/>
                  <a:ext cx="7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16" name="Group 118"/>
                <p:cNvGrpSpPr>
                  <a:grpSpLocks/>
                </p:cNvGrpSpPr>
                <p:nvPr/>
              </p:nvGrpSpPr>
              <p:grpSpPr bwMode="auto">
                <a:xfrm>
                  <a:off x="2749" y="1220"/>
                  <a:ext cx="792" cy="6"/>
                  <a:chOff x="2749" y="1220"/>
                  <a:chExt cx="792" cy="6"/>
                </a:xfrm>
              </p:grpSpPr>
              <p:sp>
                <p:nvSpPr>
                  <p:cNvPr id="31910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749" y="1226"/>
                    <a:ext cx="79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1911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749" y="1220"/>
                    <a:ext cx="79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17" name="Group 121"/>
              <p:cNvGrpSpPr>
                <a:grpSpLocks/>
              </p:cNvGrpSpPr>
              <p:nvPr/>
            </p:nvGrpSpPr>
            <p:grpSpPr bwMode="auto">
              <a:xfrm>
                <a:off x="2860" y="1230"/>
                <a:ext cx="570" cy="485"/>
                <a:chOff x="2860" y="1230"/>
                <a:chExt cx="570" cy="485"/>
              </a:xfrm>
            </p:grpSpPr>
            <p:sp>
              <p:nvSpPr>
                <p:cNvPr id="31898" name="Line 122"/>
                <p:cNvSpPr>
                  <a:spLocks noChangeShapeType="1"/>
                </p:cNvSpPr>
                <p:nvPr/>
              </p:nvSpPr>
              <p:spPr bwMode="auto">
                <a:xfrm>
                  <a:off x="2860" y="1230"/>
                  <a:ext cx="0" cy="4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899" name="Line 123"/>
                <p:cNvSpPr>
                  <a:spLocks noChangeShapeType="1"/>
                </p:cNvSpPr>
                <p:nvPr/>
              </p:nvSpPr>
              <p:spPr bwMode="auto">
                <a:xfrm>
                  <a:off x="3087" y="1230"/>
                  <a:ext cx="0" cy="48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00" name="Line 124"/>
                <p:cNvSpPr>
                  <a:spLocks noChangeShapeType="1"/>
                </p:cNvSpPr>
                <p:nvPr/>
              </p:nvSpPr>
              <p:spPr bwMode="auto">
                <a:xfrm>
                  <a:off x="2973" y="1230"/>
                  <a:ext cx="0" cy="4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01" name="Line 125"/>
                <p:cNvSpPr>
                  <a:spLocks noChangeShapeType="1"/>
                </p:cNvSpPr>
                <p:nvPr/>
              </p:nvSpPr>
              <p:spPr bwMode="auto">
                <a:xfrm>
                  <a:off x="3202" y="1230"/>
                  <a:ext cx="0" cy="4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02" name="Line 126"/>
                <p:cNvSpPr>
                  <a:spLocks noChangeShapeType="1"/>
                </p:cNvSpPr>
                <p:nvPr/>
              </p:nvSpPr>
              <p:spPr bwMode="auto">
                <a:xfrm>
                  <a:off x="3430" y="1230"/>
                  <a:ext cx="0" cy="4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903" name="Line 127"/>
                <p:cNvSpPr>
                  <a:spLocks noChangeShapeType="1"/>
                </p:cNvSpPr>
                <p:nvPr/>
              </p:nvSpPr>
              <p:spPr bwMode="auto">
                <a:xfrm>
                  <a:off x="3316" y="1230"/>
                  <a:ext cx="0" cy="4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1823" name="Freeform 128"/>
              <p:cNvSpPr>
                <a:spLocks/>
              </p:cNvSpPr>
              <p:nvPr/>
            </p:nvSpPr>
            <p:spPr bwMode="auto">
              <a:xfrm>
                <a:off x="3098" y="1315"/>
                <a:ext cx="14" cy="37"/>
              </a:xfrm>
              <a:custGeom>
                <a:avLst/>
                <a:gdLst>
                  <a:gd name="T0" fmla="*/ 5 w 14"/>
                  <a:gd name="T1" fmla="*/ 36 h 37"/>
                  <a:gd name="T2" fmla="*/ 13 w 14"/>
                  <a:gd name="T3" fmla="*/ 36 h 37"/>
                  <a:gd name="T4" fmla="*/ 13 w 14"/>
                  <a:gd name="T5" fmla="*/ 0 h 37"/>
                  <a:gd name="T6" fmla="*/ 1 w 14"/>
                  <a:gd name="T7" fmla="*/ 0 h 37"/>
                  <a:gd name="T8" fmla="*/ 0 w 14"/>
                  <a:gd name="T9" fmla="*/ 8 h 37"/>
                  <a:gd name="T10" fmla="*/ 5 w 14"/>
                  <a:gd name="T11" fmla="*/ 8 h 37"/>
                  <a:gd name="T12" fmla="*/ 5 w 14"/>
                  <a:gd name="T13" fmla="*/ 3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37"/>
                  <a:gd name="T23" fmla="*/ 14 w 14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37">
                    <a:moveTo>
                      <a:pt x="5" y="36"/>
                    </a:moveTo>
                    <a:lnTo>
                      <a:pt x="13" y="36"/>
                    </a:lnTo>
                    <a:lnTo>
                      <a:pt x="13" y="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5" y="3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24" name="Freeform 129"/>
              <p:cNvSpPr>
                <a:spLocks/>
              </p:cNvSpPr>
              <p:nvPr/>
            </p:nvSpPr>
            <p:spPr bwMode="auto">
              <a:xfrm>
                <a:off x="3212" y="1315"/>
                <a:ext cx="23" cy="37"/>
              </a:xfrm>
              <a:custGeom>
                <a:avLst/>
                <a:gdLst>
                  <a:gd name="T0" fmla="*/ 0 w 23"/>
                  <a:gd name="T1" fmla="*/ 11 h 37"/>
                  <a:gd name="T2" fmla="*/ 9 w 23"/>
                  <a:gd name="T3" fmla="*/ 11 h 37"/>
                  <a:gd name="T4" fmla="*/ 9 w 23"/>
                  <a:gd name="T5" fmla="*/ 8 h 37"/>
                  <a:gd name="T6" fmla="*/ 13 w 23"/>
                  <a:gd name="T7" fmla="*/ 8 h 37"/>
                  <a:gd name="T8" fmla="*/ 13 w 23"/>
                  <a:gd name="T9" fmla="*/ 13 h 37"/>
                  <a:gd name="T10" fmla="*/ 0 w 23"/>
                  <a:gd name="T11" fmla="*/ 30 h 37"/>
                  <a:gd name="T12" fmla="*/ 0 w 23"/>
                  <a:gd name="T13" fmla="*/ 36 h 37"/>
                  <a:gd name="T14" fmla="*/ 22 w 23"/>
                  <a:gd name="T15" fmla="*/ 36 h 37"/>
                  <a:gd name="T16" fmla="*/ 22 w 23"/>
                  <a:gd name="T17" fmla="*/ 30 h 37"/>
                  <a:gd name="T18" fmla="*/ 9 w 23"/>
                  <a:gd name="T19" fmla="*/ 30 h 37"/>
                  <a:gd name="T20" fmla="*/ 22 w 23"/>
                  <a:gd name="T21" fmla="*/ 15 h 37"/>
                  <a:gd name="T22" fmla="*/ 22 w 23"/>
                  <a:gd name="T23" fmla="*/ 5 h 37"/>
                  <a:gd name="T24" fmla="*/ 15 w 23"/>
                  <a:gd name="T25" fmla="*/ 0 h 37"/>
                  <a:gd name="T26" fmla="*/ 7 w 23"/>
                  <a:gd name="T27" fmla="*/ 0 h 37"/>
                  <a:gd name="T28" fmla="*/ 0 w 23"/>
                  <a:gd name="T29" fmla="*/ 5 h 37"/>
                  <a:gd name="T30" fmla="*/ 0 w 23"/>
                  <a:gd name="T31" fmla="*/ 11 h 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"/>
                  <a:gd name="T49" fmla="*/ 0 h 37"/>
                  <a:gd name="T50" fmla="*/ 23 w 23"/>
                  <a:gd name="T51" fmla="*/ 37 h 3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" h="37">
                    <a:moveTo>
                      <a:pt x="0" y="11"/>
                    </a:moveTo>
                    <a:lnTo>
                      <a:pt x="9" y="11"/>
                    </a:lnTo>
                    <a:lnTo>
                      <a:pt x="9" y="8"/>
                    </a:lnTo>
                    <a:lnTo>
                      <a:pt x="13" y="8"/>
                    </a:lnTo>
                    <a:lnTo>
                      <a:pt x="13" y="13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2" y="36"/>
                    </a:lnTo>
                    <a:lnTo>
                      <a:pt x="22" y="30"/>
                    </a:lnTo>
                    <a:lnTo>
                      <a:pt x="9" y="30"/>
                    </a:lnTo>
                    <a:lnTo>
                      <a:pt x="22" y="15"/>
                    </a:lnTo>
                    <a:lnTo>
                      <a:pt x="22" y="5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25" name="Freeform 130"/>
              <p:cNvSpPr>
                <a:spLocks/>
              </p:cNvSpPr>
              <p:nvPr/>
            </p:nvSpPr>
            <p:spPr bwMode="auto">
              <a:xfrm>
                <a:off x="3326" y="1315"/>
                <a:ext cx="24" cy="37"/>
              </a:xfrm>
              <a:custGeom>
                <a:avLst/>
                <a:gdLst>
                  <a:gd name="T0" fmla="*/ 7 w 24"/>
                  <a:gd name="T1" fmla="*/ 0 h 37"/>
                  <a:gd name="T2" fmla="*/ 16 w 24"/>
                  <a:gd name="T3" fmla="*/ 0 h 37"/>
                  <a:gd name="T4" fmla="*/ 23 w 24"/>
                  <a:gd name="T5" fmla="*/ 5 h 37"/>
                  <a:gd name="T6" fmla="*/ 23 w 24"/>
                  <a:gd name="T7" fmla="*/ 15 h 37"/>
                  <a:gd name="T8" fmla="*/ 19 w 24"/>
                  <a:gd name="T9" fmla="*/ 18 h 37"/>
                  <a:gd name="T10" fmla="*/ 23 w 24"/>
                  <a:gd name="T11" fmla="*/ 22 h 37"/>
                  <a:gd name="T12" fmla="*/ 23 w 24"/>
                  <a:gd name="T13" fmla="*/ 31 h 37"/>
                  <a:gd name="T14" fmla="*/ 16 w 24"/>
                  <a:gd name="T15" fmla="*/ 36 h 37"/>
                  <a:gd name="T16" fmla="*/ 7 w 24"/>
                  <a:gd name="T17" fmla="*/ 36 h 37"/>
                  <a:gd name="T18" fmla="*/ 0 w 24"/>
                  <a:gd name="T19" fmla="*/ 31 h 37"/>
                  <a:gd name="T20" fmla="*/ 0 w 24"/>
                  <a:gd name="T21" fmla="*/ 26 h 37"/>
                  <a:gd name="T22" fmla="*/ 9 w 24"/>
                  <a:gd name="T23" fmla="*/ 26 h 37"/>
                  <a:gd name="T24" fmla="*/ 9 w 24"/>
                  <a:gd name="T25" fmla="*/ 30 h 37"/>
                  <a:gd name="T26" fmla="*/ 14 w 24"/>
                  <a:gd name="T27" fmla="*/ 30 h 37"/>
                  <a:gd name="T28" fmla="*/ 14 w 24"/>
                  <a:gd name="T29" fmla="*/ 22 h 37"/>
                  <a:gd name="T30" fmla="*/ 9 w 24"/>
                  <a:gd name="T31" fmla="*/ 22 h 37"/>
                  <a:gd name="T32" fmla="*/ 9 w 24"/>
                  <a:gd name="T33" fmla="*/ 15 h 37"/>
                  <a:gd name="T34" fmla="*/ 14 w 24"/>
                  <a:gd name="T35" fmla="*/ 15 h 37"/>
                  <a:gd name="T36" fmla="*/ 14 w 24"/>
                  <a:gd name="T37" fmla="*/ 6 h 37"/>
                  <a:gd name="T38" fmla="*/ 9 w 24"/>
                  <a:gd name="T39" fmla="*/ 6 h 37"/>
                  <a:gd name="T40" fmla="*/ 9 w 24"/>
                  <a:gd name="T41" fmla="*/ 10 h 37"/>
                  <a:gd name="T42" fmla="*/ 0 w 24"/>
                  <a:gd name="T43" fmla="*/ 10 h 37"/>
                  <a:gd name="T44" fmla="*/ 0 w 24"/>
                  <a:gd name="T45" fmla="*/ 5 h 37"/>
                  <a:gd name="T46" fmla="*/ 7 w 24"/>
                  <a:gd name="T47" fmla="*/ 0 h 3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"/>
                  <a:gd name="T73" fmla="*/ 0 h 37"/>
                  <a:gd name="T74" fmla="*/ 24 w 24"/>
                  <a:gd name="T75" fmla="*/ 37 h 3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" h="37">
                    <a:moveTo>
                      <a:pt x="7" y="0"/>
                    </a:moveTo>
                    <a:lnTo>
                      <a:pt x="16" y="0"/>
                    </a:lnTo>
                    <a:lnTo>
                      <a:pt x="23" y="5"/>
                    </a:lnTo>
                    <a:lnTo>
                      <a:pt x="23" y="15"/>
                    </a:lnTo>
                    <a:lnTo>
                      <a:pt x="19" y="18"/>
                    </a:lnTo>
                    <a:lnTo>
                      <a:pt x="23" y="22"/>
                    </a:lnTo>
                    <a:lnTo>
                      <a:pt x="23" y="31"/>
                    </a:lnTo>
                    <a:lnTo>
                      <a:pt x="16" y="36"/>
                    </a:lnTo>
                    <a:lnTo>
                      <a:pt x="7" y="36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9" y="26"/>
                    </a:lnTo>
                    <a:lnTo>
                      <a:pt x="9" y="30"/>
                    </a:lnTo>
                    <a:lnTo>
                      <a:pt x="14" y="30"/>
                    </a:lnTo>
                    <a:lnTo>
                      <a:pt x="14" y="22"/>
                    </a:lnTo>
                    <a:lnTo>
                      <a:pt x="9" y="22"/>
                    </a:lnTo>
                    <a:lnTo>
                      <a:pt x="9" y="15"/>
                    </a:lnTo>
                    <a:lnTo>
                      <a:pt x="14" y="15"/>
                    </a:lnTo>
                    <a:lnTo>
                      <a:pt x="14" y="6"/>
                    </a:lnTo>
                    <a:lnTo>
                      <a:pt x="9" y="6"/>
                    </a:lnTo>
                    <a:lnTo>
                      <a:pt x="9" y="10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26" name="Freeform 131"/>
              <p:cNvSpPr>
                <a:spLocks/>
              </p:cNvSpPr>
              <p:nvPr/>
            </p:nvSpPr>
            <p:spPr bwMode="auto">
              <a:xfrm>
                <a:off x="3443" y="1315"/>
                <a:ext cx="25" cy="37"/>
              </a:xfrm>
              <a:custGeom>
                <a:avLst/>
                <a:gdLst>
                  <a:gd name="T0" fmla="*/ 13 w 25"/>
                  <a:gd name="T1" fmla="*/ 0 h 37"/>
                  <a:gd name="T2" fmla="*/ 22 w 25"/>
                  <a:gd name="T3" fmla="*/ 0 h 37"/>
                  <a:gd name="T4" fmla="*/ 22 w 25"/>
                  <a:gd name="T5" fmla="*/ 22 h 37"/>
                  <a:gd name="T6" fmla="*/ 24 w 25"/>
                  <a:gd name="T7" fmla="*/ 22 h 37"/>
                  <a:gd name="T8" fmla="*/ 24 w 25"/>
                  <a:gd name="T9" fmla="*/ 30 h 37"/>
                  <a:gd name="T10" fmla="*/ 22 w 25"/>
                  <a:gd name="T11" fmla="*/ 30 h 37"/>
                  <a:gd name="T12" fmla="*/ 22 w 25"/>
                  <a:gd name="T13" fmla="*/ 36 h 37"/>
                  <a:gd name="T14" fmla="*/ 13 w 25"/>
                  <a:gd name="T15" fmla="*/ 36 h 37"/>
                  <a:gd name="T16" fmla="*/ 13 w 25"/>
                  <a:gd name="T17" fmla="*/ 30 h 37"/>
                  <a:gd name="T18" fmla="*/ 13 w 25"/>
                  <a:gd name="T19" fmla="*/ 22 h 37"/>
                  <a:gd name="T20" fmla="*/ 9 w 25"/>
                  <a:gd name="T21" fmla="*/ 22 h 37"/>
                  <a:gd name="T22" fmla="*/ 13 w 25"/>
                  <a:gd name="T23" fmla="*/ 14 h 37"/>
                  <a:gd name="T24" fmla="*/ 13 w 25"/>
                  <a:gd name="T25" fmla="*/ 22 h 37"/>
                  <a:gd name="T26" fmla="*/ 13 w 25"/>
                  <a:gd name="T27" fmla="*/ 30 h 37"/>
                  <a:gd name="T28" fmla="*/ 0 w 25"/>
                  <a:gd name="T29" fmla="*/ 30 h 37"/>
                  <a:gd name="T30" fmla="*/ 0 w 25"/>
                  <a:gd name="T31" fmla="*/ 22 h 37"/>
                  <a:gd name="T32" fmla="*/ 13 w 25"/>
                  <a:gd name="T33" fmla="*/ 0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37"/>
                  <a:gd name="T53" fmla="*/ 25 w 25"/>
                  <a:gd name="T54" fmla="*/ 37 h 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37">
                    <a:moveTo>
                      <a:pt x="13" y="0"/>
                    </a:moveTo>
                    <a:lnTo>
                      <a:pt x="22" y="0"/>
                    </a:lnTo>
                    <a:lnTo>
                      <a:pt x="22" y="22"/>
                    </a:lnTo>
                    <a:lnTo>
                      <a:pt x="24" y="22"/>
                    </a:lnTo>
                    <a:lnTo>
                      <a:pt x="24" y="30"/>
                    </a:lnTo>
                    <a:lnTo>
                      <a:pt x="22" y="30"/>
                    </a:lnTo>
                    <a:lnTo>
                      <a:pt x="22" y="36"/>
                    </a:lnTo>
                    <a:lnTo>
                      <a:pt x="13" y="36"/>
                    </a:lnTo>
                    <a:lnTo>
                      <a:pt x="13" y="30"/>
                    </a:lnTo>
                    <a:lnTo>
                      <a:pt x="13" y="22"/>
                    </a:lnTo>
                    <a:lnTo>
                      <a:pt x="9" y="22"/>
                    </a:lnTo>
                    <a:lnTo>
                      <a:pt x="13" y="14"/>
                    </a:lnTo>
                    <a:lnTo>
                      <a:pt x="13" y="22"/>
                    </a:lnTo>
                    <a:lnTo>
                      <a:pt x="13" y="30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27" name="Freeform 132"/>
              <p:cNvSpPr>
                <a:spLocks/>
              </p:cNvSpPr>
              <p:nvPr/>
            </p:nvSpPr>
            <p:spPr bwMode="auto">
              <a:xfrm>
                <a:off x="2754" y="1400"/>
                <a:ext cx="23" cy="39"/>
              </a:xfrm>
              <a:custGeom>
                <a:avLst/>
                <a:gdLst>
                  <a:gd name="T0" fmla="*/ 0 w 23"/>
                  <a:gd name="T1" fmla="*/ 0 h 39"/>
                  <a:gd name="T2" fmla="*/ 21 w 23"/>
                  <a:gd name="T3" fmla="*/ 0 h 39"/>
                  <a:gd name="T4" fmla="*/ 21 w 23"/>
                  <a:gd name="T5" fmla="*/ 8 h 39"/>
                  <a:gd name="T6" fmla="*/ 8 w 23"/>
                  <a:gd name="T7" fmla="*/ 8 h 39"/>
                  <a:gd name="T8" fmla="*/ 8 w 23"/>
                  <a:gd name="T9" fmla="*/ 13 h 39"/>
                  <a:gd name="T10" fmla="*/ 16 w 23"/>
                  <a:gd name="T11" fmla="*/ 13 h 39"/>
                  <a:gd name="T12" fmla="*/ 22 w 23"/>
                  <a:gd name="T13" fmla="*/ 19 h 39"/>
                  <a:gd name="T14" fmla="*/ 22 w 23"/>
                  <a:gd name="T15" fmla="*/ 32 h 39"/>
                  <a:gd name="T16" fmla="*/ 16 w 23"/>
                  <a:gd name="T17" fmla="*/ 38 h 39"/>
                  <a:gd name="T18" fmla="*/ 6 w 23"/>
                  <a:gd name="T19" fmla="*/ 38 h 39"/>
                  <a:gd name="T20" fmla="*/ 0 w 23"/>
                  <a:gd name="T21" fmla="*/ 32 h 39"/>
                  <a:gd name="T22" fmla="*/ 0 w 23"/>
                  <a:gd name="T23" fmla="*/ 25 h 39"/>
                  <a:gd name="T24" fmla="*/ 8 w 23"/>
                  <a:gd name="T25" fmla="*/ 25 h 39"/>
                  <a:gd name="T26" fmla="*/ 8 w 23"/>
                  <a:gd name="T27" fmla="*/ 32 h 39"/>
                  <a:gd name="T28" fmla="*/ 14 w 23"/>
                  <a:gd name="T29" fmla="*/ 32 h 39"/>
                  <a:gd name="T30" fmla="*/ 14 w 23"/>
                  <a:gd name="T31" fmla="*/ 20 h 39"/>
                  <a:gd name="T32" fmla="*/ 6 w 23"/>
                  <a:gd name="T33" fmla="*/ 20 h 39"/>
                  <a:gd name="T34" fmla="*/ 0 w 23"/>
                  <a:gd name="T35" fmla="*/ 14 h 39"/>
                  <a:gd name="T36" fmla="*/ 0 w 23"/>
                  <a:gd name="T37" fmla="*/ 0 h 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"/>
                  <a:gd name="T58" fmla="*/ 0 h 39"/>
                  <a:gd name="T59" fmla="*/ 23 w 23"/>
                  <a:gd name="T60" fmla="*/ 39 h 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" h="39">
                    <a:moveTo>
                      <a:pt x="0" y="0"/>
                    </a:moveTo>
                    <a:lnTo>
                      <a:pt x="21" y="0"/>
                    </a:lnTo>
                    <a:lnTo>
                      <a:pt x="21" y="8"/>
                    </a:lnTo>
                    <a:lnTo>
                      <a:pt x="8" y="8"/>
                    </a:lnTo>
                    <a:lnTo>
                      <a:pt x="8" y="13"/>
                    </a:lnTo>
                    <a:lnTo>
                      <a:pt x="16" y="13"/>
                    </a:lnTo>
                    <a:lnTo>
                      <a:pt x="22" y="19"/>
                    </a:lnTo>
                    <a:lnTo>
                      <a:pt x="22" y="32"/>
                    </a:lnTo>
                    <a:lnTo>
                      <a:pt x="16" y="38"/>
                    </a:lnTo>
                    <a:lnTo>
                      <a:pt x="6" y="38"/>
                    </a:lnTo>
                    <a:lnTo>
                      <a:pt x="0" y="32"/>
                    </a:lnTo>
                    <a:lnTo>
                      <a:pt x="0" y="25"/>
                    </a:lnTo>
                    <a:lnTo>
                      <a:pt x="8" y="25"/>
                    </a:lnTo>
                    <a:lnTo>
                      <a:pt x="8" y="32"/>
                    </a:lnTo>
                    <a:lnTo>
                      <a:pt x="14" y="32"/>
                    </a:lnTo>
                    <a:lnTo>
                      <a:pt x="14" y="20"/>
                    </a:lnTo>
                    <a:lnTo>
                      <a:pt x="6" y="20"/>
                    </a:lnTo>
                    <a:lnTo>
                      <a:pt x="0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28" name="Freeform 133"/>
              <p:cNvSpPr>
                <a:spLocks/>
              </p:cNvSpPr>
              <p:nvPr/>
            </p:nvSpPr>
            <p:spPr bwMode="auto">
              <a:xfrm>
                <a:off x="2871" y="1400"/>
                <a:ext cx="21" cy="39"/>
              </a:xfrm>
              <a:custGeom>
                <a:avLst/>
                <a:gdLst>
                  <a:gd name="T0" fmla="*/ 6 w 21"/>
                  <a:gd name="T1" fmla="*/ 0 h 39"/>
                  <a:gd name="T2" fmla="*/ 14 w 21"/>
                  <a:gd name="T3" fmla="*/ 0 h 39"/>
                  <a:gd name="T4" fmla="*/ 20 w 21"/>
                  <a:gd name="T5" fmla="*/ 4 h 39"/>
                  <a:gd name="T6" fmla="*/ 20 w 21"/>
                  <a:gd name="T7" fmla="*/ 11 h 39"/>
                  <a:gd name="T8" fmla="*/ 13 w 21"/>
                  <a:gd name="T9" fmla="*/ 11 h 39"/>
                  <a:gd name="T10" fmla="*/ 13 w 21"/>
                  <a:gd name="T11" fmla="*/ 8 h 39"/>
                  <a:gd name="T12" fmla="*/ 8 w 21"/>
                  <a:gd name="T13" fmla="*/ 8 h 39"/>
                  <a:gd name="T14" fmla="*/ 8 w 21"/>
                  <a:gd name="T15" fmla="*/ 14 h 39"/>
                  <a:gd name="T16" fmla="*/ 8 w 21"/>
                  <a:gd name="T17" fmla="*/ 22 h 39"/>
                  <a:gd name="T18" fmla="*/ 13 w 21"/>
                  <a:gd name="T19" fmla="*/ 22 h 39"/>
                  <a:gd name="T20" fmla="*/ 13 w 21"/>
                  <a:gd name="T21" fmla="*/ 32 h 39"/>
                  <a:gd name="T22" fmla="*/ 8 w 21"/>
                  <a:gd name="T23" fmla="*/ 32 h 39"/>
                  <a:gd name="T24" fmla="*/ 8 w 21"/>
                  <a:gd name="T25" fmla="*/ 22 h 39"/>
                  <a:gd name="T26" fmla="*/ 8 w 21"/>
                  <a:gd name="T27" fmla="*/ 14 h 39"/>
                  <a:gd name="T28" fmla="*/ 14 w 21"/>
                  <a:gd name="T29" fmla="*/ 14 h 39"/>
                  <a:gd name="T30" fmla="*/ 20 w 21"/>
                  <a:gd name="T31" fmla="*/ 19 h 39"/>
                  <a:gd name="T32" fmla="*/ 20 w 21"/>
                  <a:gd name="T33" fmla="*/ 34 h 39"/>
                  <a:gd name="T34" fmla="*/ 14 w 21"/>
                  <a:gd name="T35" fmla="*/ 38 h 39"/>
                  <a:gd name="T36" fmla="*/ 6 w 21"/>
                  <a:gd name="T37" fmla="*/ 38 h 39"/>
                  <a:gd name="T38" fmla="*/ 0 w 21"/>
                  <a:gd name="T39" fmla="*/ 34 h 39"/>
                  <a:gd name="T40" fmla="*/ 0 w 21"/>
                  <a:gd name="T41" fmla="*/ 4 h 39"/>
                  <a:gd name="T42" fmla="*/ 6 w 21"/>
                  <a:gd name="T43" fmla="*/ 0 h 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"/>
                  <a:gd name="T67" fmla="*/ 0 h 39"/>
                  <a:gd name="T68" fmla="*/ 21 w 21"/>
                  <a:gd name="T69" fmla="*/ 39 h 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" h="39">
                    <a:moveTo>
                      <a:pt x="6" y="0"/>
                    </a:moveTo>
                    <a:lnTo>
                      <a:pt x="14" y="0"/>
                    </a:lnTo>
                    <a:lnTo>
                      <a:pt x="20" y="4"/>
                    </a:lnTo>
                    <a:lnTo>
                      <a:pt x="20" y="11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8" y="8"/>
                    </a:lnTo>
                    <a:lnTo>
                      <a:pt x="8" y="14"/>
                    </a:lnTo>
                    <a:lnTo>
                      <a:pt x="8" y="22"/>
                    </a:lnTo>
                    <a:lnTo>
                      <a:pt x="13" y="22"/>
                    </a:lnTo>
                    <a:lnTo>
                      <a:pt x="13" y="32"/>
                    </a:lnTo>
                    <a:lnTo>
                      <a:pt x="8" y="32"/>
                    </a:lnTo>
                    <a:lnTo>
                      <a:pt x="8" y="22"/>
                    </a:lnTo>
                    <a:lnTo>
                      <a:pt x="8" y="14"/>
                    </a:lnTo>
                    <a:lnTo>
                      <a:pt x="14" y="14"/>
                    </a:lnTo>
                    <a:lnTo>
                      <a:pt x="20" y="19"/>
                    </a:lnTo>
                    <a:lnTo>
                      <a:pt x="20" y="34"/>
                    </a:lnTo>
                    <a:lnTo>
                      <a:pt x="14" y="38"/>
                    </a:lnTo>
                    <a:lnTo>
                      <a:pt x="6" y="38"/>
                    </a:lnTo>
                    <a:lnTo>
                      <a:pt x="0" y="34"/>
                    </a:lnTo>
                    <a:lnTo>
                      <a:pt x="0" y="4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29" name="Freeform 134"/>
              <p:cNvSpPr>
                <a:spLocks/>
              </p:cNvSpPr>
              <p:nvPr/>
            </p:nvSpPr>
            <p:spPr bwMode="auto">
              <a:xfrm>
                <a:off x="2983" y="1400"/>
                <a:ext cx="23" cy="39"/>
              </a:xfrm>
              <a:custGeom>
                <a:avLst/>
                <a:gdLst>
                  <a:gd name="T0" fmla="*/ 0 w 23"/>
                  <a:gd name="T1" fmla="*/ 0 h 39"/>
                  <a:gd name="T2" fmla="*/ 22 w 23"/>
                  <a:gd name="T3" fmla="*/ 0 h 39"/>
                  <a:gd name="T4" fmla="*/ 22 w 23"/>
                  <a:gd name="T5" fmla="*/ 8 h 39"/>
                  <a:gd name="T6" fmla="*/ 9 w 23"/>
                  <a:gd name="T7" fmla="*/ 38 h 39"/>
                  <a:gd name="T8" fmla="*/ 0 w 23"/>
                  <a:gd name="T9" fmla="*/ 38 h 39"/>
                  <a:gd name="T10" fmla="*/ 13 w 23"/>
                  <a:gd name="T11" fmla="*/ 8 h 39"/>
                  <a:gd name="T12" fmla="*/ 0 w 23"/>
                  <a:gd name="T13" fmla="*/ 8 h 39"/>
                  <a:gd name="T14" fmla="*/ 0 w 23"/>
                  <a:gd name="T15" fmla="*/ 0 h 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39"/>
                  <a:gd name="T26" fmla="*/ 23 w 23"/>
                  <a:gd name="T27" fmla="*/ 39 h 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39">
                    <a:moveTo>
                      <a:pt x="0" y="0"/>
                    </a:moveTo>
                    <a:lnTo>
                      <a:pt x="22" y="0"/>
                    </a:lnTo>
                    <a:lnTo>
                      <a:pt x="22" y="8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13" y="8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30" name="Freeform 135"/>
              <p:cNvSpPr>
                <a:spLocks/>
              </p:cNvSpPr>
              <p:nvPr/>
            </p:nvSpPr>
            <p:spPr bwMode="auto">
              <a:xfrm>
                <a:off x="3097" y="1400"/>
                <a:ext cx="24" cy="39"/>
              </a:xfrm>
              <a:custGeom>
                <a:avLst/>
                <a:gdLst>
                  <a:gd name="T0" fmla="*/ 5 w 24"/>
                  <a:gd name="T1" fmla="*/ 0 h 39"/>
                  <a:gd name="T2" fmla="*/ 18 w 24"/>
                  <a:gd name="T3" fmla="*/ 0 h 39"/>
                  <a:gd name="T4" fmla="*/ 23 w 24"/>
                  <a:gd name="T5" fmla="*/ 4 h 39"/>
                  <a:gd name="T6" fmla="*/ 23 w 24"/>
                  <a:gd name="T7" fmla="*/ 15 h 39"/>
                  <a:gd name="T8" fmla="*/ 20 w 24"/>
                  <a:gd name="T9" fmla="*/ 19 h 39"/>
                  <a:gd name="T10" fmla="*/ 23 w 24"/>
                  <a:gd name="T11" fmla="*/ 23 h 39"/>
                  <a:gd name="T12" fmla="*/ 23 w 24"/>
                  <a:gd name="T13" fmla="*/ 24 h 39"/>
                  <a:gd name="T14" fmla="*/ 14 w 24"/>
                  <a:gd name="T15" fmla="*/ 24 h 39"/>
                  <a:gd name="T16" fmla="*/ 14 w 24"/>
                  <a:gd name="T17" fmla="*/ 13 h 39"/>
                  <a:gd name="T18" fmla="*/ 14 w 24"/>
                  <a:gd name="T19" fmla="*/ 6 h 39"/>
                  <a:gd name="T20" fmla="*/ 9 w 24"/>
                  <a:gd name="T21" fmla="*/ 6 h 39"/>
                  <a:gd name="T22" fmla="*/ 9 w 24"/>
                  <a:gd name="T23" fmla="*/ 13 h 39"/>
                  <a:gd name="T24" fmla="*/ 14 w 24"/>
                  <a:gd name="T25" fmla="*/ 13 h 39"/>
                  <a:gd name="T26" fmla="*/ 14 w 24"/>
                  <a:gd name="T27" fmla="*/ 32 h 39"/>
                  <a:gd name="T28" fmla="*/ 9 w 24"/>
                  <a:gd name="T29" fmla="*/ 32 h 39"/>
                  <a:gd name="T30" fmla="*/ 9 w 24"/>
                  <a:gd name="T31" fmla="*/ 24 h 39"/>
                  <a:gd name="T32" fmla="*/ 14 w 24"/>
                  <a:gd name="T33" fmla="*/ 24 h 39"/>
                  <a:gd name="T34" fmla="*/ 23 w 24"/>
                  <a:gd name="T35" fmla="*/ 24 h 39"/>
                  <a:gd name="T36" fmla="*/ 23 w 24"/>
                  <a:gd name="T37" fmla="*/ 34 h 39"/>
                  <a:gd name="T38" fmla="*/ 18 w 24"/>
                  <a:gd name="T39" fmla="*/ 38 h 39"/>
                  <a:gd name="T40" fmla="*/ 5 w 24"/>
                  <a:gd name="T41" fmla="*/ 38 h 39"/>
                  <a:gd name="T42" fmla="*/ 0 w 24"/>
                  <a:gd name="T43" fmla="*/ 34 h 39"/>
                  <a:gd name="T44" fmla="*/ 0 w 24"/>
                  <a:gd name="T45" fmla="*/ 23 h 39"/>
                  <a:gd name="T46" fmla="*/ 3 w 24"/>
                  <a:gd name="T47" fmla="*/ 19 h 39"/>
                  <a:gd name="T48" fmla="*/ 0 w 24"/>
                  <a:gd name="T49" fmla="*/ 15 h 39"/>
                  <a:gd name="T50" fmla="*/ 0 w 24"/>
                  <a:gd name="T51" fmla="*/ 4 h 39"/>
                  <a:gd name="T52" fmla="*/ 5 w 24"/>
                  <a:gd name="T53" fmla="*/ 0 h 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4"/>
                  <a:gd name="T82" fmla="*/ 0 h 39"/>
                  <a:gd name="T83" fmla="*/ 24 w 24"/>
                  <a:gd name="T84" fmla="*/ 39 h 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4" h="39">
                    <a:moveTo>
                      <a:pt x="5" y="0"/>
                    </a:moveTo>
                    <a:lnTo>
                      <a:pt x="18" y="0"/>
                    </a:lnTo>
                    <a:lnTo>
                      <a:pt x="23" y="4"/>
                    </a:lnTo>
                    <a:lnTo>
                      <a:pt x="23" y="15"/>
                    </a:lnTo>
                    <a:lnTo>
                      <a:pt x="20" y="19"/>
                    </a:lnTo>
                    <a:lnTo>
                      <a:pt x="23" y="23"/>
                    </a:lnTo>
                    <a:lnTo>
                      <a:pt x="23" y="24"/>
                    </a:lnTo>
                    <a:lnTo>
                      <a:pt x="14" y="24"/>
                    </a:lnTo>
                    <a:lnTo>
                      <a:pt x="14" y="13"/>
                    </a:lnTo>
                    <a:lnTo>
                      <a:pt x="14" y="6"/>
                    </a:lnTo>
                    <a:lnTo>
                      <a:pt x="9" y="6"/>
                    </a:lnTo>
                    <a:lnTo>
                      <a:pt x="9" y="13"/>
                    </a:lnTo>
                    <a:lnTo>
                      <a:pt x="14" y="13"/>
                    </a:lnTo>
                    <a:lnTo>
                      <a:pt x="14" y="32"/>
                    </a:lnTo>
                    <a:lnTo>
                      <a:pt x="9" y="32"/>
                    </a:lnTo>
                    <a:lnTo>
                      <a:pt x="9" y="24"/>
                    </a:lnTo>
                    <a:lnTo>
                      <a:pt x="14" y="24"/>
                    </a:lnTo>
                    <a:lnTo>
                      <a:pt x="23" y="24"/>
                    </a:lnTo>
                    <a:lnTo>
                      <a:pt x="23" y="34"/>
                    </a:lnTo>
                    <a:lnTo>
                      <a:pt x="18" y="38"/>
                    </a:lnTo>
                    <a:lnTo>
                      <a:pt x="5" y="38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3" y="19"/>
                    </a:lnTo>
                    <a:lnTo>
                      <a:pt x="0" y="15"/>
                    </a:lnTo>
                    <a:lnTo>
                      <a:pt x="0" y="4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31" name="Freeform 136"/>
              <p:cNvSpPr>
                <a:spLocks/>
              </p:cNvSpPr>
              <p:nvPr/>
            </p:nvSpPr>
            <p:spPr bwMode="auto">
              <a:xfrm>
                <a:off x="3211" y="1400"/>
                <a:ext cx="23" cy="39"/>
              </a:xfrm>
              <a:custGeom>
                <a:avLst/>
                <a:gdLst>
                  <a:gd name="T0" fmla="*/ 15 w 23"/>
                  <a:gd name="T1" fmla="*/ 0 h 39"/>
                  <a:gd name="T2" fmla="*/ 22 w 23"/>
                  <a:gd name="T3" fmla="*/ 4 h 39"/>
                  <a:gd name="T4" fmla="*/ 22 w 23"/>
                  <a:gd name="T5" fmla="*/ 34 h 39"/>
                  <a:gd name="T6" fmla="*/ 15 w 23"/>
                  <a:gd name="T7" fmla="*/ 38 h 39"/>
                  <a:gd name="T8" fmla="*/ 7 w 23"/>
                  <a:gd name="T9" fmla="*/ 38 h 39"/>
                  <a:gd name="T10" fmla="*/ 0 w 23"/>
                  <a:gd name="T11" fmla="*/ 34 h 39"/>
                  <a:gd name="T12" fmla="*/ 0 w 23"/>
                  <a:gd name="T13" fmla="*/ 27 h 39"/>
                  <a:gd name="T14" fmla="*/ 9 w 23"/>
                  <a:gd name="T15" fmla="*/ 27 h 39"/>
                  <a:gd name="T16" fmla="*/ 9 w 23"/>
                  <a:gd name="T17" fmla="*/ 30 h 39"/>
                  <a:gd name="T18" fmla="*/ 14 w 23"/>
                  <a:gd name="T19" fmla="*/ 30 h 39"/>
                  <a:gd name="T20" fmla="*/ 14 w 23"/>
                  <a:gd name="T21" fmla="*/ 24 h 39"/>
                  <a:gd name="T22" fmla="*/ 14 w 23"/>
                  <a:gd name="T23" fmla="*/ 16 h 39"/>
                  <a:gd name="T24" fmla="*/ 9 w 23"/>
                  <a:gd name="T25" fmla="*/ 16 h 39"/>
                  <a:gd name="T26" fmla="*/ 9 w 23"/>
                  <a:gd name="T27" fmla="*/ 6 h 39"/>
                  <a:gd name="T28" fmla="*/ 14 w 23"/>
                  <a:gd name="T29" fmla="*/ 6 h 39"/>
                  <a:gd name="T30" fmla="*/ 14 w 23"/>
                  <a:gd name="T31" fmla="*/ 16 h 39"/>
                  <a:gd name="T32" fmla="*/ 14 w 23"/>
                  <a:gd name="T33" fmla="*/ 24 h 39"/>
                  <a:gd name="T34" fmla="*/ 7 w 23"/>
                  <a:gd name="T35" fmla="*/ 24 h 39"/>
                  <a:gd name="T36" fmla="*/ 0 w 23"/>
                  <a:gd name="T37" fmla="*/ 19 h 39"/>
                  <a:gd name="T38" fmla="*/ 0 w 23"/>
                  <a:gd name="T39" fmla="*/ 4 h 39"/>
                  <a:gd name="T40" fmla="*/ 7 w 23"/>
                  <a:gd name="T41" fmla="*/ 0 h 39"/>
                  <a:gd name="T42" fmla="*/ 15 w 23"/>
                  <a:gd name="T43" fmla="*/ 0 h 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3"/>
                  <a:gd name="T67" fmla="*/ 0 h 39"/>
                  <a:gd name="T68" fmla="*/ 23 w 23"/>
                  <a:gd name="T69" fmla="*/ 39 h 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3" h="39">
                    <a:moveTo>
                      <a:pt x="15" y="0"/>
                    </a:moveTo>
                    <a:lnTo>
                      <a:pt x="22" y="4"/>
                    </a:lnTo>
                    <a:lnTo>
                      <a:pt x="22" y="34"/>
                    </a:lnTo>
                    <a:lnTo>
                      <a:pt x="15" y="38"/>
                    </a:lnTo>
                    <a:lnTo>
                      <a:pt x="7" y="38"/>
                    </a:lnTo>
                    <a:lnTo>
                      <a:pt x="0" y="34"/>
                    </a:lnTo>
                    <a:lnTo>
                      <a:pt x="0" y="27"/>
                    </a:lnTo>
                    <a:lnTo>
                      <a:pt x="9" y="27"/>
                    </a:lnTo>
                    <a:lnTo>
                      <a:pt x="9" y="30"/>
                    </a:lnTo>
                    <a:lnTo>
                      <a:pt x="14" y="30"/>
                    </a:lnTo>
                    <a:lnTo>
                      <a:pt x="14" y="24"/>
                    </a:lnTo>
                    <a:lnTo>
                      <a:pt x="14" y="16"/>
                    </a:lnTo>
                    <a:lnTo>
                      <a:pt x="9" y="16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14" y="16"/>
                    </a:lnTo>
                    <a:lnTo>
                      <a:pt x="14" y="24"/>
                    </a:lnTo>
                    <a:lnTo>
                      <a:pt x="7" y="24"/>
                    </a:lnTo>
                    <a:lnTo>
                      <a:pt x="0" y="19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" name="Group 137"/>
              <p:cNvGrpSpPr>
                <a:grpSpLocks/>
              </p:cNvGrpSpPr>
              <p:nvPr/>
            </p:nvGrpSpPr>
            <p:grpSpPr bwMode="auto">
              <a:xfrm>
                <a:off x="3326" y="1400"/>
                <a:ext cx="42" cy="39"/>
                <a:chOff x="3326" y="1400"/>
                <a:chExt cx="42" cy="39"/>
              </a:xfrm>
            </p:grpSpPr>
            <p:sp>
              <p:nvSpPr>
                <p:cNvPr id="31896" name="Freeform 138"/>
                <p:cNvSpPr>
                  <a:spLocks/>
                </p:cNvSpPr>
                <p:nvPr/>
              </p:nvSpPr>
              <p:spPr bwMode="auto">
                <a:xfrm>
                  <a:off x="3345" y="1400"/>
                  <a:ext cx="23" cy="39"/>
                </a:xfrm>
                <a:custGeom>
                  <a:avLst/>
                  <a:gdLst>
                    <a:gd name="T0" fmla="*/ 7 w 23"/>
                    <a:gd name="T1" fmla="*/ 0 h 39"/>
                    <a:gd name="T2" fmla="*/ 16 w 23"/>
                    <a:gd name="T3" fmla="*/ 0 h 39"/>
                    <a:gd name="T4" fmla="*/ 22 w 23"/>
                    <a:gd name="T5" fmla="*/ 6 h 39"/>
                    <a:gd name="T6" fmla="*/ 22 w 23"/>
                    <a:gd name="T7" fmla="*/ 32 h 39"/>
                    <a:gd name="T8" fmla="*/ 16 w 23"/>
                    <a:gd name="T9" fmla="*/ 38 h 39"/>
                    <a:gd name="T10" fmla="*/ 7 w 23"/>
                    <a:gd name="T11" fmla="*/ 38 h 39"/>
                    <a:gd name="T12" fmla="*/ 0 w 23"/>
                    <a:gd name="T13" fmla="*/ 32 h 39"/>
                    <a:gd name="T14" fmla="*/ 0 w 23"/>
                    <a:gd name="T15" fmla="*/ 30 h 39"/>
                    <a:gd name="T16" fmla="*/ 9 w 23"/>
                    <a:gd name="T17" fmla="*/ 30 h 39"/>
                    <a:gd name="T18" fmla="*/ 9 w 23"/>
                    <a:gd name="T19" fmla="*/ 8 h 39"/>
                    <a:gd name="T20" fmla="*/ 13 w 23"/>
                    <a:gd name="T21" fmla="*/ 8 h 39"/>
                    <a:gd name="T22" fmla="*/ 13 w 23"/>
                    <a:gd name="T23" fmla="*/ 30 h 39"/>
                    <a:gd name="T24" fmla="*/ 9 w 23"/>
                    <a:gd name="T25" fmla="*/ 30 h 39"/>
                    <a:gd name="T26" fmla="*/ 0 w 23"/>
                    <a:gd name="T27" fmla="*/ 30 h 39"/>
                    <a:gd name="T28" fmla="*/ 0 w 23"/>
                    <a:gd name="T29" fmla="*/ 6 h 39"/>
                    <a:gd name="T30" fmla="*/ 7 w 23"/>
                    <a:gd name="T31" fmla="*/ 0 h 3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"/>
                    <a:gd name="T49" fmla="*/ 0 h 39"/>
                    <a:gd name="T50" fmla="*/ 23 w 23"/>
                    <a:gd name="T51" fmla="*/ 39 h 3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" h="39">
                      <a:moveTo>
                        <a:pt x="7" y="0"/>
                      </a:moveTo>
                      <a:lnTo>
                        <a:pt x="16" y="0"/>
                      </a:lnTo>
                      <a:lnTo>
                        <a:pt x="22" y="6"/>
                      </a:lnTo>
                      <a:lnTo>
                        <a:pt x="22" y="32"/>
                      </a:lnTo>
                      <a:lnTo>
                        <a:pt x="16" y="38"/>
                      </a:lnTo>
                      <a:lnTo>
                        <a:pt x="7" y="38"/>
                      </a:lnTo>
                      <a:lnTo>
                        <a:pt x="0" y="32"/>
                      </a:lnTo>
                      <a:lnTo>
                        <a:pt x="0" y="30"/>
                      </a:lnTo>
                      <a:lnTo>
                        <a:pt x="9" y="30"/>
                      </a:lnTo>
                      <a:lnTo>
                        <a:pt x="9" y="8"/>
                      </a:lnTo>
                      <a:lnTo>
                        <a:pt x="13" y="8"/>
                      </a:lnTo>
                      <a:lnTo>
                        <a:pt x="13" y="30"/>
                      </a:lnTo>
                      <a:lnTo>
                        <a:pt x="9" y="30"/>
                      </a:lnTo>
                      <a:lnTo>
                        <a:pt x="0" y="30"/>
                      </a:lnTo>
                      <a:lnTo>
                        <a:pt x="0" y="6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97" name="Freeform 139"/>
                <p:cNvSpPr>
                  <a:spLocks/>
                </p:cNvSpPr>
                <p:nvPr/>
              </p:nvSpPr>
              <p:spPr bwMode="auto">
                <a:xfrm>
                  <a:off x="3326" y="1400"/>
                  <a:ext cx="14" cy="39"/>
                </a:xfrm>
                <a:custGeom>
                  <a:avLst/>
                  <a:gdLst>
                    <a:gd name="T0" fmla="*/ 5 w 14"/>
                    <a:gd name="T1" fmla="*/ 38 h 39"/>
                    <a:gd name="T2" fmla="*/ 13 w 14"/>
                    <a:gd name="T3" fmla="*/ 38 h 39"/>
                    <a:gd name="T4" fmla="*/ 13 w 14"/>
                    <a:gd name="T5" fmla="*/ 0 h 39"/>
                    <a:gd name="T6" fmla="*/ 2 w 14"/>
                    <a:gd name="T7" fmla="*/ 0 h 39"/>
                    <a:gd name="T8" fmla="*/ 0 w 14"/>
                    <a:gd name="T9" fmla="*/ 8 h 39"/>
                    <a:gd name="T10" fmla="*/ 5 w 14"/>
                    <a:gd name="T11" fmla="*/ 8 h 39"/>
                    <a:gd name="T12" fmla="*/ 5 w 14"/>
                    <a:gd name="T13" fmla="*/ 38 h 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39"/>
                    <a:gd name="T23" fmla="*/ 14 w 14"/>
                    <a:gd name="T24" fmla="*/ 39 h 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39">
                      <a:moveTo>
                        <a:pt x="5" y="38"/>
                      </a:moveTo>
                      <a:lnTo>
                        <a:pt x="13" y="38"/>
                      </a:lnTo>
                      <a:lnTo>
                        <a:pt x="13" y="0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5" y="8"/>
                      </a:lnTo>
                      <a:lnTo>
                        <a:pt x="5" y="3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9" name="Group 140"/>
              <p:cNvGrpSpPr>
                <a:grpSpLocks/>
              </p:cNvGrpSpPr>
              <p:nvPr/>
            </p:nvGrpSpPr>
            <p:grpSpPr bwMode="auto">
              <a:xfrm>
                <a:off x="3441" y="1400"/>
                <a:ext cx="32" cy="39"/>
                <a:chOff x="3441" y="1400"/>
                <a:chExt cx="32" cy="39"/>
              </a:xfrm>
            </p:grpSpPr>
            <p:sp>
              <p:nvSpPr>
                <p:cNvPr id="31894" name="Freeform 141"/>
                <p:cNvSpPr>
                  <a:spLocks/>
                </p:cNvSpPr>
                <p:nvPr/>
              </p:nvSpPr>
              <p:spPr bwMode="auto">
                <a:xfrm>
                  <a:off x="3441" y="1400"/>
                  <a:ext cx="14" cy="39"/>
                </a:xfrm>
                <a:custGeom>
                  <a:avLst/>
                  <a:gdLst>
                    <a:gd name="T0" fmla="*/ 5 w 14"/>
                    <a:gd name="T1" fmla="*/ 38 h 39"/>
                    <a:gd name="T2" fmla="*/ 13 w 14"/>
                    <a:gd name="T3" fmla="*/ 38 h 39"/>
                    <a:gd name="T4" fmla="*/ 13 w 14"/>
                    <a:gd name="T5" fmla="*/ 0 h 39"/>
                    <a:gd name="T6" fmla="*/ 2 w 14"/>
                    <a:gd name="T7" fmla="*/ 0 h 39"/>
                    <a:gd name="T8" fmla="*/ 0 w 14"/>
                    <a:gd name="T9" fmla="*/ 8 h 39"/>
                    <a:gd name="T10" fmla="*/ 5 w 14"/>
                    <a:gd name="T11" fmla="*/ 8 h 39"/>
                    <a:gd name="T12" fmla="*/ 5 w 14"/>
                    <a:gd name="T13" fmla="*/ 38 h 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39"/>
                    <a:gd name="T23" fmla="*/ 14 w 14"/>
                    <a:gd name="T24" fmla="*/ 39 h 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39">
                      <a:moveTo>
                        <a:pt x="5" y="38"/>
                      </a:moveTo>
                      <a:lnTo>
                        <a:pt x="13" y="38"/>
                      </a:lnTo>
                      <a:lnTo>
                        <a:pt x="13" y="0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5" y="8"/>
                      </a:lnTo>
                      <a:lnTo>
                        <a:pt x="5" y="3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95" name="Freeform 142"/>
                <p:cNvSpPr>
                  <a:spLocks/>
                </p:cNvSpPr>
                <p:nvPr/>
              </p:nvSpPr>
              <p:spPr bwMode="auto">
                <a:xfrm>
                  <a:off x="3459" y="1400"/>
                  <a:ext cx="14" cy="39"/>
                </a:xfrm>
                <a:custGeom>
                  <a:avLst/>
                  <a:gdLst>
                    <a:gd name="T0" fmla="*/ 5 w 14"/>
                    <a:gd name="T1" fmla="*/ 38 h 39"/>
                    <a:gd name="T2" fmla="*/ 13 w 14"/>
                    <a:gd name="T3" fmla="*/ 38 h 39"/>
                    <a:gd name="T4" fmla="*/ 13 w 14"/>
                    <a:gd name="T5" fmla="*/ 0 h 39"/>
                    <a:gd name="T6" fmla="*/ 2 w 14"/>
                    <a:gd name="T7" fmla="*/ 0 h 39"/>
                    <a:gd name="T8" fmla="*/ 0 w 14"/>
                    <a:gd name="T9" fmla="*/ 8 h 39"/>
                    <a:gd name="T10" fmla="*/ 5 w 14"/>
                    <a:gd name="T11" fmla="*/ 8 h 39"/>
                    <a:gd name="T12" fmla="*/ 5 w 14"/>
                    <a:gd name="T13" fmla="*/ 38 h 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39"/>
                    <a:gd name="T23" fmla="*/ 14 w 14"/>
                    <a:gd name="T24" fmla="*/ 39 h 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39">
                      <a:moveTo>
                        <a:pt x="5" y="38"/>
                      </a:moveTo>
                      <a:lnTo>
                        <a:pt x="13" y="38"/>
                      </a:lnTo>
                      <a:lnTo>
                        <a:pt x="13" y="0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5" y="8"/>
                      </a:lnTo>
                      <a:lnTo>
                        <a:pt x="5" y="3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0" name="Group 143"/>
              <p:cNvGrpSpPr>
                <a:grpSpLocks/>
              </p:cNvGrpSpPr>
              <p:nvPr/>
            </p:nvGrpSpPr>
            <p:grpSpPr bwMode="auto">
              <a:xfrm>
                <a:off x="2753" y="1481"/>
                <a:ext cx="41" cy="38"/>
                <a:chOff x="2753" y="1481"/>
                <a:chExt cx="41" cy="38"/>
              </a:xfrm>
            </p:grpSpPr>
            <p:sp>
              <p:nvSpPr>
                <p:cNvPr id="31892" name="Freeform 144"/>
                <p:cNvSpPr>
                  <a:spLocks/>
                </p:cNvSpPr>
                <p:nvPr/>
              </p:nvSpPr>
              <p:spPr bwMode="auto">
                <a:xfrm>
                  <a:off x="2753" y="1481"/>
                  <a:ext cx="14" cy="38"/>
                </a:xfrm>
                <a:custGeom>
                  <a:avLst/>
                  <a:gdLst>
                    <a:gd name="T0" fmla="*/ 5 w 14"/>
                    <a:gd name="T1" fmla="*/ 37 h 38"/>
                    <a:gd name="T2" fmla="*/ 13 w 14"/>
                    <a:gd name="T3" fmla="*/ 37 h 38"/>
                    <a:gd name="T4" fmla="*/ 13 w 14"/>
                    <a:gd name="T5" fmla="*/ 0 h 38"/>
                    <a:gd name="T6" fmla="*/ 2 w 14"/>
                    <a:gd name="T7" fmla="*/ 0 h 38"/>
                    <a:gd name="T8" fmla="*/ 0 w 14"/>
                    <a:gd name="T9" fmla="*/ 7 h 38"/>
                    <a:gd name="T10" fmla="*/ 5 w 14"/>
                    <a:gd name="T11" fmla="*/ 7 h 38"/>
                    <a:gd name="T12" fmla="*/ 5 w 14"/>
                    <a:gd name="T13" fmla="*/ 37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38"/>
                    <a:gd name="T23" fmla="*/ 14 w 14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38">
                      <a:moveTo>
                        <a:pt x="5" y="37"/>
                      </a:moveTo>
                      <a:lnTo>
                        <a:pt x="13" y="37"/>
                      </a:lnTo>
                      <a:lnTo>
                        <a:pt x="13" y="0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5" y="37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93" name="Freeform 145"/>
                <p:cNvSpPr>
                  <a:spLocks/>
                </p:cNvSpPr>
                <p:nvPr/>
              </p:nvSpPr>
              <p:spPr bwMode="auto">
                <a:xfrm>
                  <a:off x="2771" y="1481"/>
                  <a:ext cx="23" cy="38"/>
                </a:xfrm>
                <a:custGeom>
                  <a:avLst/>
                  <a:gdLst>
                    <a:gd name="T0" fmla="*/ 0 w 23"/>
                    <a:gd name="T1" fmla="*/ 11 h 38"/>
                    <a:gd name="T2" fmla="*/ 9 w 23"/>
                    <a:gd name="T3" fmla="*/ 11 h 38"/>
                    <a:gd name="T4" fmla="*/ 9 w 23"/>
                    <a:gd name="T5" fmla="*/ 7 h 38"/>
                    <a:gd name="T6" fmla="*/ 13 w 23"/>
                    <a:gd name="T7" fmla="*/ 7 h 38"/>
                    <a:gd name="T8" fmla="*/ 13 w 23"/>
                    <a:gd name="T9" fmla="*/ 13 h 38"/>
                    <a:gd name="T10" fmla="*/ 0 w 23"/>
                    <a:gd name="T11" fmla="*/ 31 h 38"/>
                    <a:gd name="T12" fmla="*/ 0 w 23"/>
                    <a:gd name="T13" fmla="*/ 37 h 38"/>
                    <a:gd name="T14" fmla="*/ 22 w 23"/>
                    <a:gd name="T15" fmla="*/ 37 h 38"/>
                    <a:gd name="T16" fmla="*/ 22 w 23"/>
                    <a:gd name="T17" fmla="*/ 31 h 38"/>
                    <a:gd name="T18" fmla="*/ 9 w 23"/>
                    <a:gd name="T19" fmla="*/ 31 h 38"/>
                    <a:gd name="T20" fmla="*/ 22 w 23"/>
                    <a:gd name="T21" fmla="*/ 15 h 38"/>
                    <a:gd name="T22" fmla="*/ 22 w 23"/>
                    <a:gd name="T23" fmla="*/ 4 h 38"/>
                    <a:gd name="T24" fmla="*/ 15 w 23"/>
                    <a:gd name="T25" fmla="*/ 0 h 38"/>
                    <a:gd name="T26" fmla="*/ 6 w 23"/>
                    <a:gd name="T27" fmla="*/ 0 h 38"/>
                    <a:gd name="T28" fmla="*/ 0 w 23"/>
                    <a:gd name="T29" fmla="*/ 4 h 38"/>
                    <a:gd name="T30" fmla="*/ 0 w 23"/>
                    <a:gd name="T31" fmla="*/ 11 h 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"/>
                    <a:gd name="T49" fmla="*/ 0 h 38"/>
                    <a:gd name="T50" fmla="*/ 23 w 23"/>
                    <a:gd name="T51" fmla="*/ 38 h 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" h="38">
                      <a:moveTo>
                        <a:pt x="0" y="11"/>
                      </a:moveTo>
                      <a:lnTo>
                        <a:pt x="9" y="11"/>
                      </a:lnTo>
                      <a:lnTo>
                        <a:pt x="9" y="7"/>
                      </a:lnTo>
                      <a:lnTo>
                        <a:pt x="13" y="7"/>
                      </a:lnTo>
                      <a:lnTo>
                        <a:pt x="13" y="13"/>
                      </a:lnTo>
                      <a:lnTo>
                        <a:pt x="0" y="31"/>
                      </a:lnTo>
                      <a:lnTo>
                        <a:pt x="0" y="37"/>
                      </a:lnTo>
                      <a:lnTo>
                        <a:pt x="22" y="37"/>
                      </a:lnTo>
                      <a:lnTo>
                        <a:pt x="22" y="31"/>
                      </a:lnTo>
                      <a:lnTo>
                        <a:pt x="9" y="31"/>
                      </a:lnTo>
                      <a:lnTo>
                        <a:pt x="22" y="15"/>
                      </a:lnTo>
                      <a:lnTo>
                        <a:pt x="22" y="4"/>
                      </a:lnTo>
                      <a:lnTo>
                        <a:pt x="15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1" name="Group 146"/>
              <p:cNvGrpSpPr>
                <a:grpSpLocks/>
              </p:cNvGrpSpPr>
              <p:nvPr/>
            </p:nvGrpSpPr>
            <p:grpSpPr bwMode="auto">
              <a:xfrm>
                <a:off x="2865" y="1481"/>
                <a:ext cx="40" cy="38"/>
                <a:chOff x="2865" y="1481"/>
                <a:chExt cx="40" cy="38"/>
              </a:xfrm>
            </p:grpSpPr>
            <p:sp>
              <p:nvSpPr>
                <p:cNvPr id="31890" name="Freeform 147"/>
                <p:cNvSpPr>
                  <a:spLocks/>
                </p:cNvSpPr>
                <p:nvPr/>
              </p:nvSpPr>
              <p:spPr bwMode="auto">
                <a:xfrm>
                  <a:off x="2865" y="1481"/>
                  <a:ext cx="15" cy="38"/>
                </a:xfrm>
                <a:custGeom>
                  <a:avLst/>
                  <a:gdLst>
                    <a:gd name="T0" fmla="*/ 5 w 15"/>
                    <a:gd name="T1" fmla="*/ 37 h 38"/>
                    <a:gd name="T2" fmla="*/ 14 w 15"/>
                    <a:gd name="T3" fmla="*/ 37 h 38"/>
                    <a:gd name="T4" fmla="*/ 14 w 15"/>
                    <a:gd name="T5" fmla="*/ 0 h 38"/>
                    <a:gd name="T6" fmla="*/ 2 w 15"/>
                    <a:gd name="T7" fmla="*/ 0 h 38"/>
                    <a:gd name="T8" fmla="*/ 0 w 15"/>
                    <a:gd name="T9" fmla="*/ 7 h 38"/>
                    <a:gd name="T10" fmla="*/ 5 w 15"/>
                    <a:gd name="T11" fmla="*/ 7 h 38"/>
                    <a:gd name="T12" fmla="*/ 5 w 15"/>
                    <a:gd name="T13" fmla="*/ 37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"/>
                    <a:gd name="T22" fmla="*/ 0 h 38"/>
                    <a:gd name="T23" fmla="*/ 15 w 15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" h="38">
                      <a:moveTo>
                        <a:pt x="5" y="37"/>
                      </a:moveTo>
                      <a:lnTo>
                        <a:pt x="14" y="37"/>
                      </a:lnTo>
                      <a:lnTo>
                        <a:pt x="14" y="0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5" y="37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91" name="Freeform 148"/>
                <p:cNvSpPr>
                  <a:spLocks/>
                </p:cNvSpPr>
                <p:nvPr/>
              </p:nvSpPr>
              <p:spPr bwMode="auto">
                <a:xfrm>
                  <a:off x="2881" y="1481"/>
                  <a:ext cx="24" cy="38"/>
                </a:xfrm>
                <a:custGeom>
                  <a:avLst/>
                  <a:gdLst>
                    <a:gd name="T0" fmla="*/ 6 w 24"/>
                    <a:gd name="T1" fmla="*/ 0 h 38"/>
                    <a:gd name="T2" fmla="*/ 16 w 24"/>
                    <a:gd name="T3" fmla="*/ 0 h 38"/>
                    <a:gd name="T4" fmla="*/ 23 w 24"/>
                    <a:gd name="T5" fmla="*/ 4 h 38"/>
                    <a:gd name="T6" fmla="*/ 23 w 24"/>
                    <a:gd name="T7" fmla="*/ 15 h 38"/>
                    <a:gd name="T8" fmla="*/ 19 w 24"/>
                    <a:gd name="T9" fmla="*/ 19 h 38"/>
                    <a:gd name="T10" fmla="*/ 23 w 24"/>
                    <a:gd name="T11" fmla="*/ 22 h 38"/>
                    <a:gd name="T12" fmla="*/ 23 w 24"/>
                    <a:gd name="T13" fmla="*/ 32 h 38"/>
                    <a:gd name="T14" fmla="*/ 16 w 24"/>
                    <a:gd name="T15" fmla="*/ 37 h 38"/>
                    <a:gd name="T16" fmla="*/ 6 w 24"/>
                    <a:gd name="T17" fmla="*/ 37 h 38"/>
                    <a:gd name="T18" fmla="*/ 0 w 24"/>
                    <a:gd name="T19" fmla="*/ 32 h 38"/>
                    <a:gd name="T20" fmla="*/ 0 w 24"/>
                    <a:gd name="T21" fmla="*/ 27 h 38"/>
                    <a:gd name="T22" fmla="*/ 8 w 24"/>
                    <a:gd name="T23" fmla="*/ 27 h 38"/>
                    <a:gd name="T24" fmla="*/ 8 w 24"/>
                    <a:gd name="T25" fmla="*/ 31 h 38"/>
                    <a:gd name="T26" fmla="*/ 14 w 24"/>
                    <a:gd name="T27" fmla="*/ 31 h 38"/>
                    <a:gd name="T28" fmla="*/ 14 w 24"/>
                    <a:gd name="T29" fmla="*/ 22 h 38"/>
                    <a:gd name="T30" fmla="*/ 8 w 24"/>
                    <a:gd name="T31" fmla="*/ 22 h 38"/>
                    <a:gd name="T32" fmla="*/ 8 w 24"/>
                    <a:gd name="T33" fmla="*/ 15 h 38"/>
                    <a:gd name="T34" fmla="*/ 14 w 24"/>
                    <a:gd name="T35" fmla="*/ 15 h 38"/>
                    <a:gd name="T36" fmla="*/ 14 w 24"/>
                    <a:gd name="T37" fmla="*/ 6 h 38"/>
                    <a:gd name="T38" fmla="*/ 8 w 24"/>
                    <a:gd name="T39" fmla="*/ 6 h 38"/>
                    <a:gd name="T40" fmla="*/ 8 w 24"/>
                    <a:gd name="T41" fmla="*/ 10 h 38"/>
                    <a:gd name="T42" fmla="*/ 0 w 24"/>
                    <a:gd name="T43" fmla="*/ 10 h 38"/>
                    <a:gd name="T44" fmla="*/ 0 w 24"/>
                    <a:gd name="T45" fmla="*/ 4 h 38"/>
                    <a:gd name="T46" fmla="*/ 6 w 2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4"/>
                    <a:gd name="T73" fmla="*/ 0 h 38"/>
                    <a:gd name="T74" fmla="*/ 24 w 2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4" h="38">
                      <a:moveTo>
                        <a:pt x="6" y="0"/>
                      </a:moveTo>
                      <a:lnTo>
                        <a:pt x="16" y="0"/>
                      </a:lnTo>
                      <a:lnTo>
                        <a:pt x="23" y="4"/>
                      </a:lnTo>
                      <a:lnTo>
                        <a:pt x="23" y="15"/>
                      </a:lnTo>
                      <a:lnTo>
                        <a:pt x="19" y="19"/>
                      </a:lnTo>
                      <a:lnTo>
                        <a:pt x="23" y="22"/>
                      </a:lnTo>
                      <a:lnTo>
                        <a:pt x="23" y="32"/>
                      </a:lnTo>
                      <a:lnTo>
                        <a:pt x="16" y="37"/>
                      </a:lnTo>
                      <a:lnTo>
                        <a:pt x="6" y="37"/>
                      </a:lnTo>
                      <a:lnTo>
                        <a:pt x="0" y="32"/>
                      </a:lnTo>
                      <a:lnTo>
                        <a:pt x="0" y="27"/>
                      </a:lnTo>
                      <a:lnTo>
                        <a:pt x="8" y="27"/>
                      </a:lnTo>
                      <a:lnTo>
                        <a:pt x="8" y="31"/>
                      </a:lnTo>
                      <a:lnTo>
                        <a:pt x="14" y="31"/>
                      </a:lnTo>
                      <a:lnTo>
                        <a:pt x="14" y="22"/>
                      </a:lnTo>
                      <a:lnTo>
                        <a:pt x="8" y="22"/>
                      </a:lnTo>
                      <a:lnTo>
                        <a:pt x="8" y="15"/>
                      </a:lnTo>
                      <a:lnTo>
                        <a:pt x="14" y="15"/>
                      </a:lnTo>
                      <a:lnTo>
                        <a:pt x="14" y="6"/>
                      </a:lnTo>
                      <a:lnTo>
                        <a:pt x="8" y="6"/>
                      </a:lnTo>
                      <a:lnTo>
                        <a:pt x="8" y="10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2" name="Group 149"/>
              <p:cNvGrpSpPr>
                <a:grpSpLocks/>
              </p:cNvGrpSpPr>
              <p:nvPr/>
            </p:nvGrpSpPr>
            <p:grpSpPr bwMode="auto">
              <a:xfrm>
                <a:off x="2980" y="1481"/>
                <a:ext cx="41" cy="38"/>
                <a:chOff x="2980" y="1481"/>
                <a:chExt cx="41" cy="38"/>
              </a:xfrm>
            </p:grpSpPr>
            <p:sp>
              <p:nvSpPr>
                <p:cNvPr id="31888" name="Freeform 150"/>
                <p:cNvSpPr>
                  <a:spLocks/>
                </p:cNvSpPr>
                <p:nvPr/>
              </p:nvSpPr>
              <p:spPr bwMode="auto">
                <a:xfrm>
                  <a:off x="2980" y="1481"/>
                  <a:ext cx="15" cy="38"/>
                </a:xfrm>
                <a:custGeom>
                  <a:avLst/>
                  <a:gdLst>
                    <a:gd name="T0" fmla="*/ 5 w 15"/>
                    <a:gd name="T1" fmla="*/ 37 h 38"/>
                    <a:gd name="T2" fmla="*/ 14 w 15"/>
                    <a:gd name="T3" fmla="*/ 37 h 38"/>
                    <a:gd name="T4" fmla="*/ 14 w 15"/>
                    <a:gd name="T5" fmla="*/ 0 h 38"/>
                    <a:gd name="T6" fmla="*/ 2 w 15"/>
                    <a:gd name="T7" fmla="*/ 0 h 38"/>
                    <a:gd name="T8" fmla="*/ 0 w 15"/>
                    <a:gd name="T9" fmla="*/ 7 h 38"/>
                    <a:gd name="T10" fmla="*/ 5 w 15"/>
                    <a:gd name="T11" fmla="*/ 7 h 38"/>
                    <a:gd name="T12" fmla="*/ 5 w 15"/>
                    <a:gd name="T13" fmla="*/ 37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"/>
                    <a:gd name="T22" fmla="*/ 0 h 38"/>
                    <a:gd name="T23" fmla="*/ 15 w 15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" h="38">
                      <a:moveTo>
                        <a:pt x="5" y="37"/>
                      </a:moveTo>
                      <a:lnTo>
                        <a:pt x="14" y="37"/>
                      </a:lnTo>
                      <a:lnTo>
                        <a:pt x="14" y="0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5" y="37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89" name="Freeform 151"/>
                <p:cNvSpPr>
                  <a:spLocks/>
                </p:cNvSpPr>
                <p:nvPr/>
              </p:nvSpPr>
              <p:spPr bwMode="auto">
                <a:xfrm>
                  <a:off x="2996" y="1481"/>
                  <a:ext cx="25" cy="38"/>
                </a:xfrm>
                <a:custGeom>
                  <a:avLst/>
                  <a:gdLst>
                    <a:gd name="T0" fmla="*/ 14 w 25"/>
                    <a:gd name="T1" fmla="*/ 0 h 38"/>
                    <a:gd name="T2" fmla="*/ 22 w 25"/>
                    <a:gd name="T3" fmla="*/ 0 h 38"/>
                    <a:gd name="T4" fmla="*/ 22 w 25"/>
                    <a:gd name="T5" fmla="*/ 22 h 38"/>
                    <a:gd name="T6" fmla="*/ 24 w 25"/>
                    <a:gd name="T7" fmla="*/ 22 h 38"/>
                    <a:gd name="T8" fmla="*/ 24 w 25"/>
                    <a:gd name="T9" fmla="*/ 31 h 38"/>
                    <a:gd name="T10" fmla="*/ 22 w 25"/>
                    <a:gd name="T11" fmla="*/ 31 h 38"/>
                    <a:gd name="T12" fmla="*/ 22 w 25"/>
                    <a:gd name="T13" fmla="*/ 37 h 38"/>
                    <a:gd name="T14" fmla="*/ 14 w 25"/>
                    <a:gd name="T15" fmla="*/ 37 h 38"/>
                    <a:gd name="T16" fmla="*/ 14 w 25"/>
                    <a:gd name="T17" fmla="*/ 31 h 38"/>
                    <a:gd name="T18" fmla="*/ 14 w 25"/>
                    <a:gd name="T19" fmla="*/ 22 h 38"/>
                    <a:gd name="T20" fmla="*/ 9 w 25"/>
                    <a:gd name="T21" fmla="*/ 22 h 38"/>
                    <a:gd name="T22" fmla="*/ 14 w 25"/>
                    <a:gd name="T23" fmla="*/ 14 h 38"/>
                    <a:gd name="T24" fmla="*/ 14 w 25"/>
                    <a:gd name="T25" fmla="*/ 22 h 38"/>
                    <a:gd name="T26" fmla="*/ 14 w 25"/>
                    <a:gd name="T27" fmla="*/ 31 h 38"/>
                    <a:gd name="T28" fmla="*/ 0 w 25"/>
                    <a:gd name="T29" fmla="*/ 31 h 38"/>
                    <a:gd name="T30" fmla="*/ 0 w 25"/>
                    <a:gd name="T31" fmla="*/ 22 h 38"/>
                    <a:gd name="T32" fmla="*/ 14 w 25"/>
                    <a:gd name="T33" fmla="*/ 0 h 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"/>
                    <a:gd name="T52" fmla="*/ 0 h 38"/>
                    <a:gd name="T53" fmla="*/ 25 w 25"/>
                    <a:gd name="T54" fmla="*/ 38 h 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" h="38">
                      <a:moveTo>
                        <a:pt x="14" y="0"/>
                      </a:moveTo>
                      <a:lnTo>
                        <a:pt x="22" y="0"/>
                      </a:lnTo>
                      <a:lnTo>
                        <a:pt x="22" y="22"/>
                      </a:lnTo>
                      <a:lnTo>
                        <a:pt x="24" y="22"/>
                      </a:lnTo>
                      <a:lnTo>
                        <a:pt x="24" y="31"/>
                      </a:lnTo>
                      <a:lnTo>
                        <a:pt x="22" y="31"/>
                      </a:lnTo>
                      <a:lnTo>
                        <a:pt x="22" y="37"/>
                      </a:lnTo>
                      <a:lnTo>
                        <a:pt x="14" y="37"/>
                      </a:lnTo>
                      <a:lnTo>
                        <a:pt x="14" y="31"/>
                      </a:lnTo>
                      <a:lnTo>
                        <a:pt x="14" y="22"/>
                      </a:lnTo>
                      <a:lnTo>
                        <a:pt x="9" y="22"/>
                      </a:lnTo>
                      <a:lnTo>
                        <a:pt x="14" y="14"/>
                      </a:lnTo>
                      <a:lnTo>
                        <a:pt x="14" y="22"/>
                      </a:lnTo>
                      <a:lnTo>
                        <a:pt x="14" y="31"/>
                      </a:lnTo>
                      <a:lnTo>
                        <a:pt x="0" y="31"/>
                      </a:lnTo>
                      <a:lnTo>
                        <a:pt x="0" y="22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3" name="Group 152"/>
              <p:cNvGrpSpPr>
                <a:grpSpLocks/>
              </p:cNvGrpSpPr>
              <p:nvPr/>
            </p:nvGrpSpPr>
            <p:grpSpPr bwMode="auto">
              <a:xfrm>
                <a:off x="3095" y="1481"/>
                <a:ext cx="42" cy="38"/>
                <a:chOff x="3095" y="1481"/>
                <a:chExt cx="42" cy="38"/>
              </a:xfrm>
            </p:grpSpPr>
            <p:sp>
              <p:nvSpPr>
                <p:cNvPr id="31886" name="Freeform 153"/>
                <p:cNvSpPr>
                  <a:spLocks/>
                </p:cNvSpPr>
                <p:nvPr/>
              </p:nvSpPr>
              <p:spPr bwMode="auto">
                <a:xfrm>
                  <a:off x="3095" y="1481"/>
                  <a:ext cx="14" cy="38"/>
                </a:xfrm>
                <a:custGeom>
                  <a:avLst/>
                  <a:gdLst>
                    <a:gd name="T0" fmla="*/ 4 w 14"/>
                    <a:gd name="T1" fmla="*/ 37 h 38"/>
                    <a:gd name="T2" fmla="*/ 13 w 14"/>
                    <a:gd name="T3" fmla="*/ 37 h 38"/>
                    <a:gd name="T4" fmla="*/ 13 w 14"/>
                    <a:gd name="T5" fmla="*/ 0 h 38"/>
                    <a:gd name="T6" fmla="*/ 2 w 14"/>
                    <a:gd name="T7" fmla="*/ 0 h 38"/>
                    <a:gd name="T8" fmla="*/ 0 w 14"/>
                    <a:gd name="T9" fmla="*/ 7 h 38"/>
                    <a:gd name="T10" fmla="*/ 4 w 14"/>
                    <a:gd name="T11" fmla="*/ 7 h 38"/>
                    <a:gd name="T12" fmla="*/ 4 w 14"/>
                    <a:gd name="T13" fmla="*/ 37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38"/>
                    <a:gd name="T23" fmla="*/ 14 w 14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38">
                      <a:moveTo>
                        <a:pt x="4" y="37"/>
                      </a:moveTo>
                      <a:lnTo>
                        <a:pt x="13" y="37"/>
                      </a:lnTo>
                      <a:lnTo>
                        <a:pt x="13" y="0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4" y="7"/>
                      </a:lnTo>
                      <a:lnTo>
                        <a:pt x="4" y="37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87" name="Freeform 154"/>
                <p:cNvSpPr>
                  <a:spLocks/>
                </p:cNvSpPr>
                <p:nvPr/>
              </p:nvSpPr>
              <p:spPr bwMode="auto">
                <a:xfrm>
                  <a:off x="3114" y="1481"/>
                  <a:ext cx="23" cy="38"/>
                </a:xfrm>
                <a:custGeom>
                  <a:avLst/>
                  <a:gdLst>
                    <a:gd name="T0" fmla="*/ 0 w 23"/>
                    <a:gd name="T1" fmla="*/ 0 h 38"/>
                    <a:gd name="T2" fmla="*/ 21 w 23"/>
                    <a:gd name="T3" fmla="*/ 0 h 38"/>
                    <a:gd name="T4" fmla="*/ 21 w 23"/>
                    <a:gd name="T5" fmla="*/ 7 h 38"/>
                    <a:gd name="T6" fmla="*/ 8 w 23"/>
                    <a:gd name="T7" fmla="*/ 7 h 38"/>
                    <a:gd name="T8" fmla="*/ 8 w 23"/>
                    <a:gd name="T9" fmla="*/ 13 h 38"/>
                    <a:gd name="T10" fmla="*/ 16 w 23"/>
                    <a:gd name="T11" fmla="*/ 13 h 38"/>
                    <a:gd name="T12" fmla="*/ 22 w 23"/>
                    <a:gd name="T13" fmla="*/ 19 h 38"/>
                    <a:gd name="T14" fmla="*/ 22 w 23"/>
                    <a:gd name="T15" fmla="*/ 32 h 38"/>
                    <a:gd name="T16" fmla="*/ 16 w 23"/>
                    <a:gd name="T17" fmla="*/ 37 h 38"/>
                    <a:gd name="T18" fmla="*/ 6 w 23"/>
                    <a:gd name="T19" fmla="*/ 37 h 38"/>
                    <a:gd name="T20" fmla="*/ 0 w 23"/>
                    <a:gd name="T21" fmla="*/ 32 h 38"/>
                    <a:gd name="T22" fmla="*/ 0 w 23"/>
                    <a:gd name="T23" fmla="*/ 25 h 38"/>
                    <a:gd name="T24" fmla="*/ 8 w 23"/>
                    <a:gd name="T25" fmla="*/ 25 h 38"/>
                    <a:gd name="T26" fmla="*/ 8 w 23"/>
                    <a:gd name="T27" fmla="*/ 31 h 38"/>
                    <a:gd name="T28" fmla="*/ 14 w 23"/>
                    <a:gd name="T29" fmla="*/ 31 h 38"/>
                    <a:gd name="T30" fmla="*/ 14 w 23"/>
                    <a:gd name="T31" fmla="*/ 19 h 38"/>
                    <a:gd name="T32" fmla="*/ 6 w 23"/>
                    <a:gd name="T33" fmla="*/ 19 h 38"/>
                    <a:gd name="T34" fmla="*/ 0 w 23"/>
                    <a:gd name="T35" fmla="*/ 14 h 38"/>
                    <a:gd name="T36" fmla="*/ 0 w 23"/>
                    <a:gd name="T37" fmla="*/ 0 h 3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3"/>
                    <a:gd name="T58" fmla="*/ 0 h 38"/>
                    <a:gd name="T59" fmla="*/ 23 w 23"/>
                    <a:gd name="T60" fmla="*/ 38 h 3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3" h="38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21" y="7"/>
                      </a:lnTo>
                      <a:lnTo>
                        <a:pt x="8" y="7"/>
                      </a:lnTo>
                      <a:lnTo>
                        <a:pt x="8" y="13"/>
                      </a:lnTo>
                      <a:lnTo>
                        <a:pt x="16" y="13"/>
                      </a:lnTo>
                      <a:lnTo>
                        <a:pt x="22" y="19"/>
                      </a:lnTo>
                      <a:lnTo>
                        <a:pt x="22" y="32"/>
                      </a:lnTo>
                      <a:lnTo>
                        <a:pt x="16" y="37"/>
                      </a:lnTo>
                      <a:lnTo>
                        <a:pt x="6" y="37"/>
                      </a:lnTo>
                      <a:lnTo>
                        <a:pt x="0" y="32"/>
                      </a:lnTo>
                      <a:lnTo>
                        <a:pt x="0" y="25"/>
                      </a:lnTo>
                      <a:lnTo>
                        <a:pt x="8" y="25"/>
                      </a:lnTo>
                      <a:lnTo>
                        <a:pt x="8" y="31"/>
                      </a:lnTo>
                      <a:lnTo>
                        <a:pt x="14" y="31"/>
                      </a:lnTo>
                      <a:lnTo>
                        <a:pt x="14" y="19"/>
                      </a:lnTo>
                      <a:lnTo>
                        <a:pt x="6" y="19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4" name="Group 155"/>
              <p:cNvGrpSpPr>
                <a:grpSpLocks/>
              </p:cNvGrpSpPr>
              <p:nvPr/>
            </p:nvGrpSpPr>
            <p:grpSpPr bwMode="auto">
              <a:xfrm>
                <a:off x="3209" y="1481"/>
                <a:ext cx="42" cy="38"/>
                <a:chOff x="3209" y="1481"/>
                <a:chExt cx="42" cy="38"/>
              </a:xfrm>
            </p:grpSpPr>
            <p:sp>
              <p:nvSpPr>
                <p:cNvPr id="31884" name="Freeform 156"/>
                <p:cNvSpPr>
                  <a:spLocks/>
                </p:cNvSpPr>
                <p:nvPr/>
              </p:nvSpPr>
              <p:spPr bwMode="auto">
                <a:xfrm>
                  <a:off x="3209" y="1481"/>
                  <a:ext cx="14" cy="38"/>
                </a:xfrm>
                <a:custGeom>
                  <a:avLst/>
                  <a:gdLst>
                    <a:gd name="T0" fmla="*/ 5 w 14"/>
                    <a:gd name="T1" fmla="*/ 37 h 38"/>
                    <a:gd name="T2" fmla="*/ 13 w 14"/>
                    <a:gd name="T3" fmla="*/ 37 h 38"/>
                    <a:gd name="T4" fmla="*/ 13 w 14"/>
                    <a:gd name="T5" fmla="*/ 0 h 38"/>
                    <a:gd name="T6" fmla="*/ 2 w 14"/>
                    <a:gd name="T7" fmla="*/ 0 h 38"/>
                    <a:gd name="T8" fmla="*/ 0 w 14"/>
                    <a:gd name="T9" fmla="*/ 7 h 38"/>
                    <a:gd name="T10" fmla="*/ 5 w 14"/>
                    <a:gd name="T11" fmla="*/ 7 h 38"/>
                    <a:gd name="T12" fmla="*/ 5 w 14"/>
                    <a:gd name="T13" fmla="*/ 37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38"/>
                    <a:gd name="T23" fmla="*/ 14 w 14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38">
                      <a:moveTo>
                        <a:pt x="5" y="37"/>
                      </a:moveTo>
                      <a:lnTo>
                        <a:pt x="13" y="37"/>
                      </a:lnTo>
                      <a:lnTo>
                        <a:pt x="13" y="0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5" y="37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85" name="Freeform 157"/>
                <p:cNvSpPr>
                  <a:spLocks/>
                </p:cNvSpPr>
                <p:nvPr/>
              </p:nvSpPr>
              <p:spPr bwMode="auto">
                <a:xfrm>
                  <a:off x="3228" y="1481"/>
                  <a:ext cx="23" cy="38"/>
                </a:xfrm>
                <a:custGeom>
                  <a:avLst/>
                  <a:gdLst>
                    <a:gd name="T0" fmla="*/ 7 w 23"/>
                    <a:gd name="T1" fmla="*/ 0 h 38"/>
                    <a:gd name="T2" fmla="*/ 15 w 23"/>
                    <a:gd name="T3" fmla="*/ 0 h 38"/>
                    <a:gd name="T4" fmla="*/ 22 w 23"/>
                    <a:gd name="T5" fmla="*/ 4 h 38"/>
                    <a:gd name="T6" fmla="*/ 22 w 23"/>
                    <a:gd name="T7" fmla="*/ 11 h 38"/>
                    <a:gd name="T8" fmla="*/ 13 w 23"/>
                    <a:gd name="T9" fmla="*/ 11 h 38"/>
                    <a:gd name="T10" fmla="*/ 13 w 23"/>
                    <a:gd name="T11" fmla="*/ 7 h 38"/>
                    <a:gd name="T12" fmla="*/ 9 w 23"/>
                    <a:gd name="T13" fmla="*/ 7 h 38"/>
                    <a:gd name="T14" fmla="*/ 9 w 23"/>
                    <a:gd name="T15" fmla="*/ 14 h 38"/>
                    <a:gd name="T16" fmla="*/ 9 w 23"/>
                    <a:gd name="T17" fmla="*/ 21 h 38"/>
                    <a:gd name="T18" fmla="*/ 13 w 23"/>
                    <a:gd name="T19" fmla="*/ 21 h 38"/>
                    <a:gd name="T20" fmla="*/ 13 w 23"/>
                    <a:gd name="T21" fmla="*/ 31 h 38"/>
                    <a:gd name="T22" fmla="*/ 9 w 23"/>
                    <a:gd name="T23" fmla="*/ 31 h 38"/>
                    <a:gd name="T24" fmla="*/ 9 w 23"/>
                    <a:gd name="T25" fmla="*/ 21 h 38"/>
                    <a:gd name="T26" fmla="*/ 9 w 23"/>
                    <a:gd name="T27" fmla="*/ 14 h 38"/>
                    <a:gd name="T28" fmla="*/ 15 w 23"/>
                    <a:gd name="T29" fmla="*/ 14 h 38"/>
                    <a:gd name="T30" fmla="*/ 22 w 23"/>
                    <a:gd name="T31" fmla="*/ 19 h 38"/>
                    <a:gd name="T32" fmla="*/ 22 w 23"/>
                    <a:gd name="T33" fmla="*/ 33 h 38"/>
                    <a:gd name="T34" fmla="*/ 15 w 23"/>
                    <a:gd name="T35" fmla="*/ 37 h 38"/>
                    <a:gd name="T36" fmla="*/ 7 w 23"/>
                    <a:gd name="T37" fmla="*/ 37 h 38"/>
                    <a:gd name="T38" fmla="*/ 0 w 23"/>
                    <a:gd name="T39" fmla="*/ 33 h 38"/>
                    <a:gd name="T40" fmla="*/ 0 w 23"/>
                    <a:gd name="T41" fmla="*/ 4 h 38"/>
                    <a:gd name="T42" fmla="*/ 7 w 23"/>
                    <a:gd name="T43" fmla="*/ 0 h 3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3"/>
                    <a:gd name="T67" fmla="*/ 0 h 38"/>
                    <a:gd name="T68" fmla="*/ 23 w 23"/>
                    <a:gd name="T69" fmla="*/ 38 h 3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3" h="38">
                      <a:moveTo>
                        <a:pt x="7" y="0"/>
                      </a:moveTo>
                      <a:lnTo>
                        <a:pt x="15" y="0"/>
                      </a:lnTo>
                      <a:lnTo>
                        <a:pt x="22" y="4"/>
                      </a:lnTo>
                      <a:lnTo>
                        <a:pt x="22" y="11"/>
                      </a:lnTo>
                      <a:lnTo>
                        <a:pt x="13" y="11"/>
                      </a:lnTo>
                      <a:lnTo>
                        <a:pt x="13" y="7"/>
                      </a:lnTo>
                      <a:lnTo>
                        <a:pt x="9" y="7"/>
                      </a:lnTo>
                      <a:lnTo>
                        <a:pt x="9" y="14"/>
                      </a:lnTo>
                      <a:lnTo>
                        <a:pt x="9" y="21"/>
                      </a:lnTo>
                      <a:lnTo>
                        <a:pt x="13" y="21"/>
                      </a:lnTo>
                      <a:lnTo>
                        <a:pt x="13" y="31"/>
                      </a:lnTo>
                      <a:lnTo>
                        <a:pt x="9" y="31"/>
                      </a:lnTo>
                      <a:lnTo>
                        <a:pt x="9" y="21"/>
                      </a:lnTo>
                      <a:lnTo>
                        <a:pt x="9" y="14"/>
                      </a:lnTo>
                      <a:lnTo>
                        <a:pt x="15" y="14"/>
                      </a:lnTo>
                      <a:lnTo>
                        <a:pt x="22" y="19"/>
                      </a:lnTo>
                      <a:lnTo>
                        <a:pt x="22" y="33"/>
                      </a:lnTo>
                      <a:lnTo>
                        <a:pt x="15" y="37"/>
                      </a:lnTo>
                      <a:lnTo>
                        <a:pt x="7" y="37"/>
                      </a:lnTo>
                      <a:lnTo>
                        <a:pt x="0" y="33"/>
                      </a:lnTo>
                      <a:lnTo>
                        <a:pt x="0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5" name="Group 158"/>
              <p:cNvGrpSpPr>
                <a:grpSpLocks/>
              </p:cNvGrpSpPr>
              <p:nvPr/>
            </p:nvGrpSpPr>
            <p:grpSpPr bwMode="auto">
              <a:xfrm>
                <a:off x="3325" y="1481"/>
                <a:ext cx="42" cy="38"/>
                <a:chOff x="3325" y="1481"/>
                <a:chExt cx="42" cy="38"/>
              </a:xfrm>
            </p:grpSpPr>
            <p:sp>
              <p:nvSpPr>
                <p:cNvPr id="31882" name="Freeform 159"/>
                <p:cNvSpPr>
                  <a:spLocks/>
                </p:cNvSpPr>
                <p:nvPr/>
              </p:nvSpPr>
              <p:spPr bwMode="auto">
                <a:xfrm>
                  <a:off x="3325" y="1481"/>
                  <a:ext cx="15" cy="38"/>
                </a:xfrm>
                <a:custGeom>
                  <a:avLst/>
                  <a:gdLst>
                    <a:gd name="T0" fmla="*/ 5 w 15"/>
                    <a:gd name="T1" fmla="*/ 37 h 38"/>
                    <a:gd name="T2" fmla="*/ 14 w 15"/>
                    <a:gd name="T3" fmla="*/ 37 h 38"/>
                    <a:gd name="T4" fmla="*/ 14 w 15"/>
                    <a:gd name="T5" fmla="*/ 0 h 38"/>
                    <a:gd name="T6" fmla="*/ 2 w 15"/>
                    <a:gd name="T7" fmla="*/ 0 h 38"/>
                    <a:gd name="T8" fmla="*/ 0 w 15"/>
                    <a:gd name="T9" fmla="*/ 7 h 38"/>
                    <a:gd name="T10" fmla="*/ 5 w 15"/>
                    <a:gd name="T11" fmla="*/ 7 h 38"/>
                    <a:gd name="T12" fmla="*/ 5 w 15"/>
                    <a:gd name="T13" fmla="*/ 37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"/>
                    <a:gd name="T22" fmla="*/ 0 h 38"/>
                    <a:gd name="T23" fmla="*/ 15 w 15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" h="38">
                      <a:moveTo>
                        <a:pt x="5" y="37"/>
                      </a:moveTo>
                      <a:lnTo>
                        <a:pt x="14" y="37"/>
                      </a:lnTo>
                      <a:lnTo>
                        <a:pt x="14" y="0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5" y="37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83" name="Freeform 160"/>
                <p:cNvSpPr>
                  <a:spLocks/>
                </p:cNvSpPr>
                <p:nvPr/>
              </p:nvSpPr>
              <p:spPr bwMode="auto">
                <a:xfrm>
                  <a:off x="3343" y="1481"/>
                  <a:ext cx="24" cy="38"/>
                </a:xfrm>
                <a:custGeom>
                  <a:avLst/>
                  <a:gdLst>
                    <a:gd name="T0" fmla="*/ 0 w 24"/>
                    <a:gd name="T1" fmla="*/ 0 h 38"/>
                    <a:gd name="T2" fmla="*/ 23 w 24"/>
                    <a:gd name="T3" fmla="*/ 0 h 38"/>
                    <a:gd name="T4" fmla="*/ 23 w 24"/>
                    <a:gd name="T5" fmla="*/ 7 h 38"/>
                    <a:gd name="T6" fmla="*/ 10 w 24"/>
                    <a:gd name="T7" fmla="*/ 37 h 38"/>
                    <a:gd name="T8" fmla="*/ 0 w 24"/>
                    <a:gd name="T9" fmla="*/ 37 h 38"/>
                    <a:gd name="T10" fmla="*/ 13 w 24"/>
                    <a:gd name="T11" fmla="*/ 7 h 38"/>
                    <a:gd name="T12" fmla="*/ 0 w 24"/>
                    <a:gd name="T13" fmla="*/ 7 h 38"/>
                    <a:gd name="T14" fmla="*/ 0 w 24"/>
                    <a:gd name="T15" fmla="*/ 0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38"/>
                    <a:gd name="T26" fmla="*/ 24 w 24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38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23" y="7"/>
                      </a:lnTo>
                      <a:lnTo>
                        <a:pt x="10" y="37"/>
                      </a:lnTo>
                      <a:lnTo>
                        <a:pt x="0" y="37"/>
                      </a:lnTo>
                      <a:lnTo>
                        <a:pt x="13" y="7"/>
                      </a:lnTo>
                      <a:lnTo>
                        <a:pt x="0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6" name="Group 161"/>
              <p:cNvGrpSpPr>
                <a:grpSpLocks/>
              </p:cNvGrpSpPr>
              <p:nvPr/>
            </p:nvGrpSpPr>
            <p:grpSpPr bwMode="auto">
              <a:xfrm>
                <a:off x="3440" y="1480"/>
                <a:ext cx="40" cy="39"/>
                <a:chOff x="3440" y="1480"/>
                <a:chExt cx="40" cy="39"/>
              </a:xfrm>
            </p:grpSpPr>
            <p:sp>
              <p:nvSpPr>
                <p:cNvPr id="31880" name="Freeform 162"/>
                <p:cNvSpPr>
                  <a:spLocks/>
                </p:cNvSpPr>
                <p:nvPr/>
              </p:nvSpPr>
              <p:spPr bwMode="auto">
                <a:xfrm>
                  <a:off x="3440" y="1481"/>
                  <a:ext cx="14" cy="38"/>
                </a:xfrm>
                <a:custGeom>
                  <a:avLst/>
                  <a:gdLst>
                    <a:gd name="T0" fmla="*/ 5 w 14"/>
                    <a:gd name="T1" fmla="*/ 37 h 38"/>
                    <a:gd name="T2" fmla="*/ 13 w 14"/>
                    <a:gd name="T3" fmla="*/ 37 h 38"/>
                    <a:gd name="T4" fmla="*/ 13 w 14"/>
                    <a:gd name="T5" fmla="*/ 0 h 38"/>
                    <a:gd name="T6" fmla="*/ 2 w 14"/>
                    <a:gd name="T7" fmla="*/ 0 h 38"/>
                    <a:gd name="T8" fmla="*/ 0 w 14"/>
                    <a:gd name="T9" fmla="*/ 7 h 38"/>
                    <a:gd name="T10" fmla="*/ 5 w 14"/>
                    <a:gd name="T11" fmla="*/ 7 h 38"/>
                    <a:gd name="T12" fmla="*/ 5 w 14"/>
                    <a:gd name="T13" fmla="*/ 37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38"/>
                    <a:gd name="T23" fmla="*/ 14 w 14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38">
                      <a:moveTo>
                        <a:pt x="5" y="37"/>
                      </a:moveTo>
                      <a:lnTo>
                        <a:pt x="13" y="37"/>
                      </a:lnTo>
                      <a:lnTo>
                        <a:pt x="13" y="0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5" y="37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81" name="Freeform 163"/>
                <p:cNvSpPr>
                  <a:spLocks/>
                </p:cNvSpPr>
                <p:nvPr/>
              </p:nvSpPr>
              <p:spPr bwMode="auto">
                <a:xfrm>
                  <a:off x="3457" y="1480"/>
                  <a:ext cx="23" cy="39"/>
                </a:xfrm>
                <a:custGeom>
                  <a:avLst/>
                  <a:gdLst>
                    <a:gd name="T0" fmla="*/ 5 w 23"/>
                    <a:gd name="T1" fmla="*/ 0 h 39"/>
                    <a:gd name="T2" fmla="*/ 17 w 23"/>
                    <a:gd name="T3" fmla="*/ 0 h 39"/>
                    <a:gd name="T4" fmla="*/ 22 w 23"/>
                    <a:gd name="T5" fmla="*/ 5 h 39"/>
                    <a:gd name="T6" fmla="*/ 22 w 23"/>
                    <a:gd name="T7" fmla="*/ 15 h 39"/>
                    <a:gd name="T8" fmla="*/ 19 w 23"/>
                    <a:gd name="T9" fmla="*/ 19 h 39"/>
                    <a:gd name="T10" fmla="*/ 22 w 23"/>
                    <a:gd name="T11" fmla="*/ 23 h 39"/>
                    <a:gd name="T12" fmla="*/ 22 w 23"/>
                    <a:gd name="T13" fmla="*/ 24 h 39"/>
                    <a:gd name="T14" fmla="*/ 13 w 23"/>
                    <a:gd name="T15" fmla="*/ 24 h 39"/>
                    <a:gd name="T16" fmla="*/ 13 w 23"/>
                    <a:gd name="T17" fmla="*/ 14 h 39"/>
                    <a:gd name="T18" fmla="*/ 13 w 23"/>
                    <a:gd name="T19" fmla="*/ 6 h 39"/>
                    <a:gd name="T20" fmla="*/ 8 w 23"/>
                    <a:gd name="T21" fmla="*/ 6 h 39"/>
                    <a:gd name="T22" fmla="*/ 8 w 23"/>
                    <a:gd name="T23" fmla="*/ 14 h 39"/>
                    <a:gd name="T24" fmla="*/ 13 w 23"/>
                    <a:gd name="T25" fmla="*/ 14 h 39"/>
                    <a:gd name="T26" fmla="*/ 13 w 23"/>
                    <a:gd name="T27" fmla="*/ 32 h 39"/>
                    <a:gd name="T28" fmla="*/ 8 w 23"/>
                    <a:gd name="T29" fmla="*/ 32 h 39"/>
                    <a:gd name="T30" fmla="*/ 8 w 23"/>
                    <a:gd name="T31" fmla="*/ 24 h 39"/>
                    <a:gd name="T32" fmla="*/ 13 w 23"/>
                    <a:gd name="T33" fmla="*/ 24 h 39"/>
                    <a:gd name="T34" fmla="*/ 22 w 23"/>
                    <a:gd name="T35" fmla="*/ 24 h 39"/>
                    <a:gd name="T36" fmla="*/ 22 w 23"/>
                    <a:gd name="T37" fmla="*/ 33 h 39"/>
                    <a:gd name="T38" fmla="*/ 17 w 23"/>
                    <a:gd name="T39" fmla="*/ 38 h 39"/>
                    <a:gd name="T40" fmla="*/ 5 w 23"/>
                    <a:gd name="T41" fmla="*/ 38 h 39"/>
                    <a:gd name="T42" fmla="*/ 0 w 23"/>
                    <a:gd name="T43" fmla="*/ 33 h 39"/>
                    <a:gd name="T44" fmla="*/ 0 w 23"/>
                    <a:gd name="T45" fmla="*/ 23 h 39"/>
                    <a:gd name="T46" fmla="*/ 3 w 23"/>
                    <a:gd name="T47" fmla="*/ 19 h 39"/>
                    <a:gd name="T48" fmla="*/ 0 w 23"/>
                    <a:gd name="T49" fmla="*/ 15 h 39"/>
                    <a:gd name="T50" fmla="*/ 0 w 23"/>
                    <a:gd name="T51" fmla="*/ 5 h 39"/>
                    <a:gd name="T52" fmla="*/ 5 w 23"/>
                    <a:gd name="T53" fmla="*/ 0 h 3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23"/>
                    <a:gd name="T82" fmla="*/ 0 h 39"/>
                    <a:gd name="T83" fmla="*/ 23 w 23"/>
                    <a:gd name="T84" fmla="*/ 39 h 3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23" h="39">
                      <a:moveTo>
                        <a:pt x="5" y="0"/>
                      </a:moveTo>
                      <a:lnTo>
                        <a:pt x="17" y="0"/>
                      </a:lnTo>
                      <a:lnTo>
                        <a:pt x="22" y="5"/>
                      </a:lnTo>
                      <a:lnTo>
                        <a:pt x="22" y="15"/>
                      </a:lnTo>
                      <a:lnTo>
                        <a:pt x="19" y="19"/>
                      </a:lnTo>
                      <a:lnTo>
                        <a:pt x="22" y="23"/>
                      </a:lnTo>
                      <a:lnTo>
                        <a:pt x="22" y="24"/>
                      </a:lnTo>
                      <a:lnTo>
                        <a:pt x="13" y="24"/>
                      </a:lnTo>
                      <a:lnTo>
                        <a:pt x="13" y="14"/>
                      </a:lnTo>
                      <a:lnTo>
                        <a:pt x="13" y="6"/>
                      </a:lnTo>
                      <a:lnTo>
                        <a:pt x="8" y="6"/>
                      </a:lnTo>
                      <a:lnTo>
                        <a:pt x="8" y="14"/>
                      </a:lnTo>
                      <a:lnTo>
                        <a:pt x="13" y="14"/>
                      </a:lnTo>
                      <a:lnTo>
                        <a:pt x="13" y="32"/>
                      </a:lnTo>
                      <a:lnTo>
                        <a:pt x="8" y="32"/>
                      </a:lnTo>
                      <a:lnTo>
                        <a:pt x="8" y="24"/>
                      </a:lnTo>
                      <a:lnTo>
                        <a:pt x="13" y="24"/>
                      </a:lnTo>
                      <a:lnTo>
                        <a:pt x="22" y="24"/>
                      </a:lnTo>
                      <a:lnTo>
                        <a:pt x="22" y="33"/>
                      </a:lnTo>
                      <a:lnTo>
                        <a:pt x="17" y="38"/>
                      </a:lnTo>
                      <a:lnTo>
                        <a:pt x="5" y="38"/>
                      </a:lnTo>
                      <a:lnTo>
                        <a:pt x="0" y="33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5"/>
                      </a:lnTo>
                      <a:lnTo>
                        <a:pt x="0" y="5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7" name="Group 164"/>
              <p:cNvGrpSpPr>
                <a:grpSpLocks/>
              </p:cNvGrpSpPr>
              <p:nvPr/>
            </p:nvGrpSpPr>
            <p:grpSpPr bwMode="auto">
              <a:xfrm>
                <a:off x="2754" y="1560"/>
                <a:ext cx="42" cy="39"/>
                <a:chOff x="2754" y="1560"/>
                <a:chExt cx="42" cy="39"/>
              </a:xfrm>
            </p:grpSpPr>
            <p:sp>
              <p:nvSpPr>
                <p:cNvPr id="31878" name="Freeform 165"/>
                <p:cNvSpPr>
                  <a:spLocks/>
                </p:cNvSpPr>
                <p:nvPr/>
              </p:nvSpPr>
              <p:spPr bwMode="auto">
                <a:xfrm>
                  <a:off x="2754" y="1560"/>
                  <a:ext cx="14" cy="39"/>
                </a:xfrm>
                <a:custGeom>
                  <a:avLst/>
                  <a:gdLst>
                    <a:gd name="T0" fmla="*/ 5 w 14"/>
                    <a:gd name="T1" fmla="*/ 38 h 39"/>
                    <a:gd name="T2" fmla="*/ 13 w 14"/>
                    <a:gd name="T3" fmla="*/ 38 h 39"/>
                    <a:gd name="T4" fmla="*/ 13 w 14"/>
                    <a:gd name="T5" fmla="*/ 0 h 39"/>
                    <a:gd name="T6" fmla="*/ 2 w 14"/>
                    <a:gd name="T7" fmla="*/ 0 h 39"/>
                    <a:gd name="T8" fmla="*/ 0 w 14"/>
                    <a:gd name="T9" fmla="*/ 8 h 39"/>
                    <a:gd name="T10" fmla="*/ 5 w 14"/>
                    <a:gd name="T11" fmla="*/ 8 h 39"/>
                    <a:gd name="T12" fmla="*/ 5 w 14"/>
                    <a:gd name="T13" fmla="*/ 38 h 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39"/>
                    <a:gd name="T23" fmla="*/ 14 w 14"/>
                    <a:gd name="T24" fmla="*/ 39 h 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39">
                      <a:moveTo>
                        <a:pt x="5" y="38"/>
                      </a:moveTo>
                      <a:lnTo>
                        <a:pt x="13" y="38"/>
                      </a:lnTo>
                      <a:lnTo>
                        <a:pt x="13" y="0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5" y="8"/>
                      </a:lnTo>
                      <a:lnTo>
                        <a:pt x="5" y="3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79" name="Freeform 166"/>
                <p:cNvSpPr>
                  <a:spLocks/>
                </p:cNvSpPr>
                <p:nvPr/>
              </p:nvSpPr>
              <p:spPr bwMode="auto">
                <a:xfrm>
                  <a:off x="2773" y="1560"/>
                  <a:ext cx="23" cy="39"/>
                </a:xfrm>
                <a:custGeom>
                  <a:avLst/>
                  <a:gdLst>
                    <a:gd name="T0" fmla="*/ 15 w 23"/>
                    <a:gd name="T1" fmla="*/ 0 h 39"/>
                    <a:gd name="T2" fmla="*/ 22 w 23"/>
                    <a:gd name="T3" fmla="*/ 5 h 39"/>
                    <a:gd name="T4" fmla="*/ 22 w 23"/>
                    <a:gd name="T5" fmla="*/ 34 h 39"/>
                    <a:gd name="T6" fmla="*/ 15 w 23"/>
                    <a:gd name="T7" fmla="*/ 38 h 39"/>
                    <a:gd name="T8" fmla="*/ 7 w 23"/>
                    <a:gd name="T9" fmla="*/ 38 h 39"/>
                    <a:gd name="T10" fmla="*/ 0 w 23"/>
                    <a:gd name="T11" fmla="*/ 34 h 39"/>
                    <a:gd name="T12" fmla="*/ 0 w 23"/>
                    <a:gd name="T13" fmla="*/ 27 h 39"/>
                    <a:gd name="T14" fmla="*/ 9 w 23"/>
                    <a:gd name="T15" fmla="*/ 27 h 39"/>
                    <a:gd name="T16" fmla="*/ 9 w 23"/>
                    <a:gd name="T17" fmla="*/ 31 h 39"/>
                    <a:gd name="T18" fmla="*/ 13 w 23"/>
                    <a:gd name="T19" fmla="*/ 31 h 39"/>
                    <a:gd name="T20" fmla="*/ 13 w 23"/>
                    <a:gd name="T21" fmla="*/ 24 h 39"/>
                    <a:gd name="T22" fmla="*/ 13 w 23"/>
                    <a:gd name="T23" fmla="*/ 16 h 39"/>
                    <a:gd name="T24" fmla="*/ 9 w 23"/>
                    <a:gd name="T25" fmla="*/ 16 h 39"/>
                    <a:gd name="T26" fmla="*/ 9 w 23"/>
                    <a:gd name="T27" fmla="*/ 7 h 39"/>
                    <a:gd name="T28" fmla="*/ 13 w 23"/>
                    <a:gd name="T29" fmla="*/ 7 h 39"/>
                    <a:gd name="T30" fmla="*/ 13 w 23"/>
                    <a:gd name="T31" fmla="*/ 16 h 39"/>
                    <a:gd name="T32" fmla="*/ 13 w 23"/>
                    <a:gd name="T33" fmla="*/ 24 h 39"/>
                    <a:gd name="T34" fmla="*/ 7 w 23"/>
                    <a:gd name="T35" fmla="*/ 24 h 39"/>
                    <a:gd name="T36" fmla="*/ 0 w 23"/>
                    <a:gd name="T37" fmla="*/ 19 h 39"/>
                    <a:gd name="T38" fmla="*/ 0 w 23"/>
                    <a:gd name="T39" fmla="*/ 5 h 39"/>
                    <a:gd name="T40" fmla="*/ 7 w 23"/>
                    <a:gd name="T41" fmla="*/ 0 h 39"/>
                    <a:gd name="T42" fmla="*/ 15 w 23"/>
                    <a:gd name="T43" fmla="*/ 0 h 3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3"/>
                    <a:gd name="T67" fmla="*/ 0 h 39"/>
                    <a:gd name="T68" fmla="*/ 23 w 23"/>
                    <a:gd name="T69" fmla="*/ 39 h 3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3" h="39">
                      <a:moveTo>
                        <a:pt x="15" y="0"/>
                      </a:moveTo>
                      <a:lnTo>
                        <a:pt x="22" y="5"/>
                      </a:lnTo>
                      <a:lnTo>
                        <a:pt x="22" y="34"/>
                      </a:lnTo>
                      <a:lnTo>
                        <a:pt x="15" y="38"/>
                      </a:lnTo>
                      <a:lnTo>
                        <a:pt x="7" y="38"/>
                      </a:lnTo>
                      <a:lnTo>
                        <a:pt x="0" y="34"/>
                      </a:lnTo>
                      <a:lnTo>
                        <a:pt x="0" y="27"/>
                      </a:lnTo>
                      <a:lnTo>
                        <a:pt x="9" y="27"/>
                      </a:lnTo>
                      <a:lnTo>
                        <a:pt x="9" y="31"/>
                      </a:lnTo>
                      <a:lnTo>
                        <a:pt x="13" y="31"/>
                      </a:lnTo>
                      <a:lnTo>
                        <a:pt x="13" y="24"/>
                      </a:lnTo>
                      <a:lnTo>
                        <a:pt x="13" y="16"/>
                      </a:lnTo>
                      <a:lnTo>
                        <a:pt x="9" y="16"/>
                      </a:lnTo>
                      <a:lnTo>
                        <a:pt x="9" y="7"/>
                      </a:lnTo>
                      <a:lnTo>
                        <a:pt x="13" y="7"/>
                      </a:lnTo>
                      <a:lnTo>
                        <a:pt x="13" y="16"/>
                      </a:lnTo>
                      <a:lnTo>
                        <a:pt x="13" y="24"/>
                      </a:lnTo>
                      <a:lnTo>
                        <a:pt x="7" y="24"/>
                      </a:lnTo>
                      <a:lnTo>
                        <a:pt x="0" y="19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8" name="Group 167"/>
              <p:cNvGrpSpPr>
                <a:grpSpLocks/>
              </p:cNvGrpSpPr>
              <p:nvPr/>
            </p:nvGrpSpPr>
            <p:grpSpPr bwMode="auto">
              <a:xfrm>
                <a:off x="2870" y="1560"/>
                <a:ext cx="47" cy="39"/>
                <a:chOff x="2870" y="1560"/>
                <a:chExt cx="47" cy="39"/>
              </a:xfrm>
            </p:grpSpPr>
            <p:sp>
              <p:nvSpPr>
                <p:cNvPr id="31876" name="Freeform 168"/>
                <p:cNvSpPr>
                  <a:spLocks/>
                </p:cNvSpPr>
                <p:nvPr/>
              </p:nvSpPr>
              <p:spPr bwMode="auto">
                <a:xfrm>
                  <a:off x="2870" y="1560"/>
                  <a:ext cx="22" cy="39"/>
                </a:xfrm>
                <a:custGeom>
                  <a:avLst/>
                  <a:gdLst>
                    <a:gd name="T0" fmla="*/ 0 w 22"/>
                    <a:gd name="T1" fmla="*/ 11 h 39"/>
                    <a:gd name="T2" fmla="*/ 9 w 22"/>
                    <a:gd name="T3" fmla="*/ 11 h 39"/>
                    <a:gd name="T4" fmla="*/ 9 w 22"/>
                    <a:gd name="T5" fmla="*/ 8 h 39"/>
                    <a:gd name="T6" fmla="*/ 13 w 22"/>
                    <a:gd name="T7" fmla="*/ 8 h 39"/>
                    <a:gd name="T8" fmla="*/ 13 w 22"/>
                    <a:gd name="T9" fmla="*/ 13 h 39"/>
                    <a:gd name="T10" fmla="*/ 0 w 22"/>
                    <a:gd name="T11" fmla="*/ 32 h 39"/>
                    <a:gd name="T12" fmla="*/ 0 w 22"/>
                    <a:gd name="T13" fmla="*/ 38 h 39"/>
                    <a:gd name="T14" fmla="*/ 21 w 22"/>
                    <a:gd name="T15" fmla="*/ 38 h 39"/>
                    <a:gd name="T16" fmla="*/ 21 w 22"/>
                    <a:gd name="T17" fmla="*/ 32 h 39"/>
                    <a:gd name="T18" fmla="*/ 9 w 22"/>
                    <a:gd name="T19" fmla="*/ 32 h 39"/>
                    <a:gd name="T20" fmla="*/ 21 w 22"/>
                    <a:gd name="T21" fmla="*/ 15 h 39"/>
                    <a:gd name="T22" fmla="*/ 21 w 22"/>
                    <a:gd name="T23" fmla="*/ 5 h 39"/>
                    <a:gd name="T24" fmla="*/ 15 w 22"/>
                    <a:gd name="T25" fmla="*/ 0 h 39"/>
                    <a:gd name="T26" fmla="*/ 7 w 22"/>
                    <a:gd name="T27" fmla="*/ 0 h 39"/>
                    <a:gd name="T28" fmla="*/ 0 w 22"/>
                    <a:gd name="T29" fmla="*/ 5 h 39"/>
                    <a:gd name="T30" fmla="*/ 0 w 22"/>
                    <a:gd name="T31" fmla="*/ 11 h 3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2"/>
                    <a:gd name="T49" fmla="*/ 0 h 39"/>
                    <a:gd name="T50" fmla="*/ 22 w 22"/>
                    <a:gd name="T51" fmla="*/ 39 h 3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2" h="39">
                      <a:moveTo>
                        <a:pt x="0" y="11"/>
                      </a:moveTo>
                      <a:lnTo>
                        <a:pt x="9" y="11"/>
                      </a:lnTo>
                      <a:lnTo>
                        <a:pt x="9" y="8"/>
                      </a:lnTo>
                      <a:lnTo>
                        <a:pt x="13" y="8"/>
                      </a:lnTo>
                      <a:lnTo>
                        <a:pt x="13" y="13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21" y="38"/>
                      </a:lnTo>
                      <a:lnTo>
                        <a:pt x="21" y="32"/>
                      </a:lnTo>
                      <a:lnTo>
                        <a:pt x="9" y="32"/>
                      </a:lnTo>
                      <a:lnTo>
                        <a:pt x="21" y="15"/>
                      </a:lnTo>
                      <a:lnTo>
                        <a:pt x="21" y="5"/>
                      </a:lnTo>
                      <a:lnTo>
                        <a:pt x="15" y="0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77" name="Freeform 169"/>
                <p:cNvSpPr>
                  <a:spLocks/>
                </p:cNvSpPr>
                <p:nvPr/>
              </p:nvSpPr>
              <p:spPr bwMode="auto">
                <a:xfrm>
                  <a:off x="2895" y="1560"/>
                  <a:ext cx="22" cy="39"/>
                </a:xfrm>
                <a:custGeom>
                  <a:avLst/>
                  <a:gdLst>
                    <a:gd name="T0" fmla="*/ 6 w 22"/>
                    <a:gd name="T1" fmla="*/ 0 h 39"/>
                    <a:gd name="T2" fmla="*/ 15 w 22"/>
                    <a:gd name="T3" fmla="*/ 0 h 39"/>
                    <a:gd name="T4" fmla="*/ 21 w 22"/>
                    <a:gd name="T5" fmla="*/ 6 h 39"/>
                    <a:gd name="T6" fmla="*/ 21 w 22"/>
                    <a:gd name="T7" fmla="*/ 32 h 39"/>
                    <a:gd name="T8" fmla="*/ 15 w 22"/>
                    <a:gd name="T9" fmla="*/ 38 h 39"/>
                    <a:gd name="T10" fmla="*/ 6 w 22"/>
                    <a:gd name="T11" fmla="*/ 38 h 39"/>
                    <a:gd name="T12" fmla="*/ 0 w 22"/>
                    <a:gd name="T13" fmla="*/ 32 h 39"/>
                    <a:gd name="T14" fmla="*/ 0 w 22"/>
                    <a:gd name="T15" fmla="*/ 31 h 39"/>
                    <a:gd name="T16" fmla="*/ 8 w 22"/>
                    <a:gd name="T17" fmla="*/ 31 h 39"/>
                    <a:gd name="T18" fmla="*/ 8 w 22"/>
                    <a:gd name="T19" fmla="*/ 8 h 39"/>
                    <a:gd name="T20" fmla="*/ 13 w 22"/>
                    <a:gd name="T21" fmla="*/ 8 h 39"/>
                    <a:gd name="T22" fmla="*/ 13 w 22"/>
                    <a:gd name="T23" fmla="*/ 31 h 39"/>
                    <a:gd name="T24" fmla="*/ 8 w 22"/>
                    <a:gd name="T25" fmla="*/ 31 h 39"/>
                    <a:gd name="T26" fmla="*/ 0 w 22"/>
                    <a:gd name="T27" fmla="*/ 31 h 39"/>
                    <a:gd name="T28" fmla="*/ 0 w 22"/>
                    <a:gd name="T29" fmla="*/ 6 h 39"/>
                    <a:gd name="T30" fmla="*/ 6 w 22"/>
                    <a:gd name="T31" fmla="*/ 0 h 3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2"/>
                    <a:gd name="T49" fmla="*/ 0 h 39"/>
                    <a:gd name="T50" fmla="*/ 22 w 22"/>
                    <a:gd name="T51" fmla="*/ 39 h 3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2" h="39">
                      <a:moveTo>
                        <a:pt x="6" y="0"/>
                      </a:moveTo>
                      <a:lnTo>
                        <a:pt x="15" y="0"/>
                      </a:lnTo>
                      <a:lnTo>
                        <a:pt x="21" y="6"/>
                      </a:lnTo>
                      <a:lnTo>
                        <a:pt x="21" y="32"/>
                      </a:lnTo>
                      <a:lnTo>
                        <a:pt x="15" y="38"/>
                      </a:lnTo>
                      <a:lnTo>
                        <a:pt x="6" y="38"/>
                      </a:lnTo>
                      <a:lnTo>
                        <a:pt x="0" y="32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3" y="8"/>
                      </a:lnTo>
                      <a:lnTo>
                        <a:pt x="13" y="31"/>
                      </a:lnTo>
                      <a:lnTo>
                        <a:pt x="8" y="31"/>
                      </a:lnTo>
                      <a:lnTo>
                        <a:pt x="0" y="31"/>
                      </a:lnTo>
                      <a:lnTo>
                        <a:pt x="0" y="6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9" name="Group 170"/>
              <p:cNvGrpSpPr>
                <a:grpSpLocks/>
              </p:cNvGrpSpPr>
              <p:nvPr/>
            </p:nvGrpSpPr>
            <p:grpSpPr bwMode="auto">
              <a:xfrm>
                <a:off x="2982" y="1560"/>
                <a:ext cx="40" cy="39"/>
                <a:chOff x="2982" y="1560"/>
                <a:chExt cx="40" cy="39"/>
              </a:xfrm>
            </p:grpSpPr>
            <p:sp>
              <p:nvSpPr>
                <p:cNvPr id="31874" name="Freeform 171"/>
                <p:cNvSpPr>
                  <a:spLocks/>
                </p:cNvSpPr>
                <p:nvPr/>
              </p:nvSpPr>
              <p:spPr bwMode="auto">
                <a:xfrm>
                  <a:off x="2982" y="1560"/>
                  <a:ext cx="23" cy="39"/>
                </a:xfrm>
                <a:custGeom>
                  <a:avLst/>
                  <a:gdLst>
                    <a:gd name="T0" fmla="*/ 0 w 23"/>
                    <a:gd name="T1" fmla="*/ 11 h 39"/>
                    <a:gd name="T2" fmla="*/ 9 w 23"/>
                    <a:gd name="T3" fmla="*/ 11 h 39"/>
                    <a:gd name="T4" fmla="*/ 9 w 23"/>
                    <a:gd name="T5" fmla="*/ 8 h 39"/>
                    <a:gd name="T6" fmla="*/ 13 w 23"/>
                    <a:gd name="T7" fmla="*/ 8 h 39"/>
                    <a:gd name="T8" fmla="*/ 13 w 23"/>
                    <a:gd name="T9" fmla="*/ 13 h 39"/>
                    <a:gd name="T10" fmla="*/ 0 w 23"/>
                    <a:gd name="T11" fmla="*/ 32 h 39"/>
                    <a:gd name="T12" fmla="*/ 0 w 23"/>
                    <a:gd name="T13" fmla="*/ 38 h 39"/>
                    <a:gd name="T14" fmla="*/ 22 w 23"/>
                    <a:gd name="T15" fmla="*/ 38 h 39"/>
                    <a:gd name="T16" fmla="*/ 22 w 23"/>
                    <a:gd name="T17" fmla="*/ 32 h 39"/>
                    <a:gd name="T18" fmla="*/ 9 w 23"/>
                    <a:gd name="T19" fmla="*/ 32 h 39"/>
                    <a:gd name="T20" fmla="*/ 22 w 23"/>
                    <a:gd name="T21" fmla="*/ 15 h 39"/>
                    <a:gd name="T22" fmla="*/ 22 w 23"/>
                    <a:gd name="T23" fmla="*/ 5 h 39"/>
                    <a:gd name="T24" fmla="*/ 15 w 23"/>
                    <a:gd name="T25" fmla="*/ 0 h 39"/>
                    <a:gd name="T26" fmla="*/ 6 w 23"/>
                    <a:gd name="T27" fmla="*/ 0 h 39"/>
                    <a:gd name="T28" fmla="*/ 0 w 23"/>
                    <a:gd name="T29" fmla="*/ 5 h 39"/>
                    <a:gd name="T30" fmla="*/ 0 w 23"/>
                    <a:gd name="T31" fmla="*/ 11 h 3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"/>
                    <a:gd name="T49" fmla="*/ 0 h 39"/>
                    <a:gd name="T50" fmla="*/ 23 w 23"/>
                    <a:gd name="T51" fmla="*/ 39 h 3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" h="39">
                      <a:moveTo>
                        <a:pt x="0" y="11"/>
                      </a:moveTo>
                      <a:lnTo>
                        <a:pt x="9" y="11"/>
                      </a:lnTo>
                      <a:lnTo>
                        <a:pt x="9" y="8"/>
                      </a:lnTo>
                      <a:lnTo>
                        <a:pt x="13" y="8"/>
                      </a:lnTo>
                      <a:lnTo>
                        <a:pt x="13" y="13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22" y="38"/>
                      </a:lnTo>
                      <a:lnTo>
                        <a:pt x="22" y="32"/>
                      </a:lnTo>
                      <a:lnTo>
                        <a:pt x="9" y="32"/>
                      </a:lnTo>
                      <a:lnTo>
                        <a:pt x="22" y="15"/>
                      </a:lnTo>
                      <a:lnTo>
                        <a:pt x="22" y="5"/>
                      </a:lnTo>
                      <a:lnTo>
                        <a:pt x="15" y="0"/>
                      </a:lnTo>
                      <a:lnTo>
                        <a:pt x="6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75" name="Freeform 172"/>
                <p:cNvSpPr>
                  <a:spLocks/>
                </p:cNvSpPr>
                <p:nvPr/>
              </p:nvSpPr>
              <p:spPr bwMode="auto">
                <a:xfrm>
                  <a:off x="3007" y="1560"/>
                  <a:ext cx="15" cy="39"/>
                </a:xfrm>
                <a:custGeom>
                  <a:avLst/>
                  <a:gdLst>
                    <a:gd name="T0" fmla="*/ 5 w 15"/>
                    <a:gd name="T1" fmla="*/ 38 h 39"/>
                    <a:gd name="T2" fmla="*/ 14 w 15"/>
                    <a:gd name="T3" fmla="*/ 38 h 39"/>
                    <a:gd name="T4" fmla="*/ 14 w 15"/>
                    <a:gd name="T5" fmla="*/ 0 h 39"/>
                    <a:gd name="T6" fmla="*/ 2 w 15"/>
                    <a:gd name="T7" fmla="*/ 0 h 39"/>
                    <a:gd name="T8" fmla="*/ 0 w 15"/>
                    <a:gd name="T9" fmla="*/ 8 h 39"/>
                    <a:gd name="T10" fmla="*/ 5 w 15"/>
                    <a:gd name="T11" fmla="*/ 8 h 39"/>
                    <a:gd name="T12" fmla="*/ 5 w 15"/>
                    <a:gd name="T13" fmla="*/ 38 h 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"/>
                    <a:gd name="T22" fmla="*/ 0 h 39"/>
                    <a:gd name="T23" fmla="*/ 15 w 15"/>
                    <a:gd name="T24" fmla="*/ 39 h 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" h="39">
                      <a:moveTo>
                        <a:pt x="5" y="38"/>
                      </a:moveTo>
                      <a:lnTo>
                        <a:pt x="14" y="38"/>
                      </a:lnTo>
                      <a:lnTo>
                        <a:pt x="14" y="0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5" y="8"/>
                      </a:lnTo>
                      <a:lnTo>
                        <a:pt x="5" y="3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0" name="Group 173"/>
              <p:cNvGrpSpPr>
                <a:grpSpLocks/>
              </p:cNvGrpSpPr>
              <p:nvPr/>
            </p:nvGrpSpPr>
            <p:grpSpPr bwMode="auto">
              <a:xfrm>
                <a:off x="3098" y="1560"/>
                <a:ext cx="48" cy="39"/>
                <a:chOff x="3098" y="1560"/>
                <a:chExt cx="48" cy="39"/>
              </a:xfrm>
            </p:grpSpPr>
            <p:sp>
              <p:nvSpPr>
                <p:cNvPr id="31872" name="Freeform 174"/>
                <p:cNvSpPr>
                  <a:spLocks/>
                </p:cNvSpPr>
                <p:nvPr/>
              </p:nvSpPr>
              <p:spPr bwMode="auto">
                <a:xfrm>
                  <a:off x="3098" y="1560"/>
                  <a:ext cx="23" cy="39"/>
                </a:xfrm>
                <a:custGeom>
                  <a:avLst/>
                  <a:gdLst>
                    <a:gd name="T0" fmla="*/ 0 w 23"/>
                    <a:gd name="T1" fmla="*/ 11 h 39"/>
                    <a:gd name="T2" fmla="*/ 8 w 23"/>
                    <a:gd name="T3" fmla="*/ 11 h 39"/>
                    <a:gd name="T4" fmla="*/ 8 w 23"/>
                    <a:gd name="T5" fmla="*/ 8 h 39"/>
                    <a:gd name="T6" fmla="*/ 13 w 23"/>
                    <a:gd name="T7" fmla="*/ 8 h 39"/>
                    <a:gd name="T8" fmla="*/ 13 w 23"/>
                    <a:gd name="T9" fmla="*/ 13 h 39"/>
                    <a:gd name="T10" fmla="*/ 0 w 23"/>
                    <a:gd name="T11" fmla="*/ 32 h 39"/>
                    <a:gd name="T12" fmla="*/ 0 w 23"/>
                    <a:gd name="T13" fmla="*/ 38 h 39"/>
                    <a:gd name="T14" fmla="*/ 22 w 23"/>
                    <a:gd name="T15" fmla="*/ 38 h 39"/>
                    <a:gd name="T16" fmla="*/ 22 w 23"/>
                    <a:gd name="T17" fmla="*/ 32 h 39"/>
                    <a:gd name="T18" fmla="*/ 9 w 23"/>
                    <a:gd name="T19" fmla="*/ 32 h 39"/>
                    <a:gd name="T20" fmla="*/ 22 w 23"/>
                    <a:gd name="T21" fmla="*/ 15 h 39"/>
                    <a:gd name="T22" fmla="*/ 22 w 23"/>
                    <a:gd name="T23" fmla="*/ 5 h 39"/>
                    <a:gd name="T24" fmla="*/ 15 w 23"/>
                    <a:gd name="T25" fmla="*/ 0 h 39"/>
                    <a:gd name="T26" fmla="*/ 6 w 23"/>
                    <a:gd name="T27" fmla="*/ 0 h 39"/>
                    <a:gd name="T28" fmla="*/ 0 w 23"/>
                    <a:gd name="T29" fmla="*/ 5 h 39"/>
                    <a:gd name="T30" fmla="*/ 0 w 23"/>
                    <a:gd name="T31" fmla="*/ 11 h 3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"/>
                    <a:gd name="T49" fmla="*/ 0 h 39"/>
                    <a:gd name="T50" fmla="*/ 23 w 23"/>
                    <a:gd name="T51" fmla="*/ 39 h 3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" h="39">
                      <a:moveTo>
                        <a:pt x="0" y="11"/>
                      </a:moveTo>
                      <a:lnTo>
                        <a:pt x="8" y="11"/>
                      </a:lnTo>
                      <a:lnTo>
                        <a:pt x="8" y="8"/>
                      </a:lnTo>
                      <a:lnTo>
                        <a:pt x="13" y="8"/>
                      </a:lnTo>
                      <a:lnTo>
                        <a:pt x="13" y="13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22" y="38"/>
                      </a:lnTo>
                      <a:lnTo>
                        <a:pt x="22" y="32"/>
                      </a:lnTo>
                      <a:lnTo>
                        <a:pt x="9" y="32"/>
                      </a:lnTo>
                      <a:lnTo>
                        <a:pt x="22" y="15"/>
                      </a:lnTo>
                      <a:lnTo>
                        <a:pt x="22" y="5"/>
                      </a:lnTo>
                      <a:lnTo>
                        <a:pt x="15" y="0"/>
                      </a:lnTo>
                      <a:lnTo>
                        <a:pt x="6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73" name="Freeform 175"/>
                <p:cNvSpPr>
                  <a:spLocks/>
                </p:cNvSpPr>
                <p:nvPr/>
              </p:nvSpPr>
              <p:spPr bwMode="auto">
                <a:xfrm>
                  <a:off x="3122" y="1560"/>
                  <a:ext cx="24" cy="39"/>
                </a:xfrm>
                <a:custGeom>
                  <a:avLst/>
                  <a:gdLst>
                    <a:gd name="T0" fmla="*/ 0 w 24"/>
                    <a:gd name="T1" fmla="*/ 11 h 39"/>
                    <a:gd name="T2" fmla="*/ 9 w 24"/>
                    <a:gd name="T3" fmla="*/ 11 h 39"/>
                    <a:gd name="T4" fmla="*/ 9 w 24"/>
                    <a:gd name="T5" fmla="*/ 8 h 39"/>
                    <a:gd name="T6" fmla="*/ 14 w 24"/>
                    <a:gd name="T7" fmla="*/ 8 h 39"/>
                    <a:gd name="T8" fmla="*/ 14 w 24"/>
                    <a:gd name="T9" fmla="*/ 13 h 39"/>
                    <a:gd name="T10" fmla="*/ 0 w 24"/>
                    <a:gd name="T11" fmla="*/ 32 h 39"/>
                    <a:gd name="T12" fmla="*/ 0 w 24"/>
                    <a:gd name="T13" fmla="*/ 38 h 39"/>
                    <a:gd name="T14" fmla="*/ 23 w 24"/>
                    <a:gd name="T15" fmla="*/ 38 h 39"/>
                    <a:gd name="T16" fmla="*/ 23 w 24"/>
                    <a:gd name="T17" fmla="*/ 32 h 39"/>
                    <a:gd name="T18" fmla="*/ 10 w 24"/>
                    <a:gd name="T19" fmla="*/ 32 h 39"/>
                    <a:gd name="T20" fmla="*/ 23 w 24"/>
                    <a:gd name="T21" fmla="*/ 15 h 39"/>
                    <a:gd name="T22" fmla="*/ 23 w 24"/>
                    <a:gd name="T23" fmla="*/ 5 h 39"/>
                    <a:gd name="T24" fmla="*/ 16 w 24"/>
                    <a:gd name="T25" fmla="*/ 0 h 39"/>
                    <a:gd name="T26" fmla="*/ 7 w 24"/>
                    <a:gd name="T27" fmla="*/ 0 h 39"/>
                    <a:gd name="T28" fmla="*/ 0 w 24"/>
                    <a:gd name="T29" fmla="*/ 5 h 39"/>
                    <a:gd name="T30" fmla="*/ 0 w 24"/>
                    <a:gd name="T31" fmla="*/ 11 h 3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"/>
                    <a:gd name="T49" fmla="*/ 0 h 39"/>
                    <a:gd name="T50" fmla="*/ 24 w 24"/>
                    <a:gd name="T51" fmla="*/ 39 h 3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" h="39">
                      <a:moveTo>
                        <a:pt x="0" y="11"/>
                      </a:moveTo>
                      <a:lnTo>
                        <a:pt x="9" y="11"/>
                      </a:lnTo>
                      <a:lnTo>
                        <a:pt x="9" y="8"/>
                      </a:lnTo>
                      <a:lnTo>
                        <a:pt x="14" y="8"/>
                      </a:lnTo>
                      <a:lnTo>
                        <a:pt x="14" y="13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23" y="38"/>
                      </a:lnTo>
                      <a:lnTo>
                        <a:pt x="23" y="32"/>
                      </a:lnTo>
                      <a:lnTo>
                        <a:pt x="10" y="32"/>
                      </a:lnTo>
                      <a:lnTo>
                        <a:pt x="23" y="15"/>
                      </a:lnTo>
                      <a:lnTo>
                        <a:pt x="23" y="5"/>
                      </a:lnTo>
                      <a:lnTo>
                        <a:pt x="16" y="0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1" name="Group 176"/>
              <p:cNvGrpSpPr>
                <a:grpSpLocks/>
              </p:cNvGrpSpPr>
              <p:nvPr/>
            </p:nvGrpSpPr>
            <p:grpSpPr bwMode="auto">
              <a:xfrm>
                <a:off x="3212" y="1560"/>
                <a:ext cx="47" cy="39"/>
                <a:chOff x="3212" y="1560"/>
                <a:chExt cx="47" cy="39"/>
              </a:xfrm>
            </p:grpSpPr>
            <p:sp>
              <p:nvSpPr>
                <p:cNvPr id="31870" name="Freeform 177"/>
                <p:cNvSpPr>
                  <a:spLocks/>
                </p:cNvSpPr>
                <p:nvPr/>
              </p:nvSpPr>
              <p:spPr bwMode="auto">
                <a:xfrm>
                  <a:off x="3212" y="1560"/>
                  <a:ext cx="23" cy="39"/>
                </a:xfrm>
                <a:custGeom>
                  <a:avLst/>
                  <a:gdLst>
                    <a:gd name="T0" fmla="*/ 0 w 23"/>
                    <a:gd name="T1" fmla="*/ 11 h 39"/>
                    <a:gd name="T2" fmla="*/ 9 w 23"/>
                    <a:gd name="T3" fmla="*/ 11 h 39"/>
                    <a:gd name="T4" fmla="*/ 9 w 23"/>
                    <a:gd name="T5" fmla="*/ 8 h 39"/>
                    <a:gd name="T6" fmla="*/ 13 w 23"/>
                    <a:gd name="T7" fmla="*/ 8 h 39"/>
                    <a:gd name="T8" fmla="*/ 13 w 23"/>
                    <a:gd name="T9" fmla="*/ 13 h 39"/>
                    <a:gd name="T10" fmla="*/ 0 w 23"/>
                    <a:gd name="T11" fmla="*/ 32 h 39"/>
                    <a:gd name="T12" fmla="*/ 0 w 23"/>
                    <a:gd name="T13" fmla="*/ 38 h 39"/>
                    <a:gd name="T14" fmla="*/ 22 w 23"/>
                    <a:gd name="T15" fmla="*/ 38 h 39"/>
                    <a:gd name="T16" fmla="*/ 22 w 23"/>
                    <a:gd name="T17" fmla="*/ 32 h 39"/>
                    <a:gd name="T18" fmla="*/ 9 w 23"/>
                    <a:gd name="T19" fmla="*/ 32 h 39"/>
                    <a:gd name="T20" fmla="*/ 22 w 23"/>
                    <a:gd name="T21" fmla="*/ 15 h 39"/>
                    <a:gd name="T22" fmla="*/ 22 w 23"/>
                    <a:gd name="T23" fmla="*/ 5 h 39"/>
                    <a:gd name="T24" fmla="*/ 15 w 23"/>
                    <a:gd name="T25" fmla="*/ 0 h 39"/>
                    <a:gd name="T26" fmla="*/ 7 w 23"/>
                    <a:gd name="T27" fmla="*/ 0 h 39"/>
                    <a:gd name="T28" fmla="*/ 0 w 23"/>
                    <a:gd name="T29" fmla="*/ 5 h 39"/>
                    <a:gd name="T30" fmla="*/ 0 w 23"/>
                    <a:gd name="T31" fmla="*/ 11 h 3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"/>
                    <a:gd name="T49" fmla="*/ 0 h 39"/>
                    <a:gd name="T50" fmla="*/ 23 w 23"/>
                    <a:gd name="T51" fmla="*/ 39 h 3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" h="39">
                      <a:moveTo>
                        <a:pt x="0" y="11"/>
                      </a:moveTo>
                      <a:lnTo>
                        <a:pt x="9" y="11"/>
                      </a:lnTo>
                      <a:lnTo>
                        <a:pt x="9" y="8"/>
                      </a:lnTo>
                      <a:lnTo>
                        <a:pt x="13" y="8"/>
                      </a:lnTo>
                      <a:lnTo>
                        <a:pt x="13" y="13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22" y="38"/>
                      </a:lnTo>
                      <a:lnTo>
                        <a:pt x="22" y="32"/>
                      </a:lnTo>
                      <a:lnTo>
                        <a:pt x="9" y="32"/>
                      </a:lnTo>
                      <a:lnTo>
                        <a:pt x="22" y="15"/>
                      </a:lnTo>
                      <a:lnTo>
                        <a:pt x="22" y="5"/>
                      </a:lnTo>
                      <a:lnTo>
                        <a:pt x="15" y="0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71" name="Freeform 178"/>
                <p:cNvSpPr>
                  <a:spLocks/>
                </p:cNvSpPr>
                <p:nvPr/>
              </p:nvSpPr>
              <p:spPr bwMode="auto">
                <a:xfrm>
                  <a:off x="3236" y="1560"/>
                  <a:ext cx="23" cy="39"/>
                </a:xfrm>
                <a:custGeom>
                  <a:avLst/>
                  <a:gdLst>
                    <a:gd name="T0" fmla="*/ 6 w 23"/>
                    <a:gd name="T1" fmla="*/ 0 h 39"/>
                    <a:gd name="T2" fmla="*/ 15 w 23"/>
                    <a:gd name="T3" fmla="*/ 0 h 39"/>
                    <a:gd name="T4" fmla="*/ 22 w 23"/>
                    <a:gd name="T5" fmla="*/ 5 h 39"/>
                    <a:gd name="T6" fmla="*/ 22 w 23"/>
                    <a:gd name="T7" fmla="*/ 15 h 39"/>
                    <a:gd name="T8" fmla="*/ 19 w 23"/>
                    <a:gd name="T9" fmla="*/ 19 h 39"/>
                    <a:gd name="T10" fmla="*/ 22 w 23"/>
                    <a:gd name="T11" fmla="*/ 23 h 39"/>
                    <a:gd name="T12" fmla="*/ 22 w 23"/>
                    <a:gd name="T13" fmla="*/ 33 h 39"/>
                    <a:gd name="T14" fmla="*/ 15 w 23"/>
                    <a:gd name="T15" fmla="*/ 38 h 39"/>
                    <a:gd name="T16" fmla="*/ 6 w 23"/>
                    <a:gd name="T17" fmla="*/ 38 h 39"/>
                    <a:gd name="T18" fmla="*/ 0 w 23"/>
                    <a:gd name="T19" fmla="*/ 33 h 39"/>
                    <a:gd name="T20" fmla="*/ 0 w 23"/>
                    <a:gd name="T21" fmla="*/ 27 h 39"/>
                    <a:gd name="T22" fmla="*/ 8 w 23"/>
                    <a:gd name="T23" fmla="*/ 27 h 39"/>
                    <a:gd name="T24" fmla="*/ 8 w 23"/>
                    <a:gd name="T25" fmla="*/ 32 h 39"/>
                    <a:gd name="T26" fmla="*/ 14 w 23"/>
                    <a:gd name="T27" fmla="*/ 32 h 39"/>
                    <a:gd name="T28" fmla="*/ 14 w 23"/>
                    <a:gd name="T29" fmla="*/ 23 h 39"/>
                    <a:gd name="T30" fmla="*/ 8 w 23"/>
                    <a:gd name="T31" fmla="*/ 23 h 39"/>
                    <a:gd name="T32" fmla="*/ 8 w 23"/>
                    <a:gd name="T33" fmla="*/ 15 h 39"/>
                    <a:gd name="T34" fmla="*/ 14 w 23"/>
                    <a:gd name="T35" fmla="*/ 15 h 39"/>
                    <a:gd name="T36" fmla="*/ 14 w 23"/>
                    <a:gd name="T37" fmla="*/ 6 h 39"/>
                    <a:gd name="T38" fmla="*/ 8 w 23"/>
                    <a:gd name="T39" fmla="*/ 6 h 39"/>
                    <a:gd name="T40" fmla="*/ 8 w 23"/>
                    <a:gd name="T41" fmla="*/ 11 h 39"/>
                    <a:gd name="T42" fmla="*/ 0 w 23"/>
                    <a:gd name="T43" fmla="*/ 11 h 39"/>
                    <a:gd name="T44" fmla="*/ 0 w 23"/>
                    <a:gd name="T45" fmla="*/ 5 h 39"/>
                    <a:gd name="T46" fmla="*/ 6 w 23"/>
                    <a:gd name="T47" fmla="*/ 0 h 3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3"/>
                    <a:gd name="T73" fmla="*/ 0 h 39"/>
                    <a:gd name="T74" fmla="*/ 23 w 23"/>
                    <a:gd name="T75" fmla="*/ 39 h 39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3" h="39">
                      <a:moveTo>
                        <a:pt x="6" y="0"/>
                      </a:moveTo>
                      <a:lnTo>
                        <a:pt x="15" y="0"/>
                      </a:lnTo>
                      <a:lnTo>
                        <a:pt x="22" y="5"/>
                      </a:lnTo>
                      <a:lnTo>
                        <a:pt x="22" y="15"/>
                      </a:lnTo>
                      <a:lnTo>
                        <a:pt x="19" y="19"/>
                      </a:lnTo>
                      <a:lnTo>
                        <a:pt x="22" y="23"/>
                      </a:lnTo>
                      <a:lnTo>
                        <a:pt x="22" y="33"/>
                      </a:lnTo>
                      <a:lnTo>
                        <a:pt x="15" y="38"/>
                      </a:lnTo>
                      <a:lnTo>
                        <a:pt x="6" y="38"/>
                      </a:lnTo>
                      <a:lnTo>
                        <a:pt x="0" y="33"/>
                      </a:lnTo>
                      <a:lnTo>
                        <a:pt x="0" y="27"/>
                      </a:lnTo>
                      <a:lnTo>
                        <a:pt x="8" y="27"/>
                      </a:lnTo>
                      <a:lnTo>
                        <a:pt x="8" y="32"/>
                      </a:lnTo>
                      <a:lnTo>
                        <a:pt x="14" y="32"/>
                      </a:lnTo>
                      <a:lnTo>
                        <a:pt x="14" y="23"/>
                      </a:lnTo>
                      <a:lnTo>
                        <a:pt x="8" y="23"/>
                      </a:lnTo>
                      <a:lnTo>
                        <a:pt x="8" y="15"/>
                      </a:lnTo>
                      <a:lnTo>
                        <a:pt x="14" y="15"/>
                      </a:lnTo>
                      <a:lnTo>
                        <a:pt x="14" y="6"/>
                      </a:lnTo>
                      <a:lnTo>
                        <a:pt x="8" y="6"/>
                      </a:lnTo>
                      <a:lnTo>
                        <a:pt x="8" y="11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1811" name="Group 179"/>
              <p:cNvGrpSpPr>
                <a:grpSpLocks/>
              </p:cNvGrpSpPr>
              <p:nvPr/>
            </p:nvGrpSpPr>
            <p:grpSpPr bwMode="auto">
              <a:xfrm>
                <a:off x="3326" y="1560"/>
                <a:ext cx="49" cy="39"/>
                <a:chOff x="3326" y="1560"/>
                <a:chExt cx="49" cy="39"/>
              </a:xfrm>
            </p:grpSpPr>
            <p:sp>
              <p:nvSpPr>
                <p:cNvPr id="31868" name="Freeform 180"/>
                <p:cNvSpPr>
                  <a:spLocks/>
                </p:cNvSpPr>
                <p:nvPr/>
              </p:nvSpPr>
              <p:spPr bwMode="auto">
                <a:xfrm>
                  <a:off x="3326" y="1560"/>
                  <a:ext cx="23" cy="39"/>
                </a:xfrm>
                <a:custGeom>
                  <a:avLst/>
                  <a:gdLst>
                    <a:gd name="T0" fmla="*/ 0 w 23"/>
                    <a:gd name="T1" fmla="*/ 11 h 39"/>
                    <a:gd name="T2" fmla="*/ 8 w 23"/>
                    <a:gd name="T3" fmla="*/ 11 h 39"/>
                    <a:gd name="T4" fmla="*/ 8 w 23"/>
                    <a:gd name="T5" fmla="*/ 8 h 39"/>
                    <a:gd name="T6" fmla="*/ 13 w 23"/>
                    <a:gd name="T7" fmla="*/ 8 h 39"/>
                    <a:gd name="T8" fmla="*/ 13 w 23"/>
                    <a:gd name="T9" fmla="*/ 13 h 39"/>
                    <a:gd name="T10" fmla="*/ 0 w 23"/>
                    <a:gd name="T11" fmla="*/ 32 h 39"/>
                    <a:gd name="T12" fmla="*/ 0 w 23"/>
                    <a:gd name="T13" fmla="*/ 38 h 39"/>
                    <a:gd name="T14" fmla="*/ 22 w 23"/>
                    <a:gd name="T15" fmla="*/ 38 h 39"/>
                    <a:gd name="T16" fmla="*/ 22 w 23"/>
                    <a:gd name="T17" fmla="*/ 32 h 39"/>
                    <a:gd name="T18" fmla="*/ 9 w 23"/>
                    <a:gd name="T19" fmla="*/ 32 h 39"/>
                    <a:gd name="T20" fmla="*/ 22 w 23"/>
                    <a:gd name="T21" fmla="*/ 15 h 39"/>
                    <a:gd name="T22" fmla="*/ 22 w 23"/>
                    <a:gd name="T23" fmla="*/ 5 h 39"/>
                    <a:gd name="T24" fmla="*/ 15 w 23"/>
                    <a:gd name="T25" fmla="*/ 0 h 39"/>
                    <a:gd name="T26" fmla="*/ 7 w 23"/>
                    <a:gd name="T27" fmla="*/ 0 h 39"/>
                    <a:gd name="T28" fmla="*/ 0 w 23"/>
                    <a:gd name="T29" fmla="*/ 5 h 39"/>
                    <a:gd name="T30" fmla="*/ 0 w 23"/>
                    <a:gd name="T31" fmla="*/ 11 h 3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"/>
                    <a:gd name="T49" fmla="*/ 0 h 39"/>
                    <a:gd name="T50" fmla="*/ 23 w 23"/>
                    <a:gd name="T51" fmla="*/ 39 h 3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" h="39">
                      <a:moveTo>
                        <a:pt x="0" y="11"/>
                      </a:moveTo>
                      <a:lnTo>
                        <a:pt x="8" y="11"/>
                      </a:lnTo>
                      <a:lnTo>
                        <a:pt x="8" y="8"/>
                      </a:lnTo>
                      <a:lnTo>
                        <a:pt x="13" y="8"/>
                      </a:lnTo>
                      <a:lnTo>
                        <a:pt x="13" y="13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22" y="38"/>
                      </a:lnTo>
                      <a:lnTo>
                        <a:pt x="22" y="32"/>
                      </a:lnTo>
                      <a:lnTo>
                        <a:pt x="9" y="32"/>
                      </a:lnTo>
                      <a:lnTo>
                        <a:pt x="22" y="15"/>
                      </a:lnTo>
                      <a:lnTo>
                        <a:pt x="22" y="5"/>
                      </a:lnTo>
                      <a:lnTo>
                        <a:pt x="15" y="0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69" name="Freeform 181"/>
                <p:cNvSpPr>
                  <a:spLocks/>
                </p:cNvSpPr>
                <p:nvPr/>
              </p:nvSpPr>
              <p:spPr bwMode="auto">
                <a:xfrm>
                  <a:off x="3349" y="1560"/>
                  <a:ext cx="26" cy="39"/>
                </a:xfrm>
                <a:custGeom>
                  <a:avLst/>
                  <a:gdLst>
                    <a:gd name="T0" fmla="*/ 15 w 26"/>
                    <a:gd name="T1" fmla="*/ 0 h 39"/>
                    <a:gd name="T2" fmla="*/ 23 w 26"/>
                    <a:gd name="T3" fmla="*/ 0 h 39"/>
                    <a:gd name="T4" fmla="*/ 23 w 26"/>
                    <a:gd name="T5" fmla="*/ 23 h 39"/>
                    <a:gd name="T6" fmla="*/ 25 w 26"/>
                    <a:gd name="T7" fmla="*/ 23 h 39"/>
                    <a:gd name="T8" fmla="*/ 25 w 26"/>
                    <a:gd name="T9" fmla="*/ 32 h 39"/>
                    <a:gd name="T10" fmla="*/ 23 w 26"/>
                    <a:gd name="T11" fmla="*/ 32 h 39"/>
                    <a:gd name="T12" fmla="*/ 23 w 26"/>
                    <a:gd name="T13" fmla="*/ 38 h 39"/>
                    <a:gd name="T14" fmla="*/ 15 w 26"/>
                    <a:gd name="T15" fmla="*/ 38 h 39"/>
                    <a:gd name="T16" fmla="*/ 15 w 26"/>
                    <a:gd name="T17" fmla="*/ 32 h 39"/>
                    <a:gd name="T18" fmla="*/ 15 w 26"/>
                    <a:gd name="T19" fmla="*/ 23 h 39"/>
                    <a:gd name="T20" fmla="*/ 10 w 26"/>
                    <a:gd name="T21" fmla="*/ 23 h 39"/>
                    <a:gd name="T22" fmla="*/ 15 w 26"/>
                    <a:gd name="T23" fmla="*/ 14 h 39"/>
                    <a:gd name="T24" fmla="*/ 15 w 26"/>
                    <a:gd name="T25" fmla="*/ 23 h 39"/>
                    <a:gd name="T26" fmla="*/ 15 w 26"/>
                    <a:gd name="T27" fmla="*/ 32 h 39"/>
                    <a:gd name="T28" fmla="*/ 0 w 26"/>
                    <a:gd name="T29" fmla="*/ 32 h 39"/>
                    <a:gd name="T30" fmla="*/ 0 w 26"/>
                    <a:gd name="T31" fmla="*/ 23 h 39"/>
                    <a:gd name="T32" fmla="*/ 15 w 26"/>
                    <a:gd name="T33" fmla="*/ 0 h 3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"/>
                    <a:gd name="T52" fmla="*/ 0 h 39"/>
                    <a:gd name="T53" fmla="*/ 26 w 26"/>
                    <a:gd name="T54" fmla="*/ 39 h 3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" h="39">
                      <a:moveTo>
                        <a:pt x="15" y="0"/>
                      </a:moveTo>
                      <a:lnTo>
                        <a:pt x="23" y="0"/>
                      </a:lnTo>
                      <a:lnTo>
                        <a:pt x="23" y="23"/>
                      </a:lnTo>
                      <a:lnTo>
                        <a:pt x="25" y="23"/>
                      </a:lnTo>
                      <a:lnTo>
                        <a:pt x="25" y="32"/>
                      </a:lnTo>
                      <a:lnTo>
                        <a:pt x="23" y="32"/>
                      </a:lnTo>
                      <a:lnTo>
                        <a:pt x="23" y="38"/>
                      </a:lnTo>
                      <a:lnTo>
                        <a:pt x="15" y="38"/>
                      </a:lnTo>
                      <a:lnTo>
                        <a:pt x="15" y="32"/>
                      </a:lnTo>
                      <a:lnTo>
                        <a:pt x="15" y="23"/>
                      </a:lnTo>
                      <a:lnTo>
                        <a:pt x="10" y="23"/>
                      </a:lnTo>
                      <a:lnTo>
                        <a:pt x="15" y="14"/>
                      </a:lnTo>
                      <a:lnTo>
                        <a:pt x="15" y="23"/>
                      </a:lnTo>
                      <a:lnTo>
                        <a:pt x="15" y="32"/>
                      </a:lnTo>
                      <a:lnTo>
                        <a:pt x="0" y="32"/>
                      </a:lnTo>
                      <a:lnTo>
                        <a:pt x="0" y="23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1821" name="Group 182"/>
              <p:cNvGrpSpPr>
                <a:grpSpLocks/>
              </p:cNvGrpSpPr>
              <p:nvPr/>
            </p:nvGrpSpPr>
            <p:grpSpPr bwMode="auto">
              <a:xfrm>
                <a:off x="3441" y="1560"/>
                <a:ext cx="46" cy="39"/>
                <a:chOff x="3441" y="1560"/>
                <a:chExt cx="46" cy="39"/>
              </a:xfrm>
            </p:grpSpPr>
            <p:sp>
              <p:nvSpPr>
                <p:cNvPr id="31866" name="Freeform 183"/>
                <p:cNvSpPr>
                  <a:spLocks/>
                </p:cNvSpPr>
                <p:nvPr/>
              </p:nvSpPr>
              <p:spPr bwMode="auto">
                <a:xfrm>
                  <a:off x="3441" y="1560"/>
                  <a:ext cx="22" cy="39"/>
                </a:xfrm>
                <a:custGeom>
                  <a:avLst/>
                  <a:gdLst>
                    <a:gd name="T0" fmla="*/ 0 w 22"/>
                    <a:gd name="T1" fmla="*/ 11 h 39"/>
                    <a:gd name="T2" fmla="*/ 9 w 22"/>
                    <a:gd name="T3" fmla="*/ 11 h 39"/>
                    <a:gd name="T4" fmla="*/ 9 w 22"/>
                    <a:gd name="T5" fmla="*/ 8 h 39"/>
                    <a:gd name="T6" fmla="*/ 12 w 22"/>
                    <a:gd name="T7" fmla="*/ 8 h 39"/>
                    <a:gd name="T8" fmla="*/ 12 w 22"/>
                    <a:gd name="T9" fmla="*/ 13 h 39"/>
                    <a:gd name="T10" fmla="*/ 0 w 22"/>
                    <a:gd name="T11" fmla="*/ 32 h 39"/>
                    <a:gd name="T12" fmla="*/ 0 w 22"/>
                    <a:gd name="T13" fmla="*/ 38 h 39"/>
                    <a:gd name="T14" fmla="*/ 21 w 22"/>
                    <a:gd name="T15" fmla="*/ 38 h 39"/>
                    <a:gd name="T16" fmla="*/ 21 w 22"/>
                    <a:gd name="T17" fmla="*/ 32 h 39"/>
                    <a:gd name="T18" fmla="*/ 9 w 22"/>
                    <a:gd name="T19" fmla="*/ 32 h 39"/>
                    <a:gd name="T20" fmla="*/ 21 w 22"/>
                    <a:gd name="T21" fmla="*/ 15 h 39"/>
                    <a:gd name="T22" fmla="*/ 21 w 22"/>
                    <a:gd name="T23" fmla="*/ 5 h 39"/>
                    <a:gd name="T24" fmla="*/ 14 w 22"/>
                    <a:gd name="T25" fmla="*/ 0 h 39"/>
                    <a:gd name="T26" fmla="*/ 6 w 22"/>
                    <a:gd name="T27" fmla="*/ 0 h 39"/>
                    <a:gd name="T28" fmla="*/ 0 w 22"/>
                    <a:gd name="T29" fmla="*/ 5 h 39"/>
                    <a:gd name="T30" fmla="*/ 0 w 22"/>
                    <a:gd name="T31" fmla="*/ 11 h 3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2"/>
                    <a:gd name="T49" fmla="*/ 0 h 39"/>
                    <a:gd name="T50" fmla="*/ 22 w 22"/>
                    <a:gd name="T51" fmla="*/ 39 h 3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2" h="39">
                      <a:moveTo>
                        <a:pt x="0" y="11"/>
                      </a:moveTo>
                      <a:lnTo>
                        <a:pt x="9" y="11"/>
                      </a:lnTo>
                      <a:lnTo>
                        <a:pt x="9" y="8"/>
                      </a:lnTo>
                      <a:lnTo>
                        <a:pt x="12" y="8"/>
                      </a:lnTo>
                      <a:lnTo>
                        <a:pt x="12" y="13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21" y="38"/>
                      </a:lnTo>
                      <a:lnTo>
                        <a:pt x="21" y="32"/>
                      </a:lnTo>
                      <a:lnTo>
                        <a:pt x="9" y="32"/>
                      </a:lnTo>
                      <a:lnTo>
                        <a:pt x="21" y="15"/>
                      </a:lnTo>
                      <a:lnTo>
                        <a:pt x="21" y="5"/>
                      </a:ln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67" name="Freeform 184"/>
                <p:cNvSpPr>
                  <a:spLocks/>
                </p:cNvSpPr>
                <p:nvPr/>
              </p:nvSpPr>
              <p:spPr bwMode="auto">
                <a:xfrm>
                  <a:off x="3463" y="1560"/>
                  <a:ext cx="24" cy="39"/>
                </a:xfrm>
                <a:custGeom>
                  <a:avLst/>
                  <a:gdLst>
                    <a:gd name="T0" fmla="*/ 0 w 24"/>
                    <a:gd name="T1" fmla="*/ 0 h 39"/>
                    <a:gd name="T2" fmla="*/ 22 w 24"/>
                    <a:gd name="T3" fmla="*/ 0 h 39"/>
                    <a:gd name="T4" fmla="*/ 22 w 24"/>
                    <a:gd name="T5" fmla="*/ 8 h 39"/>
                    <a:gd name="T6" fmla="*/ 9 w 24"/>
                    <a:gd name="T7" fmla="*/ 8 h 39"/>
                    <a:gd name="T8" fmla="*/ 9 w 24"/>
                    <a:gd name="T9" fmla="*/ 14 h 39"/>
                    <a:gd name="T10" fmla="*/ 16 w 24"/>
                    <a:gd name="T11" fmla="*/ 14 h 39"/>
                    <a:gd name="T12" fmla="*/ 23 w 24"/>
                    <a:gd name="T13" fmla="*/ 19 h 39"/>
                    <a:gd name="T14" fmla="*/ 23 w 24"/>
                    <a:gd name="T15" fmla="*/ 32 h 39"/>
                    <a:gd name="T16" fmla="*/ 16 w 24"/>
                    <a:gd name="T17" fmla="*/ 38 h 39"/>
                    <a:gd name="T18" fmla="*/ 7 w 24"/>
                    <a:gd name="T19" fmla="*/ 38 h 39"/>
                    <a:gd name="T20" fmla="*/ 0 w 24"/>
                    <a:gd name="T21" fmla="*/ 32 h 39"/>
                    <a:gd name="T22" fmla="*/ 0 w 24"/>
                    <a:gd name="T23" fmla="*/ 26 h 39"/>
                    <a:gd name="T24" fmla="*/ 9 w 24"/>
                    <a:gd name="T25" fmla="*/ 26 h 39"/>
                    <a:gd name="T26" fmla="*/ 9 w 24"/>
                    <a:gd name="T27" fmla="*/ 32 h 39"/>
                    <a:gd name="T28" fmla="*/ 14 w 24"/>
                    <a:gd name="T29" fmla="*/ 32 h 39"/>
                    <a:gd name="T30" fmla="*/ 14 w 24"/>
                    <a:gd name="T31" fmla="*/ 20 h 39"/>
                    <a:gd name="T32" fmla="*/ 7 w 24"/>
                    <a:gd name="T33" fmla="*/ 20 h 39"/>
                    <a:gd name="T34" fmla="*/ 0 w 24"/>
                    <a:gd name="T35" fmla="*/ 14 h 39"/>
                    <a:gd name="T36" fmla="*/ 0 w 24"/>
                    <a:gd name="T37" fmla="*/ 0 h 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39"/>
                    <a:gd name="T59" fmla="*/ 24 w 24"/>
                    <a:gd name="T60" fmla="*/ 39 h 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39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22" y="8"/>
                      </a:lnTo>
                      <a:lnTo>
                        <a:pt x="9" y="8"/>
                      </a:lnTo>
                      <a:lnTo>
                        <a:pt x="9" y="14"/>
                      </a:lnTo>
                      <a:lnTo>
                        <a:pt x="16" y="14"/>
                      </a:lnTo>
                      <a:lnTo>
                        <a:pt x="23" y="19"/>
                      </a:lnTo>
                      <a:lnTo>
                        <a:pt x="23" y="32"/>
                      </a:lnTo>
                      <a:lnTo>
                        <a:pt x="16" y="38"/>
                      </a:lnTo>
                      <a:lnTo>
                        <a:pt x="7" y="38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32"/>
                      </a:lnTo>
                      <a:lnTo>
                        <a:pt x="14" y="32"/>
                      </a:lnTo>
                      <a:lnTo>
                        <a:pt x="14" y="20"/>
                      </a:lnTo>
                      <a:lnTo>
                        <a:pt x="7" y="20"/>
                      </a:lnTo>
                      <a:lnTo>
                        <a:pt x="0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1822" name="Group 185"/>
              <p:cNvGrpSpPr>
                <a:grpSpLocks/>
              </p:cNvGrpSpPr>
              <p:nvPr/>
            </p:nvGrpSpPr>
            <p:grpSpPr bwMode="auto">
              <a:xfrm>
                <a:off x="2753" y="1641"/>
                <a:ext cx="47" cy="38"/>
                <a:chOff x="2753" y="1641"/>
                <a:chExt cx="47" cy="38"/>
              </a:xfrm>
            </p:grpSpPr>
            <p:sp>
              <p:nvSpPr>
                <p:cNvPr id="31864" name="Freeform 186"/>
                <p:cNvSpPr>
                  <a:spLocks/>
                </p:cNvSpPr>
                <p:nvPr/>
              </p:nvSpPr>
              <p:spPr bwMode="auto">
                <a:xfrm>
                  <a:off x="2753" y="1641"/>
                  <a:ext cx="24" cy="38"/>
                </a:xfrm>
                <a:custGeom>
                  <a:avLst/>
                  <a:gdLst>
                    <a:gd name="T0" fmla="*/ 0 w 24"/>
                    <a:gd name="T1" fmla="*/ 11 h 38"/>
                    <a:gd name="T2" fmla="*/ 9 w 24"/>
                    <a:gd name="T3" fmla="*/ 11 h 38"/>
                    <a:gd name="T4" fmla="*/ 9 w 24"/>
                    <a:gd name="T5" fmla="*/ 8 h 38"/>
                    <a:gd name="T6" fmla="*/ 14 w 24"/>
                    <a:gd name="T7" fmla="*/ 8 h 38"/>
                    <a:gd name="T8" fmla="*/ 14 w 24"/>
                    <a:gd name="T9" fmla="*/ 13 h 38"/>
                    <a:gd name="T10" fmla="*/ 0 w 24"/>
                    <a:gd name="T11" fmla="*/ 31 h 38"/>
                    <a:gd name="T12" fmla="*/ 0 w 24"/>
                    <a:gd name="T13" fmla="*/ 37 h 38"/>
                    <a:gd name="T14" fmla="*/ 23 w 24"/>
                    <a:gd name="T15" fmla="*/ 37 h 38"/>
                    <a:gd name="T16" fmla="*/ 23 w 24"/>
                    <a:gd name="T17" fmla="*/ 31 h 38"/>
                    <a:gd name="T18" fmla="*/ 10 w 24"/>
                    <a:gd name="T19" fmla="*/ 31 h 38"/>
                    <a:gd name="T20" fmla="*/ 23 w 24"/>
                    <a:gd name="T21" fmla="*/ 15 h 38"/>
                    <a:gd name="T22" fmla="*/ 23 w 24"/>
                    <a:gd name="T23" fmla="*/ 5 h 38"/>
                    <a:gd name="T24" fmla="*/ 16 w 24"/>
                    <a:gd name="T25" fmla="*/ 0 h 38"/>
                    <a:gd name="T26" fmla="*/ 7 w 24"/>
                    <a:gd name="T27" fmla="*/ 0 h 38"/>
                    <a:gd name="T28" fmla="*/ 0 w 24"/>
                    <a:gd name="T29" fmla="*/ 5 h 38"/>
                    <a:gd name="T30" fmla="*/ 0 w 24"/>
                    <a:gd name="T31" fmla="*/ 11 h 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"/>
                    <a:gd name="T49" fmla="*/ 0 h 38"/>
                    <a:gd name="T50" fmla="*/ 24 w 24"/>
                    <a:gd name="T51" fmla="*/ 38 h 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" h="38">
                      <a:moveTo>
                        <a:pt x="0" y="11"/>
                      </a:moveTo>
                      <a:lnTo>
                        <a:pt x="9" y="11"/>
                      </a:lnTo>
                      <a:lnTo>
                        <a:pt x="9" y="8"/>
                      </a:lnTo>
                      <a:lnTo>
                        <a:pt x="14" y="8"/>
                      </a:lnTo>
                      <a:lnTo>
                        <a:pt x="14" y="13"/>
                      </a:lnTo>
                      <a:lnTo>
                        <a:pt x="0" y="31"/>
                      </a:lnTo>
                      <a:lnTo>
                        <a:pt x="0" y="37"/>
                      </a:lnTo>
                      <a:lnTo>
                        <a:pt x="23" y="37"/>
                      </a:lnTo>
                      <a:lnTo>
                        <a:pt x="23" y="31"/>
                      </a:lnTo>
                      <a:lnTo>
                        <a:pt x="10" y="31"/>
                      </a:lnTo>
                      <a:lnTo>
                        <a:pt x="23" y="15"/>
                      </a:lnTo>
                      <a:lnTo>
                        <a:pt x="23" y="5"/>
                      </a:lnTo>
                      <a:lnTo>
                        <a:pt x="16" y="0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65" name="Freeform 187"/>
                <p:cNvSpPr>
                  <a:spLocks/>
                </p:cNvSpPr>
                <p:nvPr/>
              </p:nvSpPr>
              <p:spPr bwMode="auto">
                <a:xfrm>
                  <a:off x="2777" y="1641"/>
                  <a:ext cx="23" cy="38"/>
                </a:xfrm>
                <a:custGeom>
                  <a:avLst/>
                  <a:gdLst>
                    <a:gd name="T0" fmla="*/ 7 w 23"/>
                    <a:gd name="T1" fmla="*/ 0 h 38"/>
                    <a:gd name="T2" fmla="*/ 15 w 23"/>
                    <a:gd name="T3" fmla="*/ 0 h 38"/>
                    <a:gd name="T4" fmla="*/ 22 w 23"/>
                    <a:gd name="T5" fmla="*/ 5 h 38"/>
                    <a:gd name="T6" fmla="*/ 22 w 23"/>
                    <a:gd name="T7" fmla="*/ 11 h 38"/>
                    <a:gd name="T8" fmla="*/ 13 w 23"/>
                    <a:gd name="T9" fmla="*/ 11 h 38"/>
                    <a:gd name="T10" fmla="*/ 13 w 23"/>
                    <a:gd name="T11" fmla="*/ 8 h 38"/>
                    <a:gd name="T12" fmla="*/ 9 w 23"/>
                    <a:gd name="T13" fmla="*/ 8 h 38"/>
                    <a:gd name="T14" fmla="*/ 9 w 23"/>
                    <a:gd name="T15" fmla="*/ 14 h 38"/>
                    <a:gd name="T16" fmla="*/ 9 w 23"/>
                    <a:gd name="T17" fmla="*/ 21 h 38"/>
                    <a:gd name="T18" fmla="*/ 13 w 23"/>
                    <a:gd name="T19" fmla="*/ 21 h 38"/>
                    <a:gd name="T20" fmla="*/ 13 w 23"/>
                    <a:gd name="T21" fmla="*/ 31 h 38"/>
                    <a:gd name="T22" fmla="*/ 9 w 23"/>
                    <a:gd name="T23" fmla="*/ 31 h 38"/>
                    <a:gd name="T24" fmla="*/ 9 w 23"/>
                    <a:gd name="T25" fmla="*/ 21 h 38"/>
                    <a:gd name="T26" fmla="*/ 9 w 23"/>
                    <a:gd name="T27" fmla="*/ 14 h 38"/>
                    <a:gd name="T28" fmla="*/ 15 w 23"/>
                    <a:gd name="T29" fmla="*/ 14 h 38"/>
                    <a:gd name="T30" fmla="*/ 22 w 23"/>
                    <a:gd name="T31" fmla="*/ 19 h 38"/>
                    <a:gd name="T32" fmla="*/ 22 w 23"/>
                    <a:gd name="T33" fmla="*/ 33 h 38"/>
                    <a:gd name="T34" fmla="*/ 15 w 23"/>
                    <a:gd name="T35" fmla="*/ 37 h 38"/>
                    <a:gd name="T36" fmla="*/ 7 w 23"/>
                    <a:gd name="T37" fmla="*/ 37 h 38"/>
                    <a:gd name="T38" fmla="*/ 0 w 23"/>
                    <a:gd name="T39" fmla="*/ 33 h 38"/>
                    <a:gd name="T40" fmla="*/ 0 w 23"/>
                    <a:gd name="T41" fmla="*/ 5 h 38"/>
                    <a:gd name="T42" fmla="*/ 7 w 23"/>
                    <a:gd name="T43" fmla="*/ 0 h 3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3"/>
                    <a:gd name="T67" fmla="*/ 0 h 38"/>
                    <a:gd name="T68" fmla="*/ 23 w 23"/>
                    <a:gd name="T69" fmla="*/ 38 h 3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3" h="38">
                      <a:moveTo>
                        <a:pt x="7" y="0"/>
                      </a:moveTo>
                      <a:lnTo>
                        <a:pt x="15" y="0"/>
                      </a:lnTo>
                      <a:lnTo>
                        <a:pt x="22" y="5"/>
                      </a:lnTo>
                      <a:lnTo>
                        <a:pt x="22" y="11"/>
                      </a:lnTo>
                      <a:lnTo>
                        <a:pt x="13" y="11"/>
                      </a:lnTo>
                      <a:lnTo>
                        <a:pt x="13" y="8"/>
                      </a:lnTo>
                      <a:lnTo>
                        <a:pt x="9" y="8"/>
                      </a:lnTo>
                      <a:lnTo>
                        <a:pt x="9" y="14"/>
                      </a:lnTo>
                      <a:lnTo>
                        <a:pt x="9" y="21"/>
                      </a:lnTo>
                      <a:lnTo>
                        <a:pt x="13" y="21"/>
                      </a:lnTo>
                      <a:lnTo>
                        <a:pt x="13" y="31"/>
                      </a:lnTo>
                      <a:lnTo>
                        <a:pt x="9" y="31"/>
                      </a:lnTo>
                      <a:lnTo>
                        <a:pt x="9" y="21"/>
                      </a:lnTo>
                      <a:lnTo>
                        <a:pt x="9" y="14"/>
                      </a:lnTo>
                      <a:lnTo>
                        <a:pt x="15" y="14"/>
                      </a:lnTo>
                      <a:lnTo>
                        <a:pt x="22" y="19"/>
                      </a:lnTo>
                      <a:lnTo>
                        <a:pt x="22" y="33"/>
                      </a:lnTo>
                      <a:lnTo>
                        <a:pt x="15" y="37"/>
                      </a:lnTo>
                      <a:lnTo>
                        <a:pt x="7" y="37"/>
                      </a:lnTo>
                      <a:lnTo>
                        <a:pt x="0" y="33"/>
                      </a:lnTo>
                      <a:lnTo>
                        <a:pt x="0" y="5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1832" name="Group 188"/>
              <p:cNvGrpSpPr>
                <a:grpSpLocks/>
              </p:cNvGrpSpPr>
              <p:nvPr/>
            </p:nvGrpSpPr>
            <p:grpSpPr bwMode="auto">
              <a:xfrm>
                <a:off x="2870" y="1641"/>
                <a:ext cx="48" cy="38"/>
                <a:chOff x="2870" y="1641"/>
                <a:chExt cx="48" cy="38"/>
              </a:xfrm>
            </p:grpSpPr>
            <p:sp>
              <p:nvSpPr>
                <p:cNvPr id="31862" name="Freeform 189"/>
                <p:cNvSpPr>
                  <a:spLocks/>
                </p:cNvSpPr>
                <p:nvPr/>
              </p:nvSpPr>
              <p:spPr bwMode="auto">
                <a:xfrm>
                  <a:off x="2870" y="1641"/>
                  <a:ext cx="22" cy="38"/>
                </a:xfrm>
                <a:custGeom>
                  <a:avLst/>
                  <a:gdLst>
                    <a:gd name="T0" fmla="*/ 0 w 22"/>
                    <a:gd name="T1" fmla="*/ 11 h 38"/>
                    <a:gd name="T2" fmla="*/ 9 w 22"/>
                    <a:gd name="T3" fmla="*/ 11 h 38"/>
                    <a:gd name="T4" fmla="*/ 9 w 22"/>
                    <a:gd name="T5" fmla="*/ 8 h 38"/>
                    <a:gd name="T6" fmla="*/ 13 w 22"/>
                    <a:gd name="T7" fmla="*/ 8 h 38"/>
                    <a:gd name="T8" fmla="*/ 13 w 22"/>
                    <a:gd name="T9" fmla="*/ 13 h 38"/>
                    <a:gd name="T10" fmla="*/ 0 w 22"/>
                    <a:gd name="T11" fmla="*/ 31 h 38"/>
                    <a:gd name="T12" fmla="*/ 0 w 22"/>
                    <a:gd name="T13" fmla="*/ 37 h 38"/>
                    <a:gd name="T14" fmla="*/ 21 w 22"/>
                    <a:gd name="T15" fmla="*/ 37 h 38"/>
                    <a:gd name="T16" fmla="*/ 21 w 22"/>
                    <a:gd name="T17" fmla="*/ 31 h 38"/>
                    <a:gd name="T18" fmla="*/ 9 w 22"/>
                    <a:gd name="T19" fmla="*/ 31 h 38"/>
                    <a:gd name="T20" fmla="*/ 21 w 22"/>
                    <a:gd name="T21" fmla="*/ 15 h 38"/>
                    <a:gd name="T22" fmla="*/ 21 w 22"/>
                    <a:gd name="T23" fmla="*/ 5 h 38"/>
                    <a:gd name="T24" fmla="*/ 15 w 22"/>
                    <a:gd name="T25" fmla="*/ 0 h 38"/>
                    <a:gd name="T26" fmla="*/ 7 w 22"/>
                    <a:gd name="T27" fmla="*/ 0 h 38"/>
                    <a:gd name="T28" fmla="*/ 0 w 22"/>
                    <a:gd name="T29" fmla="*/ 5 h 38"/>
                    <a:gd name="T30" fmla="*/ 0 w 22"/>
                    <a:gd name="T31" fmla="*/ 11 h 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2"/>
                    <a:gd name="T49" fmla="*/ 0 h 38"/>
                    <a:gd name="T50" fmla="*/ 22 w 22"/>
                    <a:gd name="T51" fmla="*/ 38 h 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2" h="38">
                      <a:moveTo>
                        <a:pt x="0" y="11"/>
                      </a:moveTo>
                      <a:lnTo>
                        <a:pt x="9" y="11"/>
                      </a:lnTo>
                      <a:lnTo>
                        <a:pt x="9" y="8"/>
                      </a:lnTo>
                      <a:lnTo>
                        <a:pt x="13" y="8"/>
                      </a:lnTo>
                      <a:lnTo>
                        <a:pt x="13" y="13"/>
                      </a:lnTo>
                      <a:lnTo>
                        <a:pt x="0" y="31"/>
                      </a:lnTo>
                      <a:lnTo>
                        <a:pt x="0" y="37"/>
                      </a:lnTo>
                      <a:lnTo>
                        <a:pt x="21" y="37"/>
                      </a:lnTo>
                      <a:lnTo>
                        <a:pt x="21" y="31"/>
                      </a:lnTo>
                      <a:lnTo>
                        <a:pt x="9" y="31"/>
                      </a:lnTo>
                      <a:lnTo>
                        <a:pt x="21" y="15"/>
                      </a:lnTo>
                      <a:lnTo>
                        <a:pt x="21" y="5"/>
                      </a:lnTo>
                      <a:lnTo>
                        <a:pt x="15" y="0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63" name="Freeform 190"/>
                <p:cNvSpPr>
                  <a:spLocks/>
                </p:cNvSpPr>
                <p:nvPr/>
              </p:nvSpPr>
              <p:spPr bwMode="auto">
                <a:xfrm>
                  <a:off x="2894" y="1641"/>
                  <a:ext cx="24" cy="38"/>
                </a:xfrm>
                <a:custGeom>
                  <a:avLst/>
                  <a:gdLst>
                    <a:gd name="T0" fmla="*/ 0 w 24"/>
                    <a:gd name="T1" fmla="*/ 0 h 38"/>
                    <a:gd name="T2" fmla="*/ 23 w 24"/>
                    <a:gd name="T3" fmla="*/ 0 h 38"/>
                    <a:gd name="T4" fmla="*/ 23 w 24"/>
                    <a:gd name="T5" fmla="*/ 8 h 38"/>
                    <a:gd name="T6" fmla="*/ 10 w 24"/>
                    <a:gd name="T7" fmla="*/ 37 h 38"/>
                    <a:gd name="T8" fmla="*/ 0 w 24"/>
                    <a:gd name="T9" fmla="*/ 37 h 38"/>
                    <a:gd name="T10" fmla="*/ 14 w 24"/>
                    <a:gd name="T11" fmla="*/ 8 h 38"/>
                    <a:gd name="T12" fmla="*/ 0 w 24"/>
                    <a:gd name="T13" fmla="*/ 8 h 38"/>
                    <a:gd name="T14" fmla="*/ 0 w 24"/>
                    <a:gd name="T15" fmla="*/ 0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38"/>
                    <a:gd name="T26" fmla="*/ 24 w 24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38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23" y="8"/>
                      </a:lnTo>
                      <a:lnTo>
                        <a:pt x="10" y="37"/>
                      </a:lnTo>
                      <a:lnTo>
                        <a:pt x="0" y="37"/>
                      </a:lnTo>
                      <a:lnTo>
                        <a:pt x="14" y="8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1833" name="Group 191"/>
              <p:cNvGrpSpPr>
                <a:grpSpLocks/>
              </p:cNvGrpSpPr>
              <p:nvPr/>
            </p:nvGrpSpPr>
            <p:grpSpPr bwMode="auto">
              <a:xfrm>
                <a:off x="2986" y="1641"/>
                <a:ext cx="48" cy="38"/>
                <a:chOff x="2986" y="1641"/>
                <a:chExt cx="48" cy="38"/>
              </a:xfrm>
            </p:grpSpPr>
            <p:sp>
              <p:nvSpPr>
                <p:cNvPr id="31860" name="Freeform 192"/>
                <p:cNvSpPr>
                  <a:spLocks/>
                </p:cNvSpPr>
                <p:nvPr/>
              </p:nvSpPr>
              <p:spPr bwMode="auto">
                <a:xfrm>
                  <a:off x="2986" y="1641"/>
                  <a:ext cx="22" cy="38"/>
                </a:xfrm>
                <a:custGeom>
                  <a:avLst/>
                  <a:gdLst>
                    <a:gd name="T0" fmla="*/ 0 w 22"/>
                    <a:gd name="T1" fmla="*/ 11 h 38"/>
                    <a:gd name="T2" fmla="*/ 8 w 22"/>
                    <a:gd name="T3" fmla="*/ 11 h 38"/>
                    <a:gd name="T4" fmla="*/ 8 w 22"/>
                    <a:gd name="T5" fmla="*/ 8 h 38"/>
                    <a:gd name="T6" fmla="*/ 13 w 22"/>
                    <a:gd name="T7" fmla="*/ 8 h 38"/>
                    <a:gd name="T8" fmla="*/ 13 w 22"/>
                    <a:gd name="T9" fmla="*/ 13 h 38"/>
                    <a:gd name="T10" fmla="*/ 0 w 22"/>
                    <a:gd name="T11" fmla="*/ 31 h 38"/>
                    <a:gd name="T12" fmla="*/ 0 w 22"/>
                    <a:gd name="T13" fmla="*/ 37 h 38"/>
                    <a:gd name="T14" fmla="*/ 21 w 22"/>
                    <a:gd name="T15" fmla="*/ 37 h 38"/>
                    <a:gd name="T16" fmla="*/ 21 w 22"/>
                    <a:gd name="T17" fmla="*/ 31 h 38"/>
                    <a:gd name="T18" fmla="*/ 9 w 22"/>
                    <a:gd name="T19" fmla="*/ 31 h 38"/>
                    <a:gd name="T20" fmla="*/ 21 w 22"/>
                    <a:gd name="T21" fmla="*/ 15 h 38"/>
                    <a:gd name="T22" fmla="*/ 21 w 22"/>
                    <a:gd name="T23" fmla="*/ 5 h 38"/>
                    <a:gd name="T24" fmla="*/ 15 w 22"/>
                    <a:gd name="T25" fmla="*/ 0 h 38"/>
                    <a:gd name="T26" fmla="*/ 6 w 22"/>
                    <a:gd name="T27" fmla="*/ 0 h 38"/>
                    <a:gd name="T28" fmla="*/ 0 w 22"/>
                    <a:gd name="T29" fmla="*/ 5 h 38"/>
                    <a:gd name="T30" fmla="*/ 0 w 22"/>
                    <a:gd name="T31" fmla="*/ 11 h 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2"/>
                    <a:gd name="T49" fmla="*/ 0 h 38"/>
                    <a:gd name="T50" fmla="*/ 22 w 22"/>
                    <a:gd name="T51" fmla="*/ 38 h 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2" h="38">
                      <a:moveTo>
                        <a:pt x="0" y="11"/>
                      </a:moveTo>
                      <a:lnTo>
                        <a:pt x="8" y="11"/>
                      </a:lnTo>
                      <a:lnTo>
                        <a:pt x="8" y="8"/>
                      </a:lnTo>
                      <a:lnTo>
                        <a:pt x="13" y="8"/>
                      </a:lnTo>
                      <a:lnTo>
                        <a:pt x="13" y="13"/>
                      </a:lnTo>
                      <a:lnTo>
                        <a:pt x="0" y="31"/>
                      </a:lnTo>
                      <a:lnTo>
                        <a:pt x="0" y="37"/>
                      </a:lnTo>
                      <a:lnTo>
                        <a:pt x="21" y="37"/>
                      </a:lnTo>
                      <a:lnTo>
                        <a:pt x="21" y="31"/>
                      </a:lnTo>
                      <a:lnTo>
                        <a:pt x="9" y="31"/>
                      </a:lnTo>
                      <a:lnTo>
                        <a:pt x="21" y="15"/>
                      </a:lnTo>
                      <a:lnTo>
                        <a:pt x="21" y="5"/>
                      </a:lnTo>
                      <a:lnTo>
                        <a:pt x="15" y="0"/>
                      </a:lnTo>
                      <a:lnTo>
                        <a:pt x="6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61" name="Freeform 193"/>
                <p:cNvSpPr>
                  <a:spLocks/>
                </p:cNvSpPr>
                <p:nvPr/>
              </p:nvSpPr>
              <p:spPr bwMode="auto">
                <a:xfrm>
                  <a:off x="3012" y="1641"/>
                  <a:ext cx="22" cy="38"/>
                </a:xfrm>
                <a:custGeom>
                  <a:avLst/>
                  <a:gdLst>
                    <a:gd name="T0" fmla="*/ 5 w 22"/>
                    <a:gd name="T1" fmla="*/ 0 h 38"/>
                    <a:gd name="T2" fmla="*/ 16 w 22"/>
                    <a:gd name="T3" fmla="*/ 0 h 38"/>
                    <a:gd name="T4" fmla="*/ 21 w 22"/>
                    <a:gd name="T5" fmla="*/ 5 h 38"/>
                    <a:gd name="T6" fmla="*/ 21 w 22"/>
                    <a:gd name="T7" fmla="*/ 15 h 38"/>
                    <a:gd name="T8" fmla="*/ 18 w 22"/>
                    <a:gd name="T9" fmla="*/ 19 h 38"/>
                    <a:gd name="T10" fmla="*/ 21 w 22"/>
                    <a:gd name="T11" fmla="*/ 22 h 38"/>
                    <a:gd name="T12" fmla="*/ 21 w 22"/>
                    <a:gd name="T13" fmla="*/ 23 h 38"/>
                    <a:gd name="T14" fmla="*/ 13 w 22"/>
                    <a:gd name="T15" fmla="*/ 23 h 38"/>
                    <a:gd name="T16" fmla="*/ 13 w 22"/>
                    <a:gd name="T17" fmla="*/ 14 h 38"/>
                    <a:gd name="T18" fmla="*/ 13 w 22"/>
                    <a:gd name="T19" fmla="*/ 6 h 38"/>
                    <a:gd name="T20" fmla="*/ 9 w 22"/>
                    <a:gd name="T21" fmla="*/ 6 h 38"/>
                    <a:gd name="T22" fmla="*/ 9 w 22"/>
                    <a:gd name="T23" fmla="*/ 14 h 38"/>
                    <a:gd name="T24" fmla="*/ 13 w 22"/>
                    <a:gd name="T25" fmla="*/ 14 h 38"/>
                    <a:gd name="T26" fmla="*/ 13 w 22"/>
                    <a:gd name="T27" fmla="*/ 31 h 38"/>
                    <a:gd name="T28" fmla="*/ 9 w 22"/>
                    <a:gd name="T29" fmla="*/ 31 h 38"/>
                    <a:gd name="T30" fmla="*/ 9 w 22"/>
                    <a:gd name="T31" fmla="*/ 23 h 38"/>
                    <a:gd name="T32" fmla="*/ 13 w 22"/>
                    <a:gd name="T33" fmla="*/ 23 h 38"/>
                    <a:gd name="T34" fmla="*/ 21 w 22"/>
                    <a:gd name="T35" fmla="*/ 23 h 38"/>
                    <a:gd name="T36" fmla="*/ 21 w 22"/>
                    <a:gd name="T37" fmla="*/ 32 h 38"/>
                    <a:gd name="T38" fmla="*/ 16 w 22"/>
                    <a:gd name="T39" fmla="*/ 37 h 38"/>
                    <a:gd name="T40" fmla="*/ 5 w 22"/>
                    <a:gd name="T41" fmla="*/ 37 h 38"/>
                    <a:gd name="T42" fmla="*/ 0 w 22"/>
                    <a:gd name="T43" fmla="*/ 32 h 38"/>
                    <a:gd name="T44" fmla="*/ 0 w 22"/>
                    <a:gd name="T45" fmla="*/ 22 h 38"/>
                    <a:gd name="T46" fmla="*/ 3 w 22"/>
                    <a:gd name="T47" fmla="*/ 19 h 38"/>
                    <a:gd name="T48" fmla="*/ 0 w 22"/>
                    <a:gd name="T49" fmla="*/ 15 h 38"/>
                    <a:gd name="T50" fmla="*/ 0 w 22"/>
                    <a:gd name="T51" fmla="*/ 5 h 38"/>
                    <a:gd name="T52" fmla="*/ 5 w 22"/>
                    <a:gd name="T53" fmla="*/ 0 h 3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22"/>
                    <a:gd name="T82" fmla="*/ 0 h 38"/>
                    <a:gd name="T83" fmla="*/ 22 w 22"/>
                    <a:gd name="T84" fmla="*/ 38 h 3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22" h="38">
                      <a:moveTo>
                        <a:pt x="5" y="0"/>
                      </a:moveTo>
                      <a:lnTo>
                        <a:pt x="16" y="0"/>
                      </a:lnTo>
                      <a:lnTo>
                        <a:pt x="21" y="5"/>
                      </a:lnTo>
                      <a:lnTo>
                        <a:pt x="21" y="15"/>
                      </a:lnTo>
                      <a:lnTo>
                        <a:pt x="18" y="19"/>
                      </a:lnTo>
                      <a:lnTo>
                        <a:pt x="21" y="22"/>
                      </a:lnTo>
                      <a:lnTo>
                        <a:pt x="21" y="23"/>
                      </a:lnTo>
                      <a:lnTo>
                        <a:pt x="13" y="23"/>
                      </a:lnTo>
                      <a:lnTo>
                        <a:pt x="13" y="14"/>
                      </a:lnTo>
                      <a:lnTo>
                        <a:pt x="13" y="6"/>
                      </a:lnTo>
                      <a:lnTo>
                        <a:pt x="9" y="6"/>
                      </a:lnTo>
                      <a:lnTo>
                        <a:pt x="9" y="14"/>
                      </a:lnTo>
                      <a:lnTo>
                        <a:pt x="13" y="14"/>
                      </a:lnTo>
                      <a:lnTo>
                        <a:pt x="13" y="31"/>
                      </a:lnTo>
                      <a:lnTo>
                        <a:pt x="9" y="31"/>
                      </a:lnTo>
                      <a:lnTo>
                        <a:pt x="9" y="23"/>
                      </a:lnTo>
                      <a:lnTo>
                        <a:pt x="13" y="23"/>
                      </a:lnTo>
                      <a:lnTo>
                        <a:pt x="21" y="23"/>
                      </a:lnTo>
                      <a:lnTo>
                        <a:pt x="21" y="32"/>
                      </a:lnTo>
                      <a:lnTo>
                        <a:pt x="16" y="37"/>
                      </a:lnTo>
                      <a:lnTo>
                        <a:pt x="5" y="37"/>
                      </a:lnTo>
                      <a:lnTo>
                        <a:pt x="0" y="32"/>
                      </a:lnTo>
                      <a:lnTo>
                        <a:pt x="0" y="22"/>
                      </a:lnTo>
                      <a:lnTo>
                        <a:pt x="3" y="19"/>
                      </a:lnTo>
                      <a:lnTo>
                        <a:pt x="0" y="15"/>
                      </a:lnTo>
                      <a:lnTo>
                        <a:pt x="0" y="5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1834" name="Group 194"/>
              <p:cNvGrpSpPr>
                <a:grpSpLocks/>
              </p:cNvGrpSpPr>
              <p:nvPr/>
            </p:nvGrpSpPr>
            <p:grpSpPr bwMode="auto">
              <a:xfrm>
                <a:off x="3098" y="1641"/>
                <a:ext cx="49" cy="38"/>
                <a:chOff x="3098" y="1641"/>
                <a:chExt cx="49" cy="38"/>
              </a:xfrm>
            </p:grpSpPr>
            <p:sp>
              <p:nvSpPr>
                <p:cNvPr id="31858" name="Freeform 195"/>
                <p:cNvSpPr>
                  <a:spLocks/>
                </p:cNvSpPr>
                <p:nvPr/>
              </p:nvSpPr>
              <p:spPr bwMode="auto">
                <a:xfrm>
                  <a:off x="3098" y="1641"/>
                  <a:ext cx="23" cy="38"/>
                </a:xfrm>
                <a:custGeom>
                  <a:avLst/>
                  <a:gdLst>
                    <a:gd name="T0" fmla="*/ 0 w 23"/>
                    <a:gd name="T1" fmla="*/ 11 h 38"/>
                    <a:gd name="T2" fmla="*/ 8 w 23"/>
                    <a:gd name="T3" fmla="*/ 11 h 38"/>
                    <a:gd name="T4" fmla="*/ 8 w 23"/>
                    <a:gd name="T5" fmla="*/ 8 h 38"/>
                    <a:gd name="T6" fmla="*/ 13 w 23"/>
                    <a:gd name="T7" fmla="*/ 8 h 38"/>
                    <a:gd name="T8" fmla="*/ 13 w 23"/>
                    <a:gd name="T9" fmla="*/ 13 h 38"/>
                    <a:gd name="T10" fmla="*/ 0 w 23"/>
                    <a:gd name="T11" fmla="*/ 31 h 38"/>
                    <a:gd name="T12" fmla="*/ 0 w 23"/>
                    <a:gd name="T13" fmla="*/ 37 h 38"/>
                    <a:gd name="T14" fmla="*/ 22 w 23"/>
                    <a:gd name="T15" fmla="*/ 37 h 38"/>
                    <a:gd name="T16" fmla="*/ 22 w 23"/>
                    <a:gd name="T17" fmla="*/ 31 h 38"/>
                    <a:gd name="T18" fmla="*/ 9 w 23"/>
                    <a:gd name="T19" fmla="*/ 31 h 38"/>
                    <a:gd name="T20" fmla="*/ 22 w 23"/>
                    <a:gd name="T21" fmla="*/ 15 h 38"/>
                    <a:gd name="T22" fmla="*/ 22 w 23"/>
                    <a:gd name="T23" fmla="*/ 5 h 38"/>
                    <a:gd name="T24" fmla="*/ 15 w 23"/>
                    <a:gd name="T25" fmla="*/ 0 h 38"/>
                    <a:gd name="T26" fmla="*/ 6 w 23"/>
                    <a:gd name="T27" fmla="*/ 0 h 38"/>
                    <a:gd name="T28" fmla="*/ 0 w 23"/>
                    <a:gd name="T29" fmla="*/ 5 h 38"/>
                    <a:gd name="T30" fmla="*/ 0 w 23"/>
                    <a:gd name="T31" fmla="*/ 11 h 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3"/>
                    <a:gd name="T49" fmla="*/ 0 h 38"/>
                    <a:gd name="T50" fmla="*/ 23 w 23"/>
                    <a:gd name="T51" fmla="*/ 38 h 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3" h="38">
                      <a:moveTo>
                        <a:pt x="0" y="11"/>
                      </a:moveTo>
                      <a:lnTo>
                        <a:pt x="8" y="11"/>
                      </a:lnTo>
                      <a:lnTo>
                        <a:pt x="8" y="8"/>
                      </a:lnTo>
                      <a:lnTo>
                        <a:pt x="13" y="8"/>
                      </a:lnTo>
                      <a:lnTo>
                        <a:pt x="13" y="13"/>
                      </a:lnTo>
                      <a:lnTo>
                        <a:pt x="0" y="31"/>
                      </a:lnTo>
                      <a:lnTo>
                        <a:pt x="0" y="37"/>
                      </a:lnTo>
                      <a:lnTo>
                        <a:pt x="22" y="37"/>
                      </a:lnTo>
                      <a:lnTo>
                        <a:pt x="22" y="31"/>
                      </a:lnTo>
                      <a:lnTo>
                        <a:pt x="9" y="31"/>
                      </a:lnTo>
                      <a:lnTo>
                        <a:pt x="22" y="15"/>
                      </a:lnTo>
                      <a:lnTo>
                        <a:pt x="22" y="5"/>
                      </a:lnTo>
                      <a:lnTo>
                        <a:pt x="15" y="0"/>
                      </a:lnTo>
                      <a:lnTo>
                        <a:pt x="6" y="0"/>
                      </a:lnTo>
                      <a:lnTo>
                        <a:pt x="0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59" name="Freeform 196"/>
                <p:cNvSpPr>
                  <a:spLocks/>
                </p:cNvSpPr>
                <p:nvPr/>
              </p:nvSpPr>
              <p:spPr bwMode="auto">
                <a:xfrm>
                  <a:off x="3124" y="1641"/>
                  <a:ext cx="23" cy="38"/>
                </a:xfrm>
                <a:custGeom>
                  <a:avLst/>
                  <a:gdLst>
                    <a:gd name="T0" fmla="*/ 15 w 23"/>
                    <a:gd name="T1" fmla="*/ 0 h 38"/>
                    <a:gd name="T2" fmla="*/ 22 w 23"/>
                    <a:gd name="T3" fmla="*/ 5 h 38"/>
                    <a:gd name="T4" fmla="*/ 22 w 23"/>
                    <a:gd name="T5" fmla="*/ 32 h 38"/>
                    <a:gd name="T6" fmla="*/ 15 w 23"/>
                    <a:gd name="T7" fmla="*/ 37 h 38"/>
                    <a:gd name="T8" fmla="*/ 7 w 23"/>
                    <a:gd name="T9" fmla="*/ 37 h 38"/>
                    <a:gd name="T10" fmla="*/ 0 w 23"/>
                    <a:gd name="T11" fmla="*/ 32 h 38"/>
                    <a:gd name="T12" fmla="*/ 0 w 23"/>
                    <a:gd name="T13" fmla="*/ 26 h 38"/>
                    <a:gd name="T14" fmla="*/ 9 w 23"/>
                    <a:gd name="T15" fmla="*/ 26 h 38"/>
                    <a:gd name="T16" fmla="*/ 9 w 23"/>
                    <a:gd name="T17" fmla="*/ 29 h 38"/>
                    <a:gd name="T18" fmla="*/ 14 w 23"/>
                    <a:gd name="T19" fmla="*/ 29 h 38"/>
                    <a:gd name="T20" fmla="*/ 14 w 23"/>
                    <a:gd name="T21" fmla="*/ 23 h 38"/>
                    <a:gd name="T22" fmla="*/ 14 w 23"/>
                    <a:gd name="T23" fmla="*/ 16 h 38"/>
                    <a:gd name="T24" fmla="*/ 9 w 23"/>
                    <a:gd name="T25" fmla="*/ 16 h 38"/>
                    <a:gd name="T26" fmla="*/ 9 w 23"/>
                    <a:gd name="T27" fmla="*/ 7 h 38"/>
                    <a:gd name="T28" fmla="*/ 14 w 23"/>
                    <a:gd name="T29" fmla="*/ 7 h 38"/>
                    <a:gd name="T30" fmla="*/ 14 w 23"/>
                    <a:gd name="T31" fmla="*/ 16 h 38"/>
                    <a:gd name="T32" fmla="*/ 14 w 23"/>
                    <a:gd name="T33" fmla="*/ 23 h 38"/>
                    <a:gd name="T34" fmla="*/ 7 w 23"/>
                    <a:gd name="T35" fmla="*/ 23 h 38"/>
                    <a:gd name="T36" fmla="*/ 0 w 23"/>
                    <a:gd name="T37" fmla="*/ 19 h 38"/>
                    <a:gd name="T38" fmla="*/ 0 w 23"/>
                    <a:gd name="T39" fmla="*/ 5 h 38"/>
                    <a:gd name="T40" fmla="*/ 7 w 23"/>
                    <a:gd name="T41" fmla="*/ 0 h 38"/>
                    <a:gd name="T42" fmla="*/ 15 w 23"/>
                    <a:gd name="T43" fmla="*/ 0 h 3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3"/>
                    <a:gd name="T67" fmla="*/ 0 h 38"/>
                    <a:gd name="T68" fmla="*/ 23 w 23"/>
                    <a:gd name="T69" fmla="*/ 38 h 3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3" h="38">
                      <a:moveTo>
                        <a:pt x="15" y="0"/>
                      </a:moveTo>
                      <a:lnTo>
                        <a:pt x="22" y="5"/>
                      </a:lnTo>
                      <a:lnTo>
                        <a:pt x="22" y="32"/>
                      </a:lnTo>
                      <a:lnTo>
                        <a:pt x="15" y="37"/>
                      </a:lnTo>
                      <a:lnTo>
                        <a:pt x="7" y="37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29"/>
                      </a:lnTo>
                      <a:lnTo>
                        <a:pt x="14" y="29"/>
                      </a:lnTo>
                      <a:lnTo>
                        <a:pt x="14" y="23"/>
                      </a:lnTo>
                      <a:lnTo>
                        <a:pt x="14" y="16"/>
                      </a:lnTo>
                      <a:lnTo>
                        <a:pt x="9" y="16"/>
                      </a:lnTo>
                      <a:lnTo>
                        <a:pt x="9" y="7"/>
                      </a:lnTo>
                      <a:lnTo>
                        <a:pt x="14" y="7"/>
                      </a:lnTo>
                      <a:lnTo>
                        <a:pt x="14" y="16"/>
                      </a:lnTo>
                      <a:lnTo>
                        <a:pt x="14" y="23"/>
                      </a:lnTo>
                      <a:lnTo>
                        <a:pt x="7" y="23"/>
                      </a:lnTo>
                      <a:lnTo>
                        <a:pt x="0" y="19"/>
                      </a:lnTo>
                      <a:lnTo>
                        <a:pt x="0" y="5"/>
                      </a:lnTo>
                      <a:lnTo>
                        <a:pt x="7" y="0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1835" name="Group 197"/>
              <p:cNvGrpSpPr>
                <a:grpSpLocks/>
              </p:cNvGrpSpPr>
              <p:nvPr/>
            </p:nvGrpSpPr>
            <p:grpSpPr bwMode="auto">
              <a:xfrm>
                <a:off x="3213" y="1641"/>
                <a:ext cx="47" cy="38"/>
                <a:chOff x="3213" y="1641"/>
                <a:chExt cx="47" cy="38"/>
              </a:xfrm>
            </p:grpSpPr>
            <p:sp>
              <p:nvSpPr>
                <p:cNvPr id="31856" name="Freeform 198"/>
                <p:cNvSpPr>
                  <a:spLocks/>
                </p:cNvSpPr>
                <p:nvPr/>
              </p:nvSpPr>
              <p:spPr bwMode="auto">
                <a:xfrm>
                  <a:off x="3213" y="1641"/>
                  <a:ext cx="24" cy="38"/>
                </a:xfrm>
                <a:custGeom>
                  <a:avLst/>
                  <a:gdLst>
                    <a:gd name="T0" fmla="*/ 7 w 24"/>
                    <a:gd name="T1" fmla="*/ 0 h 38"/>
                    <a:gd name="T2" fmla="*/ 16 w 24"/>
                    <a:gd name="T3" fmla="*/ 0 h 38"/>
                    <a:gd name="T4" fmla="*/ 23 w 24"/>
                    <a:gd name="T5" fmla="*/ 5 h 38"/>
                    <a:gd name="T6" fmla="*/ 23 w 24"/>
                    <a:gd name="T7" fmla="*/ 15 h 38"/>
                    <a:gd name="T8" fmla="*/ 20 w 24"/>
                    <a:gd name="T9" fmla="*/ 19 h 38"/>
                    <a:gd name="T10" fmla="*/ 23 w 24"/>
                    <a:gd name="T11" fmla="*/ 22 h 38"/>
                    <a:gd name="T12" fmla="*/ 23 w 24"/>
                    <a:gd name="T13" fmla="*/ 32 h 38"/>
                    <a:gd name="T14" fmla="*/ 16 w 24"/>
                    <a:gd name="T15" fmla="*/ 37 h 38"/>
                    <a:gd name="T16" fmla="*/ 7 w 24"/>
                    <a:gd name="T17" fmla="*/ 37 h 38"/>
                    <a:gd name="T18" fmla="*/ 0 w 24"/>
                    <a:gd name="T19" fmla="*/ 32 h 38"/>
                    <a:gd name="T20" fmla="*/ 0 w 24"/>
                    <a:gd name="T21" fmla="*/ 26 h 38"/>
                    <a:gd name="T22" fmla="*/ 9 w 24"/>
                    <a:gd name="T23" fmla="*/ 26 h 38"/>
                    <a:gd name="T24" fmla="*/ 9 w 24"/>
                    <a:gd name="T25" fmla="*/ 31 h 38"/>
                    <a:gd name="T26" fmla="*/ 14 w 24"/>
                    <a:gd name="T27" fmla="*/ 31 h 38"/>
                    <a:gd name="T28" fmla="*/ 14 w 24"/>
                    <a:gd name="T29" fmla="*/ 22 h 38"/>
                    <a:gd name="T30" fmla="*/ 9 w 24"/>
                    <a:gd name="T31" fmla="*/ 22 h 38"/>
                    <a:gd name="T32" fmla="*/ 9 w 24"/>
                    <a:gd name="T33" fmla="*/ 15 h 38"/>
                    <a:gd name="T34" fmla="*/ 14 w 24"/>
                    <a:gd name="T35" fmla="*/ 15 h 38"/>
                    <a:gd name="T36" fmla="*/ 14 w 24"/>
                    <a:gd name="T37" fmla="*/ 6 h 38"/>
                    <a:gd name="T38" fmla="*/ 9 w 24"/>
                    <a:gd name="T39" fmla="*/ 6 h 38"/>
                    <a:gd name="T40" fmla="*/ 9 w 24"/>
                    <a:gd name="T41" fmla="*/ 11 h 38"/>
                    <a:gd name="T42" fmla="*/ 0 w 24"/>
                    <a:gd name="T43" fmla="*/ 11 h 38"/>
                    <a:gd name="T44" fmla="*/ 0 w 24"/>
                    <a:gd name="T45" fmla="*/ 5 h 38"/>
                    <a:gd name="T46" fmla="*/ 7 w 2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4"/>
                    <a:gd name="T73" fmla="*/ 0 h 38"/>
                    <a:gd name="T74" fmla="*/ 24 w 2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4" h="38">
                      <a:moveTo>
                        <a:pt x="7" y="0"/>
                      </a:moveTo>
                      <a:lnTo>
                        <a:pt x="16" y="0"/>
                      </a:lnTo>
                      <a:lnTo>
                        <a:pt x="23" y="5"/>
                      </a:lnTo>
                      <a:lnTo>
                        <a:pt x="23" y="15"/>
                      </a:lnTo>
                      <a:lnTo>
                        <a:pt x="20" y="19"/>
                      </a:lnTo>
                      <a:lnTo>
                        <a:pt x="23" y="22"/>
                      </a:lnTo>
                      <a:lnTo>
                        <a:pt x="23" y="32"/>
                      </a:lnTo>
                      <a:lnTo>
                        <a:pt x="16" y="37"/>
                      </a:lnTo>
                      <a:lnTo>
                        <a:pt x="7" y="37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31"/>
                      </a:lnTo>
                      <a:lnTo>
                        <a:pt x="14" y="31"/>
                      </a:lnTo>
                      <a:lnTo>
                        <a:pt x="14" y="22"/>
                      </a:lnTo>
                      <a:lnTo>
                        <a:pt x="9" y="22"/>
                      </a:lnTo>
                      <a:lnTo>
                        <a:pt x="9" y="15"/>
                      </a:lnTo>
                      <a:lnTo>
                        <a:pt x="14" y="15"/>
                      </a:lnTo>
                      <a:lnTo>
                        <a:pt x="14" y="6"/>
                      </a:lnTo>
                      <a:lnTo>
                        <a:pt x="9" y="6"/>
                      </a:lnTo>
                      <a:lnTo>
                        <a:pt x="9" y="11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57" name="Freeform 199"/>
                <p:cNvSpPr>
                  <a:spLocks/>
                </p:cNvSpPr>
                <p:nvPr/>
              </p:nvSpPr>
              <p:spPr bwMode="auto">
                <a:xfrm>
                  <a:off x="3238" y="1641"/>
                  <a:ext cx="22" cy="38"/>
                </a:xfrm>
                <a:custGeom>
                  <a:avLst/>
                  <a:gdLst>
                    <a:gd name="T0" fmla="*/ 6 w 22"/>
                    <a:gd name="T1" fmla="*/ 0 h 38"/>
                    <a:gd name="T2" fmla="*/ 15 w 22"/>
                    <a:gd name="T3" fmla="*/ 0 h 38"/>
                    <a:gd name="T4" fmla="*/ 21 w 22"/>
                    <a:gd name="T5" fmla="*/ 6 h 38"/>
                    <a:gd name="T6" fmla="*/ 21 w 22"/>
                    <a:gd name="T7" fmla="*/ 31 h 38"/>
                    <a:gd name="T8" fmla="*/ 15 w 22"/>
                    <a:gd name="T9" fmla="*/ 37 h 38"/>
                    <a:gd name="T10" fmla="*/ 6 w 22"/>
                    <a:gd name="T11" fmla="*/ 37 h 38"/>
                    <a:gd name="T12" fmla="*/ 0 w 22"/>
                    <a:gd name="T13" fmla="*/ 31 h 38"/>
                    <a:gd name="T14" fmla="*/ 0 w 22"/>
                    <a:gd name="T15" fmla="*/ 29 h 38"/>
                    <a:gd name="T16" fmla="*/ 8 w 22"/>
                    <a:gd name="T17" fmla="*/ 29 h 38"/>
                    <a:gd name="T18" fmla="*/ 8 w 22"/>
                    <a:gd name="T19" fmla="*/ 8 h 38"/>
                    <a:gd name="T20" fmla="*/ 13 w 22"/>
                    <a:gd name="T21" fmla="*/ 8 h 38"/>
                    <a:gd name="T22" fmla="*/ 13 w 22"/>
                    <a:gd name="T23" fmla="*/ 29 h 38"/>
                    <a:gd name="T24" fmla="*/ 8 w 22"/>
                    <a:gd name="T25" fmla="*/ 29 h 38"/>
                    <a:gd name="T26" fmla="*/ 0 w 22"/>
                    <a:gd name="T27" fmla="*/ 29 h 38"/>
                    <a:gd name="T28" fmla="*/ 0 w 22"/>
                    <a:gd name="T29" fmla="*/ 6 h 38"/>
                    <a:gd name="T30" fmla="*/ 6 w 22"/>
                    <a:gd name="T31" fmla="*/ 0 h 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2"/>
                    <a:gd name="T49" fmla="*/ 0 h 38"/>
                    <a:gd name="T50" fmla="*/ 22 w 22"/>
                    <a:gd name="T51" fmla="*/ 38 h 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2" h="38">
                      <a:moveTo>
                        <a:pt x="6" y="0"/>
                      </a:moveTo>
                      <a:lnTo>
                        <a:pt x="15" y="0"/>
                      </a:lnTo>
                      <a:lnTo>
                        <a:pt x="21" y="6"/>
                      </a:lnTo>
                      <a:lnTo>
                        <a:pt x="21" y="31"/>
                      </a:lnTo>
                      <a:lnTo>
                        <a:pt x="15" y="37"/>
                      </a:lnTo>
                      <a:lnTo>
                        <a:pt x="6" y="37"/>
                      </a:lnTo>
                      <a:lnTo>
                        <a:pt x="0" y="31"/>
                      </a:lnTo>
                      <a:lnTo>
                        <a:pt x="0" y="29"/>
                      </a:lnTo>
                      <a:lnTo>
                        <a:pt x="8" y="29"/>
                      </a:lnTo>
                      <a:lnTo>
                        <a:pt x="8" y="8"/>
                      </a:lnTo>
                      <a:lnTo>
                        <a:pt x="13" y="8"/>
                      </a:lnTo>
                      <a:lnTo>
                        <a:pt x="13" y="29"/>
                      </a:lnTo>
                      <a:lnTo>
                        <a:pt x="8" y="29"/>
                      </a:lnTo>
                      <a:lnTo>
                        <a:pt x="0" y="29"/>
                      </a:lnTo>
                      <a:lnTo>
                        <a:pt x="0" y="6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1836" name="Group 200"/>
              <p:cNvGrpSpPr>
                <a:grpSpLocks/>
              </p:cNvGrpSpPr>
              <p:nvPr/>
            </p:nvGrpSpPr>
            <p:grpSpPr bwMode="auto">
              <a:xfrm>
                <a:off x="3326" y="1641"/>
                <a:ext cx="39" cy="38"/>
                <a:chOff x="3326" y="1641"/>
                <a:chExt cx="39" cy="38"/>
              </a:xfrm>
            </p:grpSpPr>
            <p:sp>
              <p:nvSpPr>
                <p:cNvPr id="31854" name="Freeform 201"/>
                <p:cNvSpPr>
                  <a:spLocks/>
                </p:cNvSpPr>
                <p:nvPr/>
              </p:nvSpPr>
              <p:spPr bwMode="auto">
                <a:xfrm>
                  <a:off x="3326" y="1641"/>
                  <a:ext cx="24" cy="38"/>
                </a:xfrm>
                <a:custGeom>
                  <a:avLst/>
                  <a:gdLst>
                    <a:gd name="T0" fmla="*/ 7 w 24"/>
                    <a:gd name="T1" fmla="*/ 0 h 38"/>
                    <a:gd name="T2" fmla="*/ 16 w 24"/>
                    <a:gd name="T3" fmla="*/ 0 h 38"/>
                    <a:gd name="T4" fmla="*/ 23 w 24"/>
                    <a:gd name="T5" fmla="*/ 5 h 38"/>
                    <a:gd name="T6" fmla="*/ 23 w 24"/>
                    <a:gd name="T7" fmla="*/ 15 h 38"/>
                    <a:gd name="T8" fmla="*/ 19 w 24"/>
                    <a:gd name="T9" fmla="*/ 19 h 38"/>
                    <a:gd name="T10" fmla="*/ 23 w 24"/>
                    <a:gd name="T11" fmla="*/ 22 h 38"/>
                    <a:gd name="T12" fmla="*/ 23 w 24"/>
                    <a:gd name="T13" fmla="*/ 32 h 38"/>
                    <a:gd name="T14" fmla="*/ 16 w 24"/>
                    <a:gd name="T15" fmla="*/ 37 h 38"/>
                    <a:gd name="T16" fmla="*/ 7 w 24"/>
                    <a:gd name="T17" fmla="*/ 37 h 38"/>
                    <a:gd name="T18" fmla="*/ 0 w 24"/>
                    <a:gd name="T19" fmla="*/ 32 h 38"/>
                    <a:gd name="T20" fmla="*/ 0 w 24"/>
                    <a:gd name="T21" fmla="*/ 26 h 38"/>
                    <a:gd name="T22" fmla="*/ 9 w 24"/>
                    <a:gd name="T23" fmla="*/ 26 h 38"/>
                    <a:gd name="T24" fmla="*/ 9 w 24"/>
                    <a:gd name="T25" fmla="*/ 31 h 38"/>
                    <a:gd name="T26" fmla="*/ 14 w 24"/>
                    <a:gd name="T27" fmla="*/ 31 h 38"/>
                    <a:gd name="T28" fmla="*/ 14 w 24"/>
                    <a:gd name="T29" fmla="*/ 22 h 38"/>
                    <a:gd name="T30" fmla="*/ 9 w 24"/>
                    <a:gd name="T31" fmla="*/ 22 h 38"/>
                    <a:gd name="T32" fmla="*/ 9 w 24"/>
                    <a:gd name="T33" fmla="*/ 15 h 38"/>
                    <a:gd name="T34" fmla="*/ 14 w 24"/>
                    <a:gd name="T35" fmla="*/ 15 h 38"/>
                    <a:gd name="T36" fmla="*/ 14 w 24"/>
                    <a:gd name="T37" fmla="*/ 6 h 38"/>
                    <a:gd name="T38" fmla="*/ 9 w 24"/>
                    <a:gd name="T39" fmla="*/ 6 h 38"/>
                    <a:gd name="T40" fmla="*/ 9 w 24"/>
                    <a:gd name="T41" fmla="*/ 11 h 38"/>
                    <a:gd name="T42" fmla="*/ 0 w 24"/>
                    <a:gd name="T43" fmla="*/ 11 h 38"/>
                    <a:gd name="T44" fmla="*/ 0 w 24"/>
                    <a:gd name="T45" fmla="*/ 5 h 38"/>
                    <a:gd name="T46" fmla="*/ 7 w 2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4"/>
                    <a:gd name="T73" fmla="*/ 0 h 38"/>
                    <a:gd name="T74" fmla="*/ 24 w 2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4" h="38">
                      <a:moveTo>
                        <a:pt x="7" y="0"/>
                      </a:moveTo>
                      <a:lnTo>
                        <a:pt x="16" y="0"/>
                      </a:lnTo>
                      <a:lnTo>
                        <a:pt x="23" y="5"/>
                      </a:lnTo>
                      <a:lnTo>
                        <a:pt x="23" y="15"/>
                      </a:lnTo>
                      <a:lnTo>
                        <a:pt x="19" y="19"/>
                      </a:lnTo>
                      <a:lnTo>
                        <a:pt x="23" y="22"/>
                      </a:lnTo>
                      <a:lnTo>
                        <a:pt x="23" y="32"/>
                      </a:lnTo>
                      <a:lnTo>
                        <a:pt x="16" y="37"/>
                      </a:lnTo>
                      <a:lnTo>
                        <a:pt x="7" y="37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31"/>
                      </a:lnTo>
                      <a:lnTo>
                        <a:pt x="14" y="31"/>
                      </a:lnTo>
                      <a:lnTo>
                        <a:pt x="14" y="22"/>
                      </a:lnTo>
                      <a:lnTo>
                        <a:pt x="9" y="22"/>
                      </a:lnTo>
                      <a:lnTo>
                        <a:pt x="9" y="15"/>
                      </a:lnTo>
                      <a:lnTo>
                        <a:pt x="14" y="15"/>
                      </a:lnTo>
                      <a:lnTo>
                        <a:pt x="14" y="6"/>
                      </a:lnTo>
                      <a:lnTo>
                        <a:pt x="9" y="6"/>
                      </a:lnTo>
                      <a:lnTo>
                        <a:pt x="9" y="11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55" name="Freeform 202"/>
                <p:cNvSpPr>
                  <a:spLocks/>
                </p:cNvSpPr>
                <p:nvPr/>
              </p:nvSpPr>
              <p:spPr bwMode="auto">
                <a:xfrm>
                  <a:off x="3351" y="1641"/>
                  <a:ext cx="14" cy="38"/>
                </a:xfrm>
                <a:custGeom>
                  <a:avLst/>
                  <a:gdLst>
                    <a:gd name="T0" fmla="*/ 5 w 14"/>
                    <a:gd name="T1" fmla="*/ 37 h 38"/>
                    <a:gd name="T2" fmla="*/ 13 w 14"/>
                    <a:gd name="T3" fmla="*/ 37 h 38"/>
                    <a:gd name="T4" fmla="*/ 13 w 14"/>
                    <a:gd name="T5" fmla="*/ 0 h 38"/>
                    <a:gd name="T6" fmla="*/ 2 w 14"/>
                    <a:gd name="T7" fmla="*/ 0 h 38"/>
                    <a:gd name="T8" fmla="*/ 0 w 14"/>
                    <a:gd name="T9" fmla="*/ 8 h 38"/>
                    <a:gd name="T10" fmla="*/ 5 w 14"/>
                    <a:gd name="T11" fmla="*/ 8 h 38"/>
                    <a:gd name="T12" fmla="*/ 5 w 14"/>
                    <a:gd name="T13" fmla="*/ 37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38"/>
                    <a:gd name="T23" fmla="*/ 14 w 14"/>
                    <a:gd name="T24" fmla="*/ 38 h 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38">
                      <a:moveTo>
                        <a:pt x="5" y="37"/>
                      </a:moveTo>
                      <a:lnTo>
                        <a:pt x="13" y="37"/>
                      </a:lnTo>
                      <a:lnTo>
                        <a:pt x="13" y="0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5" y="8"/>
                      </a:lnTo>
                      <a:lnTo>
                        <a:pt x="5" y="37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31758" name="Line 203"/>
            <p:cNvSpPr>
              <a:spLocks noChangeShapeType="1"/>
            </p:cNvSpPr>
            <p:nvPr/>
          </p:nvSpPr>
          <p:spPr bwMode="auto">
            <a:xfrm flipV="1">
              <a:off x="4848" y="3072"/>
              <a:ext cx="336" cy="28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6" name="Título 3">
            <a:extLst>
              <a:ext uri="{FF2B5EF4-FFF2-40B4-BE49-F238E27FC236}">
                <a16:creationId xmlns:a16="http://schemas.microsoft.com/office/drawing/2014/main" id="{2BD6FA51-CB72-43B0-816E-1E429F6C5F76}"/>
              </a:ext>
            </a:extLst>
          </p:cNvPr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</a:t>
            </a:r>
          </a:p>
        </p:txBody>
      </p:sp>
      <p:sp>
        <p:nvSpPr>
          <p:cNvPr id="31837" name="Espaço Reservado para Rodapé 31836">
            <a:extLst>
              <a:ext uri="{FF2B5EF4-FFF2-40B4-BE49-F238E27FC236}">
                <a16:creationId xmlns:a16="http://schemas.microsoft.com/office/drawing/2014/main" id="{C6960B6F-CCCA-4995-87D5-97F019A5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1838" name="Espaço Reservado para Número de Slide 31837">
            <a:extLst>
              <a:ext uri="{FF2B5EF4-FFF2-40B4-BE49-F238E27FC236}">
                <a16:creationId xmlns:a16="http://schemas.microsoft.com/office/drawing/2014/main" id="{2A5459A1-42D3-4001-BF98-A26C683D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 advAuto="0"/>
      <p:bldP spid="24582" grpId="0" build="p" autoUpdateAnimBg="0" advAuto="0"/>
      <p:bldP spid="24587" grpId="0" build="p" animBg="1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CD446-0920-4CB7-A59D-BF23A857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5006"/>
            <a:ext cx="8229600" cy="1143000"/>
          </a:xfrm>
        </p:spPr>
        <p:txBody>
          <a:bodyPr/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 lógica de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3F72F-D061-45B3-B2D6-08F12CBB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latin typeface="+mj-lt"/>
              </a:rPr>
              <a:t>Significa o uso correto das leis do pensamento e a </a:t>
            </a:r>
            <a:r>
              <a:rPr lang="pt-BR" b="1" dirty="0">
                <a:latin typeface="+mj-lt"/>
              </a:rPr>
              <a:t>simbolização formal </a:t>
            </a:r>
            <a:r>
              <a:rPr lang="pt-BR" dirty="0">
                <a:latin typeface="+mj-lt"/>
              </a:rPr>
              <a:t>na programação de computadores, objetivando o desenvolvimento de </a:t>
            </a:r>
            <a:r>
              <a:rPr lang="pt-BR" b="1" dirty="0">
                <a:latin typeface="+mj-lt"/>
              </a:rPr>
              <a:t>algoritmos</a:t>
            </a:r>
            <a:r>
              <a:rPr lang="pt-BR" dirty="0">
                <a:latin typeface="+mj-lt"/>
              </a:rPr>
              <a:t> logicamente válidos e coerentes, que </a:t>
            </a:r>
            <a:r>
              <a:rPr lang="pt-BR" b="1" dirty="0">
                <a:latin typeface="+mj-lt"/>
              </a:rPr>
              <a:t>resolvam com qualidade </a:t>
            </a:r>
            <a:r>
              <a:rPr lang="pt-BR" dirty="0">
                <a:latin typeface="+mj-lt"/>
              </a:rPr>
              <a:t>os problemas que de seja programar.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40DA76-E72B-43BC-9E62-A2D7FCE8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8BDA34-F3B6-477D-9AE8-FBBB033E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68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3E42DD-7412-475D-B176-5DFD857A0B0A}" type="slidenum">
              <a:rPr lang="pt-BR"/>
              <a:pPr/>
              <a:t>22</a:t>
            </a:fld>
            <a:endParaRPr lang="pt-B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03263" y="1644650"/>
            <a:ext cx="80597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+mj-lt"/>
              </a:rPr>
              <a:t>Utiliza a lógica para colocar </a:t>
            </a:r>
            <a:r>
              <a:rPr lang="pt-BR" sz="2800" u="sng" dirty="0">
                <a:latin typeface="+mj-lt"/>
              </a:rPr>
              <a:t>ordem no pensamento</a:t>
            </a:r>
            <a:endParaRPr lang="pt-BR" sz="2800" dirty="0">
              <a:latin typeface="+mj-lt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32338" y="2330450"/>
            <a:ext cx="3657600" cy="2562226"/>
            <a:chOff x="2981" y="1200"/>
            <a:chExt cx="2304" cy="1614"/>
          </a:xfrm>
        </p:grpSpPr>
        <p:sp>
          <p:nvSpPr>
            <p:cNvPr id="32777" name="AutoShape 9"/>
            <p:cNvSpPr>
              <a:spLocks noChangeArrowheads="1"/>
            </p:cNvSpPr>
            <p:nvPr/>
          </p:nvSpPr>
          <p:spPr bwMode="auto">
            <a:xfrm>
              <a:off x="2981" y="1200"/>
              <a:ext cx="2304" cy="110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/>
              <a:r>
                <a:rPr lang="pt-BR" dirty="0">
                  <a:latin typeface="+mj-lt"/>
                </a:rPr>
                <a:t>Para objetivo específico</a:t>
              </a:r>
            </a:p>
          </p:txBody>
        </p:sp>
        <p:sp>
          <p:nvSpPr>
            <p:cNvPr id="2" name="Text Box 10"/>
            <p:cNvSpPr txBox="1">
              <a:spLocks noChangeArrowheads="1"/>
            </p:cNvSpPr>
            <p:nvPr/>
          </p:nvSpPr>
          <p:spPr bwMode="auto">
            <a:xfrm>
              <a:off x="3567" y="2465"/>
              <a:ext cx="1122" cy="3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sz="3000" b="1" dirty="0">
                  <a:latin typeface="+mj-lt"/>
                </a:rPr>
                <a:t>Algoritmo</a:t>
              </a:r>
            </a:p>
          </p:txBody>
        </p:sp>
      </p:grp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3263" y="5334000"/>
            <a:ext cx="805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+mj-lt"/>
              </a:rPr>
              <a:t>Ex.: receita de um bolo, manual de instruções, etc.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C63765-3BEB-4D36-974C-EA278149A737}"/>
              </a:ext>
            </a:extLst>
          </p:cNvPr>
          <p:cNvSpPr txBox="1">
            <a:spLocks/>
          </p:cNvSpPr>
          <p:nvPr/>
        </p:nvSpPr>
        <p:spPr>
          <a:xfrm>
            <a:off x="457200" y="764703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D24F0E-D2A3-43F1-A2DE-A89F228E9872}" type="slidenum">
              <a:rPr lang="pt-BR"/>
              <a:pPr/>
              <a:t>23</a:t>
            </a:fld>
            <a:endParaRPr lang="pt-BR"/>
          </a:p>
        </p:txBody>
      </p:sp>
      <p:sp>
        <p:nvSpPr>
          <p:cNvPr id="29701" name="Text Box 1029"/>
          <p:cNvSpPr txBox="1">
            <a:spLocks noChangeArrowheads="1"/>
          </p:cNvSpPr>
          <p:nvPr/>
        </p:nvSpPr>
        <p:spPr bwMode="auto">
          <a:xfrm>
            <a:off x="457200" y="1676400"/>
            <a:ext cx="8229600" cy="954107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>
                <a:latin typeface="+mj-lt"/>
              </a:rPr>
              <a:t>Algoritmo é uma sequência de passos que visam atingir um objetivo</a:t>
            </a:r>
          </a:p>
        </p:txBody>
      </p:sp>
      <p:sp>
        <p:nvSpPr>
          <p:cNvPr id="29702" name="Text Box 1030"/>
          <p:cNvSpPr txBox="1">
            <a:spLocks noChangeArrowheads="1"/>
          </p:cNvSpPr>
          <p:nvPr/>
        </p:nvSpPr>
        <p:spPr bwMode="auto">
          <a:xfrm>
            <a:off x="457200" y="2819400"/>
            <a:ext cx="8229600" cy="138499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PT" sz="2800" dirty="0">
                <a:latin typeface="+mj-lt"/>
              </a:rPr>
              <a:t>Algoritmo é a descrição de um conjunto de ações que, obedecidas, resultam numa sucessão finita de passos, atingindo um objetivo esperado.</a:t>
            </a:r>
            <a:endParaRPr lang="pt-BR" sz="2800" dirty="0">
              <a:latin typeface="+mj-lt"/>
            </a:endParaRPr>
          </a:p>
        </p:txBody>
      </p:sp>
      <p:sp>
        <p:nvSpPr>
          <p:cNvPr id="29704" name="Line 1032"/>
          <p:cNvSpPr>
            <a:spLocks noChangeShapeType="1"/>
          </p:cNvSpPr>
          <p:nvPr/>
        </p:nvSpPr>
        <p:spPr bwMode="auto">
          <a:xfrm>
            <a:off x="1043608" y="4204395"/>
            <a:ext cx="755104" cy="655638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705" name="Text Box 1033"/>
          <p:cNvSpPr txBox="1">
            <a:spLocks noChangeArrowheads="1"/>
          </p:cNvSpPr>
          <p:nvPr/>
        </p:nvSpPr>
        <p:spPr bwMode="auto">
          <a:xfrm>
            <a:off x="1802730" y="4725313"/>
            <a:ext cx="6884070" cy="124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/>
            <a:r>
              <a:rPr lang="pt-BR" sz="2500" i="1" dirty="0">
                <a:latin typeface="+mj-lt"/>
              </a:rPr>
              <a:t>Acontecimento que a partir de um estado inicial, após um período de tempo finito, produz um estado final previsível e bem definido.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269548E-8F05-4E1E-9CEC-B8653442EB4E}"/>
              </a:ext>
            </a:extLst>
          </p:cNvPr>
          <p:cNvSpPr txBox="1">
            <a:spLocks/>
          </p:cNvSpPr>
          <p:nvPr/>
        </p:nvSpPr>
        <p:spPr>
          <a:xfrm>
            <a:off x="457200" y="764703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- Definição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 autoUpdateAnimBg="0"/>
      <p:bldP spid="29702" grpId="0" animBg="1" autoUpdateAnimBg="0"/>
      <p:bldP spid="29704" grpId="0" animBg="1"/>
      <p:bldP spid="297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3E42DD-7412-475D-B176-5DFD857A0B0A}" type="slidenum">
              <a:rPr lang="pt-BR"/>
              <a:pPr/>
              <a:t>24</a:t>
            </a:fld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C63765-3BEB-4D36-974C-EA278149A737}"/>
              </a:ext>
            </a:extLst>
          </p:cNvPr>
          <p:cNvSpPr txBox="1">
            <a:spLocks/>
          </p:cNvSpPr>
          <p:nvPr/>
        </p:nvSpPr>
        <p:spPr>
          <a:xfrm>
            <a:off x="457200" y="764703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Lembra a “receita de bolo”?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B82240-72C6-4583-8960-652659891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10781" r="16138" b="7980"/>
          <a:stretch/>
        </p:blipFill>
        <p:spPr>
          <a:xfrm>
            <a:off x="974812" y="1474886"/>
            <a:ext cx="6731768" cy="46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0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3E42DD-7412-475D-B176-5DFD857A0B0A}" type="slidenum">
              <a:rPr lang="pt-BR"/>
              <a:pPr/>
              <a:t>25</a:t>
            </a:fld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C63765-3BEB-4D36-974C-EA278149A737}"/>
              </a:ext>
            </a:extLst>
          </p:cNvPr>
          <p:cNvSpPr txBox="1">
            <a:spLocks/>
          </p:cNvSpPr>
          <p:nvPr/>
        </p:nvSpPr>
        <p:spPr>
          <a:xfrm>
            <a:off x="457200" y="764703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Responda as questões: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A65A5A-473A-4200-9772-372256197E5B}"/>
              </a:ext>
            </a:extLst>
          </p:cNvPr>
          <p:cNvSpPr txBox="1"/>
          <p:nvPr/>
        </p:nvSpPr>
        <p:spPr>
          <a:xfrm>
            <a:off x="952040" y="1700808"/>
            <a:ext cx="5047792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+mj-lt"/>
              </a:rPr>
              <a:t>Segue uma ordem lógica?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+mj-lt"/>
              </a:rPr>
              <a:t>Tem início e fim?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+mj-lt"/>
              </a:rPr>
              <a:t>É completo?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+mj-lt"/>
              </a:rPr>
              <a:t>Tem um alto nível de detalhes?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+mj-lt"/>
              </a:rPr>
              <a:t>A tarefa está bem definida?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+mj-lt"/>
              </a:rPr>
              <a:t>É eficaz?</a:t>
            </a:r>
          </a:p>
        </p:txBody>
      </p:sp>
    </p:spTree>
    <p:extLst>
      <p:ext uri="{BB962C8B-B14F-4D97-AF65-F5344CB8AC3E}">
        <p14:creationId xmlns:p14="http://schemas.microsoft.com/office/powerpoint/2010/main" val="279614107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BB09BE-903D-4ECA-B3BA-2D9F845B7B26}" type="slidenum">
              <a:rPr lang="pt-BR"/>
              <a:pPr/>
              <a:t>26</a:t>
            </a:fld>
            <a:endParaRPr lang="pt-BR"/>
          </a:p>
        </p:txBody>
      </p:sp>
      <p:sp>
        <p:nvSpPr>
          <p:cNvPr id="30725" name="Rectangle 1029"/>
          <p:cNvSpPr>
            <a:spLocks noChangeArrowheads="1"/>
          </p:cNvSpPr>
          <p:nvPr/>
        </p:nvSpPr>
        <p:spPr bwMode="auto">
          <a:xfrm>
            <a:off x="703263" y="16764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+mj-lt"/>
              </a:rPr>
              <a:t>Faça um novo algoritmo para prepara um pudim. 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pt-BR" sz="8000" dirty="0">
                <a:solidFill>
                  <a:srgbClr val="FF0000"/>
                </a:solidFill>
              </a:rPr>
              <a:t>?</a:t>
            </a:r>
            <a:endParaRPr lang="pt-BR" sz="2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3FB472-A714-4183-AB66-A5DD08E366A4}"/>
              </a:ext>
            </a:extLst>
          </p:cNvPr>
          <p:cNvSpPr txBox="1">
            <a:spLocks/>
          </p:cNvSpPr>
          <p:nvPr/>
        </p:nvSpPr>
        <p:spPr>
          <a:xfrm>
            <a:off x="457200" y="764703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D19671-AC94-4458-BE1A-B0B5088E6204}" type="slidenum">
              <a:rPr lang="pt-BR"/>
              <a:pPr/>
              <a:t>27</a:t>
            </a:fld>
            <a:endParaRPr lang="pt-B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399" y="1447800"/>
            <a:ext cx="879910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+mj-lt"/>
              </a:rPr>
              <a:t>Objetivo: mover os discos de uma haste para outra.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+mj-lt"/>
              </a:rPr>
              <a:t>Regras: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 dirty="0">
                <a:latin typeface="+mj-lt"/>
              </a:rPr>
              <a:t>pode-se mover apenas um disco de cada vez.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 dirty="0">
                <a:latin typeface="+mj-lt"/>
              </a:rPr>
              <a:t>nunca pode ser colocado um </a:t>
            </a:r>
          </a:p>
          <a:p>
            <a:pPr lvl="1">
              <a:spcBef>
                <a:spcPct val="20000"/>
              </a:spcBef>
            </a:pPr>
            <a:r>
              <a:rPr lang="pt-BR" sz="2800" dirty="0">
                <a:latin typeface="+mj-lt"/>
              </a:rPr>
              <a:t>disco maior sobre um menor.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71600" y="4584551"/>
            <a:ext cx="4038600" cy="1458912"/>
            <a:chOff x="384" y="3017"/>
            <a:chExt cx="2544" cy="919"/>
          </a:xfrm>
        </p:grpSpPr>
        <p:sp>
          <p:nvSpPr>
            <p:cNvPr id="35906" name="Line 6"/>
            <p:cNvSpPr>
              <a:spLocks noChangeShapeType="1"/>
            </p:cNvSpPr>
            <p:nvPr/>
          </p:nvSpPr>
          <p:spPr bwMode="auto">
            <a:xfrm>
              <a:off x="768" y="3017"/>
              <a:ext cx="1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907" name="Line 7"/>
            <p:cNvSpPr>
              <a:spLocks noChangeShapeType="1"/>
            </p:cNvSpPr>
            <p:nvPr/>
          </p:nvSpPr>
          <p:spPr bwMode="auto">
            <a:xfrm>
              <a:off x="384" y="3641"/>
              <a:ext cx="8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908" name="AutoShape 8"/>
            <p:cNvSpPr>
              <a:spLocks noChangeArrowheads="1"/>
            </p:cNvSpPr>
            <p:nvPr/>
          </p:nvSpPr>
          <p:spPr bwMode="auto">
            <a:xfrm>
              <a:off x="432" y="3449"/>
              <a:ext cx="672" cy="144"/>
            </a:xfrm>
            <a:prstGeom prst="flowChartTerminator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pt-BR" sz="2800">
                  <a:latin typeface="Arial" pitchFamily="34" charset="0"/>
                </a:rPr>
                <a:t>c</a:t>
              </a:r>
            </a:p>
          </p:txBody>
        </p:sp>
        <p:sp>
          <p:nvSpPr>
            <p:cNvPr id="35909" name="AutoShape 9"/>
            <p:cNvSpPr>
              <a:spLocks noChangeArrowheads="1"/>
            </p:cNvSpPr>
            <p:nvPr/>
          </p:nvSpPr>
          <p:spPr bwMode="auto">
            <a:xfrm>
              <a:off x="528" y="3257"/>
              <a:ext cx="528" cy="144"/>
            </a:xfrm>
            <a:prstGeom prst="flowChartTerminator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pt-BR" sz="2800">
                  <a:latin typeface="Arial" pitchFamily="34" charset="0"/>
                </a:rPr>
                <a:t>b</a:t>
              </a:r>
            </a:p>
          </p:txBody>
        </p:sp>
        <p:sp>
          <p:nvSpPr>
            <p:cNvPr id="35910" name="AutoShape 10"/>
            <p:cNvSpPr>
              <a:spLocks noChangeArrowheads="1"/>
            </p:cNvSpPr>
            <p:nvPr/>
          </p:nvSpPr>
          <p:spPr bwMode="auto">
            <a:xfrm>
              <a:off x="624" y="3065"/>
              <a:ext cx="336" cy="144"/>
            </a:xfrm>
            <a:prstGeom prst="flowChartTerminator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pt-BR" sz="2800">
                  <a:latin typeface="Arial" pitchFamily="34" charset="0"/>
                </a:rPr>
                <a:t>a</a:t>
              </a:r>
            </a:p>
          </p:txBody>
        </p:sp>
        <p:sp>
          <p:nvSpPr>
            <p:cNvPr id="35911" name="Text Box 11"/>
            <p:cNvSpPr txBox="1">
              <a:spLocks noChangeArrowheads="1"/>
            </p:cNvSpPr>
            <p:nvPr/>
          </p:nvSpPr>
          <p:spPr bwMode="auto">
            <a:xfrm>
              <a:off x="672" y="3609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2800"/>
                <a:t>1</a:t>
              </a:r>
            </a:p>
          </p:txBody>
        </p:sp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1248" y="3017"/>
              <a:ext cx="816" cy="919"/>
              <a:chOff x="1248" y="3017"/>
              <a:chExt cx="816" cy="919"/>
            </a:xfrm>
          </p:grpSpPr>
          <p:sp>
            <p:nvSpPr>
              <p:cNvPr id="35917" name="Line 13"/>
              <p:cNvSpPr>
                <a:spLocks noChangeShapeType="1"/>
              </p:cNvSpPr>
              <p:nvPr/>
            </p:nvSpPr>
            <p:spPr bwMode="auto">
              <a:xfrm>
                <a:off x="1679" y="3017"/>
                <a:ext cx="1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918" name="Line 14"/>
              <p:cNvSpPr>
                <a:spLocks noChangeShapeType="1"/>
              </p:cNvSpPr>
              <p:nvPr/>
            </p:nvSpPr>
            <p:spPr bwMode="auto">
              <a:xfrm>
                <a:off x="1248" y="3641"/>
                <a:ext cx="8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919" name="Text Box 15"/>
              <p:cNvSpPr txBox="1">
                <a:spLocks noChangeArrowheads="1"/>
              </p:cNvSpPr>
              <p:nvPr/>
            </p:nvSpPr>
            <p:spPr bwMode="auto">
              <a:xfrm>
                <a:off x="1584" y="3609"/>
                <a:ext cx="22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BR" sz="2800"/>
                  <a:t>2</a:t>
                </a: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112" y="3017"/>
              <a:ext cx="816" cy="919"/>
              <a:chOff x="1200" y="2304"/>
              <a:chExt cx="816" cy="919"/>
            </a:xfrm>
          </p:grpSpPr>
          <p:sp>
            <p:nvSpPr>
              <p:cNvPr id="35914" name="Line 17"/>
              <p:cNvSpPr>
                <a:spLocks noChangeShapeType="1"/>
              </p:cNvSpPr>
              <p:nvPr/>
            </p:nvSpPr>
            <p:spPr bwMode="auto">
              <a:xfrm>
                <a:off x="1584" y="2304"/>
                <a:ext cx="1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915" name="Line 18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8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916" name="Text Box 19"/>
              <p:cNvSpPr txBox="1">
                <a:spLocks noChangeArrowheads="1"/>
              </p:cNvSpPr>
              <p:nvPr/>
            </p:nvSpPr>
            <p:spPr bwMode="auto">
              <a:xfrm>
                <a:off x="1488" y="2896"/>
                <a:ext cx="22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BR" sz="2800"/>
                  <a:t>3</a:t>
                </a:r>
              </a:p>
            </p:txBody>
          </p:sp>
        </p:grp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15000" y="3048000"/>
            <a:ext cx="3276600" cy="3657600"/>
            <a:chOff x="3072" y="1632"/>
            <a:chExt cx="2064" cy="2304"/>
          </a:xfrm>
        </p:grpSpPr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072" y="1750"/>
              <a:ext cx="2064" cy="2186"/>
              <a:chOff x="976" y="1771"/>
              <a:chExt cx="2370" cy="2216"/>
            </a:xfrm>
          </p:grpSpPr>
          <p:sp>
            <p:nvSpPr>
              <p:cNvPr id="35904" name="AutoShape 23"/>
              <p:cNvSpPr>
                <a:spLocks noChangeArrowheads="1"/>
              </p:cNvSpPr>
              <p:nvPr/>
            </p:nvSpPr>
            <p:spPr bwMode="auto">
              <a:xfrm>
                <a:off x="1005" y="1788"/>
                <a:ext cx="2341" cy="2199"/>
              </a:xfrm>
              <a:prstGeom prst="roundRect">
                <a:avLst>
                  <a:gd name="adj" fmla="val 11417"/>
                </a:avLst>
              </a:prstGeom>
              <a:solidFill>
                <a:srgbClr val="604020"/>
              </a:solidFill>
              <a:ln w="20638">
                <a:solidFill>
                  <a:srgbClr val="60402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35905" name="AutoShape 24"/>
              <p:cNvSpPr>
                <a:spLocks noChangeArrowheads="1"/>
              </p:cNvSpPr>
              <p:nvPr/>
            </p:nvSpPr>
            <p:spPr bwMode="auto">
              <a:xfrm>
                <a:off x="976" y="1771"/>
                <a:ext cx="2341" cy="2198"/>
              </a:xfrm>
              <a:prstGeom prst="roundRect">
                <a:avLst>
                  <a:gd name="adj" fmla="val 11417"/>
                </a:avLst>
              </a:prstGeom>
              <a:solidFill>
                <a:srgbClr val="806040"/>
              </a:solidFill>
              <a:ln w="20638">
                <a:solidFill>
                  <a:srgbClr val="806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532" y="1632"/>
              <a:ext cx="1194" cy="317"/>
              <a:chOff x="1614" y="1646"/>
              <a:chExt cx="1094" cy="336"/>
            </a:xfrm>
          </p:grpSpPr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1664" y="1688"/>
                <a:ext cx="1023" cy="200"/>
                <a:chOff x="1664" y="1688"/>
                <a:chExt cx="1023" cy="200"/>
              </a:xfrm>
            </p:grpSpPr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>
                  <a:off x="1664" y="1688"/>
                  <a:ext cx="1023" cy="200"/>
                  <a:chOff x="1664" y="1688"/>
                  <a:chExt cx="1023" cy="200"/>
                </a:xfrm>
              </p:grpSpPr>
              <p:sp>
                <p:nvSpPr>
                  <p:cNvPr id="35889" name="Freeform 28"/>
                  <p:cNvSpPr>
                    <a:spLocks/>
                  </p:cNvSpPr>
                  <p:nvPr/>
                </p:nvSpPr>
                <p:spPr bwMode="auto">
                  <a:xfrm>
                    <a:off x="1667" y="1868"/>
                    <a:ext cx="1020" cy="20"/>
                  </a:xfrm>
                  <a:custGeom>
                    <a:avLst/>
                    <a:gdLst>
                      <a:gd name="T0" fmla="*/ 0 w 1020"/>
                      <a:gd name="T1" fmla="*/ 0 h 20"/>
                      <a:gd name="T2" fmla="*/ 986 w 1020"/>
                      <a:gd name="T3" fmla="*/ 0 h 20"/>
                      <a:gd name="T4" fmla="*/ 1020 w 1020"/>
                      <a:gd name="T5" fmla="*/ 20 h 20"/>
                      <a:gd name="T6" fmla="*/ 31 w 1020"/>
                      <a:gd name="T7" fmla="*/ 20 h 20"/>
                      <a:gd name="T8" fmla="*/ 0 w 1020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0"/>
                      <a:gd name="T16" fmla="*/ 0 h 20"/>
                      <a:gd name="T17" fmla="*/ 1020 w 1020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0" h="20">
                        <a:moveTo>
                          <a:pt x="0" y="0"/>
                        </a:moveTo>
                        <a:lnTo>
                          <a:pt x="986" y="0"/>
                        </a:lnTo>
                        <a:lnTo>
                          <a:pt x="1020" y="20"/>
                        </a:lnTo>
                        <a:lnTo>
                          <a:pt x="31" y="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402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10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743" y="1688"/>
                    <a:ext cx="913" cy="191"/>
                    <a:chOff x="1743" y="1688"/>
                    <a:chExt cx="913" cy="191"/>
                  </a:xfrm>
                </p:grpSpPr>
                <p:sp>
                  <p:nvSpPr>
                    <p:cNvPr id="35902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743" y="1729"/>
                      <a:ext cx="913" cy="150"/>
                    </a:xfrm>
                    <a:custGeom>
                      <a:avLst/>
                      <a:gdLst>
                        <a:gd name="T0" fmla="*/ 0 w 913"/>
                        <a:gd name="T1" fmla="*/ 150 h 150"/>
                        <a:gd name="T2" fmla="*/ 913 w 913"/>
                        <a:gd name="T3" fmla="*/ 150 h 150"/>
                        <a:gd name="T4" fmla="*/ 913 w 913"/>
                        <a:gd name="T5" fmla="*/ 106 h 150"/>
                        <a:gd name="T6" fmla="*/ 758 w 913"/>
                        <a:gd name="T7" fmla="*/ 32 h 150"/>
                        <a:gd name="T8" fmla="*/ 515 w 913"/>
                        <a:gd name="T9" fmla="*/ 32 h 150"/>
                        <a:gd name="T10" fmla="*/ 478 w 913"/>
                        <a:gd name="T11" fmla="*/ 0 h 150"/>
                        <a:gd name="T12" fmla="*/ 381 w 913"/>
                        <a:gd name="T13" fmla="*/ 1 h 150"/>
                        <a:gd name="T14" fmla="*/ 342 w 913"/>
                        <a:gd name="T15" fmla="*/ 32 h 150"/>
                        <a:gd name="T16" fmla="*/ 146 w 913"/>
                        <a:gd name="T17" fmla="*/ 32 h 150"/>
                        <a:gd name="T18" fmla="*/ 2 w 913"/>
                        <a:gd name="T19" fmla="*/ 107 h 150"/>
                        <a:gd name="T20" fmla="*/ 0 w 913"/>
                        <a:gd name="T21" fmla="*/ 150 h 1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913"/>
                        <a:gd name="T34" fmla="*/ 0 h 150"/>
                        <a:gd name="T35" fmla="*/ 913 w 913"/>
                        <a:gd name="T36" fmla="*/ 150 h 1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913" h="150">
                          <a:moveTo>
                            <a:pt x="0" y="150"/>
                          </a:moveTo>
                          <a:lnTo>
                            <a:pt x="913" y="150"/>
                          </a:lnTo>
                          <a:lnTo>
                            <a:pt x="913" y="106"/>
                          </a:lnTo>
                          <a:lnTo>
                            <a:pt x="758" y="32"/>
                          </a:lnTo>
                          <a:lnTo>
                            <a:pt x="515" y="32"/>
                          </a:lnTo>
                          <a:lnTo>
                            <a:pt x="478" y="0"/>
                          </a:lnTo>
                          <a:lnTo>
                            <a:pt x="381" y="1"/>
                          </a:lnTo>
                          <a:lnTo>
                            <a:pt x="342" y="32"/>
                          </a:lnTo>
                          <a:lnTo>
                            <a:pt x="146" y="32"/>
                          </a:lnTo>
                          <a:lnTo>
                            <a:pt x="2" y="107"/>
                          </a:lnTo>
                          <a:lnTo>
                            <a:pt x="0" y="15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5903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04" y="1688"/>
                      <a:ext cx="134" cy="72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/>
                    </a:p>
                  </p:txBody>
                </p:sp>
              </p:grpSp>
              <p:sp>
                <p:nvSpPr>
                  <p:cNvPr id="35891" name="Freeform 32"/>
                  <p:cNvSpPr>
                    <a:spLocks/>
                  </p:cNvSpPr>
                  <p:nvPr/>
                </p:nvSpPr>
                <p:spPr bwMode="auto">
                  <a:xfrm>
                    <a:off x="1664" y="1729"/>
                    <a:ext cx="974" cy="150"/>
                  </a:xfrm>
                  <a:custGeom>
                    <a:avLst/>
                    <a:gdLst>
                      <a:gd name="T0" fmla="*/ 0 w 974"/>
                      <a:gd name="T1" fmla="*/ 150 h 150"/>
                      <a:gd name="T2" fmla="*/ 974 w 974"/>
                      <a:gd name="T3" fmla="*/ 150 h 150"/>
                      <a:gd name="T4" fmla="*/ 974 w 974"/>
                      <a:gd name="T5" fmla="*/ 106 h 150"/>
                      <a:gd name="T6" fmla="*/ 819 w 974"/>
                      <a:gd name="T7" fmla="*/ 32 h 150"/>
                      <a:gd name="T8" fmla="*/ 576 w 974"/>
                      <a:gd name="T9" fmla="*/ 32 h 150"/>
                      <a:gd name="T10" fmla="*/ 539 w 974"/>
                      <a:gd name="T11" fmla="*/ 0 h 150"/>
                      <a:gd name="T12" fmla="*/ 442 w 974"/>
                      <a:gd name="T13" fmla="*/ 1 h 150"/>
                      <a:gd name="T14" fmla="*/ 403 w 974"/>
                      <a:gd name="T15" fmla="*/ 32 h 150"/>
                      <a:gd name="T16" fmla="*/ 162 w 974"/>
                      <a:gd name="T17" fmla="*/ 32 h 150"/>
                      <a:gd name="T18" fmla="*/ 0 w 974"/>
                      <a:gd name="T19" fmla="*/ 107 h 150"/>
                      <a:gd name="T20" fmla="*/ 0 w 974"/>
                      <a:gd name="T21" fmla="*/ 150 h 1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974"/>
                      <a:gd name="T34" fmla="*/ 0 h 150"/>
                      <a:gd name="T35" fmla="*/ 974 w 974"/>
                      <a:gd name="T36" fmla="*/ 150 h 15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974" h="150">
                        <a:moveTo>
                          <a:pt x="0" y="150"/>
                        </a:moveTo>
                        <a:lnTo>
                          <a:pt x="974" y="150"/>
                        </a:lnTo>
                        <a:lnTo>
                          <a:pt x="974" y="106"/>
                        </a:lnTo>
                        <a:lnTo>
                          <a:pt x="819" y="32"/>
                        </a:lnTo>
                        <a:lnTo>
                          <a:pt x="576" y="32"/>
                        </a:lnTo>
                        <a:lnTo>
                          <a:pt x="539" y="0"/>
                        </a:lnTo>
                        <a:lnTo>
                          <a:pt x="442" y="1"/>
                        </a:lnTo>
                        <a:lnTo>
                          <a:pt x="403" y="32"/>
                        </a:lnTo>
                        <a:lnTo>
                          <a:pt x="162" y="32"/>
                        </a:lnTo>
                        <a:lnTo>
                          <a:pt x="0" y="107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5892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085" y="1688"/>
                    <a:ext cx="136" cy="7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35893" name="Freeform 34"/>
                  <p:cNvSpPr>
                    <a:spLocks/>
                  </p:cNvSpPr>
                  <p:nvPr/>
                </p:nvSpPr>
                <p:spPr bwMode="auto">
                  <a:xfrm>
                    <a:off x="1672" y="1729"/>
                    <a:ext cx="976" cy="150"/>
                  </a:xfrm>
                  <a:custGeom>
                    <a:avLst/>
                    <a:gdLst>
                      <a:gd name="T0" fmla="*/ 0 w 976"/>
                      <a:gd name="T1" fmla="*/ 150 h 150"/>
                      <a:gd name="T2" fmla="*/ 976 w 976"/>
                      <a:gd name="T3" fmla="*/ 150 h 150"/>
                      <a:gd name="T4" fmla="*/ 976 w 976"/>
                      <a:gd name="T5" fmla="*/ 106 h 150"/>
                      <a:gd name="T6" fmla="*/ 821 w 976"/>
                      <a:gd name="T7" fmla="*/ 32 h 150"/>
                      <a:gd name="T8" fmla="*/ 578 w 976"/>
                      <a:gd name="T9" fmla="*/ 32 h 150"/>
                      <a:gd name="T10" fmla="*/ 539 w 976"/>
                      <a:gd name="T11" fmla="*/ 0 h 150"/>
                      <a:gd name="T12" fmla="*/ 442 w 976"/>
                      <a:gd name="T13" fmla="*/ 1 h 150"/>
                      <a:gd name="T14" fmla="*/ 405 w 976"/>
                      <a:gd name="T15" fmla="*/ 32 h 150"/>
                      <a:gd name="T16" fmla="*/ 165 w 976"/>
                      <a:gd name="T17" fmla="*/ 32 h 150"/>
                      <a:gd name="T18" fmla="*/ 2 w 976"/>
                      <a:gd name="T19" fmla="*/ 108 h 150"/>
                      <a:gd name="T20" fmla="*/ 0 w 976"/>
                      <a:gd name="T21" fmla="*/ 150 h 1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976"/>
                      <a:gd name="T34" fmla="*/ 0 h 150"/>
                      <a:gd name="T35" fmla="*/ 976 w 976"/>
                      <a:gd name="T36" fmla="*/ 150 h 15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976" h="150">
                        <a:moveTo>
                          <a:pt x="0" y="150"/>
                        </a:moveTo>
                        <a:lnTo>
                          <a:pt x="976" y="150"/>
                        </a:lnTo>
                        <a:lnTo>
                          <a:pt x="976" y="106"/>
                        </a:lnTo>
                        <a:lnTo>
                          <a:pt x="821" y="32"/>
                        </a:lnTo>
                        <a:lnTo>
                          <a:pt x="578" y="32"/>
                        </a:lnTo>
                        <a:lnTo>
                          <a:pt x="539" y="0"/>
                        </a:lnTo>
                        <a:lnTo>
                          <a:pt x="442" y="1"/>
                        </a:lnTo>
                        <a:lnTo>
                          <a:pt x="405" y="32"/>
                        </a:lnTo>
                        <a:lnTo>
                          <a:pt x="165" y="32"/>
                        </a:lnTo>
                        <a:lnTo>
                          <a:pt x="2" y="108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5894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1688"/>
                    <a:ext cx="136" cy="72"/>
                  </a:xfrm>
                  <a:prstGeom prst="ellipse">
                    <a:avLst/>
                  </a:pr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35895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1824"/>
                    <a:ext cx="42" cy="27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7463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35896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499" y="1824"/>
                    <a:ext cx="45" cy="27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7463">
                    <a:solidFill>
                      <a:srgbClr val="60606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  <p:grpSp>
                <p:nvGrpSpPr>
                  <p:cNvPr id="11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782" y="1823"/>
                    <a:ext cx="55" cy="27"/>
                    <a:chOff x="1782" y="1823"/>
                    <a:chExt cx="55" cy="27"/>
                  </a:xfrm>
                </p:grpSpPr>
                <p:sp>
                  <p:nvSpPr>
                    <p:cNvPr id="35899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82" y="1823"/>
                      <a:ext cx="42" cy="27"/>
                    </a:xfrm>
                    <a:prstGeom prst="ellipse">
                      <a:avLst/>
                    </a:prstGeom>
                    <a:solidFill>
                      <a:srgbClr val="C0C0C0"/>
                    </a:solidFill>
                    <a:ln w="17463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/>
                    </a:p>
                  </p:txBody>
                </p:sp>
                <p:sp>
                  <p:nvSpPr>
                    <p:cNvPr id="35900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823"/>
                      <a:ext cx="43" cy="27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 w="17463">
                      <a:solidFill>
                        <a:srgbClr val="60606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/>
                    </a:p>
                  </p:txBody>
                </p:sp>
                <p:sp>
                  <p:nvSpPr>
                    <p:cNvPr id="35901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89" y="1823"/>
                      <a:ext cx="40" cy="27"/>
                    </a:xfrm>
                    <a:prstGeom prst="ellipse">
                      <a:avLst/>
                    </a:prstGeom>
                    <a:solidFill>
                      <a:srgbClr val="806040"/>
                    </a:solidFill>
                    <a:ln w="174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/>
                    </a:p>
                  </p:txBody>
                </p:sp>
              </p:grpSp>
              <p:sp>
                <p:nvSpPr>
                  <p:cNvPr id="35898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2493" y="1823"/>
                    <a:ext cx="45" cy="27"/>
                  </a:xfrm>
                  <a:prstGeom prst="ellipse">
                    <a:avLst/>
                  </a:prstGeom>
                  <a:solidFill>
                    <a:srgbClr val="806040"/>
                  </a:solidFill>
                  <a:ln w="17463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</p:grpSp>
            <p:sp>
              <p:nvSpPr>
                <p:cNvPr id="35888" name="Oval 43"/>
                <p:cNvSpPr>
                  <a:spLocks noChangeArrowheads="1"/>
                </p:cNvSpPr>
                <p:nvPr/>
              </p:nvSpPr>
              <p:spPr bwMode="auto">
                <a:xfrm>
                  <a:off x="2133" y="1706"/>
                  <a:ext cx="59" cy="3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12" name="Group 44"/>
              <p:cNvGrpSpPr>
                <a:grpSpLocks/>
              </p:cNvGrpSpPr>
              <p:nvPr/>
            </p:nvGrpSpPr>
            <p:grpSpPr bwMode="auto">
              <a:xfrm>
                <a:off x="1950" y="1821"/>
                <a:ext cx="423" cy="32"/>
                <a:chOff x="1950" y="1821"/>
                <a:chExt cx="423" cy="32"/>
              </a:xfrm>
            </p:grpSpPr>
            <p:grpSp>
              <p:nvGrpSpPr>
                <p:cNvPr id="13" name="Group 45"/>
                <p:cNvGrpSpPr>
                  <a:grpSpLocks/>
                </p:cNvGrpSpPr>
                <p:nvPr/>
              </p:nvGrpSpPr>
              <p:grpSpPr bwMode="auto">
                <a:xfrm>
                  <a:off x="2298" y="1822"/>
                  <a:ext cx="75" cy="31"/>
                  <a:chOff x="2298" y="1822"/>
                  <a:chExt cx="75" cy="31"/>
                </a:xfrm>
              </p:grpSpPr>
              <p:sp>
                <p:nvSpPr>
                  <p:cNvPr id="35884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298" y="1828"/>
                    <a:ext cx="67" cy="19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35885" name="Freeform 47"/>
                  <p:cNvSpPr>
                    <a:spLocks/>
                  </p:cNvSpPr>
                  <p:nvPr/>
                </p:nvSpPr>
                <p:spPr bwMode="auto">
                  <a:xfrm>
                    <a:off x="2344" y="1822"/>
                    <a:ext cx="22" cy="29"/>
                  </a:xfrm>
                  <a:custGeom>
                    <a:avLst/>
                    <a:gdLst>
                      <a:gd name="T0" fmla="*/ 0 w 22"/>
                      <a:gd name="T1" fmla="*/ 14 h 29"/>
                      <a:gd name="T2" fmla="*/ 22 w 22"/>
                      <a:gd name="T3" fmla="*/ 0 h 29"/>
                      <a:gd name="T4" fmla="*/ 22 w 22"/>
                      <a:gd name="T5" fmla="*/ 29 h 29"/>
                      <a:gd name="T6" fmla="*/ 0 w 22"/>
                      <a:gd name="T7" fmla="*/ 14 h 2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2"/>
                      <a:gd name="T13" fmla="*/ 0 h 29"/>
                      <a:gd name="T14" fmla="*/ 22 w 22"/>
                      <a:gd name="T15" fmla="*/ 29 h 2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2" h="29">
                        <a:moveTo>
                          <a:pt x="0" y="14"/>
                        </a:moveTo>
                        <a:lnTo>
                          <a:pt x="22" y="0"/>
                        </a:lnTo>
                        <a:lnTo>
                          <a:pt x="22" y="29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5886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823"/>
                    <a:ext cx="16" cy="30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</p:grpSp>
            <p:grpSp>
              <p:nvGrpSpPr>
                <p:cNvPr id="14" name="Group 49"/>
                <p:cNvGrpSpPr>
                  <a:grpSpLocks/>
                </p:cNvGrpSpPr>
                <p:nvPr/>
              </p:nvGrpSpPr>
              <p:grpSpPr bwMode="auto">
                <a:xfrm>
                  <a:off x="1950" y="1821"/>
                  <a:ext cx="75" cy="31"/>
                  <a:chOff x="1950" y="1821"/>
                  <a:chExt cx="75" cy="31"/>
                </a:xfrm>
              </p:grpSpPr>
              <p:sp>
                <p:nvSpPr>
                  <p:cNvPr id="3588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959" y="1826"/>
                    <a:ext cx="66" cy="20"/>
                  </a:xfrm>
                  <a:prstGeom prst="rect">
                    <a:avLst/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35882" name="Freeform 51"/>
                  <p:cNvSpPr>
                    <a:spLocks/>
                  </p:cNvSpPr>
                  <p:nvPr/>
                </p:nvSpPr>
                <p:spPr bwMode="auto">
                  <a:xfrm>
                    <a:off x="1954" y="1821"/>
                    <a:ext cx="22" cy="29"/>
                  </a:xfrm>
                  <a:custGeom>
                    <a:avLst/>
                    <a:gdLst>
                      <a:gd name="T0" fmla="*/ 22 w 22"/>
                      <a:gd name="T1" fmla="*/ 14 h 29"/>
                      <a:gd name="T2" fmla="*/ 0 w 22"/>
                      <a:gd name="T3" fmla="*/ 0 h 29"/>
                      <a:gd name="T4" fmla="*/ 0 w 22"/>
                      <a:gd name="T5" fmla="*/ 29 h 29"/>
                      <a:gd name="T6" fmla="*/ 22 w 22"/>
                      <a:gd name="T7" fmla="*/ 14 h 2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2"/>
                      <a:gd name="T13" fmla="*/ 0 h 29"/>
                      <a:gd name="T14" fmla="*/ 22 w 22"/>
                      <a:gd name="T15" fmla="*/ 29 h 2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2" h="29">
                        <a:moveTo>
                          <a:pt x="22" y="14"/>
                        </a:moveTo>
                        <a:lnTo>
                          <a:pt x="0" y="0"/>
                        </a:lnTo>
                        <a:lnTo>
                          <a:pt x="0" y="29"/>
                        </a:lnTo>
                        <a:lnTo>
                          <a:pt x="22" y="14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5883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950" y="1822"/>
                    <a:ext cx="17" cy="30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</p:grpSp>
          </p:grpSp>
          <p:grpSp>
            <p:nvGrpSpPr>
              <p:cNvPr id="15" name="Group 53"/>
              <p:cNvGrpSpPr>
                <a:grpSpLocks/>
              </p:cNvGrpSpPr>
              <p:nvPr/>
            </p:nvGrpSpPr>
            <p:grpSpPr bwMode="auto">
              <a:xfrm>
                <a:off x="1950" y="1818"/>
                <a:ext cx="423" cy="32"/>
                <a:chOff x="1950" y="1818"/>
                <a:chExt cx="423" cy="32"/>
              </a:xfrm>
            </p:grpSpPr>
            <p:grpSp>
              <p:nvGrpSpPr>
                <p:cNvPr id="16" name="Group 54"/>
                <p:cNvGrpSpPr>
                  <a:grpSpLocks/>
                </p:cNvGrpSpPr>
                <p:nvPr/>
              </p:nvGrpSpPr>
              <p:grpSpPr bwMode="auto">
                <a:xfrm>
                  <a:off x="2298" y="1819"/>
                  <a:ext cx="75" cy="31"/>
                  <a:chOff x="2298" y="1819"/>
                  <a:chExt cx="75" cy="31"/>
                </a:xfrm>
              </p:grpSpPr>
              <p:sp>
                <p:nvSpPr>
                  <p:cNvPr id="3587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298" y="1824"/>
                    <a:ext cx="67" cy="20"/>
                  </a:xfrm>
                  <a:prstGeom prst="rect">
                    <a:avLst/>
                  </a:prstGeom>
                  <a:solidFill>
                    <a:srgbClr val="40404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35877" name="Freeform 56"/>
                  <p:cNvSpPr>
                    <a:spLocks/>
                  </p:cNvSpPr>
                  <p:nvPr/>
                </p:nvSpPr>
                <p:spPr bwMode="auto">
                  <a:xfrm>
                    <a:off x="2344" y="1819"/>
                    <a:ext cx="22" cy="28"/>
                  </a:xfrm>
                  <a:custGeom>
                    <a:avLst/>
                    <a:gdLst>
                      <a:gd name="T0" fmla="*/ 0 w 22"/>
                      <a:gd name="T1" fmla="*/ 14 h 28"/>
                      <a:gd name="T2" fmla="*/ 22 w 22"/>
                      <a:gd name="T3" fmla="*/ 0 h 28"/>
                      <a:gd name="T4" fmla="*/ 22 w 22"/>
                      <a:gd name="T5" fmla="*/ 28 h 28"/>
                      <a:gd name="T6" fmla="*/ 0 w 22"/>
                      <a:gd name="T7" fmla="*/ 14 h 2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2"/>
                      <a:gd name="T13" fmla="*/ 0 h 28"/>
                      <a:gd name="T14" fmla="*/ 22 w 22"/>
                      <a:gd name="T15" fmla="*/ 28 h 2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2" h="28">
                        <a:moveTo>
                          <a:pt x="0" y="14"/>
                        </a:moveTo>
                        <a:lnTo>
                          <a:pt x="22" y="0"/>
                        </a:lnTo>
                        <a:lnTo>
                          <a:pt x="22" y="28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5878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820"/>
                    <a:ext cx="16" cy="30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</p:grpSp>
            <p:grpSp>
              <p:nvGrpSpPr>
                <p:cNvPr id="17" name="Group 58"/>
                <p:cNvGrpSpPr>
                  <a:grpSpLocks/>
                </p:cNvGrpSpPr>
                <p:nvPr/>
              </p:nvGrpSpPr>
              <p:grpSpPr bwMode="auto">
                <a:xfrm>
                  <a:off x="1950" y="1818"/>
                  <a:ext cx="75" cy="31"/>
                  <a:chOff x="1950" y="1818"/>
                  <a:chExt cx="75" cy="31"/>
                </a:xfrm>
              </p:grpSpPr>
              <p:sp>
                <p:nvSpPr>
                  <p:cNvPr id="3587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959" y="1823"/>
                    <a:ext cx="66" cy="20"/>
                  </a:xfrm>
                  <a:prstGeom prst="rect">
                    <a:avLst/>
                  </a:prstGeom>
                  <a:solidFill>
                    <a:srgbClr val="40404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35874" name="Freeform 60"/>
                  <p:cNvSpPr>
                    <a:spLocks/>
                  </p:cNvSpPr>
                  <p:nvPr/>
                </p:nvSpPr>
                <p:spPr bwMode="auto">
                  <a:xfrm>
                    <a:off x="1954" y="1818"/>
                    <a:ext cx="22" cy="28"/>
                  </a:xfrm>
                  <a:custGeom>
                    <a:avLst/>
                    <a:gdLst>
                      <a:gd name="T0" fmla="*/ 22 w 22"/>
                      <a:gd name="T1" fmla="*/ 14 h 28"/>
                      <a:gd name="T2" fmla="*/ 0 w 22"/>
                      <a:gd name="T3" fmla="*/ 0 h 28"/>
                      <a:gd name="T4" fmla="*/ 0 w 22"/>
                      <a:gd name="T5" fmla="*/ 28 h 28"/>
                      <a:gd name="T6" fmla="*/ 22 w 22"/>
                      <a:gd name="T7" fmla="*/ 14 h 2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2"/>
                      <a:gd name="T13" fmla="*/ 0 h 28"/>
                      <a:gd name="T14" fmla="*/ 22 w 22"/>
                      <a:gd name="T15" fmla="*/ 28 h 2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2" h="28">
                        <a:moveTo>
                          <a:pt x="22" y="14"/>
                        </a:move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2" y="1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5875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950" y="1819"/>
                    <a:ext cx="17" cy="30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en-US"/>
                  </a:p>
                </p:txBody>
              </p:sp>
            </p:grpSp>
          </p:grpSp>
          <p:grpSp>
            <p:nvGrpSpPr>
              <p:cNvPr id="18" name="Group 62"/>
              <p:cNvGrpSpPr>
                <a:grpSpLocks/>
              </p:cNvGrpSpPr>
              <p:nvPr/>
            </p:nvGrpSpPr>
            <p:grpSpPr bwMode="auto">
              <a:xfrm>
                <a:off x="1614" y="1646"/>
                <a:ext cx="1094" cy="336"/>
                <a:chOff x="1614" y="1646"/>
                <a:chExt cx="1094" cy="336"/>
              </a:xfrm>
            </p:grpSpPr>
            <p:sp>
              <p:nvSpPr>
                <p:cNvPr id="35858" name="Freeform 63"/>
                <p:cNvSpPr>
                  <a:spLocks/>
                </p:cNvSpPr>
                <p:nvPr/>
              </p:nvSpPr>
              <p:spPr bwMode="auto">
                <a:xfrm>
                  <a:off x="2156" y="1646"/>
                  <a:ext cx="544" cy="324"/>
                </a:xfrm>
                <a:custGeom>
                  <a:avLst/>
                  <a:gdLst>
                    <a:gd name="T0" fmla="*/ 2 w 544"/>
                    <a:gd name="T1" fmla="*/ 0 h 324"/>
                    <a:gd name="T2" fmla="*/ 23 w 544"/>
                    <a:gd name="T3" fmla="*/ 1 h 324"/>
                    <a:gd name="T4" fmla="*/ 45 w 544"/>
                    <a:gd name="T5" fmla="*/ 5 h 324"/>
                    <a:gd name="T6" fmla="*/ 68 w 544"/>
                    <a:gd name="T7" fmla="*/ 11 h 324"/>
                    <a:gd name="T8" fmla="*/ 86 w 544"/>
                    <a:gd name="T9" fmla="*/ 22 h 324"/>
                    <a:gd name="T10" fmla="*/ 99 w 544"/>
                    <a:gd name="T11" fmla="*/ 35 h 324"/>
                    <a:gd name="T12" fmla="*/ 107 w 544"/>
                    <a:gd name="T13" fmla="*/ 52 h 324"/>
                    <a:gd name="T14" fmla="*/ 104 w 544"/>
                    <a:gd name="T15" fmla="*/ 67 h 324"/>
                    <a:gd name="T16" fmla="*/ 99 w 544"/>
                    <a:gd name="T17" fmla="*/ 81 h 324"/>
                    <a:gd name="T18" fmla="*/ 86 w 544"/>
                    <a:gd name="T19" fmla="*/ 94 h 324"/>
                    <a:gd name="T20" fmla="*/ 74 w 544"/>
                    <a:gd name="T21" fmla="*/ 105 h 324"/>
                    <a:gd name="T22" fmla="*/ 68 w 544"/>
                    <a:gd name="T23" fmla="*/ 122 h 324"/>
                    <a:gd name="T24" fmla="*/ 74 w 544"/>
                    <a:gd name="T25" fmla="*/ 134 h 324"/>
                    <a:gd name="T26" fmla="*/ 86 w 544"/>
                    <a:gd name="T27" fmla="*/ 146 h 324"/>
                    <a:gd name="T28" fmla="*/ 104 w 544"/>
                    <a:gd name="T29" fmla="*/ 153 h 324"/>
                    <a:gd name="T30" fmla="*/ 131 w 544"/>
                    <a:gd name="T31" fmla="*/ 157 h 324"/>
                    <a:gd name="T32" fmla="*/ 155 w 544"/>
                    <a:gd name="T33" fmla="*/ 159 h 324"/>
                    <a:gd name="T34" fmla="*/ 163 w 544"/>
                    <a:gd name="T35" fmla="*/ 165 h 324"/>
                    <a:gd name="T36" fmla="*/ 170 w 544"/>
                    <a:gd name="T37" fmla="*/ 182 h 324"/>
                    <a:gd name="T38" fmla="*/ 173 w 544"/>
                    <a:gd name="T39" fmla="*/ 208 h 324"/>
                    <a:gd name="T40" fmla="*/ 170 w 544"/>
                    <a:gd name="T41" fmla="*/ 236 h 324"/>
                    <a:gd name="T42" fmla="*/ 171 w 544"/>
                    <a:gd name="T43" fmla="*/ 243 h 324"/>
                    <a:gd name="T44" fmla="*/ 180 w 544"/>
                    <a:gd name="T45" fmla="*/ 246 h 324"/>
                    <a:gd name="T46" fmla="*/ 257 w 544"/>
                    <a:gd name="T47" fmla="*/ 251 h 324"/>
                    <a:gd name="T48" fmla="*/ 351 w 544"/>
                    <a:gd name="T49" fmla="*/ 259 h 324"/>
                    <a:gd name="T50" fmla="*/ 451 w 544"/>
                    <a:gd name="T51" fmla="*/ 274 h 324"/>
                    <a:gd name="T52" fmla="*/ 498 w 544"/>
                    <a:gd name="T53" fmla="*/ 285 h 324"/>
                    <a:gd name="T54" fmla="*/ 544 w 544"/>
                    <a:gd name="T55" fmla="*/ 306 h 324"/>
                    <a:gd name="T56" fmla="*/ 544 w 544"/>
                    <a:gd name="T57" fmla="*/ 324 h 324"/>
                    <a:gd name="T58" fmla="*/ 0 w 544"/>
                    <a:gd name="T59" fmla="*/ 324 h 324"/>
                    <a:gd name="T60" fmla="*/ 0 w 544"/>
                    <a:gd name="T61" fmla="*/ 96 h 324"/>
                    <a:gd name="T62" fmla="*/ 27 w 544"/>
                    <a:gd name="T63" fmla="*/ 93 h 324"/>
                    <a:gd name="T64" fmla="*/ 49 w 544"/>
                    <a:gd name="T65" fmla="*/ 84 h 324"/>
                    <a:gd name="T66" fmla="*/ 55 w 544"/>
                    <a:gd name="T67" fmla="*/ 69 h 324"/>
                    <a:gd name="T68" fmla="*/ 57 w 544"/>
                    <a:gd name="T69" fmla="*/ 52 h 324"/>
                    <a:gd name="T70" fmla="*/ 50 w 544"/>
                    <a:gd name="T71" fmla="*/ 40 h 324"/>
                    <a:gd name="T72" fmla="*/ 39 w 544"/>
                    <a:gd name="T73" fmla="*/ 34 h 324"/>
                    <a:gd name="T74" fmla="*/ 23 w 544"/>
                    <a:gd name="T75" fmla="*/ 29 h 324"/>
                    <a:gd name="T76" fmla="*/ 2 w 544"/>
                    <a:gd name="T77" fmla="*/ 27 h 324"/>
                    <a:gd name="T78" fmla="*/ 2 w 544"/>
                    <a:gd name="T79" fmla="*/ 0 h 32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44"/>
                    <a:gd name="T121" fmla="*/ 0 h 324"/>
                    <a:gd name="T122" fmla="*/ 544 w 544"/>
                    <a:gd name="T123" fmla="*/ 324 h 32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44" h="324">
                      <a:moveTo>
                        <a:pt x="2" y="0"/>
                      </a:moveTo>
                      <a:lnTo>
                        <a:pt x="23" y="1"/>
                      </a:lnTo>
                      <a:lnTo>
                        <a:pt x="45" y="5"/>
                      </a:lnTo>
                      <a:lnTo>
                        <a:pt x="68" y="11"/>
                      </a:lnTo>
                      <a:lnTo>
                        <a:pt x="86" y="22"/>
                      </a:lnTo>
                      <a:lnTo>
                        <a:pt x="99" y="35"/>
                      </a:lnTo>
                      <a:lnTo>
                        <a:pt x="107" y="52"/>
                      </a:lnTo>
                      <a:lnTo>
                        <a:pt x="104" y="67"/>
                      </a:lnTo>
                      <a:lnTo>
                        <a:pt x="99" y="81"/>
                      </a:lnTo>
                      <a:lnTo>
                        <a:pt x="86" y="94"/>
                      </a:lnTo>
                      <a:lnTo>
                        <a:pt x="74" y="105"/>
                      </a:lnTo>
                      <a:lnTo>
                        <a:pt x="68" y="122"/>
                      </a:lnTo>
                      <a:lnTo>
                        <a:pt x="74" y="134"/>
                      </a:lnTo>
                      <a:lnTo>
                        <a:pt x="86" y="146"/>
                      </a:lnTo>
                      <a:lnTo>
                        <a:pt x="104" y="153"/>
                      </a:lnTo>
                      <a:lnTo>
                        <a:pt x="131" y="157"/>
                      </a:lnTo>
                      <a:lnTo>
                        <a:pt x="155" y="159"/>
                      </a:lnTo>
                      <a:lnTo>
                        <a:pt x="163" y="165"/>
                      </a:lnTo>
                      <a:lnTo>
                        <a:pt x="170" y="182"/>
                      </a:lnTo>
                      <a:lnTo>
                        <a:pt x="173" y="208"/>
                      </a:lnTo>
                      <a:lnTo>
                        <a:pt x="170" y="236"/>
                      </a:lnTo>
                      <a:lnTo>
                        <a:pt x="171" y="243"/>
                      </a:lnTo>
                      <a:lnTo>
                        <a:pt x="180" y="246"/>
                      </a:lnTo>
                      <a:lnTo>
                        <a:pt x="257" y="251"/>
                      </a:lnTo>
                      <a:lnTo>
                        <a:pt x="351" y="259"/>
                      </a:lnTo>
                      <a:lnTo>
                        <a:pt x="451" y="274"/>
                      </a:lnTo>
                      <a:lnTo>
                        <a:pt x="498" y="285"/>
                      </a:lnTo>
                      <a:lnTo>
                        <a:pt x="544" y="306"/>
                      </a:lnTo>
                      <a:lnTo>
                        <a:pt x="544" y="324"/>
                      </a:lnTo>
                      <a:lnTo>
                        <a:pt x="0" y="324"/>
                      </a:lnTo>
                      <a:lnTo>
                        <a:pt x="0" y="96"/>
                      </a:lnTo>
                      <a:lnTo>
                        <a:pt x="27" y="93"/>
                      </a:lnTo>
                      <a:lnTo>
                        <a:pt x="49" y="84"/>
                      </a:lnTo>
                      <a:lnTo>
                        <a:pt x="55" y="69"/>
                      </a:lnTo>
                      <a:lnTo>
                        <a:pt x="57" y="52"/>
                      </a:lnTo>
                      <a:lnTo>
                        <a:pt x="50" y="40"/>
                      </a:lnTo>
                      <a:lnTo>
                        <a:pt x="39" y="34"/>
                      </a:lnTo>
                      <a:lnTo>
                        <a:pt x="23" y="29"/>
                      </a:lnTo>
                      <a:lnTo>
                        <a:pt x="2" y="2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17463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59" name="Freeform 64"/>
                <p:cNvSpPr>
                  <a:spLocks/>
                </p:cNvSpPr>
                <p:nvPr/>
              </p:nvSpPr>
              <p:spPr bwMode="auto">
                <a:xfrm>
                  <a:off x="1614" y="1646"/>
                  <a:ext cx="544" cy="325"/>
                </a:xfrm>
                <a:custGeom>
                  <a:avLst/>
                  <a:gdLst>
                    <a:gd name="T0" fmla="*/ 544 w 544"/>
                    <a:gd name="T1" fmla="*/ 0 h 325"/>
                    <a:gd name="T2" fmla="*/ 524 w 544"/>
                    <a:gd name="T3" fmla="*/ 1 h 325"/>
                    <a:gd name="T4" fmla="*/ 498 w 544"/>
                    <a:gd name="T5" fmla="*/ 5 h 325"/>
                    <a:gd name="T6" fmla="*/ 477 w 544"/>
                    <a:gd name="T7" fmla="*/ 10 h 325"/>
                    <a:gd name="T8" fmla="*/ 458 w 544"/>
                    <a:gd name="T9" fmla="*/ 20 h 325"/>
                    <a:gd name="T10" fmla="*/ 443 w 544"/>
                    <a:gd name="T11" fmla="*/ 35 h 325"/>
                    <a:gd name="T12" fmla="*/ 437 w 544"/>
                    <a:gd name="T13" fmla="*/ 52 h 325"/>
                    <a:gd name="T14" fmla="*/ 440 w 544"/>
                    <a:gd name="T15" fmla="*/ 67 h 325"/>
                    <a:gd name="T16" fmla="*/ 445 w 544"/>
                    <a:gd name="T17" fmla="*/ 81 h 325"/>
                    <a:gd name="T18" fmla="*/ 458 w 544"/>
                    <a:gd name="T19" fmla="*/ 92 h 325"/>
                    <a:gd name="T20" fmla="*/ 469 w 544"/>
                    <a:gd name="T21" fmla="*/ 105 h 325"/>
                    <a:gd name="T22" fmla="*/ 476 w 544"/>
                    <a:gd name="T23" fmla="*/ 122 h 325"/>
                    <a:gd name="T24" fmla="*/ 469 w 544"/>
                    <a:gd name="T25" fmla="*/ 134 h 325"/>
                    <a:gd name="T26" fmla="*/ 458 w 544"/>
                    <a:gd name="T27" fmla="*/ 146 h 325"/>
                    <a:gd name="T28" fmla="*/ 440 w 544"/>
                    <a:gd name="T29" fmla="*/ 153 h 325"/>
                    <a:gd name="T30" fmla="*/ 412 w 544"/>
                    <a:gd name="T31" fmla="*/ 157 h 325"/>
                    <a:gd name="T32" fmla="*/ 388 w 544"/>
                    <a:gd name="T33" fmla="*/ 159 h 325"/>
                    <a:gd name="T34" fmla="*/ 380 w 544"/>
                    <a:gd name="T35" fmla="*/ 165 h 325"/>
                    <a:gd name="T36" fmla="*/ 374 w 544"/>
                    <a:gd name="T37" fmla="*/ 182 h 325"/>
                    <a:gd name="T38" fmla="*/ 370 w 544"/>
                    <a:gd name="T39" fmla="*/ 208 h 325"/>
                    <a:gd name="T40" fmla="*/ 374 w 544"/>
                    <a:gd name="T41" fmla="*/ 236 h 325"/>
                    <a:gd name="T42" fmla="*/ 372 w 544"/>
                    <a:gd name="T43" fmla="*/ 243 h 325"/>
                    <a:gd name="T44" fmla="*/ 364 w 544"/>
                    <a:gd name="T45" fmla="*/ 246 h 325"/>
                    <a:gd name="T46" fmla="*/ 286 w 544"/>
                    <a:gd name="T47" fmla="*/ 251 h 325"/>
                    <a:gd name="T48" fmla="*/ 192 w 544"/>
                    <a:gd name="T49" fmla="*/ 259 h 325"/>
                    <a:gd name="T50" fmla="*/ 92 w 544"/>
                    <a:gd name="T51" fmla="*/ 274 h 325"/>
                    <a:gd name="T52" fmla="*/ 45 w 544"/>
                    <a:gd name="T53" fmla="*/ 285 h 325"/>
                    <a:gd name="T54" fmla="*/ 0 w 544"/>
                    <a:gd name="T55" fmla="*/ 306 h 325"/>
                    <a:gd name="T56" fmla="*/ 0 w 544"/>
                    <a:gd name="T57" fmla="*/ 325 h 325"/>
                    <a:gd name="T58" fmla="*/ 544 w 544"/>
                    <a:gd name="T59" fmla="*/ 325 h 325"/>
                    <a:gd name="T60" fmla="*/ 544 w 544"/>
                    <a:gd name="T61" fmla="*/ 95 h 325"/>
                    <a:gd name="T62" fmla="*/ 513 w 544"/>
                    <a:gd name="T63" fmla="*/ 93 h 325"/>
                    <a:gd name="T64" fmla="*/ 489 w 544"/>
                    <a:gd name="T65" fmla="*/ 82 h 325"/>
                    <a:gd name="T66" fmla="*/ 485 w 544"/>
                    <a:gd name="T67" fmla="*/ 67 h 325"/>
                    <a:gd name="T68" fmla="*/ 485 w 544"/>
                    <a:gd name="T69" fmla="*/ 53 h 325"/>
                    <a:gd name="T70" fmla="*/ 495 w 544"/>
                    <a:gd name="T71" fmla="*/ 39 h 325"/>
                    <a:gd name="T72" fmla="*/ 508 w 544"/>
                    <a:gd name="T73" fmla="*/ 32 h 325"/>
                    <a:gd name="T74" fmla="*/ 526 w 544"/>
                    <a:gd name="T75" fmla="*/ 29 h 325"/>
                    <a:gd name="T76" fmla="*/ 544 w 544"/>
                    <a:gd name="T77" fmla="*/ 29 h 325"/>
                    <a:gd name="T78" fmla="*/ 544 w 544"/>
                    <a:gd name="T79" fmla="*/ 0 h 32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44"/>
                    <a:gd name="T121" fmla="*/ 0 h 325"/>
                    <a:gd name="T122" fmla="*/ 544 w 544"/>
                    <a:gd name="T123" fmla="*/ 325 h 325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44" h="325">
                      <a:moveTo>
                        <a:pt x="544" y="0"/>
                      </a:moveTo>
                      <a:lnTo>
                        <a:pt x="524" y="1"/>
                      </a:lnTo>
                      <a:lnTo>
                        <a:pt x="498" y="5"/>
                      </a:lnTo>
                      <a:lnTo>
                        <a:pt x="477" y="10"/>
                      </a:lnTo>
                      <a:lnTo>
                        <a:pt x="458" y="20"/>
                      </a:lnTo>
                      <a:lnTo>
                        <a:pt x="443" y="35"/>
                      </a:lnTo>
                      <a:lnTo>
                        <a:pt x="437" y="52"/>
                      </a:lnTo>
                      <a:lnTo>
                        <a:pt x="440" y="67"/>
                      </a:lnTo>
                      <a:lnTo>
                        <a:pt x="445" y="81"/>
                      </a:lnTo>
                      <a:lnTo>
                        <a:pt x="458" y="92"/>
                      </a:lnTo>
                      <a:lnTo>
                        <a:pt x="469" y="105"/>
                      </a:lnTo>
                      <a:lnTo>
                        <a:pt x="476" y="122"/>
                      </a:lnTo>
                      <a:lnTo>
                        <a:pt x="469" y="134"/>
                      </a:lnTo>
                      <a:lnTo>
                        <a:pt x="458" y="146"/>
                      </a:lnTo>
                      <a:lnTo>
                        <a:pt x="440" y="153"/>
                      </a:lnTo>
                      <a:lnTo>
                        <a:pt x="412" y="157"/>
                      </a:lnTo>
                      <a:lnTo>
                        <a:pt x="388" y="159"/>
                      </a:lnTo>
                      <a:lnTo>
                        <a:pt x="380" y="165"/>
                      </a:lnTo>
                      <a:lnTo>
                        <a:pt x="374" y="182"/>
                      </a:lnTo>
                      <a:lnTo>
                        <a:pt x="370" y="208"/>
                      </a:lnTo>
                      <a:lnTo>
                        <a:pt x="374" y="236"/>
                      </a:lnTo>
                      <a:lnTo>
                        <a:pt x="372" y="243"/>
                      </a:lnTo>
                      <a:lnTo>
                        <a:pt x="364" y="246"/>
                      </a:lnTo>
                      <a:lnTo>
                        <a:pt x="286" y="251"/>
                      </a:lnTo>
                      <a:lnTo>
                        <a:pt x="192" y="259"/>
                      </a:lnTo>
                      <a:lnTo>
                        <a:pt x="92" y="274"/>
                      </a:lnTo>
                      <a:lnTo>
                        <a:pt x="45" y="285"/>
                      </a:lnTo>
                      <a:lnTo>
                        <a:pt x="0" y="306"/>
                      </a:lnTo>
                      <a:lnTo>
                        <a:pt x="0" y="325"/>
                      </a:lnTo>
                      <a:lnTo>
                        <a:pt x="544" y="325"/>
                      </a:lnTo>
                      <a:lnTo>
                        <a:pt x="544" y="95"/>
                      </a:lnTo>
                      <a:lnTo>
                        <a:pt x="513" y="93"/>
                      </a:lnTo>
                      <a:lnTo>
                        <a:pt x="489" y="82"/>
                      </a:lnTo>
                      <a:lnTo>
                        <a:pt x="485" y="67"/>
                      </a:lnTo>
                      <a:lnTo>
                        <a:pt x="485" y="53"/>
                      </a:lnTo>
                      <a:lnTo>
                        <a:pt x="495" y="39"/>
                      </a:lnTo>
                      <a:lnTo>
                        <a:pt x="508" y="32"/>
                      </a:lnTo>
                      <a:lnTo>
                        <a:pt x="526" y="29"/>
                      </a:lnTo>
                      <a:lnTo>
                        <a:pt x="544" y="29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7463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0" name="Freeform 65"/>
                <p:cNvSpPr>
                  <a:spLocks/>
                </p:cNvSpPr>
                <p:nvPr/>
              </p:nvSpPr>
              <p:spPr bwMode="auto">
                <a:xfrm>
                  <a:off x="2158" y="1646"/>
                  <a:ext cx="550" cy="336"/>
                </a:xfrm>
                <a:custGeom>
                  <a:avLst/>
                  <a:gdLst>
                    <a:gd name="T0" fmla="*/ 1 w 550"/>
                    <a:gd name="T1" fmla="*/ 0 h 336"/>
                    <a:gd name="T2" fmla="*/ 21 w 550"/>
                    <a:gd name="T3" fmla="*/ 1 h 336"/>
                    <a:gd name="T4" fmla="*/ 43 w 550"/>
                    <a:gd name="T5" fmla="*/ 5 h 336"/>
                    <a:gd name="T6" fmla="*/ 68 w 550"/>
                    <a:gd name="T7" fmla="*/ 11 h 336"/>
                    <a:gd name="T8" fmla="*/ 84 w 550"/>
                    <a:gd name="T9" fmla="*/ 22 h 336"/>
                    <a:gd name="T10" fmla="*/ 98 w 550"/>
                    <a:gd name="T11" fmla="*/ 35 h 336"/>
                    <a:gd name="T12" fmla="*/ 105 w 550"/>
                    <a:gd name="T13" fmla="*/ 52 h 336"/>
                    <a:gd name="T14" fmla="*/ 103 w 550"/>
                    <a:gd name="T15" fmla="*/ 67 h 336"/>
                    <a:gd name="T16" fmla="*/ 98 w 550"/>
                    <a:gd name="T17" fmla="*/ 81 h 336"/>
                    <a:gd name="T18" fmla="*/ 84 w 550"/>
                    <a:gd name="T19" fmla="*/ 95 h 336"/>
                    <a:gd name="T20" fmla="*/ 72 w 550"/>
                    <a:gd name="T21" fmla="*/ 108 h 336"/>
                    <a:gd name="T22" fmla="*/ 68 w 550"/>
                    <a:gd name="T23" fmla="*/ 123 h 336"/>
                    <a:gd name="T24" fmla="*/ 72 w 550"/>
                    <a:gd name="T25" fmla="*/ 136 h 336"/>
                    <a:gd name="T26" fmla="*/ 84 w 550"/>
                    <a:gd name="T27" fmla="*/ 148 h 336"/>
                    <a:gd name="T28" fmla="*/ 103 w 550"/>
                    <a:gd name="T29" fmla="*/ 155 h 336"/>
                    <a:gd name="T30" fmla="*/ 131 w 550"/>
                    <a:gd name="T31" fmla="*/ 158 h 336"/>
                    <a:gd name="T32" fmla="*/ 158 w 550"/>
                    <a:gd name="T33" fmla="*/ 162 h 336"/>
                    <a:gd name="T34" fmla="*/ 166 w 550"/>
                    <a:gd name="T35" fmla="*/ 166 h 336"/>
                    <a:gd name="T36" fmla="*/ 171 w 550"/>
                    <a:gd name="T37" fmla="*/ 184 h 336"/>
                    <a:gd name="T38" fmla="*/ 176 w 550"/>
                    <a:gd name="T39" fmla="*/ 209 h 336"/>
                    <a:gd name="T40" fmla="*/ 171 w 550"/>
                    <a:gd name="T41" fmla="*/ 237 h 336"/>
                    <a:gd name="T42" fmla="*/ 173 w 550"/>
                    <a:gd name="T43" fmla="*/ 244 h 336"/>
                    <a:gd name="T44" fmla="*/ 181 w 550"/>
                    <a:gd name="T45" fmla="*/ 247 h 336"/>
                    <a:gd name="T46" fmla="*/ 260 w 550"/>
                    <a:gd name="T47" fmla="*/ 254 h 336"/>
                    <a:gd name="T48" fmla="*/ 354 w 550"/>
                    <a:gd name="T49" fmla="*/ 262 h 336"/>
                    <a:gd name="T50" fmla="*/ 458 w 550"/>
                    <a:gd name="T51" fmla="*/ 278 h 336"/>
                    <a:gd name="T52" fmla="*/ 504 w 550"/>
                    <a:gd name="T53" fmla="*/ 289 h 336"/>
                    <a:gd name="T54" fmla="*/ 550 w 550"/>
                    <a:gd name="T55" fmla="*/ 310 h 336"/>
                    <a:gd name="T56" fmla="*/ 550 w 550"/>
                    <a:gd name="T57" fmla="*/ 336 h 336"/>
                    <a:gd name="T58" fmla="*/ 0 w 550"/>
                    <a:gd name="T59" fmla="*/ 336 h 336"/>
                    <a:gd name="T60" fmla="*/ 1 w 550"/>
                    <a:gd name="T61" fmla="*/ 92 h 336"/>
                    <a:gd name="T62" fmla="*/ 22 w 550"/>
                    <a:gd name="T63" fmla="*/ 90 h 336"/>
                    <a:gd name="T64" fmla="*/ 42 w 550"/>
                    <a:gd name="T65" fmla="*/ 81 h 336"/>
                    <a:gd name="T66" fmla="*/ 53 w 550"/>
                    <a:gd name="T67" fmla="*/ 69 h 336"/>
                    <a:gd name="T68" fmla="*/ 56 w 550"/>
                    <a:gd name="T69" fmla="*/ 52 h 336"/>
                    <a:gd name="T70" fmla="*/ 50 w 550"/>
                    <a:gd name="T71" fmla="*/ 41 h 336"/>
                    <a:gd name="T72" fmla="*/ 38 w 550"/>
                    <a:gd name="T73" fmla="*/ 34 h 336"/>
                    <a:gd name="T74" fmla="*/ 19 w 550"/>
                    <a:gd name="T75" fmla="*/ 29 h 336"/>
                    <a:gd name="T76" fmla="*/ 1 w 550"/>
                    <a:gd name="T77" fmla="*/ 27 h 336"/>
                    <a:gd name="T78" fmla="*/ 1 w 550"/>
                    <a:gd name="T79" fmla="*/ 0 h 3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0"/>
                    <a:gd name="T121" fmla="*/ 0 h 336"/>
                    <a:gd name="T122" fmla="*/ 550 w 550"/>
                    <a:gd name="T123" fmla="*/ 336 h 3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0" h="336">
                      <a:moveTo>
                        <a:pt x="1" y="0"/>
                      </a:moveTo>
                      <a:lnTo>
                        <a:pt x="21" y="1"/>
                      </a:lnTo>
                      <a:lnTo>
                        <a:pt x="43" y="5"/>
                      </a:lnTo>
                      <a:lnTo>
                        <a:pt x="68" y="11"/>
                      </a:lnTo>
                      <a:lnTo>
                        <a:pt x="84" y="22"/>
                      </a:lnTo>
                      <a:lnTo>
                        <a:pt x="98" y="35"/>
                      </a:lnTo>
                      <a:lnTo>
                        <a:pt x="105" y="52"/>
                      </a:lnTo>
                      <a:lnTo>
                        <a:pt x="103" y="67"/>
                      </a:lnTo>
                      <a:lnTo>
                        <a:pt x="98" y="81"/>
                      </a:lnTo>
                      <a:lnTo>
                        <a:pt x="84" y="95"/>
                      </a:lnTo>
                      <a:lnTo>
                        <a:pt x="72" y="108"/>
                      </a:lnTo>
                      <a:lnTo>
                        <a:pt x="68" y="123"/>
                      </a:lnTo>
                      <a:lnTo>
                        <a:pt x="72" y="136"/>
                      </a:lnTo>
                      <a:lnTo>
                        <a:pt x="84" y="148"/>
                      </a:lnTo>
                      <a:lnTo>
                        <a:pt x="103" y="155"/>
                      </a:lnTo>
                      <a:lnTo>
                        <a:pt x="131" y="158"/>
                      </a:lnTo>
                      <a:lnTo>
                        <a:pt x="158" y="162"/>
                      </a:lnTo>
                      <a:lnTo>
                        <a:pt x="166" y="166"/>
                      </a:lnTo>
                      <a:lnTo>
                        <a:pt x="171" y="184"/>
                      </a:lnTo>
                      <a:lnTo>
                        <a:pt x="176" y="209"/>
                      </a:lnTo>
                      <a:lnTo>
                        <a:pt x="171" y="237"/>
                      </a:lnTo>
                      <a:lnTo>
                        <a:pt x="173" y="244"/>
                      </a:lnTo>
                      <a:lnTo>
                        <a:pt x="181" y="247"/>
                      </a:lnTo>
                      <a:lnTo>
                        <a:pt x="260" y="254"/>
                      </a:lnTo>
                      <a:lnTo>
                        <a:pt x="354" y="262"/>
                      </a:lnTo>
                      <a:lnTo>
                        <a:pt x="458" y="278"/>
                      </a:lnTo>
                      <a:lnTo>
                        <a:pt x="504" y="289"/>
                      </a:lnTo>
                      <a:lnTo>
                        <a:pt x="550" y="310"/>
                      </a:lnTo>
                      <a:lnTo>
                        <a:pt x="550" y="336"/>
                      </a:lnTo>
                      <a:lnTo>
                        <a:pt x="0" y="336"/>
                      </a:lnTo>
                      <a:lnTo>
                        <a:pt x="1" y="92"/>
                      </a:lnTo>
                      <a:lnTo>
                        <a:pt x="22" y="90"/>
                      </a:lnTo>
                      <a:lnTo>
                        <a:pt x="42" y="81"/>
                      </a:lnTo>
                      <a:lnTo>
                        <a:pt x="53" y="69"/>
                      </a:lnTo>
                      <a:lnTo>
                        <a:pt x="56" y="52"/>
                      </a:lnTo>
                      <a:lnTo>
                        <a:pt x="50" y="41"/>
                      </a:lnTo>
                      <a:lnTo>
                        <a:pt x="38" y="34"/>
                      </a:lnTo>
                      <a:lnTo>
                        <a:pt x="19" y="29"/>
                      </a:lnTo>
                      <a:lnTo>
                        <a:pt x="1" y="2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1" name="Freeform 66"/>
                <p:cNvSpPr>
                  <a:spLocks/>
                </p:cNvSpPr>
                <p:nvPr/>
              </p:nvSpPr>
              <p:spPr bwMode="auto">
                <a:xfrm>
                  <a:off x="1614" y="1646"/>
                  <a:ext cx="552" cy="336"/>
                </a:xfrm>
                <a:custGeom>
                  <a:avLst/>
                  <a:gdLst>
                    <a:gd name="T0" fmla="*/ 552 w 552"/>
                    <a:gd name="T1" fmla="*/ 0 h 336"/>
                    <a:gd name="T2" fmla="*/ 531 w 552"/>
                    <a:gd name="T3" fmla="*/ 1 h 336"/>
                    <a:gd name="T4" fmla="*/ 506 w 552"/>
                    <a:gd name="T5" fmla="*/ 5 h 336"/>
                    <a:gd name="T6" fmla="*/ 485 w 552"/>
                    <a:gd name="T7" fmla="*/ 10 h 336"/>
                    <a:gd name="T8" fmla="*/ 466 w 552"/>
                    <a:gd name="T9" fmla="*/ 19 h 336"/>
                    <a:gd name="T10" fmla="*/ 451 w 552"/>
                    <a:gd name="T11" fmla="*/ 32 h 336"/>
                    <a:gd name="T12" fmla="*/ 445 w 552"/>
                    <a:gd name="T13" fmla="*/ 49 h 336"/>
                    <a:gd name="T14" fmla="*/ 446 w 552"/>
                    <a:gd name="T15" fmla="*/ 67 h 336"/>
                    <a:gd name="T16" fmla="*/ 453 w 552"/>
                    <a:gd name="T17" fmla="*/ 81 h 336"/>
                    <a:gd name="T18" fmla="*/ 466 w 552"/>
                    <a:gd name="T19" fmla="*/ 95 h 336"/>
                    <a:gd name="T20" fmla="*/ 477 w 552"/>
                    <a:gd name="T21" fmla="*/ 108 h 336"/>
                    <a:gd name="T22" fmla="*/ 482 w 552"/>
                    <a:gd name="T23" fmla="*/ 123 h 336"/>
                    <a:gd name="T24" fmla="*/ 477 w 552"/>
                    <a:gd name="T25" fmla="*/ 136 h 336"/>
                    <a:gd name="T26" fmla="*/ 466 w 552"/>
                    <a:gd name="T27" fmla="*/ 148 h 336"/>
                    <a:gd name="T28" fmla="*/ 446 w 552"/>
                    <a:gd name="T29" fmla="*/ 155 h 336"/>
                    <a:gd name="T30" fmla="*/ 419 w 552"/>
                    <a:gd name="T31" fmla="*/ 158 h 336"/>
                    <a:gd name="T32" fmla="*/ 391 w 552"/>
                    <a:gd name="T33" fmla="*/ 162 h 336"/>
                    <a:gd name="T34" fmla="*/ 383 w 552"/>
                    <a:gd name="T35" fmla="*/ 166 h 336"/>
                    <a:gd name="T36" fmla="*/ 379 w 552"/>
                    <a:gd name="T37" fmla="*/ 184 h 336"/>
                    <a:gd name="T38" fmla="*/ 374 w 552"/>
                    <a:gd name="T39" fmla="*/ 209 h 336"/>
                    <a:gd name="T40" fmla="*/ 379 w 552"/>
                    <a:gd name="T41" fmla="*/ 237 h 336"/>
                    <a:gd name="T42" fmla="*/ 377 w 552"/>
                    <a:gd name="T43" fmla="*/ 244 h 336"/>
                    <a:gd name="T44" fmla="*/ 369 w 552"/>
                    <a:gd name="T45" fmla="*/ 247 h 336"/>
                    <a:gd name="T46" fmla="*/ 289 w 552"/>
                    <a:gd name="T47" fmla="*/ 254 h 336"/>
                    <a:gd name="T48" fmla="*/ 196 w 552"/>
                    <a:gd name="T49" fmla="*/ 262 h 336"/>
                    <a:gd name="T50" fmla="*/ 92 w 552"/>
                    <a:gd name="T51" fmla="*/ 278 h 336"/>
                    <a:gd name="T52" fmla="*/ 45 w 552"/>
                    <a:gd name="T53" fmla="*/ 289 h 336"/>
                    <a:gd name="T54" fmla="*/ 0 w 552"/>
                    <a:gd name="T55" fmla="*/ 310 h 336"/>
                    <a:gd name="T56" fmla="*/ 0 w 552"/>
                    <a:gd name="T57" fmla="*/ 336 h 336"/>
                    <a:gd name="T58" fmla="*/ 552 w 552"/>
                    <a:gd name="T59" fmla="*/ 336 h 336"/>
                    <a:gd name="T60" fmla="*/ 552 w 552"/>
                    <a:gd name="T61" fmla="*/ 92 h 336"/>
                    <a:gd name="T62" fmla="*/ 523 w 552"/>
                    <a:gd name="T63" fmla="*/ 90 h 336"/>
                    <a:gd name="T64" fmla="*/ 500 w 552"/>
                    <a:gd name="T65" fmla="*/ 78 h 336"/>
                    <a:gd name="T66" fmla="*/ 490 w 552"/>
                    <a:gd name="T67" fmla="*/ 66 h 336"/>
                    <a:gd name="T68" fmla="*/ 492 w 552"/>
                    <a:gd name="T69" fmla="*/ 51 h 336"/>
                    <a:gd name="T70" fmla="*/ 501 w 552"/>
                    <a:gd name="T71" fmla="*/ 39 h 336"/>
                    <a:gd name="T72" fmla="*/ 516 w 552"/>
                    <a:gd name="T73" fmla="*/ 32 h 336"/>
                    <a:gd name="T74" fmla="*/ 532 w 552"/>
                    <a:gd name="T75" fmla="*/ 28 h 336"/>
                    <a:gd name="T76" fmla="*/ 552 w 552"/>
                    <a:gd name="T77" fmla="*/ 28 h 336"/>
                    <a:gd name="T78" fmla="*/ 552 w 552"/>
                    <a:gd name="T79" fmla="*/ 0 h 3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2"/>
                    <a:gd name="T121" fmla="*/ 0 h 336"/>
                    <a:gd name="T122" fmla="*/ 552 w 552"/>
                    <a:gd name="T123" fmla="*/ 336 h 3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2" h="336">
                      <a:moveTo>
                        <a:pt x="552" y="0"/>
                      </a:moveTo>
                      <a:lnTo>
                        <a:pt x="531" y="1"/>
                      </a:lnTo>
                      <a:lnTo>
                        <a:pt x="506" y="5"/>
                      </a:lnTo>
                      <a:lnTo>
                        <a:pt x="485" y="10"/>
                      </a:lnTo>
                      <a:lnTo>
                        <a:pt x="466" y="19"/>
                      </a:lnTo>
                      <a:lnTo>
                        <a:pt x="451" y="32"/>
                      </a:lnTo>
                      <a:lnTo>
                        <a:pt x="445" y="49"/>
                      </a:lnTo>
                      <a:lnTo>
                        <a:pt x="446" y="67"/>
                      </a:lnTo>
                      <a:lnTo>
                        <a:pt x="453" y="81"/>
                      </a:lnTo>
                      <a:lnTo>
                        <a:pt x="466" y="95"/>
                      </a:lnTo>
                      <a:lnTo>
                        <a:pt x="477" y="108"/>
                      </a:lnTo>
                      <a:lnTo>
                        <a:pt x="482" y="123"/>
                      </a:lnTo>
                      <a:lnTo>
                        <a:pt x="477" y="136"/>
                      </a:lnTo>
                      <a:lnTo>
                        <a:pt x="466" y="148"/>
                      </a:lnTo>
                      <a:lnTo>
                        <a:pt x="446" y="155"/>
                      </a:lnTo>
                      <a:lnTo>
                        <a:pt x="419" y="158"/>
                      </a:lnTo>
                      <a:lnTo>
                        <a:pt x="391" y="162"/>
                      </a:lnTo>
                      <a:lnTo>
                        <a:pt x="383" y="166"/>
                      </a:lnTo>
                      <a:lnTo>
                        <a:pt x="379" y="184"/>
                      </a:lnTo>
                      <a:lnTo>
                        <a:pt x="374" y="209"/>
                      </a:lnTo>
                      <a:lnTo>
                        <a:pt x="379" y="237"/>
                      </a:lnTo>
                      <a:lnTo>
                        <a:pt x="377" y="244"/>
                      </a:lnTo>
                      <a:lnTo>
                        <a:pt x="369" y="247"/>
                      </a:lnTo>
                      <a:lnTo>
                        <a:pt x="289" y="254"/>
                      </a:lnTo>
                      <a:lnTo>
                        <a:pt x="196" y="262"/>
                      </a:lnTo>
                      <a:lnTo>
                        <a:pt x="92" y="278"/>
                      </a:lnTo>
                      <a:lnTo>
                        <a:pt x="45" y="289"/>
                      </a:lnTo>
                      <a:lnTo>
                        <a:pt x="0" y="310"/>
                      </a:lnTo>
                      <a:lnTo>
                        <a:pt x="0" y="336"/>
                      </a:lnTo>
                      <a:lnTo>
                        <a:pt x="552" y="336"/>
                      </a:lnTo>
                      <a:lnTo>
                        <a:pt x="552" y="92"/>
                      </a:lnTo>
                      <a:lnTo>
                        <a:pt x="523" y="90"/>
                      </a:lnTo>
                      <a:lnTo>
                        <a:pt x="500" y="78"/>
                      </a:lnTo>
                      <a:lnTo>
                        <a:pt x="490" y="66"/>
                      </a:lnTo>
                      <a:lnTo>
                        <a:pt x="492" y="51"/>
                      </a:lnTo>
                      <a:lnTo>
                        <a:pt x="501" y="39"/>
                      </a:lnTo>
                      <a:lnTo>
                        <a:pt x="516" y="32"/>
                      </a:lnTo>
                      <a:lnTo>
                        <a:pt x="532" y="28"/>
                      </a:lnTo>
                      <a:lnTo>
                        <a:pt x="552" y="2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2" name="Freeform 67"/>
                <p:cNvSpPr>
                  <a:spLocks/>
                </p:cNvSpPr>
                <p:nvPr/>
              </p:nvSpPr>
              <p:spPr bwMode="auto">
                <a:xfrm>
                  <a:off x="2103" y="1651"/>
                  <a:ext cx="121" cy="25"/>
                </a:xfrm>
                <a:custGeom>
                  <a:avLst/>
                  <a:gdLst>
                    <a:gd name="T0" fmla="*/ 0 w 121"/>
                    <a:gd name="T1" fmla="*/ 24 h 25"/>
                    <a:gd name="T2" fmla="*/ 22 w 121"/>
                    <a:gd name="T3" fmla="*/ 15 h 25"/>
                    <a:gd name="T4" fmla="*/ 45 w 121"/>
                    <a:gd name="T5" fmla="*/ 11 h 25"/>
                    <a:gd name="T6" fmla="*/ 61 w 121"/>
                    <a:gd name="T7" fmla="*/ 10 h 25"/>
                    <a:gd name="T8" fmla="*/ 79 w 121"/>
                    <a:gd name="T9" fmla="*/ 11 h 25"/>
                    <a:gd name="T10" fmla="*/ 102 w 121"/>
                    <a:gd name="T11" fmla="*/ 16 h 25"/>
                    <a:gd name="T12" fmla="*/ 121 w 121"/>
                    <a:gd name="T13" fmla="*/ 25 h 25"/>
                    <a:gd name="T14" fmla="*/ 113 w 121"/>
                    <a:gd name="T15" fmla="*/ 16 h 25"/>
                    <a:gd name="T16" fmla="*/ 102 w 121"/>
                    <a:gd name="T17" fmla="*/ 10 h 25"/>
                    <a:gd name="T18" fmla="*/ 79 w 121"/>
                    <a:gd name="T19" fmla="*/ 3 h 25"/>
                    <a:gd name="T20" fmla="*/ 59 w 121"/>
                    <a:gd name="T21" fmla="*/ 0 h 25"/>
                    <a:gd name="T22" fmla="*/ 40 w 121"/>
                    <a:gd name="T23" fmla="*/ 1 h 25"/>
                    <a:gd name="T24" fmla="*/ 22 w 121"/>
                    <a:gd name="T25" fmla="*/ 8 h 25"/>
                    <a:gd name="T26" fmla="*/ 8 w 121"/>
                    <a:gd name="T27" fmla="*/ 14 h 25"/>
                    <a:gd name="T28" fmla="*/ 0 w 121"/>
                    <a:gd name="T29" fmla="*/ 24 h 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1"/>
                    <a:gd name="T46" fmla="*/ 0 h 25"/>
                    <a:gd name="T47" fmla="*/ 121 w 121"/>
                    <a:gd name="T48" fmla="*/ 25 h 2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1" h="25">
                      <a:moveTo>
                        <a:pt x="0" y="24"/>
                      </a:moveTo>
                      <a:lnTo>
                        <a:pt x="22" y="15"/>
                      </a:lnTo>
                      <a:lnTo>
                        <a:pt x="45" y="11"/>
                      </a:lnTo>
                      <a:lnTo>
                        <a:pt x="61" y="10"/>
                      </a:lnTo>
                      <a:lnTo>
                        <a:pt x="79" y="11"/>
                      </a:lnTo>
                      <a:lnTo>
                        <a:pt x="102" y="16"/>
                      </a:lnTo>
                      <a:lnTo>
                        <a:pt x="121" y="25"/>
                      </a:lnTo>
                      <a:lnTo>
                        <a:pt x="113" y="16"/>
                      </a:lnTo>
                      <a:lnTo>
                        <a:pt x="102" y="10"/>
                      </a:lnTo>
                      <a:lnTo>
                        <a:pt x="79" y="3"/>
                      </a:lnTo>
                      <a:lnTo>
                        <a:pt x="59" y="0"/>
                      </a:lnTo>
                      <a:lnTo>
                        <a:pt x="40" y="1"/>
                      </a:lnTo>
                      <a:lnTo>
                        <a:pt x="22" y="8"/>
                      </a:lnTo>
                      <a:lnTo>
                        <a:pt x="8" y="1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3" name="Freeform 68"/>
                <p:cNvSpPr>
                  <a:spLocks/>
                </p:cNvSpPr>
                <p:nvPr/>
              </p:nvSpPr>
              <p:spPr bwMode="auto">
                <a:xfrm>
                  <a:off x="2099" y="1754"/>
                  <a:ext cx="123" cy="32"/>
                </a:xfrm>
                <a:custGeom>
                  <a:avLst/>
                  <a:gdLst>
                    <a:gd name="T0" fmla="*/ 0 w 123"/>
                    <a:gd name="T1" fmla="*/ 3 h 32"/>
                    <a:gd name="T2" fmla="*/ 25 w 123"/>
                    <a:gd name="T3" fmla="*/ 13 h 32"/>
                    <a:gd name="T4" fmla="*/ 46 w 123"/>
                    <a:gd name="T5" fmla="*/ 16 h 32"/>
                    <a:gd name="T6" fmla="*/ 63 w 123"/>
                    <a:gd name="T7" fmla="*/ 18 h 32"/>
                    <a:gd name="T8" fmla="*/ 81 w 123"/>
                    <a:gd name="T9" fmla="*/ 16 h 32"/>
                    <a:gd name="T10" fmla="*/ 104 w 123"/>
                    <a:gd name="T11" fmla="*/ 12 h 32"/>
                    <a:gd name="T12" fmla="*/ 123 w 123"/>
                    <a:gd name="T13" fmla="*/ 0 h 32"/>
                    <a:gd name="T14" fmla="*/ 112 w 123"/>
                    <a:gd name="T15" fmla="*/ 15 h 32"/>
                    <a:gd name="T16" fmla="*/ 99 w 123"/>
                    <a:gd name="T17" fmla="*/ 22 h 32"/>
                    <a:gd name="T18" fmla="*/ 80 w 123"/>
                    <a:gd name="T19" fmla="*/ 29 h 32"/>
                    <a:gd name="T20" fmla="*/ 63 w 123"/>
                    <a:gd name="T21" fmla="*/ 32 h 32"/>
                    <a:gd name="T22" fmla="*/ 44 w 123"/>
                    <a:gd name="T23" fmla="*/ 29 h 32"/>
                    <a:gd name="T24" fmla="*/ 25 w 123"/>
                    <a:gd name="T25" fmla="*/ 22 h 32"/>
                    <a:gd name="T26" fmla="*/ 10 w 123"/>
                    <a:gd name="T27" fmla="*/ 14 h 32"/>
                    <a:gd name="T28" fmla="*/ 0 w 123"/>
                    <a:gd name="T29" fmla="*/ 3 h 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3"/>
                    <a:gd name="T46" fmla="*/ 0 h 32"/>
                    <a:gd name="T47" fmla="*/ 123 w 123"/>
                    <a:gd name="T48" fmla="*/ 32 h 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3" h="32">
                      <a:moveTo>
                        <a:pt x="0" y="3"/>
                      </a:moveTo>
                      <a:lnTo>
                        <a:pt x="25" y="13"/>
                      </a:lnTo>
                      <a:lnTo>
                        <a:pt x="46" y="16"/>
                      </a:lnTo>
                      <a:lnTo>
                        <a:pt x="63" y="18"/>
                      </a:lnTo>
                      <a:lnTo>
                        <a:pt x="81" y="16"/>
                      </a:lnTo>
                      <a:lnTo>
                        <a:pt x="104" y="12"/>
                      </a:lnTo>
                      <a:lnTo>
                        <a:pt x="123" y="0"/>
                      </a:lnTo>
                      <a:lnTo>
                        <a:pt x="112" y="15"/>
                      </a:lnTo>
                      <a:lnTo>
                        <a:pt x="99" y="22"/>
                      </a:lnTo>
                      <a:lnTo>
                        <a:pt x="80" y="29"/>
                      </a:lnTo>
                      <a:lnTo>
                        <a:pt x="63" y="32"/>
                      </a:lnTo>
                      <a:lnTo>
                        <a:pt x="44" y="29"/>
                      </a:lnTo>
                      <a:lnTo>
                        <a:pt x="25" y="22"/>
                      </a:lnTo>
                      <a:lnTo>
                        <a:pt x="1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4" name="Freeform 69"/>
                <p:cNvSpPr>
                  <a:spLocks/>
                </p:cNvSpPr>
                <p:nvPr/>
              </p:nvSpPr>
              <p:spPr bwMode="auto">
                <a:xfrm>
                  <a:off x="1889" y="1793"/>
                  <a:ext cx="438" cy="152"/>
                </a:xfrm>
                <a:custGeom>
                  <a:avLst/>
                  <a:gdLst>
                    <a:gd name="T0" fmla="*/ 139 w 438"/>
                    <a:gd name="T1" fmla="*/ 29 h 152"/>
                    <a:gd name="T2" fmla="*/ 162 w 438"/>
                    <a:gd name="T3" fmla="*/ 28 h 152"/>
                    <a:gd name="T4" fmla="*/ 191 w 438"/>
                    <a:gd name="T5" fmla="*/ 21 h 152"/>
                    <a:gd name="T6" fmla="*/ 210 w 438"/>
                    <a:gd name="T7" fmla="*/ 12 h 152"/>
                    <a:gd name="T8" fmla="*/ 223 w 438"/>
                    <a:gd name="T9" fmla="*/ 0 h 152"/>
                    <a:gd name="T10" fmla="*/ 241 w 438"/>
                    <a:gd name="T11" fmla="*/ 7 h 152"/>
                    <a:gd name="T12" fmla="*/ 260 w 438"/>
                    <a:gd name="T13" fmla="*/ 9 h 152"/>
                    <a:gd name="T14" fmla="*/ 286 w 438"/>
                    <a:gd name="T15" fmla="*/ 10 h 152"/>
                    <a:gd name="T16" fmla="*/ 319 w 438"/>
                    <a:gd name="T17" fmla="*/ 7 h 152"/>
                    <a:gd name="T18" fmla="*/ 340 w 438"/>
                    <a:gd name="T19" fmla="*/ 0 h 152"/>
                    <a:gd name="T20" fmla="*/ 358 w 438"/>
                    <a:gd name="T21" fmla="*/ 9 h 152"/>
                    <a:gd name="T22" fmla="*/ 377 w 438"/>
                    <a:gd name="T23" fmla="*/ 16 h 152"/>
                    <a:gd name="T24" fmla="*/ 398 w 438"/>
                    <a:gd name="T25" fmla="*/ 20 h 152"/>
                    <a:gd name="T26" fmla="*/ 421 w 438"/>
                    <a:gd name="T27" fmla="*/ 22 h 152"/>
                    <a:gd name="T28" fmla="*/ 432 w 438"/>
                    <a:gd name="T29" fmla="*/ 28 h 152"/>
                    <a:gd name="T30" fmla="*/ 437 w 438"/>
                    <a:gd name="T31" fmla="*/ 47 h 152"/>
                    <a:gd name="T32" fmla="*/ 438 w 438"/>
                    <a:gd name="T33" fmla="*/ 69 h 152"/>
                    <a:gd name="T34" fmla="*/ 437 w 438"/>
                    <a:gd name="T35" fmla="*/ 100 h 152"/>
                    <a:gd name="T36" fmla="*/ 429 w 438"/>
                    <a:gd name="T37" fmla="*/ 112 h 152"/>
                    <a:gd name="T38" fmla="*/ 416 w 438"/>
                    <a:gd name="T39" fmla="*/ 126 h 152"/>
                    <a:gd name="T40" fmla="*/ 396 w 438"/>
                    <a:gd name="T41" fmla="*/ 137 h 152"/>
                    <a:gd name="T42" fmla="*/ 375 w 438"/>
                    <a:gd name="T43" fmla="*/ 145 h 152"/>
                    <a:gd name="T44" fmla="*/ 345 w 438"/>
                    <a:gd name="T45" fmla="*/ 152 h 152"/>
                    <a:gd name="T46" fmla="*/ 306 w 438"/>
                    <a:gd name="T47" fmla="*/ 149 h 152"/>
                    <a:gd name="T48" fmla="*/ 272 w 438"/>
                    <a:gd name="T49" fmla="*/ 143 h 152"/>
                    <a:gd name="T50" fmla="*/ 239 w 438"/>
                    <a:gd name="T51" fmla="*/ 136 h 152"/>
                    <a:gd name="T52" fmla="*/ 214 w 438"/>
                    <a:gd name="T53" fmla="*/ 133 h 152"/>
                    <a:gd name="T54" fmla="*/ 186 w 438"/>
                    <a:gd name="T55" fmla="*/ 134 h 152"/>
                    <a:gd name="T56" fmla="*/ 150 w 438"/>
                    <a:gd name="T57" fmla="*/ 141 h 152"/>
                    <a:gd name="T58" fmla="*/ 116 w 438"/>
                    <a:gd name="T59" fmla="*/ 144 h 152"/>
                    <a:gd name="T60" fmla="*/ 79 w 438"/>
                    <a:gd name="T61" fmla="*/ 145 h 152"/>
                    <a:gd name="T62" fmla="*/ 53 w 438"/>
                    <a:gd name="T63" fmla="*/ 144 h 152"/>
                    <a:gd name="T64" fmla="*/ 21 w 438"/>
                    <a:gd name="T65" fmla="*/ 137 h 152"/>
                    <a:gd name="T66" fmla="*/ 0 w 438"/>
                    <a:gd name="T67" fmla="*/ 133 h 152"/>
                    <a:gd name="T68" fmla="*/ 16 w 438"/>
                    <a:gd name="T69" fmla="*/ 126 h 152"/>
                    <a:gd name="T70" fmla="*/ 47 w 438"/>
                    <a:gd name="T71" fmla="*/ 118 h 152"/>
                    <a:gd name="T72" fmla="*/ 79 w 438"/>
                    <a:gd name="T73" fmla="*/ 110 h 152"/>
                    <a:gd name="T74" fmla="*/ 100 w 438"/>
                    <a:gd name="T75" fmla="*/ 107 h 152"/>
                    <a:gd name="T76" fmla="*/ 115 w 438"/>
                    <a:gd name="T77" fmla="*/ 104 h 152"/>
                    <a:gd name="T78" fmla="*/ 120 w 438"/>
                    <a:gd name="T79" fmla="*/ 96 h 152"/>
                    <a:gd name="T80" fmla="*/ 120 w 438"/>
                    <a:gd name="T81" fmla="*/ 84 h 152"/>
                    <a:gd name="T82" fmla="*/ 116 w 438"/>
                    <a:gd name="T83" fmla="*/ 65 h 152"/>
                    <a:gd name="T84" fmla="*/ 120 w 438"/>
                    <a:gd name="T85" fmla="*/ 42 h 152"/>
                    <a:gd name="T86" fmla="*/ 128 w 438"/>
                    <a:gd name="T87" fmla="*/ 32 h 152"/>
                    <a:gd name="T88" fmla="*/ 139 w 438"/>
                    <a:gd name="T89" fmla="*/ 29 h 15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438"/>
                    <a:gd name="T136" fmla="*/ 0 h 152"/>
                    <a:gd name="T137" fmla="*/ 438 w 438"/>
                    <a:gd name="T138" fmla="*/ 152 h 15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438" h="152">
                      <a:moveTo>
                        <a:pt x="139" y="29"/>
                      </a:moveTo>
                      <a:lnTo>
                        <a:pt x="162" y="28"/>
                      </a:lnTo>
                      <a:lnTo>
                        <a:pt x="191" y="21"/>
                      </a:lnTo>
                      <a:lnTo>
                        <a:pt x="210" y="12"/>
                      </a:lnTo>
                      <a:lnTo>
                        <a:pt x="223" y="0"/>
                      </a:lnTo>
                      <a:lnTo>
                        <a:pt x="241" y="7"/>
                      </a:lnTo>
                      <a:lnTo>
                        <a:pt x="260" y="9"/>
                      </a:lnTo>
                      <a:lnTo>
                        <a:pt x="286" y="10"/>
                      </a:lnTo>
                      <a:lnTo>
                        <a:pt x="319" y="7"/>
                      </a:lnTo>
                      <a:lnTo>
                        <a:pt x="340" y="0"/>
                      </a:lnTo>
                      <a:lnTo>
                        <a:pt x="358" y="9"/>
                      </a:lnTo>
                      <a:lnTo>
                        <a:pt x="377" y="16"/>
                      </a:lnTo>
                      <a:lnTo>
                        <a:pt x="398" y="20"/>
                      </a:lnTo>
                      <a:lnTo>
                        <a:pt x="421" y="22"/>
                      </a:lnTo>
                      <a:lnTo>
                        <a:pt x="432" y="28"/>
                      </a:lnTo>
                      <a:lnTo>
                        <a:pt x="437" y="47"/>
                      </a:lnTo>
                      <a:lnTo>
                        <a:pt x="438" y="69"/>
                      </a:lnTo>
                      <a:lnTo>
                        <a:pt x="437" y="100"/>
                      </a:lnTo>
                      <a:lnTo>
                        <a:pt x="429" y="112"/>
                      </a:lnTo>
                      <a:lnTo>
                        <a:pt x="416" y="126"/>
                      </a:lnTo>
                      <a:lnTo>
                        <a:pt x="396" y="137"/>
                      </a:lnTo>
                      <a:lnTo>
                        <a:pt x="375" y="145"/>
                      </a:lnTo>
                      <a:lnTo>
                        <a:pt x="345" y="152"/>
                      </a:lnTo>
                      <a:lnTo>
                        <a:pt x="306" y="149"/>
                      </a:lnTo>
                      <a:lnTo>
                        <a:pt x="272" y="143"/>
                      </a:lnTo>
                      <a:lnTo>
                        <a:pt x="239" y="136"/>
                      </a:lnTo>
                      <a:lnTo>
                        <a:pt x="214" y="133"/>
                      </a:lnTo>
                      <a:lnTo>
                        <a:pt x="186" y="134"/>
                      </a:lnTo>
                      <a:lnTo>
                        <a:pt x="150" y="141"/>
                      </a:lnTo>
                      <a:lnTo>
                        <a:pt x="116" y="144"/>
                      </a:lnTo>
                      <a:lnTo>
                        <a:pt x="79" y="145"/>
                      </a:lnTo>
                      <a:lnTo>
                        <a:pt x="53" y="144"/>
                      </a:lnTo>
                      <a:lnTo>
                        <a:pt x="21" y="137"/>
                      </a:lnTo>
                      <a:lnTo>
                        <a:pt x="0" y="133"/>
                      </a:lnTo>
                      <a:lnTo>
                        <a:pt x="16" y="126"/>
                      </a:lnTo>
                      <a:lnTo>
                        <a:pt x="47" y="118"/>
                      </a:lnTo>
                      <a:lnTo>
                        <a:pt x="79" y="110"/>
                      </a:lnTo>
                      <a:lnTo>
                        <a:pt x="100" y="107"/>
                      </a:lnTo>
                      <a:lnTo>
                        <a:pt x="115" y="104"/>
                      </a:lnTo>
                      <a:lnTo>
                        <a:pt x="120" y="96"/>
                      </a:lnTo>
                      <a:lnTo>
                        <a:pt x="120" y="84"/>
                      </a:lnTo>
                      <a:lnTo>
                        <a:pt x="116" y="65"/>
                      </a:lnTo>
                      <a:lnTo>
                        <a:pt x="120" y="42"/>
                      </a:lnTo>
                      <a:lnTo>
                        <a:pt x="128" y="32"/>
                      </a:lnTo>
                      <a:lnTo>
                        <a:pt x="139" y="2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5" name="Freeform 70"/>
                <p:cNvSpPr>
                  <a:spLocks/>
                </p:cNvSpPr>
                <p:nvPr/>
              </p:nvSpPr>
              <p:spPr bwMode="auto">
                <a:xfrm>
                  <a:off x="1887" y="1789"/>
                  <a:ext cx="439" cy="152"/>
                </a:xfrm>
                <a:custGeom>
                  <a:avLst/>
                  <a:gdLst>
                    <a:gd name="T0" fmla="*/ 139 w 439"/>
                    <a:gd name="T1" fmla="*/ 29 h 152"/>
                    <a:gd name="T2" fmla="*/ 162 w 439"/>
                    <a:gd name="T3" fmla="*/ 27 h 152"/>
                    <a:gd name="T4" fmla="*/ 191 w 439"/>
                    <a:gd name="T5" fmla="*/ 21 h 152"/>
                    <a:gd name="T6" fmla="*/ 211 w 439"/>
                    <a:gd name="T7" fmla="*/ 12 h 152"/>
                    <a:gd name="T8" fmla="*/ 224 w 439"/>
                    <a:gd name="T9" fmla="*/ 0 h 152"/>
                    <a:gd name="T10" fmla="*/ 241 w 439"/>
                    <a:gd name="T11" fmla="*/ 6 h 152"/>
                    <a:gd name="T12" fmla="*/ 261 w 439"/>
                    <a:gd name="T13" fmla="*/ 10 h 152"/>
                    <a:gd name="T14" fmla="*/ 287 w 439"/>
                    <a:gd name="T15" fmla="*/ 11 h 152"/>
                    <a:gd name="T16" fmla="*/ 318 w 439"/>
                    <a:gd name="T17" fmla="*/ 6 h 152"/>
                    <a:gd name="T18" fmla="*/ 340 w 439"/>
                    <a:gd name="T19" fmla="*/ 0 h 152"/>
                    <a:gd name="T20" fmla="*/ 358 w 439"/>
                    <a:gd name="T21" fmla="*/ 10 h 152"/>
                    <a:gd name="T22" fmla="*/ 377 w 439"/>
                    <a:gd name="T23" fmla="*/ 16 h 152"/>
                    <a:gd name="T24" fmla="*/ 398 w 439"/>
                    <a:gd name="T25" fmla="*/ 20 h 152"/>
                    <a:gd name="T26" fmla="*/ 421 w 439"/>
                    <a:gd name="T27" fmla="*/ 22 h 152"/>
                    <a:gd name="T28" fmla="*/ 432 w 439"/>
                    <a:gd name="T29" fmla="*/ 27 h 152"/>
                    <a:gd name="T30" fmla="*/ 436 w 439"/>
                    <a:gd name="T31" fmla="*/ 46 h 152"/>
                    <a:gd name="T32" fmla="*/ 439 w 439"/>
                    <a:gd name="T33" fmla="*/ 69 h 152"/>
                    <a:gd name="T34" fmla="*/ 436 w 439"/>
                    <a:gd name="T35" fmla="*/ 100 h 152"/>
                    <a:gd name="T36" fmla="*/ 429 w 439"/>
                    <a:gd name="T37" fmla="*/ 111 h 152"/>
                    <a:gd name="T38" fmla="*/ 415 w 439"/>
                    <a:gd name="T39" fmla="*/ 126 h 152"/>
                    <a:gd name="T40" fmla="*/ 397 w 439"/>
                    <a:gd name="T41" fmla="*/ 138 h 152"/>
                    <a:gd name="T42" fmla="*/ 376 w 439"/>
                    <a:gd name="T43" fmla="*/ 146 h 152"/>
                    <a:gd name="T44" fmla="*/ 345 w 439"/>
                    <a:gd name="T45" fmla="*/ 152 h 152"/>
                    <a:gd name="T46" fmla="*/ 306 w 439"/>
                    <a:gd name="T47" fmla="*/ 149 h 152"/>
                    <a:gd name="T48" fmla="*/ 272 w 439"/>
                    <a:gd name="T49" fmla="*/ 142 h 152"/>
                    <a:gd name="T50" fmla="*/ 240 w 439"/>
                    <a:gd name="T51" fmla="*/ 137 h 152"/>
                    <a:gd name="T52" fmla="*/ 214 w 439"/>
                    <a:gd name="T53" fmla="*/ 132 h 152"/>
                    <a:gd name="T54" fmla="*/ 185 w 439"/>
                    <a:gd name="T55" fmla="*/ 134 h 152"/>
                    <a:gd name="T56" fmla="*/ 151 w 439"/>
                    <a:gd name="T57" fmla="*/ 140 h 152"/>
                    <a:gd name="T58" fmla="*/ 117 w 439"/>
                    <a:gd name="T59" fmla="*/ 145 h 152"/>
                    <a:gd name="T60" fmla="*/ 80 w 439"/>
                    <a:gd name="T61" fmla="*/ 146 h 152"/>
                    <a:gd name="T62" fmla="*/ 54 w 439"/>
                    <a:gd name="T63" fmla="*/ 145 h 152"/>
                    <a:gd name="T64" fmla="*/ 21 w 439"/>
                    <a:gd name="T65" fmla="*/ 138 h 152"/>
                    <a:gd name="T66" fmla="*/ 0 w 439"/>
                    <a:gd name="T67" fmla="*/ 132 h 152"/>
                    <a:gd name="T68" fmla="*/ 15 w 439"/>
                    <a:gd name="T69" fmla="*/ 126 h 152"/>
                    <a:gd name="T70" fmla="*/ 46 w 439"/>
                    <a:gd name="T71" fmla="*/ 118 h 152"/>
                    <a:gd name="T72" fmla="*/ 80 w 439"/>
                    <a:gd name="T73" fmla="*/ 109 h 152"/>
                    <a:gd name="T74" fmla="*/ 101 w 439"/>
                    <a:gd name="T75" fmla="*/ 108 h 152"/>
                    <a:gd name="T76" fmla="*/ 115 w 439"/>
                    <a:gd name="T77" fmla="*/ 104 h 152"/>
                    <a:gd name="T78" fmla="*/ 120 w 439"/>
                    <a:gd name="T79" fmla="*/ 96 h 152"/>
                    <a:gd name="T80" fmla="*/ 120 w 439"/>
                    <a:gd name="T81" fmla="*/ 85 h 152"/>
                    <a:gd name="T82" fmla="*/ 117 w 439"/>
                    <a:gd name="T83" fmla="*/ 65 h 152"/>
                    <a:gd name="T84" fmla="*/ 120 w 439"/>
                    <a:gd name="T85" fmla="*/ 43 h 152"/>
                    <a:gd name="T86" fmla="*/ 128 w 439"/>
                    <a:gd name="T87" fmla="*/ 33 h 152"/>
                    <a:gd name="T88" fmla="*/ 139 w 439"/>
                    <a:gd name="T89" fmla="*/ 29 h 15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439"/>
                    <a:gd name="T136" fmla="*/ 0 h 152"/>
                    <a:gd name="T137" fmla="*/ 439 w 439"/>
                    <a:gd name="T138" fmla="*/ 152 h 15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439" h="152">
                      <a:moveTo>
                        <a:pt x="139" y="29"/>
                      </a:moveTo>
                      <a:lnTo>
                        <a:pt x="162" y="27"/>
                      </a:lnTo>
                      <a:lnTo>
                        <a:pt x="191" y="21"/>
                      </a:lnTo>
                      <a:lnTo>
                        <a:pt x="211" y="12"/>
                      </a:lnTo>
                      <a:lnTo>
                        <a:pt x="224" y="0"/>
                      </a:lnTo>
                      <a:lnTo>
                        <a:pt x="241" y="6"/>
                      </a:lnTo>
                      <a:lnTo>
                        <a:pt x="261" y="10"/>
                      </a:lnTo>
                      <a:lnTo>
                        <a:pt x="287" y="11"/>
                      </a:lnTo>
                      <a:lnTo>
                        <a:pt x="318" y="6"/>
                      </a:lnTo>
                      <a:lnTo>
                        <a:pt x="340" y="0"/>
                      </a:lnTo>
                      <a:lnTo>
                        <a:pt x="358" y="10"/>
                      </a:lnTo>
                      <a:lnTo>
                        <a:pt x="377" y="16"/>
                      </a:lnTo>
                      <a:lnTo>
                        <a:pt x="398" y="20"/>
                      </a:lnTo>
                      <a:lnTo>
                        <a:pt x="421" y="22"/>
                      </a:lnTo>
                      <a:lnTo>
                        <a:pt x="432" y="27"/>
                      </a:lnTo>
                      <a:lnTo>
                        <a:pt x="436" y="46"/>
                      </a:lnTo>
                      <a:lnTo>
                        <a:pt x="439" y="69"/>
                      </a:lnTo>
                      <a:lnTo>
                        <a:pt x="436" y="100"/>
                      </a:lnTo>
                      <a:lnTo>
                        <a:pt x="429" y="111"/>
                      </a:lnTo>
                      <a:lnTo>
                        <a:pt x="415" y="126"/>
                      </a:lnTo>
                      <a:lnTo>
                        <a:pt x="397" y="138"/>
                      </a:lnTo>
                      <a:lnTo>
                        <a:pt x="376" y="146"/>
                      </a:lnTo>
                      <a:lnTo>
                        <a:pt x="345" y="152"/>
                      </a:lnTo>
                      <a:lnTo>
                        <a:pt x="306" y="149"/>
                      </a:lnTo>
                      <a:lnTo>
                        <a:pt x="272" y="142"/>
                      </a:lnTo>
                      <a:lnTo>
                        <a:pt x="240" y="137"/>
                      </a:lnTo>
                      <a:lnTo>
                        <a:pt x="214" y="132"/>
                      </a:lnTo>
                      <a:lnTo>
                        <a:pt x="185" y="134"/>
                      </a:lnTo>
                      <a:lnTo>
                        <a:pt x="151" y="140"/>
                      </a:lnTo>
                      <a:lnTo>
                        <a:pt x="117" y="145"/>
                      </a:lnTo>
                      <a:lnTo>
                        <a:pt x="80" y="146"/>
                      </a:lnTo>
                      <a:lnTo>
                        <a:pt x="54" y="145"/>
                      </a:lnTo>
                      <a:lnTo>
                        <a:pt x="21" y="138"/>
                      </a:lnTo>
                      <a:lnTo>
                        <a:pt x="0" y="132"/>
                      </a:lnTo>
                      <a:lnTo>
                        <a:pt x="15" y="126"/>
                      </a:lnTo>
                      <a:lnTo>
                        <a:pt x="46" y="118"/>
                      </a:lnTo>
                      <a:lnTo>
                        <a:pt x="80" y="109"/>
                      </a:lnTo>
                      <a:lnTo>
                        <a:pt x="101" y="108"/>
                      </a:lnTo>
                      <a:lnTo>
                        <a:pt x="115" y="104"/>
                      </a:lnTo>
                      <a:lnTo>
                        <a:pt x="120" y="96"/>
                      </a:lnTo>
                      <a:lnTo>
                        <a:pt x="120" y="85"/>
                      </a:lnTo>
                      <a:lnTo>
                        <a:pt x="117" y="65"/>
                      </a:lnTo>
                      <a:lnTo>
                        <a:pt x="120" y="43"/>
                      </a:lnTo>
                      <a:lnTo>
                        <a:pt x="128" y="33"/>
                      </a:lnTo>
                      <a:lnTo>
                        <a:pt x="139" y="2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6" name="Freeform 71"/>
                <p:cNvSpPr>
                  <a:spLocks/>
                </p:cNvSpPr>
                <p:nvPr/>
              </p:nvSpPr>
              <p:spPr bwMode="auto">
                <a:xfrm>
                  <a:off x="1640" y="1927"/>
                  <a:ext cx="275" cy="44"/>
                </a:xfrm>
                <a:custGeom>
                  <a:avLst/>
                  <a:gdLst>
                    <a:gd name="T0" fmla="*/ 84 w 275"/>
                    <a:gd name="T1" fmla="*/ 0 h 44"/>
                    <a:gd name="T2" fmla="*/ 58 w 275"/>
                    <a:gd name="T3" fmla="*/ 5 h 44"/>
                    <a:gd name="T4" fmla="*/ 35 w 275"/>
                    <a:gd name="T5" fmla="*/ 14 h 44"/>
                    <a:gd name="T6" fmla="*/ 14 w 275"/>
                    <a:gd name="T7" fmla="*/ 22 h 44"/>
                    <a:gd name="T8" fmla="*/ 0 w 275"/>
                    <a:gd name="T9" fmla="*/ 30 h 44"/>
                    <a:gd name="T10" fmla="*/ 0 w 275"/>
                    <a:gd name="T11" fmla="*/ 44 h 44"/>
                    <a:gd name="T12" fmla="*/ 275 w 275"/>
                    <a:gd name="T13" fmla="*/ 44 h 44"/>
                    <a:gd name="T14" fmla="*/ 242 w 275"/>
                    <a:gd name="T15" fmla="*/ 41 h 44"/>
                    <a:gd name="T16" fmla="*/ 208 w 275"/>
                    <a:gd name="T17" fmla="*/ 36 h 44"/>
                    <a:gd name="T18" fmla="*/ 168 w 275"/>
                    <a:gd name="T19" fmla="*/ 28 h 44"/>
                    <a:gd name="T20" fmla="*/ 134 w 275"/>
                    <a:gd name="T21" fmla="*/ 20 h 44"/>
                    <a:gd name="T22" fmla="*/ 103 w 275"/>
                    <a:gd name="T23" fmla="*/ 9 h 44"/>
                    <a:gd name="T24" fmla="*/ 84 w 275"/>
                    <a:gd name="T25" fmla="*/ 0 h 4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5"/>
                    <a:gd name="T40" fmla="*/ 0 h 44"/>
                    <a:gd name="T41" fmla="*/ 275 w 275"/>
                    <a:gd name="T42" fmla="*/ 44 h 4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5" h="44">
                      <a:moveTo>
                        <a:pt x="84" y="0"/>
                      </a:moveTo>
                      <a:lnTo>
                        <a:pt x="58" y="5"/>
                      </a:lnTo>
                      <a:lnTo>
                        <a:pt x="35" y="14"/>
                      </a:lnTo>
                      <a:lnTo>
                        <a:pt x="14" y="22"/>
                      </a:lnTo>
                      <a:lnTo>
                        <a:pt x="0" y="30"/>
                      </a:lnTo>
                      <a:lnTo>
                        <a:pt x="0" y="44"/>
                      </a:lnTo>
                      <a:lnTo>
                        <a:pt x="275" y="44"/>
                      </a:lnTo>
                      <a:lnTo>
                        <a:pt x="242" y="41"/>
                      </a:lnTo>
                      <a:lnTo>
                        <a:pt x="208" y="36"/>
                      </a:lnTo>
                      <a:lnTo>
                        <a:pt x="168" y="28"/>
                      </a:lnTo>
                      <a:lnTo>
                        <a:pt x="134" y="20"/>
                      </a:lnTo>
                      <a:lnTo>
                        <a:pt x="103" y="9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7" name="Freeform 72"/>
                <p:cNvSpPr>
                  <a:spLocks/>
                </p:cNvSpPr>
                <p:nvPr/>
              </p:nvSpPr>
              <p:spPr bwMode="auto">
                <a:xfrm>
                  <a:off x="2410" y="1927"/>
                  <a:ext cx="275" cy="44"/>
                </a:xfrm>
                <a:custGeom>
                  <a:avLst/>
                  <a:gdLst>
                    <a:gd name="T0" fmla="*/ 191 w 275"/>
                    <a:gd name="T1" fmla="*/ 0 h 44"/>
                    <a:gd name="T2" fmla="*/ 217 w 275"/>
                    <a:gd name="T3" fmla="*/ 5 h 44"/>
                    <a:gd name="T4" fmla="*/ 240 w 275"/>
                    <a:gd name="T5" fmla="*/ 14 h 44"/>
                    <a:gd name="T6" fmla="*/ 261 w 275"/>
                    <a:gd name="T7" fmla="*/ 22 h 44"/>
                    <a:gd name="T8" fmla="*/ 275 w 275"/>
                    <a:gd name="T9" fmla="*/ 30 h 44"/>
                    <a:gd name="T10" fmla="*/ 275 w 275"/>
                    <a:gd name="T11" fmla="*/ 44 h 44"/>
                    <a:gd name="T12" fmla="*/ 0 w 275"/>
                    <a:gd name="T13" fmla="*/ 44 h 44"/>
                    <a:gd name="T14" fmla="*/ 32 w 275"/>
                    <a:gd name="T15" fmla="*/ 41 h 44"/>
                    <a:gd name="T16" fmla="*/ 66 w 275"/>
                    <a:gd name="T17" fmla="*/ 36 h 44"/>
                    <a:gd name="T18" fmla="*/ 107 w 275"/>
                    <a:gd name="T19" fmla="*/ 28 h 44"/>
                    <a:gd name="T20" fmla="*/ 144 w 275"/>
                    <a:gd name="T21" fmla="*/ 20 h 44"/>
                    <a:gd name="T22" fmla="*/ 172 w 275"/>
                    <a:gd name="T23" fmla="*/ 9 h 44"/>
                    <a:gd name="T24" fmla="*/ 191 w 275"/>
                    <a:gd name="T25" fmla="*/ 0 h 4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5"/>
                    <a:gd name="T40" fmla="*/ 0 h 44"/>
                    <a:gd name="T41" fmla="*/ 275 w 275"/>
                    <a:gd name="T42" fmla="*/ 44 h 4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5" h="44">
                      <a:moveTo>
                        <a:pt x="191" y="0"/>
                      </a:moveTo>
                      <a:lnTo>
                        <a:pt x="217" y="5"/>
                      </a:lnTo>
                      <a:lnTo>
                        <a:pt x="240" y="14"/>
                      </a:lnTo>
                      <a:lnTo>
                        <a:pt x="261" y="22"/>
                      </a:lnTo>
                      <a:lnTo>
                        <a:pt x="275" y="30"/>
                      </a:lnTo>
                      <a:lnTo>
                        <a:pt x="275" y="44"/>
                      </a:lnTo>
                      <a:lnTo>
                        <a:pt x="0" y="44"/>
                      </a:lnTo>
                      <a:lnTo>
                        <a:pt x="32" y="41"/>
                      </a:lnTo>
                      <a:lnTo>
                        <a:pt x="66" y="36"/>
                      </a:lnTo>
                      <a:lnTo>
                        <a:pt x="107" y="28"/>
                      </a:lnTo>
                      <a:lnTo>
                        <a:pt x="144" y="20"/>
                      </a:lnTo>
                      <a:lnTo>
                        <a:pt x="172" y="9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8" name="Arc 73"/>
                <p:cNvSpPr>
                  <a:spLocks/>
                </p:cNvSpPr>
                <p:nvPr/>
              </p:nvSpPr>
              <p:spPr bwMode="auto">
                <a:xfrm>
                  <a:off x="2349" y="1908"/>
                  <a:ext cx="194" cy="27"/>
                </a:xfrm>
                <a:custGeom>
                  <a:avLst/>
                  <a:gdLst>
                    <a:gd name="T0" fmla="*/ 0 w 20368"/>
                    <a:gd name="T1" fmla="*/ 0 h 21600"/>
                    <a:gd name="T2" fmla="*/ 0 w 20368"/>
                    <a:gd name="T3" fmla="*/ 0 h 21600"/>
                    <a:gd name="T4" fmla="*/ 0 w 2036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0368"/>
                    <a:gd name="T10" fmla="*/ 0 h 21600"/>
                    <a:gd name="T11" fmla="*/ 20368 w 2036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368" h="21600" fill="none" extrusionOk="0">
                      <a:moveTo>
                        <a:pt x="-1" y="0"/>
                      </a:moveTo>
                      <a:cubicBezTo>
                        <a:pt x="9156" y="0"/>
                        <a:pt x="17318" y="5773"/>
                        <a:pt x="20367" y="14408"/>
                      </a:cubicBezTo>
                    </a:path>
                    <a:path w="20368" h="21600" stroke="0" extrusionOk="0">
                      <a:moveTo>
                        <a:pt x="-1" y="0"/>
                      </a:moveTo>
                      <a:cubicBezTo>
                        <a:pt x="9156" y="0"/>
                        <a:pt x="17318" y="5773"/>
                        <a:pt x="20367" y="1440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69" name="Arc 74"/>
                <p:cNvSpPr>
                  <a:spLocks/>
                </p:cNvSpPr>
                <p:nvPr/>
              </p:nvSpPr>
              <p:spPr bwMode="auto">
                <a:xfrm>
                  <a:off x="1786" y="1911"/>
                  <a:ext cx="195" cy="24"/>
                </a:xfrm>
                <a:custGeom>
                  <a:avLst/>
                  <a:gdLst>
                    <a:gd name="T0" fmla="*/ 0 w 20622"/>
                    <a:gd name="T1" fmla="*/ 0 h 19215"/>
                    <a:gd name="T2" fmla="*/ 0 w 20622"/>
                    <a:gd name="T3" fmla="*/ 0 h 19215"/>
                    <a:gd name="T4" fmla="*/ 0 w 20622"/>
                    <a:gd name="T5" fmla="*/ 0 h 19215"/>
                    <a:gd name="T6" fmla="*/ 0 60000 65536"/>
                    <a:gd name="T7" fmla="*/ 0 60000 65536"/>
                    <a:gd name="T8" fmla="*/ 0 60000 65536"/>
                    <a:gd name="T9" fmla="*/ 0 w 20622"/>
                    <a:gd name="T10" fmla="*/ 0 h 19215"/>
                    <a:gd name="T11" fmla="*/ 20622 w 20622"/>
                    <a:gd name="T12" fmla="*/ 19215 h 192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622" h="19215" fill="none" extrusionOk="0">
                      <a:moveTo>
                        <a:pt x="-1" y="12789"/>
                      </a:moveTo>
                      <a:cubicBezTo>
                        <a:pt x="1723" y="7256"/>
                        <a:pt x="5599" y="2647"/>
                        <a:pt x="10755" y="0"/>
                      </a:cubicBezTo>
                    </a:path>
                    <a:path w="20622" h="19215" stroke="0" extrusionOk="0">
                      <a:moveTo>
                        <a:pt x="-1" y="12789"/>
                      </a:moveTo>
                      <a:cubicBezTo>
                        <a:pt x="1723" y="7256"/>
                        <a:pt x="5599" y="2647"/>
                        <a:pt x="10755" y="0"/>
                      </a:cubicBezTo>
                      <a:lnTo>
                        <a:pt x="20622" y="19215"/>
                      </a:lnTo>
                      <a:lnTo>
                        <a:pt x="-1" y="12789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70" name="Line 75"/>
                <p:cNvSpPr>
                  <a:spLocks noChangeShapeType="1"/>
                </p:cNvSpPr>
                <p:nvPr/>
              </p:nvSpPr>
              <p:spPr bwMode="auto">
                <a:xfrm>
                  <a:off x="1934" y="1966"/>
                  <a:ext cx="483" cy="1"/>
                </a:xfrm>
                <a:prstGeom prst="line">
                  <a:avLst/>
                </a:prstGeom>
                <a:noFill/>
                <a:ln w="174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35853" name="Rectangle 76"/>
            <p:cNvSpPr>
              <a:spLocks noChangeArrowheads="1"/>
            </p:cNvSpPr>
            <p:nvPr/>
          </p:nvSpPr>
          <p:spPr bwMode="auto">
            <a:xfrm>
              <a:off x="3185" y="1936"/>
              <a:ext cx="1833" cy="1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26701" name="Text Box 77"/>
          <p:cNvSpPr txBox="1">
            <a:spLocks noChangeArrowheads="1"/>
          </p:cNvSpPr>
          <p:nvPr/>
        </p:nvSpPr>
        <p:spPr bwMode="auto">
          <a:xfrm>
            <a:off x="5867400" y="3657600"/>
            <a:ext cx="3200400" cy="258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PT" sz="1600" b="1" dirty="0">
                <a:latin typeface="Arial" pitchFamily="34" charset="0"/>
              </a:rPr>
              <a:t>Solução</a:t>
            </a:r>
          </a:p>
          <a:p>
            <a:pPr>
              <a:spcBef>
                <a:spcPts val="600"/>
              </a:spcBef>
            </a:pPr>
            <a:r>
              <a:rPr lang="pt-PT" sz="1600" i="1" dirty="0">
                <a:latin typeface="Arial" pitchFamily="34" charset="0"/>
              </a:rPr>
              <a:t>move o disco a para a haste 2</a:t>
            </a:r>
          </a:p>
          <a:p>
            <a:pPr>
              <a:spcBef>
                <a:spcPts val="600"/>
              </a:spcBef>
            </a:pPr>
            <a:r>
              <a:rPr lang="pt-PT" sz="1600" i="1" dirty="0">
                <a:latin typeface="Arial" pitchFamily="34" charset="0"/>
              </a:rPr>
              <a:t>move o disco b para a haste 3</a:t>
            </a:r>
          </a:p>
          <a:p>
            <a:pPr>
              <a:spcBef>
                <a:spcPts val="600"/>
              </a:spcBef>
            </a:pPr>
            <a:r>
              <a:rPr lang="pt-PT" sz="1600" i="1" dirty="0">
                <a:latin typeface="Arial" pitchFamily="34" charset="0"/>
              </a:rPr>
              <a:t>move o disco a para a haste 3</a:t>
            </a:r>
          </a:p>
          <a:p>
            <a:pPr>
              <a:spcBef>
                <a:spcPts val="600"/>
              </a:spcBef>
            </a:pPr>
            <a:r>
              <a:rPr lang="pt-PT" sz="1600" i="1" dirty="0">
                <a:latin typeface="Arial" pitchFamily="34" charset="0"/>
              </a:rPr>
              <a:t>move o disco c para a haste 2</a:t>
            </a:r>
          </a:p>
          <a:p>
            <a:pPr>
              <a:spcBef>
                <a:spcPts val="600"/>
              </a:spcBef>
            </a:pPr>
            <a:r>
              <a:rPr lang="pt-PT" sz="1600" i="1" dirty="0">
                <a:latin typeface="Arial" pitchFamily="34" charset="0"/>
              </a:rPr>
              <a:t>move o disco a para a haste 1</a:t>
            </a:r>
          </a:p>
          <a:p>
            <a:pPr>
              <a:spcBef>
                <a:spcPts val="600"/>
              </a:spcBef>
            </a:pPr>
            <a:r>
              <a:rPr lang="pt-PT" sz="1600" i="1" dirty="0">
                <a:latin typeface="Arial" pitchFamily="34" charset="0"/>
              </a:rPr>
              <a:t>move o disco b para a haste 2</a:t>
            </a:r>
          </a:p>
          <a:p>
            <a:pPr>
              <a:spcBef>
                <a:spcPts val="600"/>
              </a:spcBef>
            </a:pPr>
            <a:r>
              <a:rPr lang="pt-PT" sz="1600" i="1" dirty="0">
                <a:latin typeface="Arial" pitchFamily="34" charset="0"/>
              </a:rPr>
              <a:t>move o disco a para a haste 2</a:t>
            </a:r>
            <a:endParaRPr lang="pt-BR" sz="1600" i="1" dirty="0">
              <a:latin typeface="Arial" pitchFamily="34" charset="0"/>
            </a:endParaRPr>
          </a:p>
        </p:txBody>
      </p: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609600" y="2438400"/>
            <a:ext cx="502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pt-BR" sz="2800" dirty="0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4B41600A-0153-4B95-8D2F-D8624DC670BA}"/>
              </a:ext>
            </a:extLst>
          </p:cNvPr>
          <p:cNvSpPr txBox="1">
            <a:spLocks/>
          </p:cNvSpPr>
          <p:nvPr/>
        </p:nvSpPr>
        <p:spPr>
          <a:xfrm>
            <a:off x="457200" y="764703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Torre de Hanói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 advAuto="0"/>
      <p:bldP spid="26701" grpId="0" build="p" autoUpdateAnimBg="0"/>
      <p:bldP spid="26706" grpId="0" build="p" bldLvl="2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B8C8F8-A229-4A3C-8EE8-806B35525348}" type="slidenum">
              <a:rPr lang="pt-BR"/>
              <a:pPr/>
              <a:t>28</a:t>
            </a:fld>
            <a:endParaRPr lang="pt-BR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01372" y="1686896"/>
            <a:ext cx="188942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3200" b="1" dirty="0">
                <a:latin typeface="+mj-lt"/>
              </a:rPr>
              <a:t>Algoritmo</a:t>
            </a:r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1379386" y="2345767"/>
            <a:ext cx="533400" cy="820737"/>
          </a:xfrm>
          <a:prstGeom prst="downArrow">
            <a:avLst>
              <a:gd name="adj1" fmla="val 50000"/>
              <a:gd name="adj2" fmla="val 96429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607531" y="5228496"/>
            <a:ext cx="183293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3200" b="1" dirty="0">
                <a:latin typeface="+mj-lt"/>
              </a:rPr>
              <a:t>Programa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56812" y="3152888"/>
            <a:ext cx="2978547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+mj-lt"/>
              </a:rPr>
              <a:t>Linguagem de Programação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1EF80C5-31ED-4AED-8A4D-C80534CB3709}"/>
              </a:ext>
            </a:extLst>
          </p:cNvPr>
          <p:cNvSpPr txBox="1">
            <a:spLocks/>
          </p:cNvSpPr>
          <p:nvPr/>
        </p:nvSpPr>
        <p:spPr>
          <a:xfrm>
            <a:off x="457200" y="764703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x Computador</a:t>
            </a: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8BFE5A5E-CDBD-4D12-A6CD-D5A243AF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47" y="4296223"/>
            <a:ext cx="533400" cy="820737"/>
          </a:xfrm>
          <a:prstGeom prst="downArrow">
            <a:avLst>
              <a:gd name="adj1" fmla="val 50000"/>
              <a:gd name="adj2" fmla="val 96429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2A1C7B-017A-4DF1-A578-956F90A6DA9E}"/>
              </a:ext>
            </a:extLst>
          </p:cNvPr>
          <p:cNvSpPr txBox="1"/>
          <p:nvPr/>
        </p:nvSpPr>
        <p:spPr>
          <a:xfrm>
            <a:off x="3135359" y="1771913"/>
            <a:ext cx="530726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+mj-lt"/>
              </a:rPr>
              <a:t>Uma linguagem de programação é um método padronizado para comunicar instruções para um computador.  São projetadas para adotar uma sintaxe de  mais alto nível, que podem ser mais facilmente compreendida por programadores. Exemplos: Java, PHP, Python, C++, Ruby, etc. </a:t>
            </a:r>
          </a:p>
          <a:p>
            <a:pPr algn="just"/>
            <a:endParaRPr lang="pt-BR" sz="2500" dirty="0">
              <a:latin typeface="+mj-lt"/>
            </a:endParaRPr>
          </a:p>
          <a:p>
            <a:pPr algn="just"/>
            <a:r>
              <a:rPr lang="pt-BR" sz="2500" dirty="0">
                <a:latin typeface="+mj-lt"/>
              </a:rPr>
              <a:t>Nesta disciplina, aprenderemos a Linguagem C.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utoUpdateAnimBg="0"/>
      <p:bldP spid="25617" grpId="0" animBg="1"/>
      <p:bldP spid="25618" grpId="0" autoUpdateAnimBg="0"/>
      <p:bldP spid="25619" grpId="0" autoUpdateAnimBg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A79BDA-AB21-409D-B104-9E0ECF973893}" type="slidenum">
              <a:rPr lang="pt-BR"/>
              <a:pPr/>
              <a:t>29</a:t>
            </a:fld>
            <a:endParaRPr lang="pt-B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03263" y="16002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 eaLnBrk="1" hangingPunct="1">
              <a:spcBef>
                <a:spcPct val="20000"/>
              </a:spcBef>
            </a:pPr>
            <a:r>
              <a:rPr lang="pt-BR" sz="2500" b="1" dirty="0">
                <a:latin typeface="+mj-lt"/>
              </a:rPr>
              <a:t>Narrativa</a:t>
            </a:r>
            <a:r>
              <a:rPr lang="pt-BR" sz="2500" dirty="0">
                <a:latin typeface="+mj-lt"/>
              </a:rPr>
              <a:t> - uso de linguagem natural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J"/>
            </a:pPr>
            <a:r>
              <a:rPr lang="pt-PT" sz="2500" dirty="0">
                <a:latin typeface="+mj-lt"/>
              </a:rPr>
              <a:t>próximo da nossa linguagem.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pt-PT" sz="2500" dirty="0">
                <a:latin typeface="+mj-lt"/>
              </a:rPr>
              <a:t>a linguagem natural é prolixa, imprecisa e frequentemente pouco confiável como um veículo de transferência de informação.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82F91C-856C-4231-93BF-3ED83E7F60F8}"/>
              </a:ext>
            </a:extLst>
          </p:cNvPr>
          <p:cNvSpPr txBox="1">
            <a:spLocks/>
          </p:cNvSpPr>
          <p:nvPr/>
        </p:nvSpPr>
        <p:spPr>
          <a:xfrm>
            <a:off x="457200" y="764703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Representação de Algoritmos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86FC0F-70D1-4FA7-A1E3-3AE88A8F99A2}"/>
              </a:ext>
            </a:extLst>
          </p:cNvPr>
          <p:cNvSpPr/>
          <p:nvPr/>
        </p:nvSpPr>
        <p:spPr>
          <a:xfrm>
            <a:off x="2483768" y="383815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pt-BR" sz="2000" b="1" dirty="0">
                <a:solidFill>
                  <a:srgbClr val="262699"/>
                </a:solidFill>
                <a:latin typeface="+mj-lt"/>
              </a:rPr>
              <a:t>Exemplo: Analisar a idade de uma pessoa</a:t>
            </a:r>
            <a:endParaRPr lang="pt-BR" sz="2000" b="1" dirty="0">
              <a:latin typeface="+mj-lt"/>
            </a:endParaRPr>
          </a:p>
          <a:p>
            <a:pPr algn="just">
              <a:lnSpc>
                <a:spcPct val="95000"/>
              </a:lnSpc>
            </a:pPr>
            <a:endParaRPr lang="pt-BR" sz="2000" b="1" dirty="0">
              <a:latin typeface="+mj-lt"/>
            </a:endParaRPr>
          </a:p>
          <a:p>
            <a:pPr marL="342900" indent="-342900" algn="just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62699"/>
                </a:solidFill>
                <a:latin typeface="+mj-lt"/>
              </a:rPr>
              <a:t>Solicitar a idade. </a:t>
            </a:r>
          </a:p>
          <a:p>
            <a:pPr marL="342900" indent="-342900" algn="just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62699"/>
                </a:solidFill>
                <a:latin typeface="+mj-lt"/>
              </a:rPr>
              <a:t>Verificar a idade, se for menor que 18 anos, você é considerado jovem. Se for maior ou igual a 18 anos você é considerado adulto. </a:t>
            </a:r>
          </a:p>
          <a:p>
            <a:pPr marL="342900" indent="-342900" algn="just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62699"/>
                </a:solidFill>
                <a:latin typeface="+mj-lt"/>
              </a:rPr>
              <a:t>Mostre o resultado na tela.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800" dirty="0">
                <a:latin typeface="+mj-lt"/>
              </a:rPr>
              <a:t>Lógica de programação. Conceitos e propriedades de algoritmos. Estratégias de implementação de algoritmos e busca de erros. Fundamentos de programação: sintaxe, semântica. Português estruturado. Dados: tipos de dados, variáveis e constantes. Operadores: aritméticos, relacionais e lógicos. Entrada e saída. Atribuição. Estruturas de seleção. Estruturas de repetição. Resolução de problemas: estratégias e papel do algoritmo.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AC0D15-A22E-4DB3-849B-181B2AA4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Algoritmos de Programação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683CA-19BC-49A2-B5AA-6E80993E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76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A79BDA-AB21-409D-B104-9E0ECF973893}" type="slidenum">
              <a:rPr lang="pt-BR"/>
              <a:pPr/>
              <a:t>30</a:t>
            </a:fld>
            <a:endParaRPr lang="pt-B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1964829"/>
            <a:ext cx="7772400" cy="244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pt-BR" sz="2500" b="1" dirty="0">
                <a:latin typeface="+mj-lt"/>
              </a:rPr>
              <a:t>Fluxograma</a:t>
            </a:r>
            <a:r>
              <a:rPr lang="pt-BR" sz="2500" dirty="0">
                <a:latin typeface="+mj-lt"/>
              </a:rPr>
              <a:t> - </a:t>
            </a:r>
            <a:r>
              <a:rPr lang="pt-PT" sz="2500" dirty="0">
                <a:latin typeface="+mj-lt"/>
              </a:rPr>
              <a:t>uso de ilustrações gráficas para transmitir informações (orientações)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J"/>
            </a:pPr>
            <a:r>
              <a:rPr lang="pt-PT" sz="2500" dirty="0">
                <a:latin typeface="+mj-lt"/>
              </a:rPr>
              <a:t>mostra, de forma gráfica, a lógica de um algoritmo, enfatizando passos individuais e o fluxo de execução.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pt-PT" sz="2500" dirty="0">
                <a:latin typeface="+mj-lt"/>
              </a:rPr>
              <a:t>utilização questionável de fluxogramas detalhados, pois </a:t>
            </a:r>
            <a:r>
              <a:rPr lang="pt-PT" sz="2500" i="1" dirty="0">
                <a:latin typeface="+mj-lt"/>
              </a:rPr>
              <a:t>obscurecem</a:t>
            </a:r>
            <a:r>
              <a:rPr lang="pt-PT" sz="2500" dirty="0">
                <a:latin typeface="+mj-lt"/>
              </a:rPr>
              <a:t> a estrutura do programa.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82F91C-856C-4231-93BF-3ED83E7F60F8}"/>
              </a:ext>
            </a:extLst>
          </p:cNvPr>
          <p:cNvSpPr txBox="1">
            <a:spLocks/>
          </p:cNvSpPr>
          <p:nvPr/>
        </p:nvSpPr>
        <p:spPr>
          <a:xfrm>
            <a:off x="457200" y="1124744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Representação de Algoritmos</a:t>
            </a:r>
          </a:p>
        </p:txBody>
      </p:sp>
    </p:spTree>
    <p:extLst>
      <p:ext uri="{BB962C8B-B14F-4D97-AF65-F5344CB8AC3E}">
        <p14:creationId xmlns:p14="http://schemas.microsoft.com/office/powerpoint/2010/main" val="2613702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A79BDA-AB21-409D-B104-9E0ECF973893}" type="slidenum">
              <a:rPr lang="pt-BR"/>
              <a:pPr/>
              <a:t>31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82F91C-856C-4231-93BF-3ED83E7F60F8}"/>
              </a:ext>
            </a:extLst>
          </p:cNvPr>
          <p:cNvSpPr txBox="1">
            <a:spLocks/>
          </p:cNvSpPr>
          <p:nvPr/>
        </p:nvSpPr>
        <p:spPr>
          <a:xfrm>
            <a:off x="457200" y="566939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Representação de Algoritmos</a:t>
            </a:r>
          </a:p>
        </p:txBody>
      </p:sp>
      <p:grpSp>
        <p:nvGrpSpPr>
          <p:cNvPr id="8" name="Group 27">
            <a:extLst>
              <a:ext uri="{FF2B5EF4-FFF2-40B4-BE49-F238E27FC236}">
                <a16:creationId xmlns:a16="http://schemas.microsoft.com/office/drawing/2014/main" id="{49246624-5564-4A9D-923A-2E1541DCD6B3}"/>
              </a:ext>
            </a:extLst>
          </p:cNvPr>
          <p:cNvGrpSpPr>
            <a:grpSpLocks/>
          </p:cNvGrpSpPr>
          <p:nvPr/>
        </p:nvGrpSpPr>
        <p:grpSpPr bwMode="auto">
          <a:xfrm>
            <a:off x="5754199" y="1340813"/>
            <a:ext cx="2902264" cy="2592243"/>
            <a:chOff x="1776" y="1864"/>
            <a:chExt cx="2352" cy="2312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9AF201B-95E1-41DE-AB38-7CBEDE1F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0"/>
              <a:ext cx="2352" cy="2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01F01E62-2DDC-4976-A301-54F02DAF5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235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2E5B9844-A99C-46FD-AA50-7ADCF216D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399"/>
              <a:ext cx="235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970C9C68-059A-4B24-927C-3E9FBBDC6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87"/>
              <a:ext cx="235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7D7A18E-A1D5-4837-A3E4-99F7F5ABA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7"/>
              <a:ext cx="235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C5C024D-73AE-4CF3-BA91-F7442E0AA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688"/>
              <a:ext cx="2352" cy="480"/>
            </a:xfrm>
            <a:custGeom>
              <a:avLst/>
              <a:gdLst>
                <a:gd name="T0" fmla="*/ 0 w 2352"/>
                <a:gd name="T1" fmla="*/ 0 h 480"/>
                <a:gd name="T2" fmla="*/ 1152 w 2352"/>
                <a:gd name="T3" fmla="*/ 480 h 480"/>
                <a:gd name="T4" fmla="*/ 2352 w 2352"/>
                <a:gd name="T5" fmla="*/ 0 h 480"/>
                <a:gd name="T6" fmla="*/ 0 60000 65536"/>
                <a:gd name="T7" fmla="*/ 0 60000 65536"/>
                <a:gd name="T8" fmla="*/ 0 60000 65536"/>
                <a:gd name="T9" fmla="*/ 0 w 2352"/>
                <a:gd name="T10" fmla="*/ 0 h 480"/>
                <a:gd name="T11" fmla="*/ 2352 w 235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480">
                  <a:moveTo>
                    <a:pt x="0" y="0"/>
                  </a:moveTo>
                  <a:lnTo>
                    <a:pt x="1152" y="480"/>
                  </a:lnTo>
                  <a:lnTo>
                    <a:pt x="235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47BBF6C-1F2F-46B1-89E8-EDC87F73B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696"/>
              <a:ext cx="235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E6C71CA7-ED80-45AD-A967-2C884A781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984"/>
              <a:ext cx="235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DA2A4F39-EDD1-48E4-8449-FF7AA8AB6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7" y="3168"/>
              <a:ext cx="1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F298DBE2-9D5D-4028-9522-E9D2472D6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880"/>
              <a:ext cx="244" cy="3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dirty="0"/>
                <a:t>S</a:t>
              </a:r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AA669BD1-F441-486D-9DA4-0AF1CFF24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880"/>
              <a:ext cx="290" cy="3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907D5F63-41BD-4340-859C-BE83889DE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736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pt-BR"/>
                <a:t>condição</a:t>
              </a:r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6F71E33F-B6C4-48BC-9A57-629FFB7E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864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pt-BR" dirty="0"/>
                <a:t>ação</a:t>
              </a:r>
            </a:p>
          </p:txBody>
        </p:sp>
        <p:sp>
          <p:nvSpPr>
            <p:cNvPr id="22" name="Text Box 17">
              <a:extLst>
                <a:ext uri="{FF2B5EF4-FFF2-40B4-BE49-F238E27FC236}">
                  <a16:creationId xmlns:a16="http://schemas.microsoft.com/office/drawing/2014/main" id="{E437D819-AB4A-4D27-982E-DDAB9DC24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121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pt-BR" dirty="0"/>
                <a:t>ação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7463A23E-1DD8-4EFD-93D0-FEB4FFC33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78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pt-BR" dirty="0"/>
                <a:t>ação</a:t>
              </a:r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24F06E48-CFB4-4B0D-AD2F-CDDD565D1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312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pt-BR" dirty="0"/>
                <a:t>ações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7D7C3BF2-296E-48D6-B90B-696A257E9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312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pt-BR"/>
                <a:t>ações</a:t>
              </a: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704D73F7-5A44-49A9-B507-A89F7A27A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696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pt-BR"/>
                <a:t>ação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0271438-0EEF-492E-A5BD-5CD63D48C587}"/>
              </a:ext>
            </a:extLst>
          </p:cNvPr>
          <p:cNvSpPr txBox="1"/>
          <p:nvPr/>
        </p:nvSpPr>
        <p:spPr>
          <a:xfrm>
            <a:off x="676991" y="1310999"/>
            <a:ext cx="482606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latin typeface="+mj-lt"/>
              </a:rPr>
              <a:t>Diagrama de </a:t>
            </a:r>
            <a:r>
              <a:rPr lang="pt-BR" sz="2500" b="1" dirty="0" err="1">
                <a:latin typeface="+mj-lt"/>
              </a:rPr>
              <a:t>Chapin</a:t>
            </a:r>
            <a:r>
              <a:rPr lang="pt-BR" sz="2500" b="1" dirty="0">
                <a:latin typeface="+mj-lt"/>
              </a:rPr>
              <a:t> (</a:t>
            </a:r>
            <a:r>
              <a:rPr lang="pt-BR" sz="2500" b="1" dirty="0" err="1">
                <a:latin typeface="+mj-lt"/>
              </a:rPr>
              <a:t>Nassi</a:t>
            </a:r>
            <a:r>
              <a:rPr lang="pt-BR" sz="2500" b="1" dirty="0">
                <a:latin typeface="+mj-lt"/>
              </a:rPr>
              <a:t> e </a:t>
            </a:r>
            <a:r>
              <a:rPr lang="pt-BR" sz="2500" b="1" dirty="0" err="1">
                <a:latin typeface="+mj-lt"/>
              </a:rPr>
              <a:t>Schneiderman</a:t>
            </a:r>
            <a:r>
              <a:rPr lang="pt-BR" sz="2500" b="1" dirty="0">
                <a:latin typeface="+mj-lt"/>
              </a:rPr>
              <a:t>)</a:t>
            </a:r>
          </a:p>
          <a:p>
            <a:pPr algn="just">
              <a:buFont typeface="Wingdings" pitchFamily="2" charset="2"/>
              <a:buChar char="J"/>
            </a:pPr>
            <a:r>
              <a:rPr lang="pt-PT" sz="2500" dirty="0">
                <a:latin typeface="+mj-lt"/>
              </a:rPr>
              <a:t> representação de estruturas.</a:t>
            </a:r>
          </a:p>
          <a:p>
            <a:pPr algn="just">
              <a:buFont typeface="Wingdings" pitchFamily="2" charset="2"/>
              <a:buChar char="L"/>
            </a:pPr>
            <a:r>
              <a:rPr lang="pt-PT" sz="2500" dirty="0">
                <a:latin typeface="+mj-lt"/>
              </a:rPr>
              <a:t> há a necessidade da representação gráfica.</a:t>
            </a:r>
            <a:endParaRPr lang="pt-BR" sz="2500" dirty="0">
              <a:latin typeface="+mj-lt"/>
            </a:endParaRPr>
          </a:p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267E38B-7A91-4DC2-AF86-E17694C85CE0}"/>
              </a:ext>
            </a:extLst>
          </p:cNvPr>
          <p:cNvGrpSpPr/>
          <p:nvPr/>
        </p:nvGrpSpPr>
        <p:grpSpPr>
          <a:xfrm>
            <a:off x="1285221" y="3558349"/>
            <a:ext cx="3384376" cy="2644027"/>
            <a:chOff x="1187624" y="3645024"/>
            <a:chExt cx="3384376" cy="2644027"/>
          </a:xfrm>
        </p:grpSpPr>
        <p:grpSp>
          <p:nvGrpSpPr>
            <p:cNvPr id="27" name="Group 27">
              <a:extLst>
                <a:ext uri="{FF2B5EF4-FFF2-40B4-BE49-F238E27FC236}">
                  <a16:creationId xmlns:a16="http://schemas.microsoft.com/office/drawing/2014/main" id="{2A02FF87-CF00-447F-B6B0-E9D8BADEE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573" y="3759596"/>
              <a:ext cx="2984939" cy="2529455"/>
              <a:chOff x="1776" y="1920"/>
              <a:chExt cx="2419" cy="2256"/>
            </a:xfrm>
          </p:grpSpPr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2E728933-F76D-4DBA-BAC6-04BB034A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2352" cy="2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9" name="Line 5">
                <a:extLst>
                  <a:ext uri="{FF2B5EF4-FFF2-40B4-BE49-F238E27FC236}">
                    <a16:creationId xmlns:a16="http://schemas.microsoft.com/office/drawing/2014/main" id="{CFC97722-85B7-4CF3-8A79-A2E2416FF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235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2275C7DA-6FB1-42F8-87C4-B58B6EAD2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399"/>
                <a:ext cx="235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D4371055-28BE-4313-9BE8-5E20A9519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7"/>
                <a:ext cx="235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 dirty="0"/>
              </a:p>
            </p:txBody>
          </p:sp>
          <p:sp>
            <p:nvSpPr>
              <p:cNvPr id="32" name="Line 8">
                <a:extLst>
                  <a:ext uri="{FF2B5EF4-FFF2-40B4-BE49-F238E27FC236}">
                    <a16:creationId xmlns:a16="http://schemas.microsoft.com/office/drawing/2014/main" id="{54D96521-8447-4E75-9C76-CC0C32F32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167"/>
                <a:ext cx="235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EF35462F-EB7D-45B5-B161-F89E9512A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688"/>
                <a:ext cx="2352" cy="480"/>
              </a:xfrm>
              <a:custGeom>
                <a:avLst/>
                <a:gdLst>
                  <a:gd name="T0" fmla="*/ 0 w 2352"/>
                  <a:gd name="T1" fmla="*/ 0 h 480"/>
                  <a:gd name="T2" fmla="*/ 1152 w 2352"/>
                  <a:gd name="T3" fmla="*/ 480 h 480"/>
                  <a:gd name="T4" fmla="*/ 2352 w 2352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2352"/>
                  <a:gd name="T10" fmla="*/ 0 h 480"/>
                  <a:gd name="T11" fmla="*/ 2352 w 2352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52" h="480">
                    <a:moveTo>
                      <a:pt x="0" y="0"/>
                    </a:moveTo>
                    <a:lnTo>
                      <a:pt x="1152" y="480"/>
                    </a:lnTo>
                    <a:lnTo>
                      <a:pt x="2352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75FBD748-C94C-49A0-A0CC-6D1D97ADB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696"/>
                <a:ext cx="235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92332E08-F195-4FAD-ADBE-754D08748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984"/>
                <a:ext cx="235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Line 12">
                <a:extLst>
                  <a:ext uri="{FF2B5EF4-FFF2-40B4-BE49-F238E27FC236}">
                    <a16:creationId xmlns:a16="http://schemas.microsoft.com/office/drawing/2014/main" id="{E1B47447-D87B-4623-972A-6C22E7C6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3168"/>
                <a:ext cx="1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Text Box 13">
                <a:extLst>
                  <a:ext uri="{FF2B5EF4-FFF2-40B4-BE49-F238E27FC236}">
                    <a16:creationId xmlns:a16="http://schemas.microsoft.com/office/drawing/2014/main" id="{E7D6B2B4-88C7-4E13-A31A-4D5CCEC2E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880"/>
                <a:ext cx="486" cy="3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262699"/>
                    </a:solidFill>
                  </a:rPr>
                  <a:t>Sim</a:t>
                </a:r>
              </a:p>
            </p:txBody>
          </p:sp>
          <p:sp>
            <p:nvSpPr>
              <p:cNvPr id="38" name="Text Box 14">
                <a:extLst>
                  <a:ext uri="{FF2B5EF4-FFF2-40B4-BE49-F238E27FC236}">
                    <a16:creationId xmlns:a16="http://schemas.microsoft.com/office/drawing/2014/main" id="{6CFA12A9-AE47-4270-ABAE-9C5DC8DB4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880"/>
                <a:ext cx="499" cy="3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262699"/>
                    </a:solidFill>
                  </a:rPr>
                  <a:t>Não</a:t>
                </a:r>
              </a:p>
            </p:txBody>
          </p:sp>
          <p:sp>
            <p:nvSpPr>
              <p:cNvPr id="39" name="Text Box 15">
                <a:extLst>
                  <a:ext uri="{FF2B5EF4-FFF2-40B4-BE49-F238E27FC236}">
                    <a16:creationId xmlns:a16="http://schemas.microsoft.com/office/drawing/2014/main" id="{ED7BB008-B7AA-4649-B00A-D45E7C2E1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0" y="2653"/>
                <a:ext cx="1056" cy="3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solidFill>
                      <a:srgbClr val="262699"/>
                    </a:solidFill>
                  </a:rPr>
                  <a:t>Idade &lt; 18</a:t>
                </a:r>
              </a:p>
            </p:txBody>
          </p:sp>
          <p:sp>
            <p:nvSpPr>
              <p:cNvPr id="40" name="Text Box 16">
                <a:extLst>
                  <a:ext uri="{FF2B5EF4-FFF2-40B4-BE49-F238E27FC236}">
                    <a16:creationId xmlns:a16="http://schemas.microsoft.com/office/drawing/2014/main" id="{76179B78-BB84-40E9-A7CC-6A01052E2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5" y="2112"/>
                <a:ext cx="912" cy="3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pt-BR" b="1" dirty="0">
                    <a:solidFill>
                      <a:srgbClr val="262699"/>
                    </a:solidFill>
                  </a:rPr>
                  <a:t>Início</a:t>
                </a:r>
              </a:p>
            </p:txBody>
          </p:sp>
          <p:sp>
            <p:nvSpPr>
              <p:cNvPr id="41" name="Text Box 17">
                <a:extLst>
                  <a:ext uri="{FF2B5EF4-FFF2-40B4-BE49-F238E27FC236}">
                    <a16:creationId xmlns:a16="http://schemas.microsoft.com/office/drawing/2014/main" id="{057F4583-FF2E-4B53-B842-60DA53879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380"/>
                <a:ext cx="1349" cy="3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solidFill>
                      <a:srgbClr val="262699"/>
                    </a:solidFill>
                  </a:rPr>
                  <a:t>Leia idade</a:t>
                </a:r>
              </a:p>
            </p:txBody>
          </p:sp>
          <p:sp>
            <p:nvSpPr>
              <p:cNvPr id="43" name="Text Box 19">
                <a:extLst>
                  <a:ext uri="{FF2B5EF4-FFF2-40B4-BE49-F238E27FC236}">
                    <a16:creationId xmlns:a16="http://schemas.microsoft.com/office/drawing/2014/main" id="{21DF4C74-F5EC-4B98-ADC3-5A16DCFBA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169"/>
                <a:ext cx="912" cy="57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pt-BR" b="1" dirty="0">
                    <a:solidFill>
                      <a:srgbClr val="262699"/>
                    </a:solidFill>
                  </a:rPr>
                  <a:t>Escreva “Jovem”</a:t>
                </a:r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EBF1B641-C733-422A-A87B-E855C466F7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169"/>
                <a:ext cx="912" cy="57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pt-BR" b="1" dirty="0">
                    <a:solidFill>
                      <a:srgbClr val="262699"/>
                    </a:solidFill>
                  </a:rPr>
                  <a:t>Escreva “Adulto”</a:t>
                </a:r>
              </a:p>
            </p:txBody>
          </p: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16011664-4718-4B24-938E-BF15B15F7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696"/>
                <a:ext cx="912" cy="3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pt-BR" b="1" dirty="0">
                    <a:solidFill>
                      <a:srgbClr val="262699"/>
                    </a:solidFill>
                  </a:rPr>
                  <a:t>Fim</a:t>
                </a:r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C3758F8-C8B4-4C6B-BAA2-0F2CF193BC48}"/>
                </a:ext>
              </a:extLst>
            </p:cNvPr>
            <p:cNvSpPr txBox="1"/>
            <p:nvPr/>
          </p:nvSpPr>
          <p:spPr>
            <a:xfrm>
              <a:off x="1187624" y="3645024"/>
              <a:ext cx="33843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5CD52183-00F0-44D7-90B3-F0FFB9E96221}"/>
              </a:ext>
            </a:extLst>
          </p:cNvPr>
          <p:cNvSpPr/>
          <p:nvPr/>
        </p:nvSpPr>
        <p:spPr>
          <a:xfrm>
            <a:off x="687101" y="3429000"/>
            <a:ext cx="460497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pt-BR" b="1" dirty="0">
                <a:solidFill>
                  <a:srgbClr val="262699"/>
                </a:solidFill>
              </a:rPr>
              <a:t>Exemplo: Analisar a idade de uma pessoa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2397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32593" y="1916832"/>
            <a:ext cx="3886200" cy="34178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b="1" dirty="0">
                <a:latin typeface="+mj-lt"/>
              </a:rPr>
              <a:t>Português Estruturado</a:t>
            </a:r>
            <a:endParaRPr lang="pt-PT" sz="2500" b="1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J"/>
            </a:pPr>
            <a:r>
              <a:rPr lang="pt-PT" sz="2500" dirty="0">
                <a:latin typeface="+mj-lt"/>
              </a:rPr>
              <a:t>utiliza expressões concisas e pré-definidas para representar as ações e o fluxo de execução</a:t>
            </a:r>
          </a:p>
          <a:p>
            <a:pPr algn="just" eaLnBrk="1" hangingPunct="1">
              <a:buFont typeface="Wingdings" pitchFamily="2" charset="2"/>
              <a:buNone/>
            </a:pPr>
            <a:endParaRPr lang="pt-PT" sz="25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J"/>
            </a:pPr>
            <a:r>
              <a:rPr lang="pt-PT" sz="2500" dirty="0">
                <a:latin typeface="+mj-lt"/>
              </a:rPr>
              <a:t>facilidade para converter em uma linguagem de programação</a:t>
            </a:r>
            <a:endParaRPr lang="pt-BR" sz="2500" dirty="0">
              <a:latin typeface="+mj-lt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038600" y="1388725"/>
            <a:ext cx="4953000" cy="5355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pt-BR" sz="2000" b="1" dirty="0">
                <a:solidFill>
                  <a:srgbClr val="262699"/>
                </a:solidFill>
                <a:latin typeface="+mj-lt"/>
              </a:rPr>
              <a:t>algoritmo</a:t>
            </a:r>
            <a:r>
              <a:rPr lang="pt-BR" sz="2000" b="1" dirty="0">
                <a:latin typeface="+mj-lt"/>
              </a:rPr>
              <a:t> primeiro;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//     Síntese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//     Objetivo: analisar idade de uma pessoa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//     Entrada: idade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//     Saída: mensagem de adulto ou jovem</a:t>
            </a:r>
          </a:p>
          <a:p>
            <a:pPr>
              <a:lnSpc>
                <a:spcPct val="95000"/>
              </a:lnSpc>
            </a:pPr>
            <a:endParaRPr lang="pt-BR" sz="2000" b="1" dirty="0"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pt-BR" sz="2000" b="1" dirty="0">
                <a:solidFill>
                  <a:srgbClr val="262699"/>
                </a:solidFill>
                <a:latin typeface="+mj-lt"/>
              </a:rPr>
              <a:t>principal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 // Declarações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 inteiro idade;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 // Instruções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 escreva("Informe sua idade: ");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 leia (idade);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 </a:t>
            </a:r>
            <a:r>
              <a:rPr lang="pt-BR" sz="2000" b="1" dirty="0">
                <a:solidFill>
                  <a:srgbClr val="262699"/>
                </a:solidFill>
                <a:latin typeface="+mj-lt"/>
              </a:rPr>
              <a:t>se</a:t>
            </a:r>
            <a:r>
              <a:rPr lang="pt-BR" sz="2000" b="1" dirty="0">
                <a:latin typeface="+mj-lt"/>
              </a:rPr>
              <a:t> (idade &lt; 18) </a:t>
            </a:r>
            <a:r>
              <a:rPr lang="pt-BR" sz="2000" b="1" dirty="0" err="1">
                <a:solidFill>
                  <a:srgbClr val="262699"/>
                </a:solidFill>
                <a:latin typeface="+mj-lt"/>
              </a:rPr>
              <a:t>entao</a:t>
            </a:r>
            <a:endParaRPr lang="pt-BR" sz="2000" b="1" dirty="0">
              <a:solidFill>
                <a:srgbClr val="262699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     escreva (“Jovem");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</a:t>
            </a:r>
            <a:r>
              <a:rPr lang="pt-BR" sz="2000" b="1" dirty="0" err="1">
                <a:solidFill>
                  <a:srgbClr val="262699"/>
                </a:solidFill>
                <a:latin typeface="+mj-lt"/>
              </a:rPr>
              <a:t>senao</a:t>
            </a:r>
            <a:endParaRPr lang="pt-BR" sz="2000" b="1" dirty="0">
              <a:solidFill>
                <a:srgbClr val="262699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     escreva (“Adulto”);</a:t>
            </a:r>
          </a:p>
          <a:p>
            <a:pPr>
              <a:lnSpc>
                <a:spcPct val="95000"/>
              </a:lnSpc>
            </a:pPr>
            <a:r>
              <a:rPr lang="pt-BR" sz="2000" b="1" dirty="0">
                <a:latin typeface="+mj-lt"/>
              </a:rPr>
              <a:t>     </a:t>
            </a:r>
            <a:r>
              <a:rPr lang="pt-BR" sz="2000" b="1" dirty="0" err="1">
                <a:solidFill>
                  <a:srgbClr val="262699"/>
                </a:solidFill>
                <a:latin typeface="+mj-lt"/>
              </a:rPr>
              <a:t>fimSe</a:t>
            </a:r>
            <a:endParaRPr lang="pt-BR" sz="2000" b="1" dirty="0">
              <a:solidFill>
                <a:srgbClr val="262699"/>
              </a:solidFill>
              <a:latin typeface="+mj-lt"/>
            </a:endParaRPr>
          </a:p>
          <a:p>
            <a:pPr>
              <a:lnSpc>
                <a:spcPct val="95000"/>
              </a:lnSpc>
            </a:pPr>
            <a:r>
              <a:rPr lang="pt-BR" sz="2000" b="1" dirty="0" err="1">
                <a:solidFill>
                  <a:srgbClr val="262699"/>
                </a:solidFill>
                <a:latin typeface="+mj-lt"/>
              </a:rPr>
              <a:t>fimPrincipal</a:t>
            </a:r>
            <a:endParaRPr lang="pt-BR" sz="2000" b="1" dirty="0">
              <a:solidFill>
                <a:srgbClr val="262699"/>
              </a:solidFill>
              <a:latin typeface="+mj-lt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313E4CD-17D3-44E7-8B13-DAA2115CFB23}"/>
              </a:ext>
            </a:extLst>
          </p:cNvPr>
          <p:cNvSpPr txBox="1">
            <a:spLocks/>
          </p:cNvSpPr>
          <p:nvPr/>
        </p:nvSpPr>
        <p:spPr>
          <a:xfrm>
            <a:off x="457200" y="764703"/>
            <a:ext cx="8229600" cy="848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Representação de Algoritmos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CD7EC0-A76D-4DEE-9A15-8E6AE06F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7B22B2-8C68-474B-8D8D-5B702D15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348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34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34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34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34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34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34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34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348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348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348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348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348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348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500"/>
                                        <p:tgtEl>
                                          <p:spTgt spid="348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348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6" dur="500"/>
                                        <p:tgtEl>
                                          <p:spTgt spid="348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4830" grpId="0" build="p" bldLvl="2" animBg="1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2356B2-2780-48CE-AE8E-61882643DEF2}" type="slidenum">
              <a:rPr lang="pt-BR"/>
              <a:pPr/>
              <a:t>33</a:t>
            </a:fld>
            <a:endParaRPr lang="pt-BR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752600" y="2743200"/>
            <a:ext cx="4953000" cy="39512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pt-BR" sz="2200" b="1" dirty="0"/>
              <a:t>principal</a:t>
            </a:r>
          </a:p>
          <a:p>
            <a:pPr>
              <a:lnSpc>
                <a:spcPct val="95000"/>
              </a:lnSpc>
            </a:pPr>
            <a:r>
              <a:rPr lang="pt-BR" sz="2200" b="1" dirty="0"/>
              <a:t>      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</a:rPr>
              <a:t>// Declarações</a:t>
            </a:r>
          </a:p>
          <a:p>
            <a:pPr>
              <a:lnSpc>
                <a:spcPct val="95000"/>
              </a:lnSpc>
            </a:pP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</a:rPr>
              <a:t>      inteiro idade;</a:t>
            </a:r>
          </a:p>
          <a:p>
            <a:pPr>
              <a:lnSpc>
                <a:spcPct val="95000"/>
              </a:lnSpc>
            </a:pPr>
            <a:r>
              <a:rPr lang="pt-BR" sz="2200" b="1" dirty="0"/>
              <a:t>      </a:t>
            </a:r>
            <a:r>
              <a:rPr lang="pt-BR" sz="2200" b="1" dirty="0">
                <a:solidFill>
                  <a:srgbClr val="0070C0"/>
                </a:solidFill>
              </a:rPr>
              <a:t>// Instruções</a:t>
            </a:r>
          </a:p>
          <a:p>
            <a:pPr>
              <a:lnSpc>
                <a:spcPct val="95000"/>
              </a:lnSpc>
            </a:pPr>
            <a:r>
              <a:rPr lang="pt-BR" sz="2200" b="1" dirty="0">
                <a:solidFill>
                  <a:srgbClr val="0070C0"/>
                </a:solidFill>
              </a:rPr>
              <a:t>      escreva("Informe sua idade: ");</a:t>
            </a:r>
          </a:p>
          <a:p>
            <a:pPr>
              <a:lnSpc>
                <a:spcPct val="95000"/>
              </a:lnSpc>
            </a:pPr>
            <a:r>
              <a:rPr lang="pt-BR" sz="2200" b="1" dirty="0">
                <a:solidFill>
                  <a:srgbClr val="0070C0"/>
                </a:solidFill>
              </a:rPr>
              <a:t>      leia (idade);</a:t>
            </a:r>
          </a:p>
          <a:p>
            <a:pPr>
              <a:lnSpc>
                <a:spcPct val="95000"/>
              </a:lnSpc>
            </a:pPr>
            <a:r>
              <a:rPr lang="pt-BR" sz="2200" b="1" dirty="0">
                <a:solidFill>
                  <a:srgbClr val="0070C0"/>
                </a:solidFill>
              </a:rPr>
              <a:t>      se (idade &lt; 25) </a:t>
            </a:r>
            <a:r>
              <a:rPr lang="pt-BR" sz="2200" b="1" dirty="0" err="1">
                <a:solidFill>
                  <a:srgbClr val="0070C0"/>
                </a:solidFill>
              </a:rPr>
              <a:t>entao</a:t>
            </a:r>
            <a:endParaRPr lang="pt-BR" sz="2200" b="1" dirty="0">
              <a:solidFill>
                <a:srgbClr val="0070C0"/>
              </a:solidFill>
            </a:endParaRPr>
          </a:p>
          <a:p>
            <a:pPr>
              <a:lnSpc>
                <a:spcPct val="95000"/>
              </a:lnSpc>
            </a:pPr>
            <a:r>
              <a:rPr lang="pt-BR" sz="2200" b="1" dirty="0">
                <a:solidFill>
                  <a:srgbClr val="0070C0"/>
                </a:solidFill>
              </a:rPr>
              <a:t>          escreva (“Jovem");</a:t>
            </a:r>
          </a:p>
          <a:p>
            <a:pPr>
              <a:lnSpc>
                <a:spcPct val="95000"/>
              </a:lnSpc>
            </a:pPr>
            <a:r>
              <a:rPr lang="pt-BR" sz="2200" b="1" dirty="0">
                <a:solidFill>
                  <a:srgbClr val="0070C0"/>
                </a:solidFill>
              </a:rPr>
              <a:t>     </a:t>
            </a:r>
            <a:r>
              <a:rPr lang="pt-BR" sz="2200" b="1" dirty="0" err="1">
                <a:solidFill>
                  <a:srgbClr val="0070C0"/>
                </a:solidFill>
              </a:rPr>
              <a:t>senao</a:t>
            </a:r>
            <a:endParaRPr lang="pt-BR" sz="2200" b="1" dirty="0">
              <a:solidFill>
                <a:srgbClr val="0070C0"/>
              </a:solidFill>
            </a:endParaRPr>
          </a:p>
          <a:p>
            <a:pPr>
              <a:lnSpc>
                <a:spcPct val="95000"/>
              </a:lnSpc>
            </a:pPr>
            <a:r>
              <a:rPr lang="pt-BR" sz="2200" b="1" dirty="0">
                <a:solidFill>
                  <a:srgbClr val="0070C0"/>
                </a:solidFill>
              </a:rPr>
              <a:t>          escreva (“Adulto");</a:t>
            </a:r>
          </a:p>
          <a:p>
            <a:pPr>
              <a:lnSpc>
                <a:spcPct val="95000"/>
              </a:lnSpc>
            </a:pPr>
            <a:r>
              <a:rPr lang="pt-BR" sz="2200" b="1" dirty="0">
                <a:solidFill>
                  <a:srgbClr val="0070C0"/>
                </a:solidFill>
              </a:rPr>
              <a:t>     </a:t>
            </a:r>
            <a:r>
              <a:rPr lang="pt-BR" sz="2200" b="1" dirty="0" err="1">
                <a:solidFill>
                  <a:srgbClr val="0070C0"/>
                </a:solidFill>
              </a:rPr>
              <a:t>fimSe</a:t>
            </a:r>
            <a:endParaRPr lang="pt-BR" sz="2200" b="1" dirty="0">
              <a:solidFill>
                <a:srgbClr val="0070C0"/>
              </a:solidFill>
            </a:endParaRPr>
          </a:p>
          <a:p>
            <a:pPr>
              <a:lnSpc>
                <a:spcPct val="95000"/>
              </a:lnSpc>
            </a:pPr>
            <a:r>
              <a:rPr lang="pt-BR" sz="2200" b="1" dirty="0" err="1"/>
              <a:t>fimPrincipal</a:t>
            </a:r>
            <a:endParaRPr lang="pt-BR" sz="2200" b="1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752600" y="838200"/>
            <a:ext cx="6248400" cy="19480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85775" algn="l"/>
                <a:tab pos="1905000" algn="l"/>
              </a:tabLst>
            </a:pPr>
            <a:r>
              <a:rPr lang="pt-BR" sz="2000" b="1" dirty="0"/>
              <a:t>algoritmo primeiro;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85775" algn="l"/>
                <a:tab pos="1905000" algn="l"/>
              </a:tabLst>
            </a:pPr>
            <a:r>
              <a:rPr lang="pt-BR" sz="2000" b="1" dirty="0">
                <a:solidFill>
                  <a:srgbClr val="F79109"/>
                </a:solidFill>
              </a:rPr>
              <a:t>//     </a:t>
            </a:r>
            <a:r>
              <a:rPr lang="pt-BR" sz="2200" b="1" dirty="0">
                <a:solidFill>
                  <a:srgbClr val="F79109"/>
                </a:solidFill>
              </a:rPr>
              <a:t>Síntese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85775" algn="l"/>
                <a:tab pos="1905000" algn="l"/>
              </a:tabLst>
            </a:pPr>
            <a:r>
              <a:rPr lang="pt-BR" sz="2200" b="1" dirty="0">
                <a:solidFill>
                  <a:srgbClr val="F79109"/>
                </a:solidFill>
              </a:rPr>
              <a:t>//     Objetivo: analisar idade de uma pessoa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85775" algn="l"/>
                <a:tab pos="1905000" algn="l"/>
              </a:tabLst>
            </a:pPr>
            <a:r>
              <a:rPr lang="pt-BR" sz="2200" b="1" dirty="0">
                <a:solidFill>
                  <a:srgbClr val="F79109"/>
                </a:solidFill>
              </a:rPr>
              <a:t>//     Entrada : idade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85775" algn="l"/>
                <a:tab pos="1905000" algn="l"/>
              </a:tabLst>
            </a:pPr>
            <a:r>
              <a:rPr lang="pt-BR" sz="2200" b="1" dirty="0">
                <a:solidFill>
                  <a:srgbClr val="F79109"/>
                </a:solidFill>
              </a:rPr>
              <a:t>//     Saída      : mensagem de adulto ou jovem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3999" y="1124744"/>
            <a:ext cx="455665" cy="1661552"/>
            <a:chOff x="912" y="768"/>
            <a:chExt cx="192" cy="960"/>
          </a:xfrm>
        </p:grpSpPr>
        <p:sp>
          <p:nvSpPr>
            <p:cNvPr id="40982" name="Line 6"/>
            <p:cNvSpPr>
              <a:spLocks noChangeShapeType="1"/>
            </p:cNvSpPr>
            <p:nvPr/>
          </p:nvSpPr>
          <p:spPr bwMode="auto">
            <a:xfrm flipH="1">
              <a:off x="1008" y="768"/>
              <a:ext cx="96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83" name="Line 7"/>
            <p:cNvSpPr>
              <a:spLocks noChangeShapeType="1"/>
            </p:cNvSpPr>
            <p:nvPr/>
          </p:nvSpPr>
          <p:spPr bwMode="auto">
            <a:xfrm flipH="1">
              <a:off x="1008" y="1728"/>
              <a:ext cx="96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84" name="Line 8"/>
            <p:cNvSpPr>
              <a:spLocks noChangeShapeType="1"/>
            </p:cNvSpPr>
            <p:nvPr/>
          </p:nvSpPr>
          <p:spPr bwMode="auto">
            <a:xfrm>
              <a:off x="1008" y="768"/>
              <a:ext cx="0" cy="96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85" name="Line 10"/>
            <p:cNvSpPr>
              <a:spLocks noChangeShapeType="1"/>
            </p:cNvSpPr>
            <p:nvPr/>
          </p:nvSpPr>
          <p:spPr bwMode="auto">
            <a:xfrm flipH="1">
              <a:off x="912" y="1200"/>
              <a:ext cx="96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52400" y="1209675"/>
            <a:ext cx="152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dirty="0">
                <a:solidFill>
                  <a:srgbClr val="FF9900"/>
                </a:solidFill>
              </a:rPr>
              <a:t>Síntese do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dirty="0">
                <a:solidFill>
                  <a:srgbClr val="FF9900"/>
                </a:solidFill>
              </a:rPr>
              <a:t>problema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419600" y="3081338"/>
            <a:ext cx="381000" cy="728662"/>
            <a:chOff x="2688" y="1776"/>
            <a:chExt cx="192" cy="432"/>
          </a:xfrm>
        </p:grpSpPr>
        <p:sp>
          <p:nvSpPr>
            <p:cNvPr id="40978" name="Line 22"/>
            <p:cNvSpPr>
              <a:spLocks noChangeShapeType="1"/>
            </p:cNvSpPr>
            <p:nvPr/>
          </p:nvSpPr>
          <p:spPr bwMode="auto">
            <a:xfrm>
              <a:off x="2688" y="1776"/>
              <a:ext cx="96" cy="0"/>
            </a:xfrm>
            <a:prstGeom prst="line">
              <a:avLst/>
            </a:prstGeom>
            <a:noFill/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9" name="Line 23"/>
            <p:cNvSpPr>
              <a:spLocks noChangeShapeType="1"/>
            </p:cNvSpPr>
            <p:nvPr/>
          </p:nvSpPr>
          <p:spPr bwMode="auto">
            <a:xfrm>
              <a:off x="2688" y="2208"/>
              <a:ext cx="96" cy="0"/>
            </a:xfrm>
            <a:prstGeom prst="line">
              <a:avLst/>
            </a:prstGeom>
            <a:noFill/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80" name="Line 24"/>
            <p:cNvSpPr>
              <a:spLocks noChangeShapeType="1"/>
            </p:cNvSpPr>
            <p:nvPr/>
          </p:nvSpPr>
          <p:spPr bwMode="auto">
            <a:xfrm flipH="1">
              <a:off x="2784" y="1776"/>
              <a:ext cx="0" cy="432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0981" name="Line 25"/>
            <p:cNvSpPr>
              <a:spLocks noChangeShapeType="1"/>
            </p:cNvSpPr>
            <p:nvPr/>
          </p:nvSpPr>
          <p:spPr bwMode="auto">
            <a:xfrm>
              <a:off x="2784" y="1968"/>
              <a:ext cx="96" cy="0"/>
            </a:xfrm>
            <a:prstGeom prst="line">
              <a:avLst/>
            </a:prstGeom>
            <a:noFill/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 flipH="1">
            <a:off x="1523999" y="3810000"/>
            <a:ext cx="455695" cy="2440303"/>
            <a:chOff x="4128" y="2256"/>
            <a:chExt cx="192" cy="1872"/>
          </a:xfrm>
        </p:grpSpPr>
        <p:sp>
          <p:nvSpPr>
            <p:cNvPr id="40974" name="Line 27"/>
            <p:cNvSpPr>
              <a:spLocks noChangeShapeType="1"/>
            </p:cNvSpPr>
            <p:nvPr/>
          </p:nvSpPr>
          <p:spPr bwMode="auto">
            <a:xfrm>
              <a:off x="4128" y="2256"/>
              <a:ext cx="96" cy="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5" name="Line 28"/>
            <p:cNvSpPr>
              <a:spLocks noChangeShapeType="1"/>
            </p:cNvSpPr>
            <p:nvPr/>
          </p:nvSpPr>
          <p:spPr bwMode="auto">
            <a:xfrm>
              <a:off x="4128" y="4128"/>
              <a:ext cx="96" cy="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6" name="Line 29"/>
            <p:cNvSpPr>
              <a:spLocks noChangeShapeType="1"/>
            </p:cNvSpPr>
            <p:nvPr/>
          </p:nvSpPr>
          <p:spPr bwMode="auto">
            <a:xfrm flipH="1">
              <a:off x="4224" y="2256"/>
              <a:ext cx="0" cy="187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7" name="Line 30"/>
            <p:cNvSpPr>
              <a:spLocks noChangeShapeType="1"/>
            </p:cNvSpPr>
            <p:nvPr/>
          </p:nvSpPr>
          <p:spPr bwMode="auto">
            <a:xfrm>
              <a:off x="4224" y="3120"/>
              <a:ext cx="96" cy="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4995862" y="3271837"/>
            <a:ext cx="2895600" cy="29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bloco de declarações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152400" y="4999038"/>
            <a:ext cx="1600200" cy="53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pt-BR" dirty="0">
                <a:solidFill>
                  <a:srgbClr val="0070C0"/>
                </a:solidFill>
              </a:rPr>
              <a:t>bloco de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pt-BR" dirty="0">
                <a:solidFill>
                  <a:srgbClr val="0070C0"/>
                </a:solidFill>
              </a:rPr>
              <a:t>instruções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 autoUpdateAnimBg="0"/>
      <p:bldP spid="44037" grpId="0" autoUpdateAnimBg="0"/>
      <p:bldP spid="44044" grpId="0" autoUpdateAnimBg="0"/>
      <p:bldP spid="44064" grpId="0" autoUpdateAnimBg="0"/>
      <p:bldP spid="4406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CF49E8-EEC4-425B-852B-A6B8928C5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8" t="12029" r="55793" b="48176"/>
          <a:stretch/>
        </p:blipFill>
        <p:spPr>
          <a:xfrm>
            <a:off x="467544" y="1268760"/>
            <a:ext cx="4680520" cy="481053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F49E67-8D78-4061-9735-70F56BEA5268}"/>
              </a:ext>
            </a:extLst>
          </p:cNvPr>
          <p:cNvSpPr txBox="1"/>
          <p:nvPr/>
        </p:nvSpPr>
        <p:spPr>
          <a:xfrm>
            <a:off x="5220072" y="2204864"/>
            <a:ext cx="3672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Lembra do “Calango”?</a:t>
            </a:r>
          </a:p>
          <a:p>
            <a:pPr algn="ctr"/>
            <a:endParaRPr lang="pt-BR" sz="2200" dirty="0"/>
          </a:p>
          <a:p>
            <a:pPr algn="ctr"/>
            <a:r>
              <a:rPr lang="pt-BR" sz="2200" dirty="0"/>
              <a:t>Não é mera coincidência! O software foi desenvolvido para escrita de algoritmos.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712905-15F1-481C-9664-A3F4F9EC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ED4BC5-7324-4370-8325-3E9F3D7B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0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92696"/>
            <a:ext cx="86868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 de Problema x Disciplinas do Curso</a:t>
            </a:r>
          </a:p>
        </p:txBody>
      </p:sp>
      <p:sp>
        <p:nvSpPr>
          <p:cNvPr id="41987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179C2A-2199-42C5-BB15-4D5865545D4D}" type="slidenum">
              <a:rPr lang="pt-BR"/>
              <a:pPr/>
              <a:t>35</a:t>
            </a:fld>
            <a:endParaRPr lang="pt-BR"/>
          </a:p>
        </p:txBody>
      </p:sp>
      <p:sp>
        <p:nvSpPr>
          <p:cNvPr id="41988" name="Rectangle 19"/>
          <p:cNvSpPr>
            <a:spLocks noChangeArrowheads="1"/>
          </p:cNvSpPr>
          <p:nvPr/>
        </p:nvSpPr>
        <p:spPr bwMode="auto">
          <a:xfrm>
            <a:off x="762000" y="63246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graphicFrame>
        <p:nvGraphicFramePr>
          <p:cNvPr id="3584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1524000"/>
          <a:ext cx="76962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Microsoft ClipArt Gallery" r:id="rId3" imgW="8710613" imgH="6013450" progId="MS_ClipArt_Gallery">
                  <p:embed/>
                </p:oleObj>
              </mc:Choice>
              <mc:Fallback>
                <p:oleObj name="Microsoft ClipArt Gallery" r:id="rId3" imgW="8710613" imgH="601345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lum bright="24000" contras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696200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117265"/>
              </p:ext>
            </p:extLst>
          </p:nvPr>
        </p:nvGraphicFramePr>
        <p:xfrm>
          <a:off x="4762500" y="3801516"/>
          <a:ext cx="8382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Clip" r:id="rId5" imgW="1142857" imgH="790476" progId="MS_ClipArt_Gallery.2">
                  <p:embed/>
                </p:oleObj>
              </mc:Choice>
              <mc:Fallback>
                <p:oleObj name="Clip" r:id="rId5" imgW="1142857" imgH="79047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801516"/>
                        <a:ext cx="8382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2400" y="5562600"/>
            <a:ext cx="2736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dirty="0"/>
              <a:t>Entender o problema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886200" y="5029200"/>
            <a:ext cx="272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/>
              <a:t>Estudar uma solução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051050" y="4504556"/>
            <a:ext cx="2365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dirty="0"/>
              <a:t>Projetar a solução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149850" y="4355554"/>
            <a:ext cx="2806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dirty="0"/>
              <a:t>Construir o programa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555170" y="3051448"/>
            <a:ext cx="944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dirty="0"/>
              <a:t>Testar</a:t>
            </a:r>
          </a:p>
        </p:txBody>
      </p:sp>
      <p:sp>
        <p:nvSpPr>
          <p:cNvPr id="35850" name="AutoShape 10"/>
          <p:cNvSpPr>
            <a:spLocks/>
          </p:cNvSpPr>
          <p:nvPr/>
        </p:nvSpPr>
        <p:spPr bwMode="auto">
          <a:xfrm>
            <a:off x="6477000" y="2971800"/>
            <a:ext cx="2514600" cy="923330"/>
          </a:xfrm>
          <a:prstGeom prst="accentBorderCallout1">
            <a:avLst>
              <a:gd name="adj1" fmla="val 10556"/>
              <a:gd name="adj2" fmla="val -3032"/>
              <a:gd name="adj3" fmla="val 147361"/>
              <a:gd name="adj4" fmla="val -125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pt-BR" sz="1800" b="1" dirty="0"/>
              <a:t>Algoritmo e Programação</a:t>
            </a:r>
            <a:endParaRPr lang="pt-BR" sz="1800" dirty="0"/>
          </a:p>
          <a:p>
            <a:r>
              <a:rPr lang="pt-BR" sz="1800" dirty="0"/>
              <a:t>Banco de Dados</a:t>
            </a:r>
          </a:p>
        </p:txBody>
      </p:sp>
      <p:sp>
        <p:nvSpPr>
          <p:cNvPr id="35851" name="AutoShape 11"/>
          <p:cNvSpPr>
            <a:spLocks/>
          </p:cNvSpPr>
          <p:nvPr/>
        </p:nvSpPr>
        <p:spPr bwMode="auto">
          <a:xfrm>
            <a:off x="-126242" y="3333581"/>
            <a:ext cx="2736849" cy="646331"/>
          </a:xfrm>
          <a:prstGeom prst="accentBorderCallout1">
            <a:avLst>
              <a:gd name="adj1" fmla="val 43737"/>
              <a:gd name="adj2" fmla="val 103267"/>
              <a:gd name="adj3" fmla="val 182992"/>
              <a:gd name="adj4" fmla="val 118634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pt-BR" sz="1800" dirty="0"/>
              <a:t>Engenharia de Requisitos</a:t>
            </a:r>
          </a:p>
          <a:p>
            <a:r>
              <a:rPr lang="pt-BR" sz="1800" dirty="0"/>
              <a:t>Design de Software</a:t>
            </a:r>
          </a:p>
        </p:txBody>
      </p:sp>
      <p:sp>
        <p:nvSpPr>
          <p:cNvPr id="35852" name="AutoShape 12"/>
          <p:cNvSpPr>
            <a:spLocks/>
          </p:cNvSpPr>
          <p:nvPr/>
        </p:nvSpPr>
        <p:spPr bwMode="auto">
          <a:xfrm>
            <a:off x="990600" y="2198688"/>
            <a:ext cx="2133600" cy="369332"/>
          </a:xfrm>
          <a:prstGeom prst="accentBorderCallout1">
            <a:avLst>
              <a:gd name="adj1" fmla="val 12306"/>
              <a:gd name="adj2" fmla="val 103569"/>
              <a:gd name="adj3" fmla="val 232018"/>
              <a:gd name="adj4" fmla="val 13326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pt-BR" dirty="0"/>
              <a:t>T</a:t>
            </a:r>
            <a:r>
              <a:rPr lang="pt-BR" sz="1800" dirty="0"/>
              <a:t>este de Software</a:t>
            </a:r>
          </a:p>
        </p:txBody>
      </p:sp>
      <p:sp>
        <p:nvSpPr>
          <p:cNvPr id="35853" name="AutoShape 13"/>
          <p:cNvSpPr>
            <a:spLocks/>
          </p:cNvSpPr>
          <p:nvPr/>
        </p:nvSpPr>
        <p:spPr bwMode="auto">
          <a:xfrm>
            <a:off x="5868144" y="5638800"/>
            <a:ext cx="1675656" cy="646331"/>
          </a:xfrm>
          <a:prstGeom prst="accentBorderCallout1">
            <a:avLst>
              <a:gd name="adj1" fmla="val 19250"/>
              <a:gd name="adj2" fmla="val -4764"/>
              <a:gd name="adj3" fmla="val -45788"/>
              <a:gd name="adj4" fmla="val -42388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pt-BR" sz="1800" dirty="0"/>
              <a:t>Engenharia de Software</a:t>
            </a:r>
          </a:p>
        </p:txBody>
      </p:sp>
      <p:graphicFrame>
        <p:nvGraphicFramePr>
          <p:cNvPr id="35854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81600" y="2819400"/>
          <a:ext cx="838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Clip" r:id="rId7" imgW="4716463" imgH="4808538" progId="MS_ClipArt_Gallery.2">
                  <p:embed/>
                </p:oleObj>
              </mc:Choice>
              <mc:Fallback>
                <p:oleObj name="Clip" r:id="rId7" imgW="4716463" imgH="4808538" progId="MS_ClipArt_Gallery.2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19400"/>
                        <a:ext cx="8382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5580112" y="2467744"/>
            <a:ext cx="1265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dirty="0"/>
              <a:t>Executar</a:t>
            </a:r>
          </a:p>
        </p:txBody>
      </p:sp>
      <p:sp>
        <p:nvSpPr>
          <p:cNvPr id="35856" name="AutoShape 16"/>
          <p:cNvSpPr>
            <a:spLocks/>
          </p:cNvSpPr>
          <p:nvPr/>
        </p:nvSpPr>
        <p:spPr bwMode="auto">
          <a:xfrm>
            <a:off x="6705600" y="1371600"/>
            <a:ext cx="1981200" cy="646331"/>
          </a:xfrm>
          <a:prstGeom prst="accentBorderCallout1">
            <a:avLst>
              <a:gd name="adj1" fmla="val 19250"/>
              <a:gd name="adj2" fmla="val -4764"/>
              <a:gd name="adj3" fmla="val 182889"/>
              <a:gd name="adj4" fmla="val -375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pt-BR" sz="1800" dirty="0"/>
              <a:t>Sistemas Computacionais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1256B9C-EB64-4DB5-A463-61F7FA7C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5" grpId="0" autoUpdateAnimBg="0"/>
      <p:bldP spid="35846" grpId="0" autoUpdateAnimBg="0"/>
      <p:bldP spid="35847" grpId="0" autoUpdateAnimBg="0"/>
      <p:bldP spid="35848" grpId="0" autoUpdateAnimBg="0"/>
      <p:bldP spid="35849" grpId="0" autoUpdateAnimBg="0"/>
      <p:bldP spid="35850" grpId="0" animBg="1" autoUpdateAnimBg="0"/>
      <p:bldP spid="35851" grpId="0" animBg="1" autoUpdateAnimBg="0"/>
      <p:bldP spid="35852" grpId="0" animBg="1" autoUpdateAnimBg="0"/>
      <p:bldP spid="35853" grpId="0" animBg="1" autoUpdateAnimBg="0"/>
      <p:bldP spid="35855" grpId="0" autoUpdateAnimBg="0"/>
      <p:bldP spid="3585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813396"/>
              </p:ext>
            </p:extLst>
          </p:nvPr>
        </p:nvGraphicFramePr>
        <p:xfrm>
          <a:off x="685800" y="1676400"/>
          <a:ext cx="7543800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3" imgW="4892336" imgH="2639269" progId="Word.Document.8">
                  <p:embed/>
                </p:oleObj>
              </mc:Choice>
              <mc:Fallback>
                <p:oleObj name="Document" r:id="rId3" imgW="4892336" imgH="26392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7543800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33400" y="90486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Princípios da Solução de Problemas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6C79FA-755A-4CD2-A03D-C279688E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C011B2-8FA6-4D39-9DC7-C73FB325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44538" y="1947863"/>
            <a:ext cx="5105400" cy="3843337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pt-PT" sz="2600" dirty="0">
                <a:latin typeface="+mj-lt"/>
              </a:rPr>
              <a:t>Entendimento do 	problema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pt-PT" sz="10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pt-PT" sz="2600" dirty="0">
                <a:solidFill>
                  <a:srgbClr val="0033CC"/>
                </a:solidFill>
                <a:latin typeface="+mj-lt"/>
              </a:rPr>
              <a:t>Criação de uma sequência de operações (ou ações) que, quando executadas, produzem a solução para o problema.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sz="2600" dirty="0">
                <a:solidFill>
                  <a:srgbClr val="0033CC"/>
                </a:solidFill>
                <a:latin typeface="+mj-lt"/>
              </a:rPr>
              <a:t>Descrição desse conjunto de ações.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sz="10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pt-BR" sz="2600" dirty="0">
                <a:solidFill>
                  <a:srgbClr val="00B050"/>
                </a:solidFill>
                <a:latin typeface="+mj-lt"/>
              </a:rPr>
              <a:t>Codificação (uso de uma linguagem de programação)</a:t>
            </a:r>
          </a:p>
        </p:txBody>
      </p:sp>
      <p:sp>
        <p:nvSpPr>
          <p:cNvPr id="37892" name="AutoShape 4"/>
          <p:cNvSpPr>
            <a:spLocks/>
          </p:cNvSpPr>
          <p:nvPr/>
        </p:nvSpPr>
        <p:spPr bwMode="auto">
          <a:xfrm>
            <a:off x="5828507" y="2535942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12700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261100" y="3152775"/>
            <a:ext cx="2271340" cy="7229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BR" sz="2400" b="1" dirty="0">
                <a:solidFill>
                  <a:srgbClr val="0033CC"/>
                </a:solidFill>
                <a:latin typeface="+mj-lt"/>
              </a:rPr>
              <a:t>Resolução de </a:t>
            </a:r>
          </a:p>
          <a:p>
            <a:pPr algn="ctr">
              <a:lnSpc>
                <a:spcPct val="85000"/>
              </a:lnSpc>
            </a:pPr>
            <a:r>
              <a:rPr lang="pt-BR" sz="2400" b="1" dirty="0">
                <a:solidFill>
                  <a:srgbClr val="0033CC"/>
                </a:solidFill>
                <a:latin typeface="+mj-lt"/>
              </a:rPr>
              <a:t>Problema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339234" y="4603668"/>
            <a:ext cx="186512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  <a:latin typeface="+mj-lt"/>
              </a:rPr>
              <a:t>Programação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5EB1F46-6BB9-48D6-89AD-D2CCBD7DD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0486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Princípios da Solução de Problemas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54BB932F-09EB-4946-B42D-DF11940D8BF2}"/>
              </a:ext>
            </a:extLst>
          </p:cNvPr>
          <p:cNvSpPr>
            <a:spLocks/>
          </p:cNvSpPr>
          <p:nvPr/>
        </p:nvSpPr>
        <p:spPr bwMode="auto">
          <a:xfrm>
            <a:off x="5851526" y="4517142"/>
            <a:ext cx="381000" cy="662003"/>
          </a:xfrm>
          <a:prstGeom prst="rightBrace">
            <a:avLst>
              <a:gd name="adj1" fmla="val 43333"/>
              <a:gd name="adj2" fmla="val 50000"/>
            </a:avLst>
          </a:prstGeom>
          <a:noFill/>
          <a:ln w="12700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333383D-6489-4EE3-A0B6-27C6A2F9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56F465-E364-4967-96AB-094D6B36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 advAuto="0"/>
      <p:bldP spid="37892" grpId="0" animBg="1"/>
      <p:bldP spid="37893" grpId="0" autoUpdateAnimBg="0"/>
      <p:bldP spid="37894" grpId="0" autoUpdateAnimBg="0"/>
      <p:bldP spid="10" grpId="0" autoUpdateAnimBg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1158"/>
            <a:ext cx="7772400" cy="48768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ja-JP" altLang="pt-BR" sz="2800" b="1" dirty="0">
                <a:latin typeface="+mj-lt"/>
              </a:rPr>
              <a:t>“</a:t>
            </a:r>
            <a:r>
              <a:rPr lang="pt-BR" altLang="ja-JP" sz="2800" b="1" dirty="0">
                <a:latin typeface="+mj-lt"/>
              </a:rPr>
              <a:t>Dividir para conquistar</a:t>
            </a:r>
            <a:r>
              <a:rPr lang="ja-JP" altLang="pt-BR" sz="2800" b="1" dirty="0">
                <a:latin typeface="+mj-lt"/>
              </a:rPr>
              <a:t>”</a:t>
            </a:r>
            <a:r>
              <a:rPr lang="pt-BR" altLang="ja-JP" sz="2800" b="1" dirty="0">
                <a:latin typeface="+mj-lt"/>
              </a:rPr>
              <a:t>: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dirty="0">
                <a:latin typeface="+mj-lt"/>
              </a:rPr>
              <a:t>dividir o problema em suas partes principais.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dirty="0">
                <a:latin typeface="+mj-lt"/>
              </a:rPr>
              <a:t>analisar a divisão obtida para garantir a coerência.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dirty="0">
                <a:latin typeface="+mj-lt"/>
              </a:rPr>
              <a:t>Se alguma parte não for compreendida aplicar o método novamente.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sz="2800" b="1" dirty="0">
                <a:latin typeface="+mj-lt"/>
              </a:rPr>
              <a:t>Tabelas de decisão: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dirty="0">
                <a:latin typeface="+mj-lt"/>
              </a:rPr>
              <a:t>definir todas as ações para cada condição.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sz="2800" b="1" dirty="0">
                <a:latin typeface="+mj-lt"/>
              </a:rPr>
              <a:t>Planejamento reverso: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pt-BR" dirty="0">
                <a:latin typeface="+mj-lt"/>
              </a:rPr>
              <a:t>a partir do entendimento da saída definir o que deve ser a entrada e as etapas de transformação.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8F68374-321B-40AB-BD6C-4937EEDB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0486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Princípios da Solução de Problemas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5C47D59-E622-4EA0-8E4E-0518AB98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E4F176-6FF9-49B6-AC43-2B968D08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 advAuto="0"/>
      <p:bldP spid="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2590"/>
            <a:ext cx="7772400" cy="3986210"/>
          </a:xfrm>
        </p:spPr>
        <p:txBody>
          <a:bodyPr>
            <a:normAutofit/>
          </a:bodyPr>
          <a:lstStyle/>
          <a:p>
            <a:pPr marL="485775" indent="-485775" algn="just" eaLnBrk="1" hangingPunct="1">
              <a:buFontTx/>
              <a:buAutoNum type="arabicPeriod"/>
            </a:pPr>
            <a:r>
              <a:rPr lang="pt-BR" sz="2800" dirty="0">
                <a:latin typeface="+mj-lt"/>
              </a:rPr>
              <a:t>Todas as manhãs você considera a temperatura para escolher sua roupa. Se foi abaixo de 10º, roupas para frio, se for acima, roupas para calor. Escreva o passo a passo, ou seja, o algoritmo que resolve esse problema utilizando os 3 métodos: linguagem natural, fluxograma e português estruturado. 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5800" y="38862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85775" indent="-485775"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sz="32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EB492A-E334-40B5-B47B-27FF853E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0486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742E474-7B77-4103-B0E0-487D1DA9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F990EF-F4E0-4E1D-BFEB-FBED9CF5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 advAuto="0"/>
      <p:bldP spid="39943" grpId="0" build="p" autoUpdateAnimBg="0"/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31016"/>
            <a:ext cx="8229600" cy="780696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apoio ao desenvolvimento de algoritmos: Calango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176464"/>
          </a:xfrm>
        </p:spPr>
        <p:txBody>
          <a:bodyPr>
            <a:noAutofit/>
          </a:bodyPr>
          <a:lstStyle/>
          <a:p>
            <a:pPr algn="just" fontAlgn="base"/>
            <a:r>
              <a:rPr lang="pt-BR" sz="2800" dirty="0">
                <a:latin typeface="+mj-lt"/>
              </a:rPr>
              <a:t>Software disponível em: &lt;</a:t>
            </a:r>
            <a:r>
              <a:rPr lang="pt-BR" sz="2800" dirty="0">
                <a:latin typeface="+mj-lt"/>
                <a:hlinkClick r:id="rId3"/>
              </a:rPr>
              <a:t>https://docs.google.com/file/d/0B9WewIDJcX42bWNpYlhpR2Q4OGM/</a:t>
            </a:r>
            <a:r>
              <a:rPr lang="pt-BR" sz="2800" dirty="0" err="1">
                <a:latin typeface="+mj-lt"/>
                <a:hlinkClick r:id="rId3"/>
              </a:rPr>
              <a:t>edit?usp</a:t>
            </a:r>
            <a:r>
              <a:rPr lang="pt-BR" sz="2800" dirty="0">
                <a:latin typeface="+mj-lt"/>
                <a:hlinkClick r:id="rId3"/>
              </a:rPr>
              <a:t>=</a:t>
            </a:r>
            <a:r>
              <a:rPr lang="pt-BR" sz="2800" dirty="0" err="1">
                <a:latin typeface="+mj-lt"/>
                <a:hlinkClick r:id="rId3"/>
              </a:rPr>
              <a:t>sharing</a:t>
            </a:r>
            <a:r>
              <a:rPr lang="pt-BR" sz="2800" dirty="0">
                <a:latin typeface="+mj-lt"/>
              </a:rPr>
              <a:t>&gt; </a:t>
            </a:r>
          </a:p>
          <a:p>
            <a:pPr algn="just" fontAlgn="base"/>
            <a:r>
              <a:rPr lang="pt-BR" sz="2800" dirty="0">
                <a:latin typeface="+mj-lt"/>
              </a:rPr>
              <a:t>Atenção: é necessário instalar a JRE 1.8 32bits</a:t>
            </a:r>
          </a:p>
          <a:p>
            <a:pPr marL="0" indent="0" algn="just" fontAlgn="base">
              <a:buNone/>
            </a:pPr>
            <a:endParaRPr lang="pt-BR" sz="2800" dirty="0"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BEBE2C-9B1E-4470-B043-9BDC4296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FF790-6FD7-4C4C-8A91-51D72C4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800" b="1" dirty="0">
                <a:latin typeface="+mj-lt"/>
                <a:cs typeface="Arial" pitchFamily="34" charset="0"/>
              </a:rPr>
              <a:t>Básica:</a:t>
            </a:r>
            <a:endParaRPr lang="pt-BR" sz="2800" dirty="0">
              <a:latin typeface="+mj-lt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800" dirty="0">
                <a:latin typeface="+mj-lt"/>
                <a:cs typeface="Arial" pitchFamily="34" charset="0"/>
              </a:rPr>
              <a:t>EVARISTO, J. </a:t>
            </a:r>
            <a:r>
              <a:rPr lang="pt-BR" sz="2800" b="1" dirty="0">
                <a:latin typeface="+mj-lt"/>
                <a:cs typeface="Arial" pitchFamily="34" charset="0"/>
              </a:rPr>
              <a:t>Aprendendo a programar: Programando em C. </a:t>
            </a:r>
            <a:r>
              <a:rPr lang="pt-BR" sz="2800" dirty="0">
                <a:latin typeface="+mj-lt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pt-BR" sz="2800" dirty="0">
                <a:latin typeface="+mj-lt"/>
                <a:cs typeface="Arial" pitchFamily="34" charset="0"/>
              </a:rPr>
              <a:t>FARRER, H. </a:t>
            </a:r>
            <a:r>
              <a:rPr lang="pt-BR" sz="2800" dirty="0" err="1">
                <a:latin typeface="+mj-lt"/>
                <a:cs typeface="Arial" pitchFamily="34" charset="0"/>
              </a:rPr>
              <a:t>etall</a:t>
            </a:r>
            <a:r>
              <a:rPr lang="pt-BR" sz="2800" dirty="0">
                <a:latin typeface="+mj-lt"/>
                <a:cs typeface="Arial" pitchFamily="34" charset="0"/>
              </a:rPr>
              <a:t>. </a:t>
            </a:r>
            <a:r>
              <a:rPr lang="pt-BR" sz="2800" b="1" dirty="0">
                <a:latin typeface="+mj-lt"/>
                <a:cs typeface="Arial" pitchFamily="34" charset="0"/>
              </a:rPr>
              <a:t>Algoritmos Estruturados. </a:t>
            </a:r>
            <a:r>
              <a:rPr lang="pt-BR" sz="2800" dirty="0">
                <a:latin typeface="+mj-lt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pt-BR" sz="2800" dirty="0">
                <a:latin typeface="+mj-lt"/>
                <a:cs typeface="Arial" pitchFamily="34" charset="0"/>
              </a:rPr>
              <a:t>MANZANO, J.; OLIVEIRA, J. </a:t>
            </a:r>
            <a:r>
              <a:rPr lang="pt-BR" sz="2800" b="1" dirty="0">
                <a:latin typeface="+mj-lt"/>
                <a:cs typeface="Arial" pitchFamily="34" charset="0"/>
              </a:rPr>
              <a:t>Algoritmos: Lógica para Desenvolvimento de Programação. </a:t>
            </a:r>
            <a:r>
              <a:rPr lang="pt-BR" sz="2800" dirty="0">
                <a:latin typeface="+mj-lt"/>
                <a:cs typeface="Arial" pitchFamily="34" charset="0"/>
              </a:rPr>
              <a:t>6ª ed. São Paulo: Ética, 2000.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9631DD-57CA-4659-BE9A-CAA9C07A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2D748F-B296-4123-8968-A218D2D5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>
                <a:latin typeface="+mj-lt"/>
                <a:cs typeface="Arial" pitchFamily="34" charset="0"/>
              </a:rPr>
              <a:t>Complementar:</a:t>
            </a:r>
            <a:endParaRPr lang="en-US" sz="2800" dirty="0">
              <a:latin typeface="+mj-lt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2500" dirty="0">
                <a:latin typeface="+mj-lt"/>
                <a:cs typeface="Arial" pitchFamily="34" charset="0"/>
              </a:rPr>
              <a:t>FORBELLONE, A. L. V. </a:t>
            </a:r>
            <a:r>
              <a:rPr lang="en-US" sz="2500" b="1" dirty="0" err="1">
                <a:latin typeface="+mj-lt"/>
                <a:cs typeface="Arial" pitchFamily="34" charset="0"/>
              </a:rPr>
              <a:t>Lógica</a:t>
            </a:r>
            <a:r>
              <a:rPr lang="en-US" sz="2500" b="1" dirty="0">
                <a:latin typeface="+mj-lt"/>
                <a:cs typeface="Arial" pitchFamily="34" charset="0"/>
              </a:rPr>
              <a:t> de </a:t>
            </a:r>
            <a:r>
              <a:rPr lang="en-US" sz="2500" b="1" dirty="0" err="1">
                <a:latin typeface="+mj-lt"/>
                <a:cs typeface="Arial" pitchFamily="34" charset="0"/>
              </a:rPr>
              <a:t>Programação</a:t>
            </a:r>
            <a:r>
              <a:rPr lang="en-US" sz="2500" b="1" dirty="0">
                <a:latin typeface="+mj-lt"/>
                <a:cs typeface="Arial" pitchFamily="34" charset="0"/>
              </a:rPr>
              <a:t>: A </a:t>
            </a:r>
            <a:r>
              <a:rPr lang="en-US" sz="2500" b="1" dirty="0" err="1">
                <a:latin typeface="+mj-lt"/>
                <a:cs typeface="Arial" pitchFamily="34" charset="0"/>
              </a:rPr>
              <a:t>construção</a:t>
            </a:r>
            <a:r>
              <a:rPr lang="en-US" sz="2500" b="1" dirty="0">
                <a:latin typeface="+mj-lt"/>
                <a:cs typeface="Arial" pitchFamily="34" charset="0"/>
              </a:rPr>
              <a:t> de </a:t>
            </a:r>
            <a:r>
              <a:rPr lang="en-US" sz="2500" b="1" dirty="0" err="1">
                <a:latin typeface="+mj-lt"/>
                <a:cs typeface="Arial" pitchFamily="34" charset="0"/>
              </a:rPr>
              <a:t>algoritmos</a:t>
            </a:r>
            <a:r>
              <a:rPr lang="en-US" sz="2500" b="1" dirty="0">
                <a:latin typeface="+mj-lt"/>
                <a:cs typeface="Arial" pitchFamily="34" charset="0"/>
              </a:rPr>
              <a:t> e </a:t>
            </a:r>
            <a:r>
              <a:rPr lang="en-US" sz="2500" b="1" dirty="0" err="1">
                <a:latin typeface="+mj-lt"/>
                <a:cs typeface="Arial" pitchFamily="34" charset="0"/>
              </a:rPr>
              <a:t>estrutura</a:t>
            </a:r>
            <a:r>
              <a:rPr lang="en-US" sz="2500" b="1" dirty="0">
                <a:latin typeface="+mj-lt"/>
                <a:cs typeface="Arial" pitchFamily="34" charset="0"/>
              </a:rPr>
              <a:t> de dados. </a:t>
            </a:r>
            <a:r>
              <a:rPr lang="en-US" sz="2500" dirty="0" err="1">
                <a:latin typeface="+mj-lt"/>
                <a:cs typeface="Arial" pitchFamily="34" charset="0"/>
              </a:rPr>
              <a:t>Makron</a:t>
            </a:r>
            <a:r>
              <a:rPr lang="en-US" sz="2500" dirty="0">
                <a:latin typeface="+mj-lt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en-US" sz="2500" dirty="0">
                <a:latin typeface="+mj-lt"/>
                <a:cs typeface="Arial" pitchFamily="34" charset="0"/>
              </a:rPr>
              <a:t>GUIMARÃES, A.; LAGES, N. </a:t>
            </a:r>
            <a:r>
              <a:rPr lang="en-US" sz="2500" b="1" dirty="0" err="1">
                <a:latin typeface="+mj-lt"/>
                <a:cs typeface="Arial" pitchFamily="34" charset="0"/>
              </a:rPr>
              <a:t>Algoritmos</a:t>
            </a:r>
            <a:r>
              <a:rPr lang="en-US" sz="2500" b="1" dirty="0">
                <a:latin typeface="+mj-lt"/>
                <a:cs typeface="Arial" pitchFamily="34" charset="0"/>
              </a:rPr>
              <a:t> e </a:t>
            </a:r>
            <a:r>
              <a:rPr lang="en-US" sz="2500" b="1" dirty="0" err="1">
                <a:latin typeface="+mj-lt"/>
                <a:cs typeface="Arial" pitchFamily="34" charset="0"/>
              </a:rPr>
              <a:t>Estrutura</a:t>
            </a:r>
            <a:r>
              <a:rPr lang="en-US" sz="2500" b="1" dirty="0">
                <a:latin typeface="+mj-lt"/>
                <a:cs typeface="Arial" pitchFamily="34" charset="0"/>
              </a:rPr>
              <a:t> de Dados. </a:t>
            </a:r>
            <a:r>
              <a:rPr lang="en-US" sz="2500" dirty="0">
                <a:latin typeface="+mj-lt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en-US" sz="2500" dirty="0">
                <a:latin typeface="+mj-lt"/>
                <a:cs typeface="Arial" pitchFamily="34" charset="0"/>
              </a:rPr>
              <a:t>MIZRAHI, V. V. </a:t>
            </a:r>
            <a:r>
              <a:rPr lang="en-US" sz="2500" b="1" dirty="0" err="1">
                <a:latin typeface="+mj-lt"/>
                <a:cs typeface="Arial" pitchFamily="34" charset="0"/>
              </a:rPr>
              <a:t>Treinamento</a:t>
            </a:r>
            <a:r>
              <a:rPr lang="en-US" sz="2500" b="1" dirty="0">
                <a:latin typeface="+mj-lt"/>
                <a:cs typeface="Arial" pitchFamily="34" charset="0"/>
              </a:rPr>
              <a:t> </a:t>
            </a:r>
            <a:r>
              <a:rPr lang="en-US" sz="2500" b="1" dirty="0" err="1">
                <a:latin typeface="+mj-lt"/>
                <a:cs typeface="Arial" pitchFamily="34" charset="0"/>
              </a:rPr>
              <a:t>em</a:t>
            </a:r>
            <a:r>
              <a:rPr lang="en-US" sz="2500" b="1" dirty="0">
                <a:latin typeface="+mj-lt"/>
                <a:cs typeface="Arial" pitchFamily="34" charset="0"/>
              </a:rPr>
              <a:t> </a:t>
            </a:r>
            <a:r>
              <a:rPr lang="en-US" sz="2500" b="1" dirty="0" err="1">
                <a:latin typeface="+mj-lt"/>
                <a:cs typeface="Arial" pitchFamily="34" charset="0"/>
              </a:rPr>
              <a:t>linguagem</a:t>
            </a:r>
            <a:r>
              <a:rPr lang="en-US" sz="2500" b="1" dirty="0">
                <a:latin typeface="+mj-lt"/>
                <a:cs typeface="Arial" pitchFamily="34" charset="0"/>
              </a:rPr>
              <a:t> C: </a:t>
            </a:r>
            <a:r>
              <a:rPr lang="en-US" sz="2500" b="1" dirty="0" err="1">
                <a:latin typeface="+mj-lt"/>
                <a:cs typeface="Arial" pitchFamily="34" charset="0"/>
              </a:rPr>
              <a:t>Módulo</a:t>
            </a:r>
            <a:r>
              <a:rPr lang="en-US" sz="2500" b="1" dirty="0">
                <a:latin typeface="+mj-lt"/>
                <a:cs typeface="Arial" pitchFamily="34" charset="0"/>
              </a:rPr>
              <a:t> 2. </a:t>
            </a:r>
            <a:r>
              <a:rPr lang="en-US" sz="2500" dirty="0">
                <a:latin typeface="+mj-lt"/>
                <a:cs typeface="Arial" pitchFamily="34" charset="0"/>
              </a:rPr>
              <a:t>São Paulo: </a:t>
            </a:r>
            <a:r>
              <a:rPr lang="en-US" sz="2500" dirty="0" err="1">
                <a:latin typeface="+mj-lt"/>
                <a:cs typeface="Arial" pitchFamily="34" charset="0"/>
              </a:rPr>
              <a:t>Makron</a:t>
            </a:r>
            <a:r>
              <a:rPr lang="en-US" sz="2500" dirty="0">
                <a:latin typeface="+mj-lt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en-US" sz="2500" dirty="0">
                <a:latin typeface="+mj-lt"/>
                <a:cs typeface="Arial" pitchFamily="34" charset="0"/>
              </a:rPr>
              <a:t>SALVETTI, D. D; BARBOSA, L. M. </a:t>
            </a:r>
            <a:r>
              <a:rPr lang="en-US" sz="2500" b="1" dirty="0" err="1">
                <a:latin typeface="+mj-lt"/>
                <a:cs typeface="Arial" pitchFamily="34" charset="0"/>
              </a:rPr>
              <a:t>Algoritmos</a:t>
            </a:r>
            <a:r>
              <a:rPr lang="en-US" sz="2500" b="1" dirty="0">
                <a:latin typeface="+mj-lt"/>
                <a:cs typeface="Arial" pitchFamily="34" charset="0"/>
              </a:rPr>
              <a:t>. </a:t>
            </a:r>
            <a:r>
              <a:rPr lang="en-US" sz="2500" dirty="0">
                <a:latin typeface="+mj-lt"/>
                <a:cs typeface="Arial" pitchFamily="34" charset="0"/>
              </a:rPr>
              <a:t>São Paulo: </a:t>
            </a:r>
            <a:r>
              <a:rPr lang="en-US" sz="2500" dirty="0" err="1">
                <a:latin typeface="+mj-lt"/>
                <a:cs typeface="Arial" pitchFamily="34" charset="0"/>
              </a:rPr>
              <a:t>Makron</a:t>
            </a:r>
            <a:r>
              <a:rPr lang="en-US" sz="2500" dirty="0">
                <a:latin typeface="+mj-lt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r>
              <a:rPr lang="en-US" sz="2500" dirty="0">
                <a:latin typeface="+mj-lt"/>
                <a:cs typeface="Arial" pitchFamily="34" charset="0"/>
              </a:rPr>
              <a:t>SCHILDT, H. </a:t>
            </a:r>
            <a:r>
              <a:rPr lang="en-US" sz="2500" b="1" dirty="0">
                <a:latin typeface="+mj-lt"/>
                <a:cs typeface="Arial" pitchFamily="34" charset="0"/>
              </a:rPr>
              <a:t>C: </a:t>
            </a:r>
            <a:r>
              <a:rPr lang="en-US" sz="2500" b="1" dirty="0" err="1">
                <a:latin typeface="+mj-lt"/>
                <a:cs typeface="Arial" pitchFamily="34" charset="0"/>
              </a:rPr>
              <a:t>Completo</a:t>
            </a:r>
            <a:r>
              <a:rPr lang="en-US" sz="2500" b="1" dirty="0">
                <a:latin typeface="+mj-lt"/>
                <a:cs typeface="Arial" pitchFamily="34" charset="0"/>
              </a:rPr>
              <a:t> e total. </a:t>
            </a:r>
            <a:r>
              <a:rPr lang="en-US" sz="2500" dirty="0">
                <a:latin typeface="+mj-lt"/>
                <a:cs typeface="Arial" pitchFamily="34" charset="0"/>
              </a:rPr>
              <a:t>3ª ed. São Paulo: </a:t>
            </a:r>
            <a:r>
              <a:rPr lang="en-US" sz="2500" dirty="0" err="1">
                <a:latin typeface="+mj-lt"/>
                <a:cs typeface="Arial" pitchFamily="34" charset="0"/>
              </a:rPr>
              <a:t>Makron</a:t>
            </a:r>
            <a:r>
              <a:rPr lang="en-US" sz="2500" dirty="0">
                <a:latin typeface="+mj-lt"/>
                <a:cs typeface="Arial" pitchFamily="34" charset="0"/>
              </a:rPr>
              <a:t> Books, 1997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D0F9211-E7D9-4675-8CA6-921A07A7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A8E191-8C61-4211-AA07-8DB1CC9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FAC1F-0617-4FEC-9F1C-546BB2A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2D3C8-87B9-462F-A0BD-41485014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latin typeface="+mj-lt"/>
              </a:rPr>
              <a:t>Os slides foram desenvolvidos pelo Prof. </a:t>
            </a:r>
            <a:r>
              <a:rPr lang="pt-BR" altLang="pt-BR" sz="2800" dirty="0">
                <a:latin typeface="+mj-lt"/>
              </a:rPr>
              <a:t>Jair Alves Barbosa (UCB) e atualizado e/ou adaptado pelos Professores Wesley </a:t>
            </a:r>
            <a:r>
              <a:rPr lang="pt-BR" altLang="pt-BR" sz="2800" dirty="0" err="1">
                <a:latin typeface="+mj-lt"/>
              </a:rPr>
              <a:t>Tschiedel</a:t>
            </a:r>
            <a:r>
              <a:rPr lang="pt-BR" altLang="pt-BR" sz="2800" dirty="0">
                <a:latin typeface="+mj-lt"/>
              </a:rPr>
              <a:t> e Joyce Siqueira.</a:t>
            </a:r>
          </a:p>
          <a:p>
            <a:pPr algn="just"/>
            <a:r>
              <a:rPr lang="pt-BR" sz="2800" dirty="0">
                <a:latin typeface="+mj-lt"/>
              </a:rPr>
              <a:t>Sugestões são sempre bem vindas. Fiquem a vontade para sugerir a inclusão de conteúdo, correções ou detalhamento dos tópicos. 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8200D7-1D39-409F-ADEF-19A80392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C15BEB-A3B2-44C7-9EBB-932CBD06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0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Calango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64F733-043D-4347-B65B-345FC674C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8" t="12029" r="20720" b="12182"/>
          <a:stretch/>
        </p:blipFill>
        <p:spPr>
          <a:xfrm>
            <a:off x="1043608" y="1689416"/>
            <a:ext cx="6768752" cy="5074091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E73F303-5B92-404C-81E7-A1E96EF9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56E584E-DB05-4FEB-9B0A-82A44AC1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7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800" dirty="0">
                <a:latin typeface="+mj-lt"/>
              </a:rPr>
              <a:t>Três avaliações presenciais (P1, P2 e P3) realizadas em laboratório ou sala de aula, no valor de 10 (dez) pontos cada, e de uma avaliação virtual (AV) que poderá elevar a nota em até 1(um) ponto, sendo estas avaliações optativas.</a:t>
            </a:r>
          </a:p>
          <a:p>
            <a:pPr marL="0" indent="0" algn="just" fontAlgn="base">
              <a:buNone/>
            </a:pPr>
            <a:endParaRPr lang="pt-BR" sz="2800" dirty="0">
              <a:latin typeface="+mj-lt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82FC836-C187-43F0-A131-6B416AF7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050319D-0021-42D9-85A6-A3AEC0F6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56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800" dirty="0">
                <a:latin typeface="+mj-lt"/>
              </a:rPr>
              <a:t>Além das avaliações, a participação dentro e fora da sala de aula é pontuada por meio de atividades supervisionadas que serão propostas no decorrer do semestre, totalizando 10 (dez) pontos.</a:t>
            </a:r>
          </a:p>
          <a:p>
            <a:pPr algn="just" fontAlgn="base"/>
            <a:r>
              <a:rPr lang="pt-BR" sz="2800" dirty="0">
                <a:latin typeface="+mj-lt"/>
              </a:rPr>
              <a:t>50% da nota na realização de avaliação prática em aula (PP).</a:t>
            </a:r>
          </a:p>
          <a:p>
            <a:pPr algn="just" fontAlgn="base"/>
            <a:r>
              <a:rPr lang="pt-BR" sz="2800" dirty="0">
                <a:latin typeface="+mj-lt"/>
              </a:rPr>
              <a:t>30% da nota com a entrega de trabalho final (TF).</a:t>
            </a:r>
          </a:p>
          <a:p>
            <a:pPr algn="just" fontAlgn="base"/>
            <a:r>
              <a:rPr lang="pt-BR" sz="2800" dirty="0">
                <a:latin typeface="+mj-lt"/>
              </a:rPr>
              <a:t>20% da nota com a entrega das atividades supervisionadas (AS).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34ABD4-9380-4096-B558-2A392A09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F05326-7A61-4310-B75B-83774FB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7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Avaliação – Cálculo da média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>
            <a:noAutofit/>
          </a:bodyPr>
          <a:lstStyle/>
          <a:p>
            <a:pPr algn="just" fontAlgn="base"/>
            <a:r>
              <a:rPr lang="pt-BR" sz="2700" dirty="0">
                <a:latin typeface="+mj-lt"/>
              </a:rPr>
              <a:t>N1 = (P1 x 0,4 + P2 x 0,6), onde P1 = AP1 + (AV1 x 0,1) e P2 = AP2 + (AV2 x 0,1)</a:t>
            </a:r>
          </a:p>
          <a:p>
            <a:pPr algn="just" fontAlgn="base"/>
            <a:r>
              <a:rPr lang="pt-BR" sz="2700" dirty="0">
                <a:latin typeface="+mj-lt"/>
              </a:rPr>
              <a:t>N2 = P3 onde P3 = AP3 + (AV3 x 0,1)</a:t>
            </a:r>
          </a:p>
          <a:p>
            <a:pPr algn="just" fontAlgn="base"/>
            <a:r>
              <a:rPr lang="pt-BR" sz="2700" dirty="0">
                <a:latin typeface="+mj-lt"/>
              </a:rPr>
              <a:t>N3 = (0,5 x PP) + (0,3 x TF) + (0,2 x AS)</a:t>
            </a:r>
          </a:p>
          <a:p>
            <a:pPr marL="0" indent="0" algn="just" fontAlgn="base">
              <a:buNone/>
            </a:pPr>
            <a:endParaRPr lang="pt-BR" sz="2800" dirty="0">
              <a:latin typeface="+mj-lt"/>
            </a:endParaRPr>
          </a:p>
          <a:p>
            <a:pPr marL="0" indent="0" algn="ctr" fontAlgn="base">
              <a:buNone/>
            </a:pPr>
            <a:r>
              <a:rPr lang="pt-BR" b="1" dirty="0">
                <a:latin typeface="+mj-lt"/>
              </a:rPr>
              <a:t>Média Final = (N1 + N2 + N3) / 3</a:t>
            </a:r>
          </a:p>
          <a:p>
            <a:pPr marL="0" indent="0" algn="just" fontAlgn="base">
              <a:buNone/>
            </a:pPr>
            <a:endParaRPr lang="pt-BR" sz="2800" dirty="0"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4B223F-B127-4A7D-B239-C2D32592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3523E-80CD-497A-B63C-D2816063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4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780696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Avaliação – Recuperação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>
            <a:noAutofit/>
          </a:bodyPr>
          <a:lstStyle/>
          <a:p>
            <a:pPr algn="just" fontAlgn="base"/>
            <a:r>
              <a:rPr lang="pt-BR" sz="2800" dirty="0">
                <a:latin typeface="+mj-lt"/>
              </a:rPr>
              <a:t>Avaliação de recuperação (PR), no valor de 10 (dez) pontos, não obrigatória, envolverá todo o conteúdo da disciplina, podendo substituir a menor nota entre N1 ou N2. </a:t>
            </a:r>
          </a:p>
          <a:p>
            <a:pPr algn="just" fontAlgn="base"/>
            <a:r>
              <a:rPr lang="pt-BR" sz="2800" dirty="0">
                <a:latin typeface="+mj-lt"/>
              </a:rPr>
              <a:t>No caso da substituição, o cálculo da média é refeito com a substituição de PR pela menor nota entre N1 ou N2.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18D560-AE06-44FE-BCD1-DF36AE6C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Algoritmos de Programação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4A23A0-A7F7-4404-807E-D60B356B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1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1892</Words>
  <Application>Microsoft Office PowerPoint</Application>
  <PresentationFormat>Apresentação na tela (4:3)</PresentationFormat>
  <Paragraphs>320</Paragraphs>
  <Slides>42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Constantia</vt:lpstr>
      <vt:lpstr>Wingdings</vt:lpstr>
      <vt:lpstr>Tema do Office</vt:lpstr>
      <vt:lpstr>Clip</vt:lpstr>
      <vt:lpstr>Microsoft ClipArt Gallery</vt:lpstr>
      <vt:lpstr>Document</vt:lpstr>
      <vt:lpstr>Algoritmos de Programação 1. Apresentação da disciplina 2. Lógica de Programação</vt:lpstr>
      <vt:lpstr>Apresentação da Disciplina</vt:lpstr>
      <vt:lpstr>Ementa</vt:lpstr>
      <vt:lpstr>Ambiente de apoio ao desenvolvimento de algoritmos: Calango</vt:lpstr>
      <vt:lpstr>Interface Calango</vt:lpstr>
      <vt:lpstr>Avaliação</vt:lpstr>
      <vt:lpstr>Avaliação</vt:lpstr>
      <vt:lpstr>Avaliação – Cálculo da média</vt:lpstr>
      <vt:lpstr>Avaliação – Recuperação</vt:lpstr>
      <vt:lpstr>Reprovação</vt:lpstr>
      <vt:lpstr>Dicas Importantes</vt:lpstr>
      <vt:lpstr>Apresentação do PowerPoint</vt:lpstr>
      <vt:lpstr>PARTICIPE SEMPRE! Questione, sane suas dúvidas, colabore com as dúvidas dos colegas.</vt:lpstr>
      <vt:lpstr>Apresentação do PowerPoint</vt:lpstr>
      <vt:lpstr>Apresentação do PowerPoint</vt:lpstr>
      <vt:lpstr>Perguntas?</vt:lpstr>
      <vt:lpstr>Lógica de Programação</vt:lpstr>
      <vt:lpstr>Apresentação do PowerPoint</vt:lpstr>
      <vt:lpstr>O que é lógica?</vt:lpstr>
      <vt:lpstr>Apresentação do PowerPoint</vt:lpstr>
      <vt:lpstr>E a lógica de programação?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Solução de Problema x Disciplinas do Curso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Joyce</cp:lastModifiedBy>
  <cp:revision>171</cp:revision>
  <dcterms:created xsi:type="dcterms:W3CDTF">2016-08-15T14:02:52Z</dcterms:created>
  <dcterms:modified xsi:type="dcterms:W3CDTF">2019-08-06T18:14:20Z</dcterms:modified>
</cp:coreProperties>
</file>