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3" r:id="rId14"/>
    <p:sldId id="284" r:id="rId15"/>
    <p:sldId id="312" r:id="rId16"/>
    <p:sldId id="285" r:id="rId17"/>
    <p:sldId id="313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58" r:id="rId29"/>
    <p:sldId id="260" r:id="rId30"/>
    <p:sldId id="311" r:id="rId3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1" d="100"/>
          <a:sy n="61" d="100"/>
        </p:scale>
        <p:origin x="14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Algorimo e Programação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06/02/2006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Vandor Roberto Vilardi Rissoli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5AE426-4A5F-4FC8-BF7E-C0A985E721FD}" type="slidenum">
              <a:rPr lang="pt-BR">
                <a:latin typeface="Times New Roman" pitchFamily="18" charset="0"/>
              </a:rPr>
              <a:pPr/>
              <a:t>3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Algorimo e Programação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06/02/2006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Vandor Roberto Vilardi Rissoli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AAA16F-C644-4418-B19F-CFF77B2F40DC}" type="slidenum">
              <a:rPr lang="pt-BR">
                <a:latin typeface="Times New Roman" pitchFamily="18" charset="0"/>
              </a:rPr>
              <a:pPr/>
              <a:t>4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Algorimo e Programação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06/02/2006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Vandor Roberto Vilardi Rissoli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82AFFD-3B1F-4104-A96C-46EE00B811CA}" type="slidenum">
              <a:rPr lang="pt-BR">
                <a:latin typeface="Times New Roman" pitchFamily="18" charset="0"/>
              </a:rPr>
              <a:pPr/>
              <a:t>5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ECD-6CB7-4F86-9716-E017C770AFBA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60E-0F20-494A-B54A-B702BA0C18C5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01C6-5E09-4B6C-9CE9-3AF5C111DDEC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EC6B-F001-451D-A79F-D799D6BB6AC8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D92-7031-456D-8973-11804C3E59D0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4C8B-0B0A-45A9-91BD-40E36D79A037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A6EA-1E53-4D24-9F50-BC4570B658F8}" type="datetime1">
              <a:rPr lang="pt-BR" smtClean="0"/>
              <a:t>13/02/2022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3750-1495-4164-BF2A-4C22AADEABEE}" type="datetime1">
              <a:rPr lang="pt-BR" smtClean="0"/>
              <a:t>13/02/2022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DB-843E-46D8-885A-EE59FD3C274E}" type="datetime1">
              <a:rPr lang="pt-BR" smtClean="0"/>
              <a:t>13/02/2022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0B7F-0AA5-4043-8EF6-7396C0F3113F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737-720A-4E69-91F2-F2931D2C4364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C5BA-E2FF-439F-A049-C71B967E9951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1AB7A37-A955-4744-AA33-105CCE498160}"/>
              </a:ext>
            </a:extLst>
          </p:cNvPr>
          <p:cNvSpPr txBox="1">
            <a:spLocks/>
          </p:cNvSpPr>
          <p:nvPr/>
        </p:nvSpPr>
        <p:spPr>
          <a:xfrm>
            <a:off x="379476" y="2301280"/>
            <a:ext cx="8385048" cy="213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  <a:b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Programação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EF86F6-01B4-4C2D-AB0C-7481EAF47744}"/>
              </a:ext>
            </a:extLst>
          </p:cNvPr>
          <p:cNvSpPr txBox="1">
            <a:spLocks/>
          </p:cNvSpPr>
          <p:nvPr/>
        </p:nvSpPr>
        <p:spPr>
          <a:xfrm>
            <a:off x="539552" y="5085184"/>
            <a:ext cx="7854696" cy="1392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500" b="1">
                <a:solidFill>
                  <a:schemeClr val="bg1"/>
                </a:solidFill>
              </a:rPr>
              <a:t>Análise e Desenvolvimento de Sistemas/Presencial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Professora Ma. Joyce Siqueira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Email: joycitta@gmail.com </a:t>
            </a:r>
            <a:endParaRPr lang="pt-BR" sz="2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695B16-2229-4645-A0C0-7B440E900753}" type="slidenum">
              <a:rPr lang="pt-BR">
                <a:latin typeface="Times New Roman" pitchFamily="18" charset="0"/>
              </a:rPr>
              <a:pPr/>
              <a:t>10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1403350"/>
            <a:ext cx="8229600" cy="32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700" dirty="0">
                <a:latin typeface="+mj-lt"/>
              </a:rPr>
              <a:t>código na forma binária (ou hexadecimal).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700" dirty="0">
                <a:latin typeface="+mj-lt"/>
              </a:rPr>
              <a:t>necessidade de conhecer as instruções da máquina e seus respectivos códigos de operação.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700" dirty="0">
                <a:latin typeface="+mj-lt"/>
              </a:rPr>
              <a:t>necessidade de conhecer os componentes (registradores) do processador (UCP) e os endereços de memória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700" u="sng" dirty="0">
                <a:latin typeface="+mj-lt"/>
              </a:rPr>
              <a:t>Exemplo</a:t>
            </a:r>
            <a:r>
              <a:rPr lang="pt-BR" sz="2700" dirty="0">
                <a:latin typeface="+mj-lt"/>
              </a:rPr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07431" y="4394789"/>
            <a:ext cx="4529137" cy="1473200"/>
            <a:chOff x="679" y="2976"/>
            <a:chExt cx="2853" cy="928"/>
          </a:xfrm>
        </p:grpSpPr>
        <p:sp>
          <p:nvSpPr>
            <p:cNvPr id="10251" name="AutoShape 4"/>
            <p:cNvSpPr>
              <a:spLocks noChangeArrowheads="1"/>
            </p:cNvSpPr>
            <p:nvPr/>
          </p:nvSpPr>
          <p:spPr bwMode="auto">
            <a:xfrm>
              <a:off x="1152" y="2976"/>
              <a:ext cx="1968" cy="672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pt-BR"/>
            </a:p>
          </p:txBody>
        </p:sp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1200" y="3062"/>
              <a:ext cx="1812" cy="520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dirty="0"/>
                <a:t>0010 0001 0000 0000 0001 0111</a:t>
              </a:r>
            </a:p>
            <a:p>
              <a:pPr eaLnBrk="0" hangingPunct="0"/>
              <a:r>
                <a:rPr lang="pt-BR" sz="1600" dirty="0"/>
                <a:t>0000 0001 0000 0000 0110 0100</a:t>
              </a:r>
            </a:p>
            <a:p>
              <a:pPr eaLnBrk="0" hangingPunct="0"/>
              <a:r>
                <a:rPr lang="pt-BR" sz="1600" dirty="0"/>
                <a:t>0000 1001</a:t>
              </a:r>
            </a:p>
          </p:txBody>
        </p:sp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679" y="3654"/>
              <a:ext cx="285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dirty="0"/>
                <a:t>Trecho do programa em linguagem binária</a:t>
              </a:r>
            </a:p>
          </p:txBody>
        </p:sp>
      </p:grp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059832" y="3959578"/>
            <a:ext cx="32432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pt-BR" i="1" dirty="0"/>
              <a:t>Programa para somar 23 + 100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811213" y="661992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Linguagem de Máquina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23505" y="5826080"/>
            <a:ext cx="19431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pt-BR" sz="1800" dirty="0"/>
              <a:t>(Caribé, 1996)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 advAuto="0"/>
      <p:bldP spid="46087" grpId="0" autoUpdateAnimBg="0"/>
      <p:bldP spid="460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EBEDC7-67F3-476F-932D-83088489659B}" type="slidenum">
              <a:rPr lang="pt-BR">
                <a:latin typeface="Times New Roman" pitchFamily="18" charset="0"/>
              </a:rPr>
              <a:pPr/>
              <a:t>11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03263" y="990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500" dirty="0">
                <a:latin typeface="+mj-lt"/>
              </a:rPr>
              <a:t>“Assembly </a:t>
            </a:r>
            <a:r>
              <a:rPr lang="pt-BR" sz="2500" dirty="0" err="1">
                <a:latin typeface="+mj-lt"/>
              </a:rPr>
              <a:t>language</a:t>
            </a:r>
            <a:r>
              <a:rPr lang="pt-BR" sz="2500" dirty="0">
                <a:latin typeface="+mj-lt"/>
              </a:rPr>
              <a:t>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500" dirty="0">
                <a:latin typeface="+mj-lt"/>
              </a:rPr>
              <a:t>instruções escritas por meio de símbolos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500" dirty="0">
                <a:latin typeface="+mj-lt"/>
              </a:rPr>
              <a:t>cada instrução corresponde a uma única instrução em linguagem de máquina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500" dirty="0">
                <a:latin typeface="+mj-lt"/>
              </a:rPr>
              <a:t>necessidade de converter o programa para linguagem de máquina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500" dirty="0">
                <a:latin typeface="+mj-lt"/>
              </a:rPr>
              <a:t>Processo chamado de </a:t>
            </a:r>
            <a:r>
              <a:rPr lang="pt-BR" sz="2500" b="1" dirty="0">
                <a:latin typeface="+mj-lt"/>
              </a:rPr>
              <a:t>Montagem</a:t>
            </a:r>
            <a:r>
              <a:rPr lang="pt-BR" sz="2500" dirty="0">
                <a:latin typeface="+mj-lt"/>
              </a:rPr>
              <a:t> realizado por um programa chamado </a:t>
            </a:r>
            <a:r>
              <a:rPr lang="pt-BR" sz="2500" b="1" dirty="0">
                <a:latin typeface="+mj-lt"/>
              </a:rPr>
              <a:t>Montador</a:t>
            </a:r>
            <a:r>
              <a:rPr lang="pt-BR" sz="2500" dirty="0">
                <a:latin typeface="+mj-lt"/>
              </a:rPr>
              <a:t> (ou Assembly)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500" u="sng" dirty="0">
                <a:latin typeface="+mj-lt"/>
              </a:rPr>
              <a:t>Exemplo</a:t>
            </a:r>
            <a:r>
              <a:rPr lang="pt-BR" sz="2500" dirty="0">
                <a:latin typeface="+mj-lt"/>
              </a:rPr>
              <a:t>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3600" y="4508502"/>
            <a:ext cx="4646613" cy="1692275"/>
            <a:chOff x="660" y="2840"/>
            <a:chExt cx="2927" cy="1066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48" y="3085"/>
              <a:ext cx="1824" cy="576"/>
              <a:chOff x="1248" y="3085"/>
              <a:chExt cx="1824" cy="576"/>
            </a:xfrm>
          </p:grpSpPr>
          <p:sp>
            <p:nvSpPr>
              <p:cNvPr id="11276" name="AutoShape 4"/>
              <p:cNvSpPr>
                <a:spLocks noChangeArrowheads="1"/>
              </p:cNvSpPr>
              <p:nvPr/>
            </p:nvSpPr>
            <p:spPr bwMode="auto">
              <a:xfrm>
                <a:off x="1248" y="3085"/>
                <a:ext cx="1824" cy="576"/>
              </a:xfrm>
              <a:prstGeom prst="foldedCorner">
                <a:avLst>
                  <a:gd name="adj" fmla="val 12500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pt-BR"/>
              </a:p>
            </p:txBody>
          </p:sp>
          <p:sp>
            <p:nvSpPr>
              <p:cNvPr id="11277" name="Text Box 5"/>
              <p:cNvSpPr txBox="1">
                <a:spLocks noChangeArrowheads="1"/>
              </p:cNvSpPr>
              <p:nvPr/>
            </p:nvSpPr>
            <p:spPr bwMode="auto">
              <a:xfrm>
                <a:off x="1296" y="3133"/>
                <a:ext cx="828" cy="520"/>
              </a:xfrm>
              <a:prstGeom prst="rect">
                <a:avLst/>
              </a:prstGeom>
              <a:solidFill>
                <a:srgbClr val="FFFFCC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t-BR" sz="1600"/>
                  <a:t>LD HL, 23</a:t>
                </a:r>
              </a:p>
              <a:p>
                <a:pPr eaLnBrk="0" hangingPunct="0"/>
                <a:r>
                  <a:rPr lang="pt-BR" sz="1600"/>
                  <a:t>LD BC, 100</a:t>
                </a:r>
              </a:p>
              <a:p>
                <a:pPr eaLnBrk="0" hangingPunct="0"/>
                <a:r>
                  <a:rPr lang="pt-BR" sz="1600"/>
                  <a:t>ADD HL, BC</a:t>
                </a:r>
              </a:p>
            </p:txBody>
          </p:sp>
        </p:grpSp>
        <p:sp>
          <p:nvSpPr>
            <p:cNvPr id="11274" name="Text Box 6"/>
            <p:cNvSpPr txBox="1">
              <a:spLocks noChangeArrowheads="1"/>
            </p:cNvSpPr>
            <p:nvPr/>
          </p:nvSpPr>
          <p:spPr bwMode="auto">
            <a:xfrm>
              <a:off x="660" y="3673"/>
              <a:ext cx="2927" cy="23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dirty="0"/>
                <a:t>Trecho do programa em linguagem Assembly</a:t>
              </a:r>
            </a:p>
          </p:txBody>
        </p:sp>
        <p:sp>
          <p:nvSpPr>
            <p:cNvPr id="11275" name="Text Box 7"/>
            <p:cNvSpPr txBox="1">
              <a:spLocks noChangeArrowheads="1"/>
            </p:cNvSpPr>
            <p:nvPr/>
          </p:nvSpPr>
          <p:spPr bwMode="auto">
            <a:xfrm>
              <a:off x="1146" y="2840"/>
              <a:ext cx="198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i="1" dirty="0"/>
                <a:t>Programa para somar 23 + 100</a:t>
              </a:r>
            </a:p>
          </p:txBody>
        </p:sp>
      </p:grp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14442" y="390508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Linguagem de Montagem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B1E060-7B9F-4428-9D4B-015C7BED43D7}" type="slidenum">
              <a:rPr lang="pt-BR">
                <a:latin typeface="Times New Roman" pitchFamily="18" charset="0"/>
              </a:rPr>
              <a:pPr/>
              <a:t>12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50863" y="1521296"/>
            <a:ext cx="80597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Estruturadas de acordo com a compreensão do programador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Cada instrução pode corresponder a dezenas de instruções de máquina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“orientada ao problema”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necessidade de converter o programa para linguagem de máquina: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Processo chamado de </a:t>
            </a:r>
            <a:r>
              <a:rPr lang="pt-BR" b="1" dirty="0">
                <a:latin typeface="Arial" pitchFamily="34" charset="0"/>
              </a:rPr>
              <a:t>Compilação</a:t>
            </a:r>
            <a:r>
              <a:rPr lang="pt-BR" dirty="0">
                <a:latin typeface="Arial" pitchFamily="34" charset="0"/>
              </a:rPr>
              <a:t> realizado por um programa chamado </a:t>
            </a:r>
            <a:r>
              <a:rPr lang="pt-BR" b="1" dirty="0">
                <a:latin typeface="Arial" pitchFamily="34" charset="0"/>
              </a:rPr>
              <a:t>Compilador</a:t>
            </a:r>
            <a:endParaRPr lang="pt-BR" dirty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Exemplos de Linguagens: Pascal, COBOL, C, Java,...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u="sng" dirty="0">
                <a:latin typeface="Arial" pitchFamily="34" charset="0"/>
              </a:rPr>
              <a:t>Exemplo</a:t>
            </a:r>
            <a:r>
              <a:rPr lang="pt-BR" dirty="0">
                <a:latin typeface="Arial" pitchFamily="34" charset="0"/>
              </a:rPr>
              <a:t>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47541" y="4008780"/>
            <a:ext cx="4114800" cy="1741488"/>
            <a:chOff x="912" y="3120"/>
            <a:chExt cx="2592" cy="1097"/>
          </a:xfrm>
        </p:grpSpPr>
        <p:sp>
          <p:nvSpPr>
            <p:cNvPr id="14345" name="AutoShape 3"/>
            <p:cNvSpPr>
              <a:spLocks noChangeArrowheads="1"/>
            </p:cNvSpPr>
            <p:nvPr/>
          </p:nvSpPr>
          <p:spPr bwMode="auto">
            <a:xfrm>
              <a:off x="1282" y="3418"/>
              <a:ext cx="1248" cy="528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pt-BR"/>
            </a:p>
          </p:txBody>
        </p:sp>
        <p:sp>
          <p:nvSpPr>
            <p:cNvPr id="14346" name="Text Box 4"/>
            <p:cNvSpPr txBox="1">
              <a:spLocks noChangeArrowheads="1"/>
            </p:cNvSpPr>
            <p:nvPr/>
          </p:nvSpPr>
          <p:spPr bwMode="auto">
            <a:xfrm>
              <a:off x="1282" y="3418"/>
              <a:ext cx="983" cy="5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dirty="0"/>
                <a:t>A = 23</a:t>
              </a:r>
            </a:p>
            <a:p>
              <a:pPr eaLnBrk="0" hangingPunct="0"/>
              <a:r>
                <a:rPr lang="pt-BR" sz="1600" dirty="0"/>
                <a:t>B = 100</a:t>
              </a:r>
            </a:p>
            <a:p>
              <a:pPr eaLnBrk="0" hangingPunct="0"/>
              <a:r>
                <a:rPr lang="pt-BR" sz="1600" dirty="0"/>
                <a:t>TOTAL = A + B</a:t>
              </a:r>
            </a:p>
          </p:txBody>
        </p:sp>
        <p:sp>
          <p:nvSpPr>
            <p:cNvPr id="14347" name="Text Box 5"/>
            <p:cNvSpPr txBox="1">
              <a:spLocks noChangeArrowheads="1"/>
            </p:cNvSpPr>
            <p:nvPr/>
          </p:nvSpPr>
          <p:spPr bwMode="auto">
            <a:xfrm>
              <a:off x="1021" y="3984"/>
              <a:ext cx="173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dirty="0"/>
                <a:t>Trecho do Programa em C</a:t>
              </a:r>
            </a:p>
          </p:txBody>
        </p:sp>
        <p:sp>
          <p:nvSpPr>
            <p:cNvPr id="14348" name="Text Box 6"/>
            <p:cNvSpPr txBox="1">
              <a:spLocks noChangeArrowheads="1"/>
            </p:cNvSpPr>
            <p:nvPr/>
          </p:nvSpPr>
          <p:spPr bwMode="auto">
            <a:xfrm>
              <a:off x="912" y="3120"/>
              <a:ext cx="259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i="1" dirty="0"/>
                <a:t>Programa para somar 23 + 100</a:t>
              </a:r>
            </a:p>
          </p:txBody>
        </p:sp>
      </p:grp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85800" y="835496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Linguagem de alto nível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34B50E-E376-41C9-8E17-9D5A660D045C}" type="slidenum">
              <a:rPr lang="pt-BR">
                <a:latin typeface="Times New Roman" pitchFamily="18" charset="0"/>
              </a:rPr>
              <a:pPr/>
              <a:t>13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33900" y="2492896"/>
            <a:ext cx="3962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2200" dirty="0">
                <a:latin typeface="+mj-lt"/>
              </a:rPr>
              <a:t>Programa original em linguagem de alto nível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3467100" y="2797696"/>
            <a:ext cx="10668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 sz="2200">
              <a:latin typeface="+mj-lt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610100" y="5014337"/>
            <a:ext cx="3962400" cy="430887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2200" dirty="0">
                <a:latin typeface="+mj-lt"/>
              </a:rPr>
              <a:t>Programa em linguagem binária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3467100" y="5317550"/>
            <a:ext cx="1066800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 sz="2200">
              <a:latin typeface="+mj-lt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48234" y="2315170"/>
            <a:ext cx="2207468" cy="3440549"/>
            <a:chOff x="1200" y="1210"/>
            <a:chExt cx="984" cy="1632"/>
          </a:xfrm>
        </p:grpSpPr>
        <p:sp>
          <p:nvSpPr>
            <p:cNvPr id="15374" name="Rectangle 2"/>
            <p:cNvSpPr>
              <a:spLocks noChangeArrowheads="1"/>
            </p:cNvSpPr>
            <p:nvPr/>
          </p:nvSpPr>
          <p:spPr bwMode="auto">
            <a:xfrm>
              <a:off x="1236" y="1210"/>
              <a:ext cx="912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pt-BR" sz="2200">
                  <a:latin typeface="+mj-lt"/>
                </a:rPr>
                <a:t>Código </a:t>
              </a:r>
            </a:p>
            <a:p>
              <a:pPr algn="ctr" eaLnBrk="0" hangingPunct="0"/>
              <a:r>
                <a:rPr lang="pt-BR" sz="2200">
                  <a:latin typeface="+mj-lt"/>
                </a:rPr>
                <a:t>Fonte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00" y="1690"/>
              <a:ext cx="984" cy="1152"/>
              <a:chOff x="1416" y="1392"/>
              <a:chExt cx="984" cy="1152"/>
            </a:xfrm>
          </p:grpSpPr>
          <p:sp>
            <p:nvSpPr>
              <p:cNvPr id="15376" name="Rectangle 10"/>
              <p:cNvSpPr>
                <a:spLocks noChangeArrowheads="1"/>
              </p:cNvSpPr>
              <p:nvPr/>
            </p:nvSpPr>
            <p:spPr bwMode="auto">
              <a:xfrm>
                <a:off x="1452" y="2112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pPr algn="ctr" eaLnBrk="0" hangingPunct="0"/>
                <a:r>
                  <a:rPr lang="pt-BR" sz="2200">
                    <a:latin typeface="+mj-lt"/>
                  </a:rPr>
                  <a:t>Código Objeto</a:t>
                </a:r>
              </a:p>
            </p:txBody>
          </p:sp>
          <p:sp>
            <p:nvSpPr>
              <p:cNvPr id="15377" name="Oval 11"/>
              <p:cNvSpPr>
                <a:spLocks noChangeArrowheads="1"/>
              </p:cNvSpPr>
              <p:nvPr/>
            </p:nvSpPr>
            <p:spPr bwMode="auto">
              <a:xfrm>
                <a:off x="1416" y="1584"/>
                <a:ext cx="984" cy="304"/>
              </a:xfrm>
              <a:prstGeom prst="ellipse">
                <a:avLst/>
              </a:prstGeom>
              <a:solidFill>
                <a:srgbClr val="FFFFCC">
                  <a:alpha val="50195"/>
                </a:srgb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pt-BR" sz="2200">
                    <a:latin typeface="+mj-lt"/>
                  </a:rPr>
                  <a:t>Compilação</a:t>
                </a:r>
              </a:p>
            </p:txBody>
          </p:sp>
          <p:sp>
            <p:nvSpPr>
              <p:cNvPr id="15378" name="Line 12"/>
              <p:cNvSpPr>
                <a:spLocks noChangeShapeType="1"/>
              </p:cNvSpPr>
              <p:nvPr/>
            </p:nvSpPr>
            <p:spPr bwMode="auto">
              <a:xfrm>
                <a:off x="1907" y="1392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 sz="2200">
                  <a:latin typeface="+mj-lt"/>
                </a:endParaRPr>
              </a:p>
            </p:txBody>
          </p:sp>
          <p:sp>
            <p:nvSpPr>
              <p:cNvPr id="15379" name="Line 13"/>
              <p:cNvSpPr>
                <a:spLocks noChangeShapeType="1"/>
              </p:cNvSpPr>
              <p:nvPr/>
            </p:nvSpPr>
            <p:spPr bwMode="auto">
              <a:xfrm>
                <a:off x="1907" y="1920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 sz="2200">
                  <a:latin typeface="+mj-lt"/>
                </a:endParaRPr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67100" y="3692539"/>
            <a:ext cx="2819400" cy="533400"/>
            <a:chOff x="2400" y="1536"/>
            <a:chExt cx="1776" cy="336"/>
          </a:xfrm>
        </p:grpSpPr>
        <p:sp>
          <p:nvSpPr>
            <p:cNvPr id="15372" name="Line 15"/>
            <p:cNvSpPr>
              <a:spLocks noChangeShapeType="1"/>
            </p:cNvSpPr>
            <p:nvPr/>
          </p:nvSpPr>
          <p:spPr bwMode="auto">
            <a:xfrm flipH="1">
              <a:off x="2400" y="1728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ffectLst/>
          </p:spPr>
          <p:txBody>
            <a:bodyPr wrap="none" anchor="ctr"/>
            <a:lstStyle/>
            <a:p>
              <a:endParaRPr lang="pt-BR" sz="2200">
                <a:latin typeface="+mj-lt"/>
              </a:endParaRPr>
            </a:p>
          </p:txBody>
        </p:sp>
        <p:sp>
          <p:nvSpPr>
            <p:cNvPr id="15373" name="Rectangle 16"/>
            <p:cNvSpPr>
              <a:spLocks noChangeArrowheads="1"/>
            </p:cNvSpPr>
            <p:nvPr/>
          </p:nvSpPr>
          <p:spPr bwMode="auto">
            <a:xfrm>
              <a:off x="3168" y="153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>
                  <a:latin typeface="+mj-lt"/>
                </a:rPr>
                <a:t>Compilador</a:t>
              </a:r>
            </a:p>
          </p:txBody>
        </p:sp>
      </p:grp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688429" y="1094898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Processo de Compilação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5" grpId="0" animBg="1"/>
      <p:bldP spid="51207" grpId="0" autoUpdateAnimBg="0"/>
      <p:bldP spid="512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A43522-EB52-4555-AFFD-3132819A869A}" type="slidenum">
              <a:rPr lang="pt-BR">
                <a:latin typeface="Times New Roman" pitchFamily="18" charset="0"/>
              </a:rPr>
              <a:pPr/>
              <a:t>14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03263" y="14478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endParaRPr lang="pt-BR" sz="1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2600" dirty="0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85800" y="838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Funções do Compilador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2E1BB7-5353-4D4C-AE01-CA803BE711EE}"/>
              </a:ext>
            </a:extLst>
          </p:cNvPr>
          <p:cNvSpPr/>
          <p:nvPr/>
        </p:nvSpPr>
        <p:spPr>
          <a:xfrm>
            <a:off x="703263" y="1443841"/>
            <a:ext cx="7772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+mj-lt"/>
              </a:rPr>
              <a:t>A única linguagem que o computador entende é a linguagem de máquina. Portanto, todos os programas que se comunicam com a máquina devem estar nesta linguagem.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+mj-lt"/>
              </a:rPr>
              <a:t>Os compiladores, também chamados de tradutores, trazem a linguagem de programação em linguagem de máquina.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+mj-lt"/>
              </a:rPr>
              <a:t> Os compiladores leem a primeira instrução do programa, realiza uma consistência de sintaxe e, se não houver erro, converte-a para linguagem de máquina, repetindo o processo até o fim do algoritmo ou até que um erro seja encontrado.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A43522-EB52-4555-AFFD-3132819A869A}" type="slidenum">
              <a:rPr lang="pt-BR">
                <a:latin typeface="Times New Roman" pitchFamily="18" charset="0"/>
              </a:rPr>
              <a:pPr/>
              <a:t>15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03263" y="14478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endParaRPr lang="pt-BR" sz="1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600" dirty="0"/>
              <a:t>Realiza várias tarefas: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600" dirty="0"/>
              <a:t>Análise léxica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600" dirty="0"/>
              <a:t>Análise sintática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600" dirty="0"/>
              <a:t>Análise semântica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600" dirty="0"/>
              <a:t>Criação do código binário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95775" y="2368475"/>
            <a:ext cx="2257425" cy="990600"/>
            <a:chOff x="3282" y="2496"/>
            <a:chExt cx="1422" cy="624"/>
          </a:xfrm>
        </p:grpSpPr>
        <p:sp>
          <p:nvSpPr>
            <p:cNvPr id="16395" name="AutoShape 3"/>
            <p:cNvSpPr>
              <a:spLocks/>
            </p:cNvSpPr>
            <p:nvPr/>
          </p:nvSpPr>
          <p:spPr bwMode="auto">
            <a:xfrm>
              <a:off x="3282" y="2496"/>
              <a:ext cx="336" cy="624"/>
            </a:xfrm>
            <a:prstGeom prst="rightBrace">
              <a:avLst>
                <a:gd name="adj1" fmla="val 1547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6" name="Text Box 5"/>
            <p:cNvSpPr txBox="1">
              <a:spLocks noChangeArrowheads="1"/>
            </p:cNvSpPr>
            <p:nvPr/>
          </p:nvSpPr>
          <p:spPr bwMode="auto">
            <a:xfrm>
              <a:off x="3704" y="2618"/>
              <a:ext cx="100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dirty="0"/>
                <a:t>“front-</a:t>
              </a:r>
              <a:r>
                <a:rPr lang="pt-BR" dirty="0" err="1"/>
                <a:t>end</a:t>
              </a:r>
              <a:r>
                <a:rPr lang="pt-BR" dirty="0"/>
                <a:t>”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56224" y="3676500"/>
            <a:ext cx="2239963" cy="457200"/>
            <a:chOff x="3312" y="3264"/>
            <a:chExt cx="1411" cy="288"/>
          </a:xfrm>
        </p:grpSpPr>
        <p:sp>
          <p:nvSpPr>
            <p:cNvPr id="16393" name="AutoShape 4"/>
            <p:cNvSpPr>
              <a:spLocks/>
            </p:cNvSpPr>
            <p:nvPr/>
          </p:nvSpPr>
          <p:spPr bwMode="auto">
            <a:xfrm>
              <a:off x="3312" y="3264"/>
              <a:ext cx="336" cy="19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4" name="Text Box 6"/>
            <p:cNvSpPr txBox="1">
              <a:spLocks noChangeArrowheads="1"/>
            </p:cNvSpPr>
            <p:nvPr/>
          </p:nvSpPr>
          <p:spPr bwMode="auto">
            <a:xfrm>
              <a:off x="3734" y="3264"/>
              <a:ext cx="98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dirty="0"/>
                <a:t>“</a:t>
              </a:r>
              <a:r>
                <a:rPr lang="pt-BR" dirty="0" err="1"/>
                <a:t>back-end</a:t>
              </a:r>
              <a:r>
                <a:rPr lang="pt-BR" dirty="0"/>
                <a:t>”</a:t>
              </a:r>
            </a:p>
          </p:txBody>
        </p:sp>
      </p:grp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85800" y="838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Funções do Compilador</a:t>
            </a:r>
          </a:p>
        </p:txBody>
      </p:sp>
    </p:spTree>
    <p:extLst>
      <p:ext uri="{BB962C8B-B14F-4D97-AF65-F5344CB8AC3E}">
        <p14:creationId xmlns:p14="http://schemas.microsoft.com/office/powerpoint/2010/main" val="1267803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bldLvl="2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E4EEB4-A1A3-4706-97D6-B481FD967D2D}" type="slidenum">
              <a:rPr lang="pt-BR">
                <a:latin typeface="Times New Roman" pitchFamily="18" charset="0"/>
              </a:rPr>
              <a:pPr/>
              <a:t>16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27062" y="1494648"/>
            <a:ext cx="8059738" cy="517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550" b="1" dirty="0"/>
              <a:t>Análise léxica: </a:t>
            </a:r>
            <a:r>
              <a:rPr lang="pt-BR" sz="2550" dirty="0"/>
              <a:t>verifica se todos os símbolos (comandos ou não) utilizados são permitidos pela linguagem (</a:t>
            </a:r>
            <a:r>
              <a:rPr lang="pt-BR" sz="2550" dirty="0" err="1"/>
              <a:t>ex</a:t>
            </a:r>
            <a:r>
              <a:rPr lang="pt-BR" sz="2550" dirty="0"/>
              <a:t>: igualdade em Pascal é “:=” e em C é “==”).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550" b="1" dirty="0"/>
              <a:t>Análise sintática: </a:t>
            </a:r>
            <a:r>
              <a:rPr lang="pt-BR" sz="2550" dirty="0"/>
              <a:t>verifica a estrutura de cada comando.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550" b="1" dirty="0"/>
              <a:t>Análise semântica: </a:t>
            </a:r>
            <a:r>
              <a:rPr lang="pt-BR" sz="2550" dirty="0"/>
              <a:t>realiza a análise semântica estática (regras de compilação) dos comandos. Exemplo: o desvio para uma linha que não existe na linguagem.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550" dirty="0"/>
              <a:t>Módulo “</a:t>
            </a:r>
            <a:r>
              <a:rPr lang="pt-BR" sz="2550" dirty="0" err="1"/>
              <a:t>back-end</a:t>
            </a:r>
            <a:r>
              <a:rPr lang="pt-BR" sz="2550" dirty="0"/>
              <a:t>”: cria o código binário e aloca espaço de memória</a:t>
            </a: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881261" y="832925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Funções do Compilador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bldLvl="2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E4EEB4-A1A3-4706-97D6-B481FD967D2D}" type="slidenum">
              <a:rPr lang="pt-BR">
                <a:latin typeface="Times New Roman" pitchFamily="18" charset="0"/>
              </a:rPr>
              <a:pPr/>
              <a:t>17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35049" y="2636912"/>
            <a:ext cx="8059738" cy="215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r>
              <a:rPr lang="pt-BR" sz="3200" b="1" dirty="0"/>
              <a:t>Um compilador não criará um programa em linguagem de máquina antes que este esteja absolutamente livre de erros.</a:t>
            </a: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914400" y="937977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Funções do Compilador</a:t>
            </a:r>
          </a:p>
        </p:txBody>
      </p:sp>
    </p:spTree>
    <p:extLst>
      <p:ext uri="{BB962C8B-B14F-4D97-AF65-F5344CB8AC3E}">
        <p14:creationId xmlns:p14="http://schemas.microsoft.com/office/powerpoint/2010/main" val="1704526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bldLvl="2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ED04CE-A0F9-469D-A31B-34FF23E323C0}" type="slidenum">
              <a:rPr lang="pt-BR">
                <a:latin typeface="Times New Roman" pitchFamily="18" charset="0"/>
              </a:rPr>
              <a:pPr/>
              <a:t>18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1000" y="1547794"/>
            <a:ext cx="8458200" cy="43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400" dirty="0">
                <a:latin typeface="+mj-lt"/>
              </a:rPr>
              <a:t>Evita que o programador necessite codificar todas as operações, por meio de operações disponibilizadas (no sistema) em código binário pelas linguagens, como por exemplo: impressão, raiz quadrada, comparação de dois nomes,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400" dirty="0">
                <a:latin typeface="+mj-lt"/>
              </a:rPr>
              <a:t>O código é buscado e integrado ao programa que está sendo desenvolvido: processo chamado </a:t>
            </a:r>
            <a:r>
              <a:rPr lang="pt-BR" sz="2400" b="1" dirty="0" err="1">
                <a:latin typeface="+mj-lt"/>
              </a:rPr>
              <a:t>linkedição</a:t>
            </a:r>
            <a:r>
              <a:rPr lang="pt-BR" sz="2400" dirty="0">
                <a:latin typeface="+mj-lt"/>
              </a:rPr>
              <a:t> (ou ligação) realizado por um </a:t>
            </a:r>
            <a:r>
              <a:rPr lang="pt-BR" sz="2400" b="1" dirty="0" err="1">
                <a:latin typeface="+mj-lt"/>
              </a:rPr>
              <a:t>linkeditor</a:t>
            </a:r>
            <a:r>
              <a:rPr lang="pt-BR" sz="2400" dirty="0">
                <a:latin typeface="+mj-lt"/>
              </a:rPr>
              <a:t> (ou </a:t>
            </a:r>
            <a:r>
              <a:rPr lang="pt-BR" sz="2400" dirty="0" err="1">
                <a:latin typeface="+mj-lt"/>
              </a:rPr>
              <a:t>ligador</a:t>
            </a:r>
            <a:r>
              <a:rPr lang="pt-BR" sz="2400" dirty="0">
                <a:latin typeface="+mj-lt"/>
              </a:rPr>
              <a:t>).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400" dirty="0">
                <a:latin typeface="+mj-lt"/>
              </a:rPr>
              <a:t>Esses códigos objetos (rotinas) são organizados em Bibliotecas: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pt-BR" sz="2400" dirty="0">
                <a:latin typeface="+mj-lt"/>
              </a:rPr>
              <a:t>identificados pelo nome da rotina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pt-BR" sz="2400" dirty="0">
                <a:latin typeface="+mj-lt"/>
              </a:rPr>
              <a:t>incorporados no programa a partir de uma chamada da biblioteca.</a:t>
            </a: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685800" y="785794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Ligação ou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Linkedição</a:t>
            </a: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bldLvl="2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393FBF-4425-41DF-95E2-8F8BBD4C536C}" type="slidenum">
              <a:rPr lang="pt-BR">
                <a:latin typeface="Times New Roman" pitchFamily="18" charset="0"/>
              </a:rPr>
              <a:pPr/>
              <a:t>19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H="1">
            <a:off x="3057525" y="1624876"/>
            <a:ext cx="10668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>
            <a:off x="3057525" y="3844598"/>
            <a:ext cx="1066800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98077" y="1238252"/>
            <a:ext cx="2618954" cy="5118098"/>
            <a:chOff x="1416" y="912"/>
            <a:chExt cx="984" cy="2784"/>
          </a:xfrm>
        </p:grpSpPr>
        <p:sp>
          <p:nvSpPr>
            <p:cNvPr id="19483" name="Rectangle 2"/>
            <p:cNvSpPr>
              <a:spLocks noChangeArrowheads="1"/>
            </p:cNvSpPr>
            <p:nvPr/>
          </p:nvSpPr>
          <p:spPr bwMode="auto">
            <a:xfrm>
              <a:off x="1452" y="912"/>
              <a:ext cx="912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pt-BR" sz="2000" dirty="0">
                  <a:latin typeface="Arial" pitchFamily="34" charset="0"/>
                </a:rPr>
                <a:t>Código </a:t>
              </a:r>
            </a:p>
            <a:p>
              <a:pPr algn="ctr" eaLnBrk="0" hangingPunct="0"/>
              <a:r>
                <a:rPr lang="pt-BR" sz="2000" dirty="0">
                  <a:latin typeface="Arial" pitchFamily="34" charset="0"/>
                </a:rPr>
                <a:t>Fonte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16" y="1392"/>
              <a:ext cx="984" cy="1152"/>
              <a:chOff x="1416" y="1392"/>
              <a:chExt cx="984" cy="1152"/>
            </a:xfrm>
          </p:grpSpPr>
          <p:sp>
            <p:nvSpPr>
              <p:cNvPr id="19490" name="Rectangle 10"/>
              <p:cNvSpPr>
                <a:spLocks noChangeArrowheads="1"/>
              </p:cNvSpPr>
              <p:nvPr/>
            </p:nvSpPr>
            <p:spPr bwMode="auto">
              <a:xfrm>
                <a:off x="1452" y="2112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pPr algn="ctr" eaLnBrk="0" hangingPunct="0"/>
                <a:r>
                  <a:rPr lang="pt-BR" sz="2000">
                    <a:latin typeface="Arial" pitchFamily="34" charset="0"/>
                  </a:rPr>
                  <a:t>Código Objeto</a:t>
                </a:r>
              </a:p>
            </p:txBody>
          </p:sp>
          <p:sp>
            <p:nvSpPr>
              <p:cNvPr id="19491" name="Oval 11"/>
              <p:cNvSpPr>
                <a:spLocks noChangeArrowheads="1"/>
              </p:cNvSpPr>
              <p:nvPr/>
            </p:nvSpPr>
            <p:spPr bwMode="auto">
              <a:xfrm>
                <a:off x="1416" y="1584"/>
                <a:ext cx="984" cy="304"/>
              </a:xfrm>
              <a:prstGeom prst="ellipse">
                <a:avLst/>
              </a:prstGeom>
              <a:solidFill>
                <a:srgbClr val="FFFFCC">
                  <a:alpha val="50195"/>
                </a:srgb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pt-BR" sz="1800">
                    <a:latin typeface="Arial" pitchFamily="34" charset="0"/>
                  </a:rPr>
                  <a:t>Compilação</a:t>
                </a:r>
              </a:p>
            </p:txBody>
          </p:sp>
          <p:sp>
            <p:nvSpPr>
              <p:cNvPr id="19492" name="Line 12"/>
              <p:cNvSpPr>
                <a:spLocks noChangeShapeType="1"/>
              </p:cNvSpPr>
              <p:nvPr/>
            </p:nvSpPr>
            <p:spPr bwMode="auto">
              <a:xfrm>
                <a:off x="1907" y="1392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93" name="Line 13"/>
              <p:cNvSpPr>
                <a:spLocks noChangeShapeType="1"/>
              </p:cNvSpPr>
              <p:nvPr/>
            </p:nvSpPr>
            <p:spPr bwMode="auto">
              <a:xfrm>
                <a:off x="1907" y="1920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416" y="2592"/>
              <a:ext cx="984" cy="1104"/>
              <a:chOff x="1416" y="2592"/>
              <a:chExt cx="984" cy="1104"/>
            </a:xfrm>
          </p:grpSpPr>
          <p:sp>
            <p:nvSpPr>
              <p:cNvPr id="19486" name="Rectangle 15"/>
              <p:cNvSpPr>
                <a:spLocks noChangeArrowheads="1"/>
              </p:cNvSpPr>
              <p:nvPr/>
            </p:nvSpPr>
            <p:spPr bwMode="auto">
              <a:xfrm>
                <a:off x="1452" y="3264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pPr algn="ctr" eaLnBrk="0" hangingPunct="0"/>
                <a:r>
                  <a:rPr lang="pt-BR" sz="2000">
                    <a:latin typeface="Arial" pitchFamily="34" charset="0"/>
                  </a:rPr>
                  <a:t>Código Executável</a:t>
                </a:r>
              </a:p>
            </p:txBody>
          </p:sp>
          <p:sp>
            <p:nvSpPr>
              <p:cNvPr id="19487" name="Oval 16"/>
              <p:cNvSpPr>
                <a:spLocks noChangeArrowheads="1"/>
              </p:cNvSpPr>
              <p:nvPr/>
            </p:nvSpPr>
            <p:spPr bwMode="auto">
              <a:xfrm>
                <a:off x="1416" y="2784"/>
                <a:ext cx="984" cy="304"/>
              </a:xfrm>
              <a:prstGeom prst="ellipse">
                <a:avLst/>
              </a:prstGeom>
              <a:solidFill>
                <a:srgbClr val="FFFFCC">
                  <a:alpha val="50195"/>
                </a:srgb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pt-BR" sz="1800">
                    <a:latin typeface="Arial" pitchFamily="34" charset="0"/>
                  </a:rPr>
                  <a:t>Ligação</a:t>
                </a:r>
              </a:p>
            </p:txBody>
          </p:sp>
          <p:sp>
            <p:nvSpPr>
              <p:cNvPr id="19488" name="Line 17"/>
              <p:cNvSpPr>
                <a:spLocks noChangeShapeType="1"/>
              </p:cNvSpPr>
              <p:nvPr/>
            </p:nvSpPr>
            <p:spPr bwMode="auto">
              <a:xfrm>
                <a:off x="1907" y="3072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89" name="Line 18"/>
              <p:cNvSpPr>
                <a:spLocks noChangeShapeType="1"/>
              </p:cNvSpPr>
              <p:nvPr/>
            </p:nvSpPr>
            <p:spPr bwMode="auto">
              <a:xfrm>
                <a:off x="1907" y="2592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124200" y="2422526"/>
            <a:ext cx="2819400" cy="533400"/>
            <a:chOff x="2400" y="1536"/>
            <a:chExt cx="1776" cy="336"/>
          </a:xfrm>
        </p:grpSpPr>
        <p:sp>
          <p:nvSpPr>
            <p:cNvPr id="19481" name="Line 20"/>
            <p:cNvSpPr>
              <a:spLocks noChangeShapeType="1"/>
            </p:cNvSpPr>
            <p:nvPr/>
          </p:nvSpPr>
          <p:spPr bwMode="auto">
            <a:xfrm flipH="1">
              <a:off x="2400" y="1728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2" name="Rectangle 21"/>
            <p:cNvSpPr>
              <a:spLocks noChangeArrowheads="1"/>
            </p:cNvSpPr>
            <p:nvPr/>
          </p:nvSpPr>
          <p:spPr bwMode="auto">
            <a:xfrm>
              <a:off x="3168" y="153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>
                  <a:latin typeface="Arial" pitchFamily="34" charset="0"/>
                </a:rPr>
                <a:t>Compilador</a:t>
              </a:r>
            </a:p>
          </p:txBody>
        </p:sp>
      </p:grpSp>
      <p:sp>
        <p:nvSpPr>
          <p:cNvPr id="55320" name="Line 24"/>
          <p:cNvSpPr>
            <a:spLocks noChangeShapeType="1"/>
          </p:cNvSpPr>
          <p:nvPr/>
        </p:nvSpPr>
        <p:spPr bwMode="auto">
          <a:xfrm flipH="1">
            <a:off x="3128962" y="4945460"/>
            <a:ext cx="10668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H="1">
            <a:off x="3124200" y="6000422"/>
            <a:ext cx="1066800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191000" y="1309688"/>
            <a:ext cx="4495800" cy="5072064"/>
            <a:chOff x="2640" y="825"/>
            <a:chExt cx="2832" cy="3195"/>
          </a:xfrm>
        </p:grpSpPr>
        <p:sp>
          <p:nvSpPr>
            <p:cNvPr id="19470" name="Text Box 4"/>
            <p:cNvSpPr txBox="1">
              <a:spLocks noChangeArrowheads="1"/>
            </p:cNvSpPr>
            <p:nvPr/>
          </p:nvSpPr>
          <p:spPr bwMode="auto">
            <a:xfrm>
              <a:off x="2640" y="825"/>
              <a:ext cx="283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sz="2000" dirty="0">
                  <a:latin typeface="Arial" pitchFamily="34" charset="0"/>
                </a:rPr>
                <a:t>Programa original em linguagem de alto nível</a:t>
              </a:r>
            </a:p>
          </p:txBody>
        </p:sp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2712" y="2188"/>
              <a:ext cx="2498" cy="442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sz="2000" dirty="0">
                  <a:latin typeface="Arial" pitchFamily="34" charset="0"/>
                </a:rPr>
                <a:t>Programa em linguagem binária (arquivos “</a:t>
              </a:r>
              <a:r>
                <a:rPr lang="pt-BR" sz="2000" b="1" dirty="0">
                  <a:latin typeface="Arial" pitchFamily="34" charset="0"/>
                </a:rPr>
                <a:t>.</a:t>
              </a:r>
              <a:r>
                <a:rPr lang="pt-BR" sz="2000" b="1" dirty="0" err="1">
                  <a:latin typeface="Arial" pitchFamily="34" charset="0"/>
                </a:rPr>
                <a:t>obj</a:t>
              </a:r>
              <a:r>
                <a:rPr lang="pt-BR" sz="2000" b="1" dirty="0">
                  <a:latin typeface="Arial" pitchFamily="34" charset="0"/>
                </a:rPr>
                <a:t>”</a:t>
              </a:r>
              <a:r>
                <a:rPr lang="pt-BR" sz="2000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19472" name="Rectangle 23"/>
            <p:cNvSpPr>
              <a:spLocks noChangeArrowheads="1"/>
            </p:cNvSpPr>
            <p:nvPr/>
          </p:nvSpPr>
          <p:spPr bwMode="auto">
            <a:xfrm>
              <a:off x="2745" y="292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 dirty="0" err="1">
                  <a:latin typeface="Arial" pitchFamily="34" charset="0"/>
                </a:rPr>
                <a:t>Ligador</a:t>
              </a:r>
              <a:r>
                <a:rPr lang="pt-BR" sz="1800" dirty="0">
                  <a:latin typeface="Arial" pitchFamily="34" charset="0"/>
                </a:rPr>
                <a:t> / </a:t>
              </a:r>
            </a:p>
            <a:p>
              <a:pPr algn="ctr" eaLnBrk="0" hangingPunct="0"/>
              <a:r>
                <a:rPr lang="pt-BR" sz="1800" dirty="0" err="1">
                  <a:latin typeface="Arial" pitchFamily="34" charset="0"/>
                </a:rPr>
                <a:t>Linkeditor</a:t>
              </a:r>
              <a:endParaRPr lang="pt-BR" sz="1800" dirty="0">
                <a:latin typeface="Arial" pitchFamily="34" charset="0"/>
              </a:endParaRPr>
            </a:p>
          </p:txBody>
        </p:sp>
        <p:sp>
          <p:nvSpPr>
            <p:cNvPr id="19473" name="Text Box 25"/>
            <p:cNvSpPr txBox="1">
              <a:spLocks noChangeArrowheads="1"/>
            </p:cNvSpPr>
            <p:nvPr/>
          </p:nvSpPr>
          <p:spPr bwMode="auto">
            <a:xfrm>
              <a:off x="3966" y="2792"/>
              <a:ext cx="9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Biblioteca 1</a:t>
              </a:r>
            </a:p>
          </p:txBody>
        </p:sp>
        <p:sp>
          <p:nvSpPr>
            <p:cNvPr id="19474" name="Text Box 26"/>
            <p:cNvSpPr txBox="1">
              <a:spLocks noChangeArrowheads="1"/>
            </p:cNvSpPr>
            <p:nvPr/>
          </p:nvSpPr>
          <p:spPr bwMode="auto">
            <a:xfrm>
              <a:off x="3966" y="3012"/>
              <a:ext cx="9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Biblioteca 2</a:t>
              </a:r>
            </a:p>
          </p:txBody>
        </p:sp>
        <p:sp>
          <p:nvSpPr>
            <p:cNvPr id="19475" name="Text Box 27"/>
            <p:cNvSpPr txBox="1">
              <a:spLocks noChangeArrowheads="1"/>
            </p:cNvSpPr>
            <p:nvPr/>
          </p:nvSpPr>
          <p:spPr bwMode="auto">
            <a:xfrm>
              <a:off x="3966" y="3252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Biblioteca ...</a:t>
              </a:r>
            </a:p>
          </p:txBody>
        </p:sp>
        <p:sp>
          <p:nvSpPr>
            <p:cNvPr id="19476" name="Line 28"/>
            <p:cNvSpPr>
              <a:spLocks noChangeShapeType="1"/>
            </p:cNvSpPr>
            <p:nvPr/>
          </p:nvSpPr>
          <p:spPr bwMode="auto">
            <a:xfrm flipH="1">
              <a:off x="3801" y="292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7" name="Line 29"/>
            <p:cNvSpPr>
              <a:spLocks noChangeShapeType="1"/>
            </p:cNvSpPr>
            <p:nvPr/>
          </p:nvSpPr>
          <p:spPr bwMode="auto">
            <a:xfrm flipH="1" flipV="1">
              <a:off x="3801" y="316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8" name="Line 30"/>
            <p:cNvSpPr>
              <a:spLocks noChangeShapeType="1"/>
            </p:cNvSpPr>
            <p:nvPr/>
          </p:nvSpPr>
          <p:spPr bwMode="auto">
            <a:xfrm flipH="1" flipV="1">
              <a:off x="3801" y="311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9" name="Text Box 32"/>
            <p:cNvSpPr txBox="1">
              <a:spLocks noChangeArrowheads="1"/>
            </p:cNvSpPr>
            <p:nvPr/>
          </p:nvSpPr>
          <p:spPr bwMode="auto">
            <a:xfrm>
              <a:off x="2703" y="3574"/>
              <a:ext cx="2673" cy="446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sz="2000" dirty="0">
                  <a:latin typeface="Arial" pitchFamily="34" charset="0"/>
                </a:rPr>
                <a:t>Programa resultante em linguagem binária (arquivos “</a:t>
              </a:r>
              <a:r>
                <a:rPr lang="pt-BR" sz="2000" b="1" dirty="0">
                  <a:latin typeface="Arial" pitchFamily="34" charset="0"/>
                </a:rPr>
                <a:t>.</a:t>
              </a:r>
              <a:r>
                <a:rPr lang="pt-BR" sz="2000" b="1" dirty="0" err="1">
                  <a:latin typeface="Arial" pitchFamily="34" charset="0"/>
                </a:rPr>
                <a:t>exe</a:t>
              </a:r>
              <a:r>
                <a:rPr lang="pt-BR" sz="2000" b="1" dirty="0">
                  <a:latin typeface="Arial" pitchFamily="34" charset="0"/>
                </a:rPr>
                <a:t>” ou “.com”</a:t>
              </a:r>
              <a:r>
                <a:rPr lang="pt-BR" sz="2000" dirty="0">
                  <a:latin typeface="Arial" pitchFamily="34" charset="0"/>
                </a:rPr>
                <a:t>)</a:t>
              </a:r>
            </a:p>
          </p:txBody>
        </p:sp>
      </p:grpSp>
      <p:sp>
        <p:nvSpPr>
          <p:cNvPr id="19469" name="Rectangle 35"/>
          <p:cNvSpPr>
            <a:spLocks noChangeArrowheads="1"/>
          </p:cNvSpPr>
          <p:nvPr/>
        </p:nvSpPr>
        <p:spPr bwMode="auto">
          <a:xfrm>
            <a:off x="685800" y="5803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Processo de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linkedição</a:t>
            </a: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4" grpId="0" animBg="1"/>
      <p:bldP spid="55320" grpId="0" animBg="1"/>
      <p:bldP spid="553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4686"/>
            <a:ext cx="8229600" cy="78069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Programação</a:t>
            </a:r>
            <a:b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600" dirty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6B57F0-9BCF-4777-BB3F-25A7B323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748EE0-EB37-47BE-9945-D5DE0319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78A6CF-13D0-44AE-BC8D-9C5D6CFF5CA4}" type="slidenum">
              <a:rPr lang="pt-BR">
                <a:latin typeface="Times New Roman" pitchFamily="18" charset="0"/>
              </a:rPr>
              <a:pPr/>
              <a:t>20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03263" y="1628796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600" dirty="0">
                <a:latin typeface="+mj-lt"/>
              </a:rPr>
              <a:t>Compilador quando encontra uma chamada a rotina de biblioteca cria uma “referência externa não resolvida”.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600" dirty="0" err="1">
                <a:latin typeface="+mj-lt"/>
              </a:rPr>
              <a:t>Linkeditor</a:t>
            </a:r>
            <a:r>
              <a:rPr lang="pt-BR" sz="2600" dirty="0">
                <a:latin typeface="+mj-lt"/>
              </a:rPr>
              <a:t> analisa todo o código objeto procurando as “referência externa não resolvida”.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pt-BR" sz="2600" dirty="0">
                <a:latin typeface="+mj-lt"/>
              </a:rPr>
              <a:t>Para cada “referência externa não resolvida”: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pt-BR" sz="2600" dirty="0">
                <a:latin typeface="+mj-lt"/>
              </a:rPr>
              <a:t>procura na biblioteca a rotina correspondente.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pt-BR" sz="2600" dirty="0">
                <a:latin typeface="+mj-lt"/>
              </a:rPr>
              <a:t>quando encontra, substitui a linha de comando pelo código objeto encontrado na biblioteca.</a:t>
            </a: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685800" y="638196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Funções do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linkeditor</a:t>
            </a: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bldLvl="2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EDCB96-E83C-485B-B125-C49517CCC254}" type="slidenum">
              <a:rPr lang="pt-BR">
                <a:latin typeface="Times New Roman" pitchFamily="18" charset="0"/>
              </a:rPr>
              <a:pPr/>
              <a:t>21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03263" y="1343044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87325" indent="-187325" algn="just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Execução propriamente dita do código executável.</a:t>
            </a:r>
          </a:p>
          <a:p>
            <a:pPr marL="187325" indent="-187325" algn="just">
              <a:spcBef>
                <a:spcPct val="20000"/>
              </a:spcBef>
            </a:pPr>
            <a:endParaRPr lang="pt-BR" sz="1800" dirty="0">
              <a:latin typeface="+mj-lt"/>
            </a:endParaRPr>
          </a:p>
          <a:p>
            <a:pPr marL="187325" indent="-187325" algn="just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Existem bibliotecas dinâmicas que são carregadas só na execução. </a:t>
            </a:r>
          </a:p>
          <a:p>
            <a:pPr marL="755650" lvl="1" indent="-285750" algn="just">
              <a:spcBef>
                <a:spcPct val="20000"/>
              </a:spcBef>
              <a:buFontTx/>
              <a:buChar char="–"/>
            </a:pPr>
            <a:r>
              <a:rPr lang="pt-BR" sz="2600" dirty="0">
                <a:latin typeface="+mj-lt"/>
              </a:rPr>
              <a:t>Processo realizado por um programa chamado </a:t>
            </a:r>
            <a:r>
              <a:rPr lang="pt-BR" sz="2600" b="1" dirty="0">
                <a:latin typeface="+mj-lt"/>
              </a:rPr>
              <a:t>carregador </a:t>
            </a:r>
            <a:r>
              <a:rPr lang="pt-BR" sz="2600" dirty="0">
                <a:latin typeface="+mj-lt"/>
              </a:rPr>
              <a:t>(ou </a:t>
            </a:r>
            <a:r>
              <a:rPr lang="pt-BR" sz="2600" dirty="0" err="1">
                <a:latin typeface="+mj-lt"/>
              </a:rPr>
              <a:t>loader</a:t>
            </a:r>
            <a:r>
              <a:rPr lang="pt-BR" sz="2600" dirty="0">
                <a:latin typeface="+mj-lt"/>
              </a:rPr>
              <a:t>).</a:t>
            </a:r>
            <a:endParaRPr lang="pt-BR" sz="2600" b="1" dirty="0">
              <a:latin typeface="+mj-lt"/>
            </a:endParaRPr>
          </a:p>
          <a:p>
            <a:pPr marL="187325" indent="-187325" algn="just">
              <a:spcBef>
                <a:spcPct val="20000"/>
              </a:spcBef>
            </a:pPr>
            <a:endParaRPr lang="pt-BR" sz="1800" dirty="0">
              <a:latin typeface="+mj-lt"/>
            </a:endParaRPr>
          </a:p>
          <a:p>
            <a:pPr marL="187325" indent="-187325" algn="just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Existem carregadores (</a:t>
            </a:r>
            <a:r>
              <a:rPr lang="pt-BR" sz="2800" dirty="0" err="1">
                <a:latin typeface="+mj-lt"/>
              </a:rPr>
              <a:t>loaders</a:t>
            </a:r>
            <a:r>
              <a:rPr lang="pt-BR" sz="2800" dirty="0">
                <a:latin typeface="+mj-lt"/>
              </a:rPr>
              <a:t>) que fazem toda a </a:t>
            </a:r>
            <a:r>
              <a:rPr lang="pt-BR" sz="2800" dirty="0" err="1">
                <a:latin typeface="+mj-lt"/>
              </a:rPr>
              <a:t>linkedição</a:t>
            </a:r>
            <a:r>
              <a:rPr lang="pt-BR" sz="2800" dirty="0">
                <a:latin typeface="+mj-lt"/>
              </a:rPr>
              <a:t> e execução ao mesmo tempo (sem armazenar código executável, ou seja, o código é gerado mas não armazenado).</a:t>
            </a: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685800" y="604822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bldLvl="2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414BBD-709E-440C-89BA-AE7DA89470F8}" type="slidenum">
              <a:rPr lang="pt-BR">
                <a:latin typeface="Times New Roman" pitchFamily="18" charset="0"/>
              </a:rPr>
              <a:pPr/>
              <a:t>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H="1">
            <a:off x="3810000" y="1524000"/>
            <a:ext cx="10668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H="1">
            <a:off x="3810000" y="3427413"/>
            <a:ext cx="1066800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10000" y="2133600"/>
            <a:ext cx="2819400" cy="533400"/>
            <a:chOff x="2400" y="1536"/>
            <a:chExt cx="1776" cy="336"/>
          </a:xfrm>
        </p:grpSpPr>
        <p:sp>
          <p:nvSpPr>
            <p:cNvPr id="22569" name="Line 20"/>
            <p:cNvSpPr>
              <a:spLocks noChangeShapeType="1"/>
            </p:cNvSpPr>
            <p:nvPr/>
          </p:nvSpPr>
          <p:spPr bwMode="auto">
            <a:xfrm flipH="1">
              <a:off x="2400" y="1728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0" name="Rectangle 21"/>
            <p:cNvSpPr>
              <a:spLocks noChangeArrowheads="1"/>
            </p:cNvSpPr>
            <p:nvPr/>
          </p:nvSpPr>
          <p:spPr bwMode="auto">
            <a:xfrm>
              <a:off x="3168" y="153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>
                  <a:latin typeface="Arial" pitchFamily="34" charset="0"/>
                </a:rPr>
                <a:t>Compilador</a:t>
              </a:r>
            </a:p>
          </p:txBody>
        </p:sp>
      </p:grpSp>
      <p:sp>
        <p:nvSpPr>
          <p:cNvPr id="58392" name="Line 24"/>
          <p:cNvSpPr>
            <a:spLocks noChangeShapeType="1"/>
          </p:cNvSpPr>
          <p:nvPr/>
        </p:nvSpPr>
        <p:spPr bwMode="auto">
          <a:xfrm flipH="1">
            <a:off x="3810000" y="4343400"/>
            <a:ext cx="10668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247900" y="1143000"/>
            <a:ext cx="1562100" cy="5283200"/>
            <a:chOff x="1416" y="720"/>
            <a:chExt cx="984" cy="3328"/>
          </a:xfrm>
        </p:grpSpPr>
        <p:sp>
          <p:nvSpPr>
            <p:cNvPr id="22555" name="Rectangle 2"/>
            <p:cNvSpPr>
              <a:spLocks noChangeArrowheads="1"/>
            </p:cNvSpPr>
            <p:nvPr/>
          </p:nvSpPr>
          <p:spPr bwMode="auto">
            <a:xfrm>
              <a:off x="1452" y="720"/>
              <a:ext cx="912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pt-BR" sz="2000">
                  <a:latin typeface="Arial" pitchFamily="34" charset="0"/>
                </a:rPr>
                <a:t>Código </a:t>
              </a:r>
            </a:p>
            <a:p>
              <a:pPr algn="ctr" eaLnBrk="0" hangingPunct="0"/>
              <a:r>
                <a:rPr lang="pt-BR" sz="2000">
                  <a:latin typeface="Arial" pitchFamily="34" charset="0"/>
                </a:rPr>
                <a:t>Fonte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416" y="1200"/>
              <a:ext cx="984" cy="1152"/>
              <a:chOff x="1416" y="1392"/>
              <a:chExt cx="984" cy="1152"/>
            </a:xfrm>
          </p:grpSpPr>
          <p:sp>
            <p:nvSpPr>
              <p:cNvPr id="22565" name="Rectangle 10"/>
              <p:cNvSpPr>
                <a:spLocks noChangeArrowheads="1"/>
              </p:cNvSpPr>
              <p:nvPr/>
            </p:nvSpPr>
            <p:spPr bwMode="auto">
              <a:xfrm>
                <a:off x="1452" y="2112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pPr algn="ctr" eaLnBrk="0" hangingPunct="0"/>
                <a:r>
                  <a:rPr lang="pt-BR" sz="2000">
                    <a:latin typeface="Arial" pitchFamily="34" charset="0"/>
                  </a:rPr>
                  <a:t>Código Objeto</a:t>
                </a:r>
              </a:p>
            </p:txBody>
          </p:sp>
          <p:sp>
            <p:nvSpPr>
              <p:cNvPr id="22566" name="Oval 11"/>
              <p:cNvSpPr>
                <a:spLocks noChangeArrowheads="1"/>
              </p:cNvSpPr>
              <p:nvPr/>
            </p:nvSpPr>
            <p:spPr bwMode="auto">
              <a:xfrm>
                <a:off x="1416" y="1584"/>
                <a:ext cx="984" cy="304"/>
              </a:xfrm>
              <a:prstGeom prst="ellipse">
                <a:avLst/>
              </a:prstGeom>
              <a:solidFill>
                <a:srgbClr val="FFFFCC">
                  <a:alpha val="50195"/>
                </a:srgb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pt-BR" sz="1800">
                    <a:latin typeface="Arial" pitchFamily="34" charset="0"/>
                  </a:rPr>
                  <a:t>Compilação</a:t>
                </a:r>
              </a:p>
            </p:txBody>
          </p:sp>
          <p:sp>
            <p:nvSpPr>
              <p:cNvPr id="22567" name="Line 12"/>
              <p:cNvSpPr>
                <a:spLocks noChangeShapeType="1"/>
              </p:cNvSpPr>
              <p:nvPr/>
            </p:nvSpPr>
            <p:spPr bwMode="auto">
              <a:xfrm>
                <a:off x="1907" y="1392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8" name="Line 13"/>
              <p:cNvSpPr>
                <a:spLocks noChangeShapeType="1"/>
              </p:cNvSpPr>
              <p:nvPr/>
            </p:nvSpPr>
            <p:spPr bwMode="auto">
              <a:xfrm>
                <a:off x="1907" y="1920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16" y="2400"/>
              <a:ext cx="984" cy="1104"/>
              <a:chOff x="1416" y="2592"/>
              <a:chExt cx="984" cy="1104"/>
            </a:xfrm>
          </p:grpSpPr>
          <p:sp>
            <p:nvSpPr>
              <p:cNvPr id="22561" name="Rectangle 15"/>
              <p:cNvSpPr>
                <a:spLocks noChangeArrowheads="1"/>
              </p:cNvSpPr>
              <p:nvPr/>
            </p:nvSpPr>
            <p:spPr bwMode="auto">
              <a:xfrm>
                <a:off x="1452" y="3264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pPr algn="ctr" eaLnBrk="0" hangingPunct="0"/>
                <a:r>
                  <a:rPr lang="pt-BR" sz="2000">
                    <a:latin typeface="Arial" pitchFamily="34" charset="0"/>
                  </a:rPr>
                  <a:t>Código Executável</a:t>
                </a:r>
              </a:p>
            </p:txBody>
          </p:sp>
          <p:sp>
            <p:nvSpPr>
              <p:cNvPr id="22562" name="Oval 16"/>
              <p:cNvSpPr>
                <a:spLocks noChangeArrowheads="1"/>
              </p:cNvSpPr>
              <p:nvPr/>
            </p:nvSpPr>
            <p:spPr bwMode="auto">
              <a:xfrm>
                <a:off x="1416" y="2784"/>
                <a:ext cx="984" cy="304"/>
              </a:xfrm>
              <a:prstGeom prst="ellipse">
                <a:avLst/>
              </a:prstGeom>
              <a:solidFill>
                <a:srgbClr val="FFFFCC">
                  <a:alpha val="50195"/>
                </a:srgb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pt-BR" sz="1800">
                    <a:latin typeface="Arial" pitchFamily="34" charset="0"/>
                  </a:rPr>
                  <a:t>Ligação</a:t>
                </a:r>
              </a:p>
            </p:txBody>
          </p:sp>
          <p:sp>
            <p:nvSpPr>
              <p:cNvPr id="22563" name="Line 17"/>
              <p:cNvSpPr>
                <a:spLocks noChangeShapeType="1"/>
              </p:cNvSpPr>
              <p:nvPr/>
            </p:nvSpPr>
            <p:spPr bwMode="auto">
              <a:xfrm>
                <a:off x="1907" y="3072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4" name="Line 18"/>
              <p:cNvSpPr>
                <a:spLocks noChangeShapeType="1"/>
              </p:cNvSpPr>
              <p:nvPr/>
            </p:nvSpPr>
            <p:spPr bwMode="auto">
              <a:xfrm>
                <a:off x="1907" y="2592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416" y="3552"/>
              <a:ext cx="984" cy="496"/>
              <a:chOff x="1416" y="3744"/>
              <a:chExt cx="984" cy="496"/>
            </a:xfrm>
          </p:grpSpPr>
          <p:sp>
            <p:nvSpPr>
              <p:cNvPr id="22559" name="Oval 32"/>
              <p:cNvSpPr>
                <a:spLocks noChangeArrowheads="1"/>
              </p:cNvSpPr>
              <p:nvPr/>
            </p:nvSpPr>
            <p:spPr bwMode="auto">
              <a:xfrm>
                <a:off x="1416" y="3936"/>
                <a:ext cx="984" cy="304"/>
              </a:xfrm>
              <a:prstGeom prst="ellipse">
                <a:avLst/>
              </a:prstGeom>
              <a:solidFill>
                <a:srgbClr val="FFFFCC">
                  <a:alpha val="50195"/>
                </a:srgb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pt-BR" sz="1800">
                    <a:latin typeface="Arial" pitchFamily="34" charset="0"/>
                  </a:rPr>
                  <a:t>Execução</a:t>
                </a:r>
              </a:p>
            </p:txBody>
          </p:sp>
          <p:sp>
            <p:nvSpPr>
              <p:cNvPr id="22560" name="Line 33"/>
              <p:cNvSpPr>
                <a:spLocks noChangeShapeType="1"/>
              </p:cNvSpPr>
              <p:nvPr/>
            </p:nvSpPr>
            <p:spPr bwMode="auto">
              <a:xfrm>
                <a:off x="1907" y="3744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876800" y="1219200"/>
            <a:ext cx="3657600" cy="4435475"/>
            <a:chOff x="3072" y="768"/>
            <a:chExt cx="2304" cy="2794"/>
          </a:xfrm>
        </p:grpSpPr>
        <p:sp>
          <p:nvSpPr>
            <p:cNvPr id="22545" name="Text Box 4"/>
            <p:cNvSpPr txBox="1">
              <a:spLocks noChangeArrowheads="1"/>
            </p:cNvSpPr>
            <p:nvPr/>
          </p:nvSpPr>
          <p:spPr bwMode="auto">
            <a:xfrm>
              <a:off x="3072" y="768"/>
              <a:ext cx="211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Programa original em linguagem de alto nível</a:t>
              </a:r>
            </a:p>
          </p:txBody>
        </p:sp>
        <p:sp>
          <p:nvSpPr>
            <p:cNvPr id="22546" name="Text Box 7"/>
            <p:cNvSpPr txBox="1">
              <a:spLocks noChangeArrowheads="1"/>
            </p:cNvSpPr>
            <p:nvPr/>
          </p:nvSpPr>
          <p:spPr bwMode="auto">
            <a:xfrm>
              <a:off x="3120" y="1968"/>
              <a:ext cx="2112" cy="442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Programa em linguagem binária</a:t>
              </a:r>
            </a:p>
          </p:txBody>
        </p:sp>
        <p:sp>
          <p:nvSpPr>
            <p:cNvPr id="22547" name="Rectangle 23"/>
            <p:cNvSpPr>
              <a:spLocks noChangeArrowheads="1"/>
            </p:cNvSpPr>
            <p:nvPr/>
          </p:nvSpPr>
          <p:spPr bwMode="auto">
            <a:xfrm>
              <a:off x="3168" y="2544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>
                  <a:latin typeface="Arial" pitchFamily="34" charset="0"/>
                </a:rPr>
                <a:t>Ligador / </a:t>
              </a:r>
            </a:p>
            <a:p>
              <a:pPr algn="ctr" eaLnBrk="0" hangingPunct="0"/>
              <a:r>
                <a:rPr lang="pt-BR" sz="1800">
                  <a:latin typeface="Arial" pitchFamily="34" charset="0"/>
                </a:rPr>
                <a:t>Linkeditor</a:t>
              </a:r>
            </a:p>
          </p:txBody>
        </p:sp>
        <p:sp>
          <p:nvSpPr>
            <p:cNvPr id="22548" name="Text Box 25"/>
            <p:cNvSpPr txBox="1">
              <a:spLocks noChangeArrowheads="1"/>
            </p:cNvSpPr>
            <p:nvPr/>
          </p:nvSpPr>
          <p:spPr bwMode="auto">
            <a:xfrm>
              <a:off x="4389" y="2369"/>
              <a:ext cx="9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Biblioteca 1</a:t>
              </a:r>
            </a:p>
          </p:txBody>
        </p:sp>
        <p:sp>
          <p:nvSpPr>
            <p:cNvPr id="22549" name="Text Box 26"/>
            <p:cNvSpPr txBox="1">
              <a:spLocks noChangeArrowheads="1"/>
            </p:cNvSpPr>
            <p:nvPr/>
          </p:nvSpPr>
          <p:spPr bwMode="auto">
            <a:xfrm>
              <a:off x="4389" y="2589"/>
              <a:ext cx="9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Biblioteca 2</a:t>
              </a:r>
            </a:p>
          </p:txBody>
        </p:sp>
        <p:sp>
          <p:nvSpPr>
            <p:cNvPr id="22550" name="Text Box 27"/>
            <p:cNvSpPr txBox="1">
              <a:spLocks noChangeArrowheads="1"/>
            </p:cNvSpPr>
            <p:nvPr/>
          </p:nvSpPr>
          <p:spPr bwMode="auto">
            <a:xfrm>
              <a:off x="4389" y="2829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Biblioteca ...</a:t>
              </a:r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4224" y="254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 flipH="1" flipV="1">
              <a:off x="4224" y="278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 flipV="1">
              <a:off x="4224" y="27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4" name="Text Box 35"/>
            <p:cNvSpPr txBox="1">
              <a:spLocks noChangeArrowheads="1"/>
            </p:cNvSpPr>
            <p:nvPr/>
          </p:nvSpPr>
          <p:spPr bwMode="auto">
            <a:xfrm>
              <a:off x="3168" y="3120"/>
              <a:ext cx="2112" cy="442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Programa resultante em linguagem binária</a:t>
              </a:r>
            </a:p>
          </p:txBody>
        </p:sp>
      </p:grpSp>
      <p:sp>
        <p:nvSpPr>
          <p:cNvPr id="58404" name="Line 36"/>
          <p:cNvSpPr>
            <a:spLocks noChangeShapeType="1"/>
          </p:cNvSpPr>
          <p:nvPr/>
        </p:nvSpPr>
        <p:spPr bwMode="auto">
          <a:xfrm flipH="1">
            <a:off x="3886200" y="5256213"/>
            <a:ext cx="1066800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886200" y="5867400"/>
            <a:ext cx="2819400" cy="533400"/>
            <a:chOff x="2448" y="3888"/>
            <a:chExt cx="1776" cy="336"/>
          </a:xfrm>
        </p:grpSpPr>
        <p:sp>
          <p:nvSpPr>
            <p:cNvPr id="22543" name="Rectangle 38"/>
            <p:cNvSpPr>
              <a:spLocks noChangeArrowheads="1"/>
            </p:cNvSpPr>
            <p:nvPr/>
          </p:nvSpPr>
          <p:spPr bwMode="auto">
            <a:xfrm>
              <a:off x="3216" y="3888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>
                  <a:latin typeface="Arial" pitchFamily="34" charset="0"/>
                </a:rPr>
                <a:t>Carregador</a:t>
              </a:r>
            </a:p>
          </p:txBody>
        </p:sp>
        <p:sp>
          <p:nvSpPr>
            <p:cNvPr id="22544" name="Line 39"/>
            <p:cNvSpPr>
              <a:spLocks noChangeShapeType="1"/>
            </p:cNvSpPr>
            <p:nvPr/>
          </p:nvSpPr>
          <p:spPr bwMode="auto">
            <a:xfrm flipH="1">
              <a:off x="2448" y="4080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542" name="Rectangle 40"/>
          <p:cNvSpPr>
            <a:spLocks noChangeArrowheads="1"/>
          </p:cNvSpPr>
          <p:nvPr/>
        </p:nvSpPr>
        <p:spPr bwMode="auto">
          <a:xfrm>
            <a:off x="1228756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Processo de execução completa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376" grpId="0" animBg="1"/>
      <p:bldP spid="58392" grpId="0" animBg="1"/>
      <p:bldP spid="584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287A6F-B701-48D4-ACF2-66EFAD070066}" type="slidenum">
              <a:rPr lang="pt-BR">
                <a:latin typeface="Times New Roman" pitchFamily="18" charset="0"/>
              </a:rPr>
              <a:pPr/>
              <a:t>23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014442" y="857232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dirty="0"/>
              <a:t>Usado por linguagens de alto nível</a:t>
            </a:r>
          </a:p>
          <a:p>
            <a:pPr marL="342900" indent="-342900">
              <a:spcBef>
                <a:spcPct val="20000"/>
              </a:spcBef>
            </a:pPr>
            <a:endParaRPr lang="pt-BR" sz="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dirty="0"/>
              <a:t>Execução das três fases (compilação, </a:t>
            </a:r>
            <a:r>
              <a:rPr lang="pt-BR" sz="3200" dirty="0" err="1"/>
              <a:t>linkedição</a:t>
            </a:r>
            <a:r>
              <a:rPr lang="pt-BR" sz="3200" dirty="0"/>
              <a:t> e execução) de uma só vez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 dirty="0"/>
              <a:t>processo chamado de </a:t>
            </a:r>
            <a:r>
              <a:rPr lang="pt-BR" sz="2800" b="1" dirty="0"/>
              <a:t>interpretação</a:t>
            </a:r>
            <a:r>
              <a:rPr lang="pt-BR" sz="2800" dirty="0"/>
              <a:t> realizado por um programa chamado </a:t>
            </a:r>
            <a:r>
              <a:rPr lang="pt-BR" sz="2800" b="1" dirty="0"/>
              <a:t>interpretador</a:t>
            </a:r>
            <a:endParaRPr lang="pt-BR" sz="2800" dirty="0"/>
          </a:p>
          <a:p>
            <a:pPr marL="342900" indent="-342900">
              <a:spcBef>
                <a:spcPct val="20000"/>
              </a:spcBef>
            </a:pPr>
            <a:endParaRPr lang="pt-BR" sz="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dirty="0"/>
              <a:t>ler comando </a:t>
            </a:r>
            <a:r>
              <a:rPr lang="pt-BR" sz="3200" dirty="0">
                <a:sym typeface="Wingdings" pitchFamily="2" charset="2"/>
              </a:rPr>
              <a:t>converte </a:t>
            </a:r>
            <a:r>
              <a:rPr lang="pt-BR" sz="3200" dirty="0"/>
              <a:t>em código executável </a:t>
            </a:r>
            <a:r>
              <a:rPr lang="pt-BR" sz="3200" dirty="0">
                <a:sym typeface="Wingdings" pitchFamily="2" charset="2"/>
              </a:rPr>
              <a:t></a:t>
            </a:r>
            <a:r>
              <a:rPr lang="pt-BR" sz="3200" dirty="0"/>
              <a:t>executa (antes que o comando seguinte seja lido)</a:t>
            </a:r>
          </a:p>
          <a:p>
            <a:pPr marL="342900" indent="-342900">
              <a:spcBef>
                <a:spcPct val="20000"/>
              </a:spcBef>
            </a:pPr>
            <a:endParaRPr lang="pt-BR" sz="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dirty="0"/>
              <a:t>Exemplo de linguagens: APL, ASP, ...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>
                <a:solidFill>
                  <a:srgbClr val="000099"/>
                </a:solidFill>
              </a:rPr>
              <a:t>Interpretação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bldLvl="2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1DD170-307C-419A-A5C7-C7D827F77219}" type="slidenum">
              <a:rPr lang="pt-BR">
                <a:latin typeface="Times New Roman" pitchFamily="18" charset="0"/>
              </a:rPr>
              <a:pPr/>
              <a:t>24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620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33400" y="1719290"/>
            <a:ext cx="381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pt-BR" sz="2600" b="1"/>
              <a:t>COMPILAÇÃO</a:t>
            </a:r>
          </a:p>
          <a:p>
            <a:pPr marL="342900" indent="-342900">
              <a:spcBef>
                <a:spcPct val="20000"/>
              </a:spcBef>
            </a:pPr>
            <a:endParaRPr lang="pt-BR" sz="20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/>
              <a:t>menor consumo de memória</a:t>
            </a:r>
          </a:p>
          <a:p>
            <a:pPr marL="342900" indent="-342900">
              <a:spcBef>
                <a:spcPct val="20000"/>
              </a:spcBef>
            </a:pPr>
            <a:endParaRPr lang="pt-BR" sz="20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/>
              <a:t>transformação de partes comuns (rotinas de repetição) de uma única vez</a:t>
            </a:r>
            <a:endParaRPr lang="pt-BR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800600" y="1719290"/>
            <a:ext cx="3810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pt-BR" sz="2600" b="1"/>
              <a:t>INTERPRETAÇÃO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/>
              <a:t>maior consumo de memória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/>
              <a:t>necessidade de interpretação de partes comum (rotinas de repetição)  várias vezes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/>
              <a:t>necessidade de carregar o código fonte na memória durante a execução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/>
              <a:t>execução mais lenta (necessidade de tradução, linkedição e execução)</a:t>
            </a:r>
            <a:endParaRPr lang="pt-BR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685800" y="95729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>
                <a:solidFill>
                  <a:srgbClr val="000099"/>
                </a:solidFill>
              </a:rPr>
              <a:t>Compilação </a:t>
            </a:r>
            <a:r>
              <a:rPr lang="pt-BR" sz="4400">
                <a:solidFill>
                  <a:srgbClr val="000099"/>
                </a:solidFill>
                <a:latin typeface="Arial" pitchFamily="34" charset="0"/>
              </a:rPr>
              <a:t>X</a:t>
            </a:r>
            <a:r>
              <a:rPr lang="pt-BR" sz="4400">
                <a:solidFill>
                  <a:srgbClr val="000099"/>
                </a:solidFill>
              </a:rPr>
              <a:t> Interpretação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4571999" y="1947890"/>
            <a:ext cx="45719" cy="37099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2" grpId="0" build="p" autoUpdateAnimBg="0" advAuto="0"/>
      <p:bldP spid="61443" grpId="0" build="p" autoUpdateAnimBg="0" advAuto="0"/>
      <p:bldP spid="614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54819F-A18F-4F8C-9320-2F5D3A08498F}" type="slidenum">
              <a:rPr lang="pt-BR">
                <a:latin typeface="Times New Roman" pitchFamily="18" charset="0"/>
              </a:rPr>
              <a:pPr/>
              <a:t>25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7620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914400" y="1219200"/>
            <a:ext cx="2895600" cy="5186363"/>
            <a:chOff x="576" y="768"/>
            <a:chExt cx="1824" cy="3267"/>
          </a:xfrm>
        </p:grpSpPr>
        <p:sp>
          <p:nvSpPr>
            <p:cNvPr id="25620" name="Rectangle 2"/>
            <p:cNvSpPr>
              <a:spLocks noChangeArrowheads="1"/>
            </p:cNvSpPr>
            <p:nvPr/>
          </p:nvSpPr>
          <p:spPr bwMode="auto">
            <a:xfrm>
              <a:off x="1452" y="768"/>
              <a:ext cx="912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pt-BR" sz="2000">
                  <a:latin typeface="Arial" pitchFamily="34" charset="0"/>
                </a:rPr>
                <a:t>Código </a:t>
              </a:r>
            </a:p>
            <a:p>
              <a:pPr algn="ctr" eaLnBrk="0" hangingPunct="0"/>
              <a:r>
                <a:rPr lang="pt-BR" sz="2000">
                  <a:latin typeface="Arial" pitchFamily="34" charset="0"/>
                </a:rPr>
                <a:t>Fonte</a:t>
              </a:r>
            </a:p>
          </p:txBody>
        </p:sp>
        <p:sp>
          <p:nvSpPr>
            <p:cNvPr id="25621" name="Oval 3"/>
            <p:cNvSpPr>
              <a:spLocks noChangeArrowheads="1"/>
            </p:cNvSpPr>
            <p:nvPr/>
          </p:nvSpPr>
          <p:spPr bwMode="auto">
            <a:xfrm>
              <a:off x="1416" y="1392"/>
              <a:ext cx="984" cy="304"/>
            </a:xfrm>
            <a:prstGeom prst="ellipse">
              <a:avLst/>
            </a:prstGeom>
            <a:solidFill>
              <a:srgbClr val="FFFFCC">
                <a:alpha val="50195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 b="1">
                  <a:latin typeface="Arial" pitchFamily="34" charset="0"/>
                </a:rPr>
                <a:t>Compilação</a:t>
              </a:r>
            </a:p>
          </p:txBody>
        </p:sp>
        <p:sp>
          <p:nvSpPr>
            <p:cNvPr id="25622" name="Line 4"/>
            <p:cNvSpPr>
              <a:spLocks noChangeShapeType="1"/>
            </p:cNvSpPr>
            <p:nvPr/>
          </p:nvSpPr>
          <p:spPr bwMode="auto">
            <a:xfrm>
              <a:off x="1907" y="1248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23" name="Oval 5"/>
            <p:cNvSpPr>
              <a:spLocks noChangeArrowheads="1"/>
            </p:cNvSpPr>
            <p:nvPr/>
          </p:nvSpPr>
          <p:spPr bwMode="auto">
            <a:xfrm>
              <a:off x="1416" y="2304"/>
              <a:ext cx="984" cy="304"/>
            </a:xfrm>
            <a:prstGeom prst="ellipse">
              <a:avLst/>
            </a:prstGeom>
            <a:solidFill>
              <a:srgbClr val="FFFFCC">
                <a:alpha val="50195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>
                  <a:latin typeface="Arial" pitchFamily="34" charset="0"/>
                </a:rPr>
                <a:t>Ligação</a:t>
              </a:r>
            </a:p>
          </p:txBody>
        </p:sp>
        <p:sp>
          <p:nvSpPr>
            <p:cNvPr id="25624" name="Oval 6"/>
            <p:cNvSpPr>
              <a:spLocks noChangeArrowheads="1"/>
            </p:cNvSpPr>
            <p:nvPr/>
          </p:nvSpPr>
          <p:spPr bwMode="auto">
            <a:xfrm>
              <a:off x="1416" y="3168"/>
              <a:ext cx="984" cy="304"/>
            </a:xfrm>
            <a:prstGeom prst="ellipse">
              <a:avLst/>
            </a:prstGeom>
            <a:solidFill>
              <a:srgbClr val="FFFFCC">
                <a:alpha val="50195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>
                  <a:latin typeface="Arial" pitchFamily="34" charset="0"/>
                </a:rPr>
                <a:t>Execução</a:t>
              </a:r>
            </a:p>
          </p:txBody>
        </p:sp>
        <p:sp>
          <p:nvSpPr>
            <p:cNvPr id="25625" name="AutoShape 7"/>
            <p:cNvSpPr>
              <a:spLocks noChangeArrowheads="1"/>
            </p:cNvSpPr>
            <p:nvPr/>
          </p:nvSpPr>
          <p:spPr bwMode="auto">
            <a:xfrm>
              <a:off x="1548" y="1872"/>
              <a:ext cx="720" cy="288"/>
            </a:xfrm>
            <a:prstGeom prst="flowChartDecisi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pitchFamily="34" charset="0"/>
                </a:rPr>
                <a:t>erro?</a:t>
              </a:r>
            </a:p>
          </p:txBody>
        </p:sp>
        <p:sp>
          <p:nvSpPr>
            <p:cNvPr id="25626" name="AutoShape 8"/>
            <p:cNvSpPr>
              <a:spLocks noChangeArrowheads="1"/>
            </p:cNvSpPr>
            <p:nvPr/>
          </p:nvSpPr>
          <p:spPr bwMode="auto">
            <a:xfrm>
              <a:off x="1548" y="2736"/>
              <a:ext cx="720" cy="288"/>
            </a:xfrm>
            <a:prstGeom prst="flowChartDecisi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pitchFamily="34" charset="0"/>
                </a:rPr>
                <a:t>erro?</a:t>
              </a:r>
            </a:p>
          </p:txBody>
        </p:sp>
        <p:sp>
          <p:nvSpPr>
            <p:cNvPr id="25627" name="AutoShape 9"/>
            <p:cNvSpPr>
              <a:spLocks noChangeArrowheads="1"/>
            </p:cNvSpPr>
            <p:nvPr/>
          </p:nvSpPr>
          <p:spPr bwMode="auto">
            <a:xfrm>
              <a:off x="1548" y="3603"/>
              <a:ext cx="720" cy="288"/>
            </a:xfrm>
            <a:prstGeom prst="flowChartDecisi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pitchFamily="34" charset="0"/>
                </a:rPr>
                <a:t>erro?</a:t>
              </a:r>
            </a:p>
          </p:txBody>
        </p:sp>
        <p:sp>
          <p:nvSpPr>
            <p:cNvPr id="25628" name="Line 10"/>
            <p:cNvSpPr>
              <a:spLocks noChangeShapeType="1"/>
            </p:cNvSpPr>
            <p:nvPr/>
          </p:nvSpPr>
          <p:spPr bwMode="auto">
            <a:xfrm>
              <a:off x="1908" y="1725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29" name="Line 11"/>
            <p:cNvSpPr>
              <a:spLocks noChangeShapeType="1"/>
            </p:cNvSpPr>
            <p:nvPr/>
          </p:nvSpPr>
          <p:spPr bwMode="auto">
            <a:xfrm>
              <a:off x="1908" y="2592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0" name="Line 12"/>
            <p:cNvSpPr>
              <a:spLocks noChangeShapeType="1"/>
            </p:cNvSpPr>
            <p:nvPr/>
          </p:nvSpPr>
          <p:spPr bwMode="auto">
            <a:xfrm>
              <a:off x="1908" y="3024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1" name="Line 13"/>
            <p:cNvSpPr>
              <a:spLocks noChangeShapeType="1"/>
            </p:cNvSpPr>
            <p:nvPr/>
          </p:nvSpPr>
          <p:spPr bwMode="auto">
            <a:xfrm>
              <a:off x="1908" y="3456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2" name="Line 14"/>
            <p:cNvSpPr>
              <a:spLocks noChangeShapeType="1"/>
            </p:cNvSpPr>
            <p:nvPr/>
          </p:nvSpPr>
          <p:spPr bwMode="auto">
            <a:xfrm>
              <a:off x="1908" y="2157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3" name="Line 15"/>
            <p:cNvSpPr>
              <a:spLocks noChangeShapeType="1"/>
            </p:cNvSpPr>
            <p:nvPr/>
          </p:nvSpPr>
          <p:spPr bwMode="auto">
            <a:xfrm>
              <a:off x="1907" y="3888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4" name="Freeform 16"/>
            <p:cNvSpPr>
              <a:spLocks/>
            </p:cNvSpPr>
            <p:nvPr/>
          </p:nvSpPr>
          <p:spPr bwMode="auto">
            <a:xfrm>
              <a:off x="960" y="1008"/>
              <a:ext cx="576" cy="2736"/>
            </a:xfrm>
            <a:custGeom>
              <a:avLst/>
              <a:gdLst>
                <a:gd name="T0" fmla="*/ 576 w 576"/>
                <a:gd name="T1" fmla="*/ 2736 h 2736"/>
                <a:gd name="T2" fmla="*/ 0 w 576"/>
                <a:gd name="T3" fmla="*/ 2736 h 2736"/>
                <a:gd name="T4" fmla="*/ 0 w 576"/>
                <a:gd name="T5" fmla="*/ 0 h 2736"/>
                <a:gd name="T6" fmla="*/ 480 w 576"/>
                <a:gd name="T7" fmla="*/ 0 h 27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736">
                  <a:moveTo>
                    <a:pt x="576" y="2736"/>
                  </a:moveTo>
                  <a:lnTo>
                    <a:pt x="0" y="2736"/>
                  </a:ln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5" name="Rectangle 17"/>
            <p:cNvSpPr>
              <a:spLocks noChangeArrowheads="1"/>
            </p:cNvSpPr>
            <p:nvPr/>
          </p:nvSpPr>
          <p:spPr bwMode="auto">
            <a:xfrm>
              <a:off x="576" y="1824"/>
              <a:ext cx="624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pt-BR" sz="1600">
                  <a:latin typeface="Arial" pitchFamily="34" charset="0"/>
                </a:rPr>
                <a:t>Corrigir erro</a:t>
              </a:r>
            </a:p>
          </p:txBody>
        </p:sp>
        <p:sp>
          <p:nvSpPr>
            <p:cNvPr id="25636" name="Line 18"/>
            <p:cNvSpPr>
              <a:spLocks noChangeShapeType="1"/>
            </p:cNvSpPr>
            <p:nvPr/>
          </p:nvSpPr>
          <p:spPr bwMode="auto">
            <a:xfrm flipH="1">
              <a:off x="1248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7" name="Line 19"/>
            <p:cNvSpPr>
              <a:spLocks noChangeShapeType="1"/>
            </p:cNvSpPr>
            <p:nvPr/>
          </p:nvSpPr>
          <p:spPr bwMode="auto">
            <a:xfrm flipH="1">
              <a:off x="960" y="2879"/>
              <a:ext cx="5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8" name="Text Box 20"/>
            <p:cNvSpPr txBox="1">
              <a:spLocks noChangeArrowheads="1"/>
            </p:cNvSpPr>
            <p:nvPr/>
          </p:nvSpPr>
          <p:spPr bwMode="auto">
            <a:xfrm>
              <a:off x="1344" y="1824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sim</a:t>
              </a:r>
            </a:p>
          </p:txBody>
        </p:sp>
        <p:sp>
          <p:nvSpPr>
            <p:cNvPr id="25639" name="Text Box 21"/>
            <p:cNvSpPr txBox="1">
              <a:spLocks noChangeArrowheads="1"/>
            </p:cNvSpPr>
            <p:nvPr/>
          </p:nvSpPr>
          <p:spPr bwMode="auto">
            <a:xfrm>
              <a:off x="1306" y="2688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sim</a:t>
              </a:r>
            </a:p>
          </p:txBody>
        </p:sp>
        <p:sp>
          <p:nvSpPr>
            <p:cNvPr id="25640" name="Text Box 22"/>
            <p:cNvSpPr txBox="1">
              <a:spLocks noChangeArrowheads="1"/>
            </p:cNvSpPr>
            <p:nvPr/>
          </p:nvSpPr>
          <p:spPr bwMode="auto">
            <a:xfrm>
              <a:off x="1306" y="3552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sim</a:t>
              </a:r>
            </a:p>
          </p:txBody>
        </p:sp>
        <p:sp>
          <p:nvSpPr>
            <p:cNvPr id="25641" name="Text Box 23"/>
            <p:cNvSpPr txBox="1">
              <a:spLocks noChangeArrowheads="1"/>
            </p:cNvSpPr>
            <p:nvPr/>
          </p:nvSpPr>
          <p:spPr bwMode="auto">
            <a:xfrm>
              <a:off x="1930" y="3840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não</a:t>
              </a:r>
            </a:p>
          </p:txBody>
        </p:sp>
        <p:sp>
          <p:nvSpPr>
            <p:cNvPr id="25642" name="Text Box 24"/>
            <p:cNvSpPr txBox="1">
              <a:spLocks noChangeArrowheads="1"/>
            </p:cNvSpPr>
            <p:nvPr/>
          </p:nvSpPr>
          <p:spPr bwMode="auto">
            <a:xfrm>
              <a:off x="1920" y="2976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não</a:t>
              </a:r>
            </a:p>
          </p:txBody>
        </p:sp>
        <p:sp>
          <p:nvSpPr>
            <p:cNvPr id="25643" name="Text Box 25"/>
            <p:cNvSpPr txBox="1">
              <a:spLocks noChangeArrowheads="1"/>
            </p:cNvSpPr>
            <p:nvPr/>
          </p:nvSpPr>
          <p:spPr bwMode="auto">
            <a:xfrm>
              <a:off x="1920" y="2112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não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81600" y="1295400"/>
            <a:ext cx="2895600" cy="2438400"/>
            <a:chOff x="3264" y="816"/>
            <a:chExt cx="1824" cy="1536"/>
          </a:xfrm>
        </p:grpSpPr>
        <p:sp>
          <p:nvSpPr>
            <p:cNvPr id="25610" name="Rectangle 26"/>
            <p:cNvSpPr>
              <a:spLocks noChangeArrowheads="1"/>
            </p:cNvSpPr>
            <p:nvPr/>
          </p:nvSpPr>
          <p:spPr bwMode="auto">
            <a:xfrm>
              <a:off x="4140" y="816"/>
              <a:ext cx="912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pt-BR" sz="2000">
                  <a:latin typeface="Arial" pitchFamily="34" charset="0"/>
                </a:rPr>
                <a:t>Código </a:t>
              </a:r>
            </a:p>
            <a:p>
              <a:pPr algn="ctr" eaLnBrk="0" hangingPunct="0"/>
              <a:r>
                <a:rPr lang="pt-BR" sz="2000">
                  <a:latin typeface="Arial" pitchFamily="34" charset="0"/>
                </a:rPr>
                <a:t>Fonte</a:t>
              </a:r>
            </a:p>
          </p:txBody>
        </p:sp>
        <p:sp>
          <p:nvSpPr>
            <p:cNvPr id="25611" name="Oval 27"/>
            <p:cNvSpPr>
              <a:spLocks noChangeArrowheads="1"/>
            </p:cNvSpPr>
            <p:nvPr/>
          </p:nvSpPr>
          <p:spPr bwMode="auto">
            <a:xfrm>
              <a:off x="4104" y="1440"/>
              <a:ext cx="984" cy="304"/>
            </a:xfrm>
            <a:prstGeom prst="ellipse">
              <a:avLst/>
            </a:prstGeom>
            <a:solidFill>
              <a:srgbClr val="FFFFCC">
                <a:alpha val="50195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800" b="1">
                  <a:latin typeface="Arial" pitchFamily="34" charset="0"/>
                </a:rPr>
                <a:t>Interpretação</a:t>
              </a:r>
            </a:p>
          </p:txBody>
        </p:sp>
        <p:sp>
          <p:nvSpPr>
            <p:cNvPr id="25612" name="Line 28"/>
            <p:cNvSpPr>
              <a:spLocks noChangeShapeType="1"/>
            </p:cNvSpPr>
            <p:nvPr/>
          </p:nvSpPr>
          <p:spPr bwMode="auto">
            <a:xfrm>
              <a:off x="4595" y="1296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3" name="AutoShape 29"/>
            <p:cNvSpPr>
              <a:spLocks noChangeArrowheads="1"/>
            </p:cNvSpPr>
            <p:nvPr/>
          </p:nvSpPr>
          <p:spPr bwMode="auto">
            <a:xfrm>
              <a:off x="4236" y="1920"/>
              <a:ext cx="720" cy="288"/>
            </a:xfrm>
            <a:prstGeom prst="flowChartDecisi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pitchFamily="34" charset="0"/>
                </a:rPr>
                <a:t>erro?</a:t>
              </a:r>
            </a:p>
          </p:txBody>
        </p:sp>
        <p:sp>
          <p:nvSpPr>
            <p:cNvPr id="25614" name="Line 30"/>
            <p:cNvSpPr>
              <a:spLocks noChangeShapeType="1"/>
            </p:cNvSpPr>
            <p:nvPr/>
          </p:nvSpPr>
          <p:spPr bwMode="auto">
            <a:xfrm>
              <a:off x="4596" y="1773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5" name="Line 31"/>
            <p:cNvSpPr>
              <a:spLocks noChangeShapeType="1"/>
            </p:cNvSpPr>
            <p:nvPr/>
          </p:nvSpPr>
          <p:spPr bwMode="auto">
            <a:xfrm>
              <a:off x="4596" y="2205"/>
              <a:ext cx="1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6" name="Text Box 32"/>
            <p:cNvSpPr txBox="1">
              <a:spLocks noChangeArrowheads="1"/>
            </p:cNvSpPr>
            <p:nvPr/>
          </p:nvSpPr>
          <p:spPr bwMode="auto">
            <a:xfrm>
              <a:off x="4032" y="1872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sim</a:t>
              </a:r>
            </a:p>
          </p:txBody>
        </p:sp>
        <p:sp>
          <p:nvSpPr>
            <p:cNvPr id="25617" name="Text Box 33"/>
            <p:cNvSpPr txBox="1">
              <a:spLocks noChangeArrowheads="1"/>
            </p:cNvSpPr>
            <p:nvPr/>
          </p:nvSpPr>
          <p:spPr bwMode="auto">
            <a:xfrm>
              <a:off x="4608" y="2160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400"/>
                <a:t>não</a:t>
              </a:r>
            </a:p>
          </p:txBody>
        </p:sp>
        <p:sp>
          <p:nvSpPr>
            <p:cNvPr id="25618" name="Freeform 34"/>
            <p:cNvSpPr>
              <a:spLocks/>
            </p:cNvSpPr>
            <p:nvPr/>
          </p:nvSpPr>
          <p:spPr bwMode="auto">
            <a:xfrm>
              <a:off x="3648" y="960"/>
              <a:ext cx="576" cy="1104"/>
            </a:xfrm>
            <a:custGeom>
              <a:avLst/>
              <a:gdLst>
                <a:gd name="T0" fmla="*/ 576 w 576"/>
                <a:gd name="T1" fmla="*/ 1104 h 2736"/>
                <a:gd name="T2" fmla="*/ 0 w 576"/>
                <a:gd name="T3" fmla="*/ 1104 h 2736"/>
                <a:gd name="T4" fmla="*/ 0 w 576"/>
                <a:gd name="T5" fmla="*/ 0 h 2736"/>
                <a:gd name="T6" fmla="*/ 480 w 576"/>
                <a:gd name="T7" fmla="*/ 0 h 27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736">
                  <a:moveTo>
                    <a:pt x="576" y="2736"/>
                  </a:moveTo>
                  <a:lnTo>
                    <a:pt x="0" y="2736"/>
                  </a:ln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9" name="Rectangle 35"/>
            <p:cNvSpPr>
              <a:spLocks noChangeArrowheads="1"/>
            </p:cNvSpPr>
            <p:nvPr/>
          </p:nvSpPr>
          <p:spPr bwMode="auto">
            <a:xfrm>
              <a:off x="3264" y="1344"/>
              <a:ext cx="624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pt-BR" sz="1600">
                  <a:latin typeface="Arial" pitchFamily="34" charset="0"/>
                </a:rPr>
                <a:t>Corrigir erro</a:t>
              </a:r>
            </a:p>
          </p:txBody>
        </p:sp>
      </p:grpSp>
      <p:sp>
        <p:nvSpPr>
          <p:cNvPr id="25608" name="Rectangle 36"/>
          <p:cNvSpPr>
            <a:spLocks noChangeArrowheads="1"/>
          </p:cNvSpPr>
          <p:nvPr/>
        </p:nvSpPr>
        <p:spPr bwMode="auto">
          <a:xfrm>
            <a:off x="457200" y="228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rgbClr val="000099"/>
                </a:solidFill>
              </a:rPr>
              <a:t>Processo de Depuração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</a:rPr>
              <a:t>(encontrar erros)</a:t>
            </a:r>
          </a:p>
        </p:txBody>
      </p:sp>
      <p:sp>
        <p:nvSpPr>
          <p:cNvPr id="62504" name="Line 40"/>
          <p:cNvSpPr>
            <a:spLocks noChangeShapeType="1"/>
          </p:cNvSpPr>
          <p:nvPr/>
        </p:nvSpPr>
        <p:spPr bwMode="auto">
          <a:xfrm>
            <a:off x="45720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1" grpId="0" animBg="1"/>
      <p:bldP spid="625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447B57-600D-401C-B2FC-B40E201F88D3}" type="slidenum">
              <a:rPr lang="pt-BR">
                <a:latin typeface="Times New Roman" pitchFamily="18" charset="0"/>
              </a:rPr>
              <a:pPr/>
              <a:t>26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924050" y="1447800"/>
            <a:ext cx="1447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pt-BR" sz="2000">
                <a:latin typeface="Arial" pitchFamily="34" charset="0"/>
              </a:rPr>
              <a:t>Código </a:t>
            </a:r>
          </a:p>
          <a:p>
            <a:pPr algn="ctr" eaLnBrk="0" hangingPunct="0"/>
            <a:r>
              <a:rPr lang="pt-BR" sz="2000">
                <a:latin typeface="Arial" pitchFamily="34" charset="0"/>
              </a:rPr>
              <a:t>Fonte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924050" y="2819400"/>
            <a:ext cx="1447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pt-BR" sz="2000">
                <a:latin typeface="Arial" pitchFamily="34" charset="0"/>
              </a:rPr>
              <a:t>Código Objeto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905000" y="3962400"/>
            <a:ext cx="1447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pt-BR" sz="2000">
                <a:latin typeface="Arial" pitchFamily="34" charset="0"/>
              </a:rPr>
              <a:t>Código Executável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29000" y="1524000"/>
            <a:ext cx="5334000" cy="701675"/>
            <a:chOff x="2400" y="960"/>
            <a:chExt cx="3072" cy="442"/>
          </a:xfrm>
        </p:grpSpPr>
        <p:sp>
          <p:nvSpPr>
            <p:cNvPr id="26639" name="Text Box 6"/>
            <p:cNvSpPr txBox="1">
              <a:spLocks noChangeArrowheads="1"/>
            </p:cNvSpPr>
            <p:nvPr/>
          </p:nvSpPr>
          <p:spPr bwMode="auto">
            <a:xfrm>
              <a:off x="3072" y="960"/>
              <a:ext cx="2400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Programa original em linguagem de alto nível / montagem</a:t>
              </a:r>
            </a:p>
          </p:txBody>
        </p:sp>
        <p:sp>
          <p:nvSpPr>
            <p:cNvPr id="26640" name="Line 7"/>
            <p:cNvSpPr>
              <a:spLocks noChangeShapeType="1"/>
            </p:cNvSpPr>
            <p:nvPr/>
          </p:nvSpPr>
          <p:spPr bwMode="auto">
            <a:xfrm flipH="1">
              <a:off x="2400" y="1152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429000" y="2895600"/>
            <a:ext cx="4953000" cy="1447800"/>
            <a:chOff x="2400" y="2160"/>
            <a:chExt cx="3120" cy="912"/>
          </a:xfrm>
        </p:grpSpPr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3120" y="2160"/>
              <a:ext cx="2400" cy="25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>
                  <a:latin typeface="Arial" pitchFamily="34" charset="0"/>
                </a:rPr>
                <a:t>Programa em linguagem binária</a:t>
              </a:r>
            </a:p>
          </p:txBody>
        </p:sp>
        <p:sp>
          <p:nvSpPr>
            <p:cNvPr id="26637" name="Line 10"/>
            <p:cNvSpPr>
              <a:spLocks noChangeShapeType="1"/>
            </p:cNvSpPr>
            <p:nvPr/>
          </p:nvSpPr>
          <p:spPr bwMode="auto">
            <a:xfrm flipH="1">
              <a:off x="2400" y="2351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8" name="Line 11"/>
            <p:cNvSpPr>
              <a:spLocks noChangeShapeType="1"/>
            </p:cNvSpPr>
            <p:nvPr/>
          </p:nvSpPr>
          <p:spPr bwMode="auto">
            <a:xfrm flipH="1">
              <a:off x="2400" y="2304"/>
              <a:ext cx="72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957298" y="228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200" dirty="0">
                <a:solidFill>
                  <a:srgbClr val="000099"/>
                </a:solidFill>
              </a:rPr>
              <a:t>Código FONTE, OBJETO e EXECUTÁVEL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381000" y="5257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79438" indent="-579438" algn="just">
              <a:lnSpc>
                <a:spcPct val="90000"/>
              </a:lnSpc>
              <a:tabLst>
                <a:tab pos="485775" algn="l"/>
              </a:tabLst>
            </a:pPr>
            <a:r>
              <a:rPr lang="pt-BR" sz="2800">
                <a:sym typeface="Symbol" pitchFamily="18" charset="2"/>
              </a:rPr>
              <a:t>	</a:t>
            </a:r>
            <a:r>
              <a:rPr lang="pt-BR" sz="2800"/>
              <a:t>Também pode ser chamado de programa FONTE, programa OBJETO e programa EXECUTÁVEL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1" grpId="0" animBg="1" autoUpdateAnimBg="0"/>
      <p:bldP spid="63492" grpId="0" animBg="1" autoUpdateAnimBg="0"/>
      <p:bldP spid="6350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78470A-7A1D-44A9-B3CE-559732401876}" type="slidenum">
              <a:rPr lang="pt-BR">
                <a:latin typeface="Times New Roman" pitchFamily="18" charset="0"/>
              </a:rPr>
              <a:pPr/>
              <a:t>27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04800" y="13716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600"/>
              <a:t>Desenvolver o algoritmo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600"/>
              <a:t>compreender muito bem o problema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600"/>
              <a:t>elaborar como solucionar passo a passo o problema, respeitando a  “lógica de programação”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600"/>
              <a:t>Codificar o algoritmo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600"/>
              <a:t>escrever o algoritmo em uma linguagem de programação</a:t>
            </a:r>
          </a:p>
          <a:p>
            <a:pPr marL="742950" lvl="1" indent="-285750">
              <a:spcBef>
                <a:spcPct val="20000"/>
              </a:spcBef>
            </a:pPr>
            <a:endParaRPr lang="pt-BR" sz="10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600"/>
              <a:t>INTERPRETAÇÃO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pt-BR" sz="2600" b="1"/>
              <a:t>		     ou </a:t>
            </a:r>
            <a:endParaRPr lang="pt-BR" sz="26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600"/>
              <a:t>COMPILAÇÃO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395442" y="285728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pt-BR" sz="3600" dirty="0">
                <a:solidFill>
                  <a:srgbClr val="000099"/>
                </a:solidFill>
              </a:rPr>
              <a:t>Etapas de desenvolvimento e execução de um programa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0" y="5029200"/>
            <a:ext cx="2212975" cy="1219200"/>
            <a:chOff x="1920" y="3216"/>
            <a:chExt cx="1394" cy="768"/>
          </a:xfrm>
        </p:grpSpPr>
        <p:sp>
          <p:nvSpPr>
            <p:cNvPr id="27656" name="AutoShape 3"/>
            <p:cNvSpPr>
              <a:spLocks/>
            </p:cNvSpPr>
            <p:nvPr/>
          </p:nvSpPr>
          <p:spPr bwMode="auto">
            <a:xfrm>
              <a:off x="1920" y="3216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2112" y="3216"/>
              <a:ext cx="120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buFontTx/>
                <a:buAutoNum type="arabicPeriod"/>
              </a:pPr>
              <a:r>
                <a:rPr lang="pt-BR"/>
                <a:t>Compilar</a:t>
              </a:r>
            </a:p>
            <a:p>
              <a:pPr marL="457200" indent="-457200">
                <a:buFontTx/>
                <a:buAutoNum type="arabicPeriod"/>
              </a:pPr>
              <a:r>
                <a:rPr lang="pt-BR"/>
                <a:t>Linkeditar</a:t>
              </a:r>
            </a:p>
            <a:p>
              <a:pPr marL="457200" indent="-457200">
                <a:buFontTx/>
                <a:buAutoNum type="arabicPeriod"/>
              </a:pPr>
              <a:r>
                <a:rPr lang="pt-BR"/>
                <a:t>Executar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bldLvl="2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F102542-91C6-4DED-B62F-514E6306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6B5F69E-D8BE-4879-9671-A5A89987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D5A82D9-566C-44CC-857D-E3D214BB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EDCE09-FF24-42D1-AAE7-76652BF0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307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EF7853-4E19-484A-93EF-8FA110952292}" type="slidenum">
              <a:rPr lang="pt-BR">
                <a:latin typeface="Times New Roman" pitchFamily="18" charset="0"/>
              </a:rPr>
              <a:pPr/>
              <a:t>3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48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Processamento de Dados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581400" y="1447800"/>
            <a:ext cx="2057400" cy="1219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sz="2300" dirty="0"/>
              <a:t>Processamento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85800" y="1676400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sz="2400" dirty="0"/>
              <a:t>Entrada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6858000" y="1676400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sz="2400" dirty="0"/>
              <a:t>Saída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362200" y="2133600"/>
            <a:ext cx="1219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5638800" y="2057400"/>
            <a:ext cx="1219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62200" y="2667000"/>
            <a:ext cx="4495800" cy="3270250"/>
            <a:chOff x="1488" y="2448"/>
            <a:chExt cx="2832" cy="2060"/>
          </a:xfrm>
        </p:grpSpPr>
        <p:sp>
          <p:nvSpPr>
            <p:cNvPr id="3085" name="Text Box 11"/>
            <p:cNvSpPr txBox="1">
              <a:spLocks noChangeArrowheads="1"/>
            </p:cNvSpPr>
            <p:nvPr/>
          </p:nvSpPr>
          <p:spPr bwMode="auto">
            <a:xfrm>
              <a:off x="1512" y="2753"/>
              <a:ext cx="2729" cy="17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pt-PT" sz="2500" i="1" dirty="0">
                  <a:latin typeface="+mj-lt"/>
                </a:rPr>
                <a:t>Qualquer atividade ou conjunto de atividades ordenadamente realizadas que, utilizando informações (ou dados) básicas, efetua(m) transformações para obter novas informações (ou dados) como resultado.</a:t>
              </a:r>
              <a:endParaRPr lang="pt-BR" sz="2500" i="1" dirty="0">
                <a:latin typeface="+mj-lt"/>
              </a:endParaRPr>
            </a:p>
          </p:txBody>
        </p:sp>
        <p:sp>
          <p:nvSpPr>
            <p:cNvPr id="3086" name="Line 12"/>
            <p:cNvSpPr>
              <a:spLocks noChangeShapeType="1"/>
            </p:cNvSpPr>
            <p:nvPr/>
          </p:nvSpPr>
          <p:spPr bwMode="auto">
            <a:xfrm flipH="1">
              <a:off x="1488" y="2448"/>
              <a:ext cx="76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7" name="Line 13"/>
            <p:cNvSpPr>
              <a:spLocks noChangeShapeType="1"/>
            </p:cNvSpPr>
            <p:nvPr/>
          </p:nvSpPr>
          <p:spPr bwMode="auto">
            <a:xfrm>
              <a:off x="3552" y="2448"/>
              <a:ext cx="76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 autoUpdateAnimBg="0"/>
      <p:bldP spid="6150" grpId="0" animBg="1" autoUpdateAnimBg="0"/>
      <p:bldP spid="6151" grpId="0" animBg="1" autoUpdateAnimBg="0"/>
      <p:bldP spid="6152" grpId="0" animBg="1"/>
      <p:bldP spid="61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AC1F-0617-4FEC-9F1C-546BB2A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2D3C8-87B9-462F-A0BD-41485014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latin typeface="+mj-lt"/>
              </a:rPr>
              <a:t>Os slides foram desenvolvidos pelo Prof. </a:t>
            </a:r>
            <a:r>
              <a:rPr lang="pt-BR" altLang="pt-BR" sz="2800" dirty="0">
                <a:latin typeface="+mj-lt"/>
              </a:rPr>
              <a:t>Jair Alves Barbosa (UCB) e atualizado e/ou adaptado pelos Professores Wesley </a:t>
            </a:r>
            <a:r>
              <a:rPr lang="pt-BR" altLang="pt-BR" sz="2800" dirty="0" err="1">
                <a:latin typeface="+mj-lt"/>
              </a:rPr>
              <a:t>Tschiedel</a:t>
            </a:r>
            <a:r>
              <a:rPr lang="pt-BR" altLang="pt-BR" sz="2800" dirty="0">
                <a:latin typeface="+mj-lt"/>
              </a:rPr>
              <a:t> e Joyce Siqueira.</a:t>
            </a:r>
          </a:p>
          <a:p>
            <a:pPr algn="just"/>
            <a:r>
              <a:rPr lang="pt-BR" sz="2800" dirty="0">
                <a:latin typeface="+mj-lt"/>
              </a:rPr>
              <a:t>Sugestões são sempre bem vindas. Fiquem a vontade para sugerir a inclusão de conteúdo, correções ou detalhamento dos tópicos. 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8200D7-1D39-409F-ADEF-19A80392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C15BEB-A3B2-44C7-9EBB-932CBD06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0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4100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466C89-57FC-43B9-851F-84D5E78CD611}" type="slidenum">
              <a:rPr lang="pt-BR">
                <a:latin typeface="Times New Roman" pitchFamily="18" charset="0"/>
              </a:rPr>
              <a:pPr/>
              <a:t>4</a:t>
            </a:fld>
            <a:endParaRPr lang="pt-BR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52400" y="3723754"/>
            <a:ext cx="2362200" cy="1136650"/>
            <a:chOff x="96" y="3364"/>
            <a:chExt cx="1488" cy="716"/>
          </a:xfrm>
        </p:grpSpPr>
        <p:sp>
          <p:nvSpPr>
            <p:cNvPr id="4112" name="Text Box 25"/>
            <p:cNvSpPr txBox="1">
              <a:spLocks noChangeArrowheads="1"/>
            </p:cNvSpPr>
            <p:nvPr/>
          </p:nvSpPr>
          <p:spPr bwMode="auto">
            <a:xfrm>
              <a:off x="96" y="3638"/>
              <a:ext cx="1488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 dirty="0"/>
                <a:t>Teclado, mouse,</a:t>
              </a:r>
            </a:p>
            <a:p>
              <a:pPr eaLnBrk="0" hangingPunct="0"/>
              <a:r>
                <a:rPr lang="pt-BR" sz="2000" dirty="0"/>
                <a:t>disco, etc.</a:t>
              </a:r>
            </a:p>
          </p:txBody>
        </p:sp>
        <p:sp>
          <p:nvSpPr>
            <p:cNvPr id="4113" name="Line 26"/>
            <p:cNvSpPr>
              <a:spLocks noChangeShapeType="1"/>
            </p:cNvSpPr>
            <p:nvPr/>
          </p:nvSpPr>
          <p:spPr bwMode="auto">
            <a:xfrm flipV="1">
              <a:off x="336" y="3364"/>
              <a:ext cx="588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84658"/>
            <a:ext cx="84582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um Sistema de Computação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5800" y="2574404"/>
            <a:ext cx="7848600" cy="1219200"/>
            <a:chOff x="432" y="2640"/>
            <a:chExt cx="4944" cy="768"/>
          </a:xfrm>
        </p:grpSpPr>
        <p:sp>
          <p:nvSpPr>
            <p:cNvPr id="4107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1296" cy="7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100" dirty="0"/>
                <a:t>Processamento</a:t>
              </a:r>
            </a:p>
          </p:txBody>
        </p: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>
              <a:off x="1488" y="3072"/>
              <a:ext cx="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3552" y="3024"/>
              <a:ext cx="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0" name="AutoShape 19"/>
            <p:cNvSpPr>
              <a:spLocks noChangeArrowheads="1"/>
            </p:cNvSpPr>
            <p:nvPr/>
          </p:nvSpPr>
          <p:spPr bwMode="auto">
            <a:xfrm>
              <a:off x="432" y="2784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dirty="0"/>
                <a:t>Dispositivo </a:t>
              </a:r>
            </a:p>
            <a:p>
              <a:pPr algn="ctr" eaLnBrk="0" hangingPunct="0"/>
              <a:r>
                <a:rPr lang="pt-BR" sz="2200" dirty="0"/>
                <a:t>de Entrada</a:t>
              </a:r>
            </a:p>
          </p:txBody>
        </p:sp>
        <p:sp>
          <p:nvSpPr>
            <p:cNvPr id="4111" name="AutoShape 20"/>
            <p:cNvSpPr>
              <a:spLocks noChangeArrowheads="1"/>
            </p:cNvSpPr>
            <p:nvPr/>
          </p:nvSpPr>
          <p:spPr bwMode="auto">
            <a:xfrm>
              <a:off x="4320" y="2784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dirty="0"/>
                <a:t>Dispositivo </a:t>
              </a:r>
            </a:p>
            <a:p>
              <a:pPr algn="ctr" eaLnBrk="0" hangingPunct="0"/>
              <a:r>
                <a:rPr lang="pt-BR" sz="2200" dirty="0"/>
                <a:t>de Saída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086600" y="3669779"/>
            <a:ext cx="1981200" cy="1190625"/>
            <a:chOff x="4800" y="2342"/>
            <a:chExt cx="912" cy="750"/>
          </a:xfrm>
        </p:grpSpPr>
        <p:sp>
          <p:nvSpPr>
            <p:cNvPr id="4105" name="Text Box 22"/>
            <p:cNvSpPr txBox="1">
              <a:spLocks noChangeArrowheads="1"/>
            </p:cNvSpPr>
            <p:nvPr/>
          </p:nvSpPr>
          <p:spPr bwMode="auto">
            <a:xfrm>
              <a:off x="4800" y="2650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/>
                <a:t>Impressora, vídeo, disco, etc.</a:t>
              </a:r>
            </a:p>
          </p:txBody>
        </p:sp>
        <p:sp>
          <p:nvSpPr>
            <p:cNvPr id="4106" name="Line 23"/>
            <p:cNvSpPr>
              <a:spLocks noChangeShapeType="1"/>
            </p:cNvSpPr>
            <p:nvPr/>
          </p:nvSpPr>
          <p:spPr bwMode="auto">
            <a:xfrm rot="16200000" flipV="1">
              <a:off x="4920" y="2366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512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DC2E65-CA4A-4808-A8C7-918A27313BE4}" type="slidenum">
              <a:rPr lang="pt-BR">
                <a:latin typeface="Times New Roman" pitchFamily="18" charset="0"/>
              </a:rPr>
              <a:pPr/>
              <a:t>5</a:t>
            </a:fld>
            <a:endParaRPr lang="pt-BR"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77000" y="6145236"/>
            <a:ext cx="2051050" cy="641350"/>
            <a:chOff x="4080" y="3552"/>
            <a:chExt cx="1292" cy="404"/>
          </a:xfrm>
        </p:grpSpPr>
        <p:sp>
          <p:nvSpPr>
            <p:cNvPr id="5149" name="Text Box 25"/>
            <p:cNvSpPr txBox="1">
              <a:spLocks noChangeArrowheads="1"/>
            </p:cNvSpPr>
            <p:nvPr/>
          </p:nvSpPr>
          <p:spPr bwMode="auto">
            <a:xfrm>
              <a:off x="4752" y="3552"/>
              <a:ext cx="62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800"/>
                <a:t>Dados</a:t>
              </a:r>
            </a:p>
            <a:p>
              <a:pPr eaLnBrk="0" hangingPunct="0"/>
              <a:r>
                <a:rPr lang="pt-BR" sz="1800"/>
                <a:t>Controle</a:t>
              </a:r>
            </a:p>
          </p:txBody>
        </p:sp>
        <p:sp>
          <p:nvSpPr>
            <p:cNvPr id="5150" name="Line 26"/>
            <p:cNvSpPr>
              <a:spLocks noChangeShapeType="1"/>
            </p:cNvSpPr>
            <p:nvPr/>
          </p:nvSpPr>
          <p:spPr bwMode="auto">
            <a:xfrm rot="-5400000" flipH="1" flipV="1">
              <a:off x="4367" y="355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 rot="-5400000" flipH="1" flipV="1">
              <a:off x="4367" y="3361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60363" y="2487636"/>
            <a:ext cx="8707438" cy="3657600"/>
            <a:chOff x="227" y="1248"/>
            <a:chExt cx="5485" cy="2304"/>
          </a:xfrm>
        </p:grpSpPr>
        <p:sp>
          <p:nvSpPr>
            <p:cNvPr id="5128" name="AutoShape 4"/>
            <p:cNvSpPr>
              <a:spLocks noChangeArrowheads="1"/>
            </p:cNvSpPr>
            <p:nvPr/>
          </p:nvSpPr>
          <p:spPr bwMode="auto">
            <a:xfrm>
              <a:off x="432" y="1824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dirty="0"/>
                <a:t>Dispositivo </a:t>
              </a:r>
            </a:p>
            <a:p>
              <a:pPr algn="ctr" eaLnBrk="0" hangingPunct="0"/>
              <a:r>
                <a:rPr lang="pt-BR" sz="2200" dirty="0"/>
                <a:t>de Entrada</a:t>
              </a:r>
            </a:p>
          </p:txBody>
        </p:sp>
        <p:sp>
          <p:nvSpPr>
            <p:cNvPr id="5129" name="AutoShape 5"/>
            <p:cNvSpPr>
              <a:spLocks noChangeArrowheads="1"/>
            </p:cNvSpPr>
            <p:nvPr/>
          </p:nvSpPr>
          <p:spPr bwMode="auto">
            <a:xfrm>
              <a:off x="4320" y="1824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/>
                <a:t>Dispositivo </a:t>
              </a:r>
            </a:p>
            <a:p>
              <a:pPr algn="ctr" eaLnBrk="0" hangingPunct="0"/>
              <a:r>
                <a:rPr lang="pt-BR" sz="2200"/>
                <a:t>de Saída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7" y="2352"/>
              <a:ext cx="743" cy="972"/>
              <a:chOff x="227" y="2352"/>
              <a:chExt cx="743" cy="972"/>
            </a:xfrm>
          </p:grpSpPr>
          <p:sp>
            <p:nvSpPr>
              <p:cNvPr id="5147" name="Text Box 7"/>
              <p:cNvSpPr txBox="1">
                <a:spLocks noChangeArrowheads="1"/>
              </p:cNvSpPr>
              <p:nvPr/>
            </p:nvSpPr>
            <p:spPr bwMode="auto">
              <a:xfrm>
                <a:off x="227" y="2626"/>
                <a:ext cx="743" cy="69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pt-BR" sz="2200"/>
                  <a:t>Teclado, mouse, etc.</a:t>
                </a:r>
              </a:p>
            </p:txBody>
          </p:sp>
          <p:sp>
            <p:nvSpPr>
              <p:cNvPr id="5148" name="Line 8"/>
              <p:cNvSpPr>
                <a:spLocks noChangeShapeType="1"/>
              </p:cNvSpPr>
              <p:nvPr/>
            </p:nvSpPr>
            <p:spPr bwMode="auto">
              <a:xfrm flipV="1">
                <a:off x="576" y="2352"/>
                <a:ext cx="28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pt-BR" sz="2200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800" y="2342"/>
              <a:ext cx="912" cy="1006"/>
              <a:chOff x="4800" y="2342"/>
              <a:chExt cx="912" cy="1006"/>
            </a:xfrm>
          </p:grpSpPr>
          <p:sp>
            <p:nvSpPr>
              <p:cNvPr id="5145" name="Text Box 10"/>
              <p:cNvSpPr txBox="1">
                <a:spLocks noChangeArrowheads="1"/>
              </p:cNvSpPr>
              <p:nvPr/>
            </p:nvSpPr>
            <p:spPr bwMode="auto">
              <a:xfrm>
                <a:off x="4800" y="2650"/>
                <a:ext cx="912" cy="69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pt-BR" sz="2200"/>
                  <a:t>Impressora, vídeo, disco, etc.</a:t>
                </a:r>
              </a:p>
            </p:txBody>
          </p:sp>
          <p:sp>
            <p:nvSpPr>
              <p:cNvPr id="5146" name="Line 11"/>
              <p:cNvSpPr>
                <a:spLocks noChangeShapeType="1"/>
              </p:cNvSpPr>
              <p:nvPr/>
            </p:nvSpPr>
            <p:spPr bwMode="auto">
              <a:xfrm rot="16200000" flipV="1">
                <a:off x="4920" y="236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pt-BR" sz="2200"/>
              </a:p>
            </p:txBody>
          </p:sp>
        </p:grpSp>
        <p:sp>
          <p:nvSpPr>
            <p:cNvPr id="5132" name="Rectangle 13"/>
            <p:cNvSpPr>
              <a:spLocks noChangeArrowheads="1"/>
            </p:cNvSpPr>
            <p:nvPr/>
          </p:nvSpPr>
          <p:spPr bwMode="auto">
            <a:xfrm>
              <a:off x="2208" y="2688"/>
              <a:ext cx="1296" cy="8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pt-BR" sz="2200" dirty="0"/>
                <a:t>Memória</a:t>
              </a:r>
            </a:p>
          </p:txBody>
        </p:sp>
        <p:sp>
          <p:nvSpPr>
            <p:cNvPr id="5133" name="Rectangle 14"/>
            <p:cNvSpPr>
              <a:spLocks noChangeArrowheads="1"/>
            </p:cNvSpPr>
            <p:nvPr/>
          </p:nvSpPr>
          <p:spPr bwMode="auto">
            <a:xfrm>
              <a:off x="2208" y="1248"/>
              <a:ext cx="1296" cy="8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pt-BR" sz="2000" dirty="0"/>
                <a:t>Processador (Unidade Central de Processamento)</a:t>
              </a:r>
            </a:p>
          </p:txBody>
        </p:sp>
        <p:sp>
          <p:nvSpPr>
            <p:cNvPr id="5134" name="Line 15"/>
            <p:cNvSpPr>
              <a:spLocks noChangeShapeType="1"/>
            </p:cNvSpPr>
            <p:nvPr/>
          </p:nvSpPr>
          <p:spPr bwMode="auto">
            <a:xfrm flipV="1">
              <a:off x="2604" y="211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5135" name="Line 16"/>
            <p:cNvSpPr>
              <a:spLocks noChangeShapeType="1"/>
            </p:cNvSpPr>
            <p:nvPr/>
          </p:nvSpPr>
          <p:spPr bwMode="auto">
            <a:xfrm flipV="1">
              <a:off x="3180" y="211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5136" name="Line 17"/>
            <p:cNvSpPr>
              <a:spLocks noChangeShapeType="1"/>
            </p:cNvSpPr>
            <p:nvPr/>
          </p:nvSpPr>
          <p:spPr bwMode="auto">
            <a:xfrm flipV="1">
              <a:off x="2891" y="211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5137" name="Freeform 18"/>
            <p:cNvSpPr>
              <a:spLocks/>
            </p:cNvSpPr>
            <p:nvPr/>
          </p:nvSpPr>
          <p:spPr bwMode="auto">
            <a:xfrm>
              <a:off x="1056" y="2400"/>
              <a:ext cx="1152" cy="624"/>
            </a:xfrm>
            <a:custGeom>
              <a:avLst/>
              <a:gdLst>
                <a:gd name="T0" fmla="*/ 0 w 1008"/>
                <a:gd name="T1" fmla="*/ 0 h 528"/>
                <a:gd name="T2" fmla="*/ 0 w 1008"/>
                <a:gd name="T3" fmla="*/ 624 h 528"/>
                <a:gd name="T4" fmla="*/ 1152 w 1008"/>
                <a:gd name="T5" fmla="*/ 624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528">
                  <a:moveTo>
                    <a:pt x="0" y="0"/>
                  </a:moveTo>
                  <a:lnTo>
                    <a:pt x="0" y="528"/>
                  </a:lnTo>
                  <a:lnTo>
                    <a:pt x="1008" y="52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5138" name="Freeform 19"/>
            <p:cNvSpPr>
              <a:spLocks/>
            </p:cNvSpPr>
            <p:nvPr/>
          </p:nvSpPr>
          <p:spPr bwMode="auto">
            <a:xfrm>
              <a:off x="3504" y="2352"/>
              <a:ext cx="1152" cy="720"/>
            </a:xfrm>
            <a:custGeom>
              <a:avLst/>
              <a:gdLst>
                <a:gd name="T0" fmla="*/ 0 w 1152"/>
                <a:gd name="T1" fmla="*/ 720 h 576"/>
                <a:gd name="T2" fmla="*/ 1152 w 1152"/>
                <a:gd name="T3" fmla="*/ 720 h 576"/>
                <a:gd name="T4" fmla="*/ 1152 w 115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576">
                  <a:moveTo>
                    <a:pt x="0" y="576"/>
                  </a:moveTo>
                  <a:lnTo>
                    <a:pt x="1152" y="576"/>
                  </a:lnTo>
                  <a:lnTo>
                    <a:pt x="115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5139" name="Freeform 20"/>
            <p:cNvSpPr>
              <a:spLocks/>
            </p:cNvSpPr>
            <p:nvPr/>
          </p:nvSpPr>
          <p:spPr bwMode="auto">
            <a:xfrm>
              <a:off x="3552" y="1344"/>
              <a:ext cx="1200" cy="432"/>
            </a:xfrm>
            <a:custGeom>
              <a:avLst/>
              <a:gdLst>
                <a:gd name="T0" fmla="*/ 0 w 1104"/>
                <a:gd name="T1" fmla="*/ 0 h 720"/>
                <a:gd name="T2" fmla="*/ 365 w 1104"/>
                <a:gd name="T3" fmla="*/ 230 h 720"/>
                <a:gd name="T4" fmla="*/ 835 w 1104"/>
                <a:gd name="T5" fmla="*/ 173 h 720"/>
                <a:gd name="T6" fmla="*/ 1200 w 1104"/>
                <a:gd name="T7" fmla="*/ 432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4" h="720">
                  <a:moveTo>
                    <a:pt x="0" y="0"/>
                  </a:moveTo>
                  <a:cubicBezTo>
                    <a:pt x="104" y="168"/>
                    <a:pt x="208" y="336"/>
                    <a:pt x="336" y="384"/>
                  </a:cubicBezTo>
                  <a:cubicBezTo>
                    <a:pt x="464" y="432"/>
                    <a:pt x="640" y="232"/>
                    <a:pt x="768" y="288"/>
                  </a:cubicBezTo>
                  <a:cubicBezTo>
                    <a:pt x="896" y="344"/>
                    <a:pt x="1000" y="532"/>
                    <a:pt x="1104" y="720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5140" name="Text Box 21"/>
            <p:cNvSpPr txBox="1">
              <a:spLocks noChangeArrowheads="1"/>
            </p:cNvSpPr>
            <p:nvPr/>
          </p:nvSpPr>
          <p:spPr bwMode="auto">
            <a:xfrm>
              <a:off x="1901" y="2270"/>
              <a:ext cx="66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200" dirty="0"/>
                <a:t>Leitura</a:t>
              </a:r>
            </a:p>
          </p:txBody>
        </p:sp>
        <p:sp>
          <p:nvSpPr>
            <p:cNvPr id="5141" name="Text Box 22"/>
            <p:cNvSpPr txBox="1">
              <a:spLocks noChangeArrowheads="1"/>
            </p:cNvSpPr>
            <p:nvPr/>
          </p:nvSpPr>
          <p:spPr bwMode="auto">
            <a:xfrm>
              <a:off x="3180" y="2265"/>
              <a:ext cx="638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200" dirty="0"/>
                <a:t>Escrita</a:t>
              </a:r>
            </a:p>
          </p:txBody>
        </p:sp>
        <p:sp>
          <p:nvSpPr>
            <p:cNvPr id="5142" name="Text Box 23"/>
            <p:cNvSpPr txBox="1">
              <a:spLocks noChangeArrowheads="1"/>
            </p:cNvSpPr>
            <p:nvPr/>
          </p:nvSpPr>
          <p:spPr bwMode="auto">
            <a:xfrm>
              <a:off x="1248" y="2784"/>
              <a:ext cx="720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200"/>
                <a:t>Entrada</a:t>
              </a:r>
            </a:p>
          </p:txBody>
        </p:sp>
        <p:sp>
          <p:nvSpPr>
            <p:cNvPr id="5143" name="Text Box 24"/>
            <p:cNvSpPr txBox="1">
              <a:spLocks noChangeArrowheads="1"/>
            </p:cNvSpPr>
            <p:nvPr/>
          </p:nvSpPr>
          <p:spPr bwMode="auto">
            <a:xfrm>
              <a:off x="3696" y="2832"/>
              <a:ext cx="528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200"/>
                <a:t>Saída</a:t>
              </a:r>
            </a:p>
          </p:txBody>
        </p:sp>
        <p:sp>
          <p:nvSpPr>
            <p:cNvPr id="5144" name="Freeform 28"/>
            <p:cNvSpPr>
              <a:spLocks/>
            </p:cNvSpPr>
            <p:nvPr/>
          </p:nvSpPr>
          <p:spPr bwMode="auto">
            <a:xfrm>
              <a:off x="1056" y="1392"/>
              <a:ext cx="1056" cy="384"/>
            </a:xfrm>
            <a:custGeom>
              <a:avLst/>
              <a:gdLst>
                <a:gd name="T0" fmla="*/ 0 w 1008"/>
                <a:gd name="T1" fmla="*/ 384 h 672"/>
                <a:gd name="T2" fmla="*/ 151 w 1008"/>
                <a:gd name="T3" fmla="*/ 165 h 672"/>
                <a:gd name="T4" fmla="*/ 553 w 1008"/>
                <a:gd name="T5" fmla="*/ 192 h 672"/>
                <a:gd name="T6" fmla="*/ 1056 w 100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672">
                  <a:moveTo>
                    <a:pt x="0" y="672"/>
                  </a:moveTo>
                  <a:cubicBezTo>
                    <a:pt x="28" y="508"/>
                    <a:pt x="56" y="344"/>
                    <a:pt x="144" y="288"/>
                  </a:cubicBezTo>
                  <a:cubicBezTo>
                    <a:pt x="232" y="232"/>
                    <a:pt x="384" y="384"/>
                    <a:pt x="528" y="336"/>
                  </a:cubicBezTo>
                  <a:cubicBezTo>
                    <a:pt x="672" y="288"/>
                    <a:pt x="840" y="144"/>
                    <a:pt x="1008" y="0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</p:grpSp>
      <p:sp>
        <p:nvSpPr>
          <p:cNvPr id="5127" name="Rectangle 30"/>
          <p:cNvSpPr>
            <a:spLocks noGrp="1" noChangeArrowheads="1"/>
          </p:cNvSpPr>
          <p:nvPr>
            <p:ph type="title"/>
          </p:nvPr>
        </p:nvSpPr>
        <p:spPr>
          <a:xfrm>
            <a:off x="360363" y="985055"/>
            <a:ext cx="8458200" cy="7620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um Sistema de Computação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46BD8A-D239-4BCD-ACB2-CB5436A913F6}" type="slidenum">
              <a:rPr lang="pt-BR">
                <a:latin typeface="Times New Roman" pitchFamily="18" charset="0"/>
              </a:rPr>
              <a:pPr/>
              <a:t>6</a:t>
            </a:fld>
            <a:endParaRPr lang="pt-BR">
              <a:latin typeface="Times New Roman" pitchFamily="18" charset="0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477000" y="5638800"/>
            <a:ext cx="2051050" cy="641350"/>
            <a:chOff x="4080" y="3552"/>
            <a:chExt cx="1292" cy="404"/>
          </a:xfrm>
        </p:grpSpPr>
        <p:sp>
          <p:nvSpPr>
            <p:cNvPr id="6193" name="Text Box 15"/>
            <p:cNvSpPr txBox="1">
              <a:spLocks noChangeArrowheads="1"/>
            </p:cNvSpPr>
            <p:nvPr/>
          </p:nvSpPr>
          <p:spPr bwMode="auto">
            <a:xfrm>
              <a:off x="4752" y="3552"/>
              <a:ext cx="62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800"/>
                <a:t>Dados</a:t>
              </a:r>
            </a:p>
            <a:p>
              <a:pPr eaLnBrk="0" hangingPunct="0"/>
              <a:r>
                <a:rPr lang="pt-BR" sz="1800"/>
                <a:t>Controle</a:t>
              </a:r>
            </a:p>
          </p:txBody>
        </p:sp>
        <p:sp>
          <p:nvSpPr>
            <p:cNvPr id="6194" name="Line 16"/>
            <p:cNvSpPr>
              <a:spLocks noChangeShapeType="1"/>
            </p:cNvSpPr>
            <p:nvPr/>
          </p:nvSpPr>
          <p:spPr bwMode="auto">
            <a:xfrm rot="-5400000" flipH="1" flipV="1">
              <a:off x="4367" y="355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95" name="Line 17"/>
            <p:cNvSpPr>
              <a:spLocks noChangeShapeType="1"/>
            </p:cNvSpPr>
            <p:nvPr/>
          </p:nvSpPr>
          <p:spPr bwMode="auto">
            <a:xfrm rot="-5400000" flipH="1" flipV="1">
              <a:off x="4367" y="3361"/>
              <a:ext cx="1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209800" y="5524500"/>
            <a:ext cx="1295400" cy="806450"/>
            <a:chOff x="1392" y="3480"/>
            <a:chExt cx="816" cy="508"/>
          </a:xfrm>
        </p:grpSpPr>
        <p:sp>
          <p:nvSpPr>
            <p:cNvPr id="6191" name="Text Box 37"/>
            <p:cNvSpPr txBox="1">
              <a:spLocks noChangeArrowheads="1"/>
            </p:cNvSpPr>
            <p:nvPr/>
          </p:nvSpPr>
          <p:spPr bwMode="auto">
            <a:xfrm>
              <a:off x="1392" y="3658"/>
              <a:ext cx="720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sz="1400" dirty="0"/>
                <a:t>Endereço e conteúdo</a:t>
              </a:r>
            </a:p>
          </p:txBody>
        </p:sp>
        <p:sp>
          <p:nvSpPr>
            <p:cNvPr id="6192" name="Freeform 38"/>
            <p:cNvSpPr>
              <a:spLocks/>
            </p:cNvSpPr>
            <p:nvPr/>
          </p:nvSpPr>
          <p:spPr bwMode="auto">
            <a:xfrm>
              <a:off x="1728" y="3480"/>
              <a:ext cx="480" cy="168"/>
            </a:xfrm>
            <a:custGeom>
              <a:avLst/>
              <a:gdLst>
                <a:gd name="T0" fmla="*/ 0 w 480"/>
                <a:gd name="T1" fmla="*/ 168 h 168"/>
                <a:gd name="T2" fmla="*/ 96 w 480"/>
                <a:gd name="T3" fmla="*/ 24 h 168"/>
                <a:gd name="T4" fmla="*/ 480 w 480"/>
                <a:gd name="T5" fmla="*/ 24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68">
                  <a:moveTo>
                    <a:pt x="0" y="168"/>
                  </a:moveTo>
                  <a:cubicBezTo>
                    <a:pt x="8" y="108"/>
                    <a:pt x="16" y="48"/>
                    <a:pt x="96" y="24"/>
                  </a:cubicBezTo>
                  <a:cubicBezTo>
                    <a:pt x="176" y="0"/>
                    <a:pt x="328" y="12"/>
                    <a:pt x="480" y="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3400" y="1981200"/>
            <a:ext cx="8534400" cy="2895600"/>
            <a:chOff x="336" y="1248"/>
            <a:chExt cx="5376" cy="1824"/>
          </a:xfrm>
        </p:grpSpPr>
        <p:sp>
          <p:nvSpPr>
            <p:cNvPr id="6171" name="Rectangle 3"/>
            <p:cNvSpPr>
              <a:spLocks noChangeArrowheads="1"/>
            </p:cNvSpPr>
            <p:nvPr/>
          </p:nvSpPr>
          <p:spPr bwMode="auto">
            <a:xfrm>
              <a:off x="2208" y="1248"/>
              <a:ext cx="1296" cy="8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pt-BR"/>
                <a:t>Processador UCP</a:t>
              </a:r>
            </a:p>
          </p:txBody>
        </p:sp>
        <p:sp>
          <p:nvSpPr>
            <p:cNvPr id="6172" name="Line 4"/>
            <p:cNvSpPr>
              <a:spLocks noChangeShapeType="1"/>
            </p:cNvSpPr>
            <p:nvPr/>
          </p:nvSpPr>
          <p:spPr bwMode="auto">
            <a:xfrm flipV="1">
              <a:off x="2604" y="211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3" name="Line 5"/>
            <p:cNvSpPr>
              <a:spLocks noChangeShapeType="1"/>
            </p:cNvSpPr>
            <p:nvPr/>
          </p:nvSpPr>
          <p:spPr bwMode="auto">
            <a:xfrm flipV="1">
              <a:off x="3180" y="211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4" name="Line 6"/>
            <p:cNvSpPr>
              <a:spLocks noChangeShapeType="1"/>
            </p:cNvSpPr>
            <p:nvPr/>
          </p:nvSpPr>
          <p:spPr bwMode="auto">
            <a:xfrm flipV="1">
              <a:off x="2891" y="2112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5" name="Freeform 7"/>
            <p:cNvSpPr>
              <a:spLocks/>
            </p:cNvSpPr>
            <p:nvPr/>
          </p:nvSpPr>
          <p:spPr bwMode="auto">
            <a:xfrm>
              <a:off x="1056" y="2400"/>
              <a:ext cx="1152" cy="624"/>
            </a:xfrm>
            <a:custGeom>
              <a:avLst/>
              <a:gdLst>
                <a:gd name="T0" fmla="*/ 0 w 1008"/>
                <a:gd name="T1" fmla="*/ 0 h 528"/>
                <a:gd name="T2" fmla="*/ 0 w 1008"/>
                <a:gd name="T3" fmla="*/ 624 h 528"/>
                <a:gd name="T4" fmla="*/ 1152 w 1008"/>
                <a:gd name="T5" fmla="*/ 624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528">
                  <a:moveTo>
                    <a:pt x="0" y="0"/>
                  </a:moveTo>
                  <a:lnTo>
                    <a:pt x="0" y="528"/>
                  </a:lnTo>
                  <a:lnTo>
                    <a:pt x="1008" y="52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6" name="Freeform 8"/>
            <p:cNvSpPr>
              <a:spLocks/>
            </p:cNvSpPr>
            <p:nvPr/>
          </p:nvSpPr>
          <p:spPr bwMode="auto">
            <a:xfrm>
              <a:off x="3504" y="2352"/>
              <a:ext cx="1152" cy="720"/>
            </a:xfrm>
            <a:custGeom>
              <a:avLst/>
              <a:gdLst>
                <a:gd name="T0" fmla="*/ 0 w 1152"/>
                <a:gd name="T1" fmla="*/ 720 h 576"/>
                <a:gd name="T2" fmla="*/ 1152 w 1152"/>
                <a:gd name="T3" fmla="*/ 720 h 576"/>
                <a:gd name="T4" fmla="*/ 1152 w 115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576">
                  <a:moveTo>
                    <a:pt x="0" y="576"/>
                  </a:moveTo>
                  <a:lnTo>
                    <a:pt x="1152" y="576"/>
                  </a:lnTo>
                  <a:lnTo>
                    <a:pt x="115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7" name="Freeform 9"/>
            <p:cNvSpPr>
              <a:spLocks/>
            </p:cNvSpPr>
            <p:nvPr/>
          </p:nvSpPr>
          <p:spPr bwMode="auto">
            <a:xfrm>
              <a:off x="1056" y="1392"/>
              <a:ext cx="1056" cy="384"/>
            </a:xfrm>
            <a:custGeom>
              <a:avLst/>
              <a:gdLst>
                <a:gd name="T0" fmla="*/ 0 w 1008"/>
                <a:gd name="T1" fmla="*/ 384 h 672"/>
                <a:gd name="T2" fmla="*/ 151 w 1008"/>
                <a:gd name="T3" fmla="*/ 165 h 672"/>
                <a:gd name="T4" fmla="*/ 553 w 1008"/>
                <a:gd name="T5" fmla="*/ 192 h 672"/>
                <a:gd name="T6" fmla="*/ 1056 w 100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672">
                  <a:moveTo>
                    <a:pt x="0" y="672"/>
                  </a:moveTo>
                  <a:cubicBezTo>
                    <a:pt x="28" y="508"/>
                    <a:pt x="56" y="344"/>
                    <a:pt x="144" y="288"/>
                  </a:cubicBezTo>
                  <a:cubicBezTo>
                    <a:pt x="232" y="232"/>
                    <a:pt x="384" y="384"/>
                    <a:pt x="528" y="336"/>
                  </a:cubicBezTo>
                  <a:cubicBezTo>
                    <a:pt x="672" y="288"/>
                    <a:pt x="840" y="144"/>
                    <a:pt x="1008" y="0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8" name="Freeform 10"/>
            <p:cNvSpPr>
              <a:spLocks/>
            </p:cNvSpPr>
            <p:nvPr/>
          </p:nvSpPr>
          <p:spPr bwMode="auto">
            <a:xfrm>
              <a:off x="3552" y="1344"/>
              <a:ext cx="1200" cy="432"/>
            </a:xfrm>
            <a:custGeom>
              <a:avLst/>
              <a:gdLst>
                <a:gd name="T0" fmla="*/ 0 w 1104"/>
                <a:gd name="T1" fmla="*/ 0 h 720"/>
                <a:gd name="T2" fmla="*/ 365 w 1104"/>
                <a:gd name="T3" fmla="*/ 230 h 720"/>
                <a:gd name="T4" fmla="*/ 835 w 1104"/>
                <a:gd name="T5" fmla="*/ 173 h 720"/>
                <a:gd name="T6" fmla="*/ 1200 w 1104"/>
                <a:gd name="T7" fmla="*/ 432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4" h="720">
                  <a:moveTo>
                    <a:pt x="0" y="0"/>
                  </a:moveTo>
                  <a:cubicBezTo>
                    <a:pt x="104" y="168"/>
                    <a:pt x="208" y="336"/>
                    <a:pt x="336" y="384"/>
                  </a:cubicBezTo>
                  <a:cubicBezTo>
                    <a:pt x="464" y="432"/>
                    <a:pt x="640" y="232"/>
                    <a:pt x="768" y="288"/>
                  </a:cubicBezTo>
                  <a:cubicBezTo>
                    <a:pt x="896" y="344"/>
                    <a:pt x="1000" y="532"/>
                    <a:pt x="1104" y="720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9" name="Text Box 11"/>
            <p:cNvSpPr txBox="1">
              <a:spLocks noChangeArrowheads="1"/>
            </p:cNvSpPr>
            <p:nvPr/>
          </p:nvSpPr>
          <p:spPr bwMode="auto">
            <a:xfrm>
              <a:off x="2072" y="2271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800"/>
                <a:t>Leitura</a:t>
              </a:r>
            </a:p>
          </p:txBody>
        </p:sp>
        <p:sp>
          <p:nvSpPr>
            <p:cNvPr id="6180" name="Text Box 12"/>
            <p:cNvSpPr txBox="1">
              <a:spLocks noChangeArrowheads="1"/>
            </p:cNvSpPr>
            <p:nvPr/>
          </p:nvSpPr>
          <p:spPr bwMode="auto">
            <a:xfrm>
              <a:off x="3180" y="2265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800"/>
                <a:t>Escrita</a:t>
              </a:r>
            </a:p>
          </p:txBody>
        </p:sp>
        <p:sp>
          <p:nvSpPr>
            <p:cNvPr id="6181" name="Text Box 13"/>
            <p:cNvSpPr txBox="1">
              <a:spLocks noChangeArrowheads="1"/>
            </p:cNvSpPr>
            <p:nvPr/>
          </p:nvSpPr>
          <p:spPr bwMode="auto">
            <a:xfrm>
              <a:off x="1248" y="2784"/>
              <a:ext cx="5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800"/>
                <a:t>Entrada</a:t>
              </a:r>
            </a:p>
          </p:txBody>
        </p:sp>
        <p:sp>
          <p:nvSpPr>
            <p:cNvPr id="6182" name="Text Box 14"/>
            <p:cNvSpPr txBox="1">
              <a:spLocks noChangeArrowheads="1"/>
            </p:cNvSpPr>
            <p:nvPr/>
          </p:nvSpPr>
          <p:spPr bwMode="auto">
            <a:xfrm>
              <a:off x="3696" y="2832"/>
              <a:ext cx="4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800"/>
                <a:t>Saída</a:t>
              </a:r>
            </a:p>
          </p:txBody>
        </p:sp>
        <p:sp>
          <p:nvSpPr>
            <p:cNvPr id="6183" name="AutoShape 18"/>
            <p:cNvSpPr>
              <a:spLocks noChangeArrowheads="1"/>
            </p:cNvSpPr>
            <p:nvPr/>
          </p:nvSpPr>
          <p:spPr bwMode="auto">
            <a:xfrm>
              <a:off x="432" y="1824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/>
                <a:t>Dispositivo </a:t>
              </a:r>
            </a:p>
            <a:p>
              <a:pPr algn="ctr" eaLnBrk="0" hangingPunct="0"/>
              <a:r>
                <a:rPr lang="pt-BR"/>
                <a:t>de Entrada</a:t>
              </a:r>
            </a:p>
          </p:txBody>
        </p:sp>
        <p:sp>
          <p:nvSpPr>
            <p:cNvPr id="6184" name="AutoShape 19"/>
            <p:cNvSpPr>
              <a:spLocks noChangeArrowheads="1"/>
            </p:cNvSpPr>
            <p:nvPr/>
          </p:nvSpPr>
          <p:spPr bwMode="auto">
            <a:xfrm>
              <a:off x="4320" y="1824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/>
                <a:t>Dispositivo </a:t>
              </a:r>
            </a:p>
            <a:p>
              <a:pPr algn="ctr" eaLnBrk="0" hangingPunct="0"/>
              <a:r>
                <a:rPr lang="pt-BR"/>
                <a:t>de Saída</a:t>
              </a:r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336" y="2352"/>
              <a:ext cx="634" cy="600"/>
              <a:chOff x="336" y="2352"/>
              <a:chExt cx="634" cy="600"/>
            </a:xfrm>
          </p:grpSpPr>
          <p:sp>
            <p:nvSpPr>
              <p:cNvPr id="6189" name="Text Box 40"/>
              <p:cNvSpPr txBox="1">
                <a:spLocks noChangeArrowheads="1"/>
              </p:cNvSpPr>
              <p:nvPr/>
            </p:nvSpPr>
            <p:spPr bwMode="auto">
              <a:xfrm>
                <a:off x="336" y="2626"/>
                <a:ext cx="634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pt-BR" sz="1400"/>
                  <a:t>Teclado, mouse, etc.</a:t>
                </a:r>
              </a:p>
            </p:txBody>
          </p:sp>
          <p:sp>
            <p:nvSpPr>
              <p:cNvPr id="6190" name="Line 41"/>
              <p:cNvSpPr>
                <a:spLocks noChangeShapeType="1"/>
              </p:cNvSpPr>
              <p:nvPr/>
            </p:nvSpPr>
            <p:spPr bwMode="auto">
              <a:xfrm flipV="1">
                <a:off x="576" y="2352"/>
                <a:ext cx="28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4800" y="2342"/>
              <a:ext cx="912" cy="634"/>
              <a:chOff x="4800" y="2342"/>
              <a:chExt cx="912" cy="634"/>
            </a:xfrm>
          </p:grpSpPr>
          <p:sp>
            <p:nvSpPr>
              <p:cNvPr id="6187" name="Text Box 43"/>
              <p:cNvSpPr txBox="1">
                <a:spLocks noChangeArrowheads="1"/>
              </p:cNvSpPr>
              <p:nvPr/>
            </p:nvSpPr>
            <p:spPr bwMode="auto">
              <a:xfrm>
                <a:off x="4800" y="2650"/>
                <a:ext cx="91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pt-BR" sz="1400"/>
                  <a:t>Impressora, vídeo, disco, etc.</a:t>
                </a:r>
              </a:p>
            </p:txBody>
          </p:sp>
          <p:sp>
            <p:nvSpPr>
              <p:cNvPr id="6188" name="Line 44"/>
              <p:cNvSpPr>
                <a:spLocks noChangeShapeType="1"/>
              </p:cNvSpPr>
              <p:nvPr/>
            </p:nvSpPr>
            <p:spPr bwMode="auto">
              <a:xfrm rot="16200000" flipV="1">
                <a:off x="4920" y="236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6152" name="Rectangle 45"/>
          <p:cNvSpPr>
            <a:spLocks noChangeArrowheads="1"/>
          </p:cNvSpPr>
          <p:nvPr/>
        </p:nvSpPr>
        <p:spPr bwMode="auto">
          <a:xfrm>
            <a:off x="304800" y="938212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Componentes de um Sistema de Computação</a:t>
            </a:r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505200" y="4267200"/>
            <a:ext cx="2057400" cy="1371600"/>
            <a:chOff x="2208" y="2688"/>
            <a:chExt cx="1296" cy="864"/>
          </a:xfrm>
        </p:grpSpPr>
        <p:sp>
          <p:nvSpPr>
            <p:cNvPr id="6157" name="Rectangle 47"/>
            <p:cNvSpPr>
              <a:spLocks noChangeArrowheads="1"/>
            </p:cNvSpPr>
            <p:nvPr/>
          </p:nvSpPr>
          <p:spPr bwMode="auto">
            <a:xfrm>
              <a:off x="2208" y="2688"/>
              <a:ext cx="1296" cy="8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pt-BR"/>
                <a:t>Memória</a:t>
              </a:r>
            </a:p>
            <a:p>
              <a:pPr algn="ctr" eaLnBrk="0" hangingPunct="0"/>
              <a:endParaRPr lang="pt-BR"/>
            </a:p>
            <a:p>
              <a:pPr algn="ctr" eaLnBrk="0" hangingPunct="0"/>
              <a:endParaRPr lang="pt-BR"/>
            </a:p>
            <a:p>
              <a:pPr algn="ctr" eaLnBrk="0" hangingPunct="0"/>
              <a:endParaRPr lang="pt-BR"/>
            </a:p>
          </p:txBody>
        </p:sp>
        <p:sp>
          <p:nvSpPr>
            <p:cNvPr id="6158" name="Line 51"/>
            <p:cNvSpPr>
              <a:spLocks noChangeShapeType="1"/>
            </p:cNvSpPr>
            <p:nvPr/>
          </p:nvSpPr>
          <p:spPr bwMode="auto">
            <a:xfrm>
              <a:off x="2352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59" name="Line 52"/>
            <p:cNvSpPr>
              <a:spLocks noChangeShapeType="1"/>
            </p:cNvSpPr>
            <p:nvPr/>
          </p:nvSpPr>
          <p:spPr bwMode="auto">
            <a:xfrm>
              <a:off x="2495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0" name="Line 53"/>
            <p:cNvSpPr>
              <a:spLocks noChangeShapeType="1"/>
            </p:cNvSpPr>
            <p:nvPr/>
          </p:nvSpPr>
          <p:spPr bwMode="auto">
            <a:xfrm>
              <a:off x="2639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1" name="Line 54"/>
            <p:cNvSpPr>
              <a:spLocks noChangeShapeType="1"/>
            </p:cNvSpPr>
            <p:nvPr/>
          </p:nvSpPr>
          <p:spPr bwMode="auto">
            <a:xfrm>
              <a:off x="2783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2" name="Line 55"/>
            <p:cNvSpPr>
              <a:spLocks noChangeShapeType="1"/>
            </p:cNvSpPr>
            <p:nvPr/>
          </p:nvSpPr>
          <p:spPr bwMode="auto">
            <a:xfrm>
              <a:off x="2927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3" name="Line 56"/>
            <p:cNvSpPr>
              <a:spLocks noChangeShapeType="1"/>
            </p:cNvSpPr>
            <p:nvPr/>
          </p:nvSpPr>
          <p:spPr bwMode="auto">
            <a:xfrm>
              <a:off x="3071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4" name="Line 57"/>
            <p:cNvSpPr>
              <a:spLocks noChangeShapeType="1"/>
            </p:cNvSpPr>
            <p:nvPr/>
          </p:nvSpPr>
          <p:spPr bwMode="auto">
            <a:xfrm>
              <a:off x="3215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5" name="Line 58"/>
            <p:cNvSpPr>
              <a:spLocks noChangeShapeType="1"/>
            </p:cNvSpPr>
            <p:nvPr/>
          </p:nvSpPr>
          <p:spPr bwMode="auto">
            <a:xfrm>
              <a:off x="3359" y="3120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6" name="Line 59"/>
            <p:cNvSpPr>
              <a:spLocks noChangeShapeType="1"/>
            </p:cNvSpPr>
            <p:nvPr/>
          </p:nvSpPr>
          <p:spPr bwMode="auto">
            <a:xfrm>
              <a:off x="2208" y="2975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7" name="Line 60"/>
            <p:cNvSpPr>
              <a:spLocks noChangeShapeType="1"/>
            </p:cNvSpPr>
            <p:nvPr/>
          </p:nvSpPr>
          <p:spPr bwMode="auto">
            <a:xfrm flipV="1">
              <a:off x="2351" y="2976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8" name="Line 61"/>
            <p:cNvSpPr>
              <a:spLocks noChangeShapeType="1"/>
            </p:cNvSpPr>
            <p:nvPr/>
          </p:nvSpPr>
          <p:spPr bwMode="auto">
            <a:xfrm flipV="1">
              <a:off x="2495" y="2976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9" name="Line 62"/>
            <p:cNvSpPr>
              <a:spLocks noChangeShapeType="1"/>
            </p:cNvSpPr>
            <p:nvPr/>
          </p:nvSpPr>
          <p:spPr bwMode="auto">
            <a:xfrm flipV="1">
              <a:off x="2639" y="2976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70" name="Text Box 63"/>
            <p:cNvSpPr txBox="1">
              <a:spLocks noChangeArrowheads="1"/>
            </p:cNvSpPr>
            <p:nvPr/>
          </p:nvSpPr>
          <p:spPr bwMode="auto">
            <a:xfrm>
              <a:off x="2832" y="2832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/>
                <a:t>....</a:t>
              </a:r>
            </a:p>
          </p:txBody>
        </p:sp>
      </p:grp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3505200" y="5408613"/>
            <a:ext cx="2057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>
            <a:off x="3505200" y="5180013"/>
            <a:ext cx="2057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3505200" y="4951413"/>
            <a:ext cx="2057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2" grpId="0" animBg="1"/>
      <p:bldP spid="42033" grpId="0" animBg="1"/>
      <p:bldP spid="420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D23D13-1822-4224-AFD0-5123EE58916C}" type="slidenum">
              <a:rPr lang="pt-BR">
                <a:latin typeface="Times New Roman" pitchFamily="18" charset="0"/>
              </a:rPr>
              <a:pPr/>
              <a:t>7</a:t>
            </a:fld>
            <a:endParaRPr lang="pt-BR">
              <a:latin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1866328"/>
            <a:ext cx="8763000" cy="2663825"/>
            <a:chOff x="192" y="768"/>
            <a:chExt cx="5520" cy="1678"/>
          </a:xfrm>
        </p:grpSpPr>
        <p:sp>
          <p:nvSpPr>
            <p:cNvPr id="7178" name="Rectangle 2"/>
            <p:cNvSpPr>
              <a:spLocks noChangeArrowheads="1"/>
            </p:cNvSpPr>
            <p:nvPr/>
          </p:nvSpPr>
          <p:spPr bwMode="auto">
            <a:xfrm>
              <a:off x="2256" y="768"/>
              <a:ext cx="1296" cy="7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/>
                <a:t>Processamento</a:t>
              </a:r>
            </a:p>
          </p:txBody>
        </p:sp>
        <p:sp>
          <p:nvSpPr>
            <p:cNvPr id="7179" name="Line 3"/>
            <p:cNvSpPr>
              <a:spLocks noChangeShapeType="1"/>
            </p:cNvSpPr>
            <p:nvPr/>
          </p:nvSpPr>
          <p:spPr bwMode="auto">
            <a:xfrm>
              <a:off x="1488" y="1200"/>
              <a:ext cx="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7180" name="Line 4"/>
            <p:cNvSpPr>
              <a:spLocks noChangeShapeType="1"/>
            </p:cNvSpPr>
            <p:nvPr/>
          </p:nvSpPr>
          <p:spPr bwMode="auto">
            <a:xfrm>
              <a:off x="3552" y="1152"/>
              <a:ext cx="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pt-BR" sz="2200"/>
            </a:p>
          </p:txBody>
        </p:sp>
        <p:sp>
          <p:nvSpPr>
            <p:cNvPr id="7181" name="AutoShape 5"/>
            <p:cNvSpPr>
              <a:spLocks noChangeArrowheads="1"/>
            </p:cNvSpPr>
            <p:nvPr/>
          </p:nvSpPr>
          <p:spPr bwMode="auto">
            <a:xfrm>
              <a:off x="432" y="912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/>
                <a:t>Dispositivo </a:t>
              </a:r>
            </a:p>
            <a:p>
              <a:pPr algn="ctr" eaLnBrk="0" hangingPunct="0"/>
              <a:r>
                <a:rPr lang="pt-BR" sz="2200"/>
                <a:t>de Entrada</a:t>
              </a:r>
            </a:p>
          </p:txBody>
        </p:sp>
        <p:sp>
          <p:nvSpPr>
            <p:cNvPr id="7182" name="AutoShape 6"/>
            <p:cNvSpPr>
              <a:spLocks noChangeArrowheads="1"/>
            </p:cNvSpPr>
            <p:nvPr/>
          </p:nvSpPr>
          <p:spPr bwMode="auto">
            <a:xfrm>
              <a:off x="4320" y="912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/>
                <a:t>Dispositivo </a:t>
              </a:r>
            </a:p>
            <a:p>
              <a:pPr algn="ctr" eaLnBrk="0" hangingPunct="0"/>
              <a:r>
                <a:rPr lang="pt-BR" sz="2200"/>
                <a:t>de Saída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16" y="1440"/>
              <a:ext cx="1296" cy="1006"/>
              <a:chOff x="4800" y="2342"/>
              <a:chExt cx="912" cy="1006"/>
            </a:xfrm>
          </p:grpSpPr>
          <p:sp>
            <p:nvSpPr>
              <p:cNvPr id="7187" name="Text Box 8"/>
              <p:cNvSpPr txBox="1">
                <a:spLocks noChangeArrowheads="1"/>
              </p:cNvSpPr>
              <p:nvPr/>
            </p:nvSpPr>
            <p:spPr bwMode="auto">
              <a:xfrm>
                <a:off x="4800" y="2650"/>
                <a:ext cx="912" cy="69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pt-BR" sz="2200"/>
                  <a:t>Impressora, vídeo, disco, etc.</a:t>
                </a:r>
              </a:p>
            </p:txBody>
          </p:sp>
          <p:sp>
            <p:nvSpPr>
              <p:cNvPr id="7188" name="Line 9"/>
              <p:cNvSpPr>
                <a:spLocks noChangeShapeType="1"/>
              </p:cNvSpPr>
              <p:nvPr/>
            </p:nvSpPr>
            <p:spPr bwMode="auto">
              <a:xfrm rot="16200000" flipV="1">
                <a:off x="4920" y="236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pt-BR" sz="2200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2" y="1440"/>
              <a:ext cx="960" cy="972"/>
              <a:chOff x="336" y="2352"/>
              <a:chExt cx="634" cy="972"/>
            </a:xfrm>
          </p:grpSpPr>
          <p:sp>
            <p:nvSpPr>
              <p:cNvPr id="7185" name="Text Box 11"/>
              <p:cNvSpPr txBox="1">
                <a:spLocks noChangeArrowheads="1"/>
              </p:cNvSpPr>
              <p:nvPr/>
            </p:nvSpPr>
            <p:spPr bwMode="auto">
              <a:xfrm>
                <a:off x="336" y="2626"/>
                <a:ext cx="634" cy="69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pt-BR" sz="2200"/>
                  <a:t>Teclado, mouse, etc.</a:t>
                </a:r>
              </a:p>
            </p:txBody>
          </p:sp>
          <p:sp>
            <p:nvSpPr>
              <p:cNvPr id="7186" name="Line 12"/>
              <p:cNvSpPr>
                <a:spLocks noChangeShapeType="1"/>
              </p:cNvSpPr>
              <p:nvPr/>
            </p:nvSpPr>
            <p:spPr bwMode="auto">
              <a:xfrm flipV="1">
                <a:off x="576" y="2352"/>
                <a:ext cx="28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pt-BR" sz="2200"/>
              </a:p>
            </p:txBody>
          </p:sp>
        </p:grpSp>
      </p:grp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3275856" y="4228528"/>
            <a:ext cx="2591544" cy="2209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pt-BR" sz="2200" b="1" dirty="0"/>
              <a:t>Programa</a:t>
            </a:r>
          </a:p>
          <a:p>
            <a:pPr algn="ctr" eaLnBrk="0" hangingPunct="0"/>
            <a:r>
              <a:rPr lang="pt-BR" sz="2200" dirty="0"/>
              <a:t>Instruções (comandos) </a:t>
            </a:r>
          </a:p>
          <a:p>
            <a:pPr algn="ctr" eaLnBrk="0" hangingPunct="0"/>
            <a:r>
              <a:rPr lang="pt-BR" sz="2200" dirty="0"/>
              <a:t>a serem executadas pelo computador.</a:t>
            </a:r>
          </a:p>
        </p:txBody>
      </p:sp>
      <p:sp>
        <p:nvSpPr>
          <p:cNvPr id="7175" name="Rectangle 16"/>
          <p:cNvSpPr>
            <a:spLocks noChangeArrowheads="1"/>
          </p:cNvSpPr>
          <p:nvPr/>
        </p:nvSpPr>
        <p:spPr bwMode="auto">
          <a:xfrm>
            <a:off x="685800" y="799528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Programa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V="1">
            <a:off x="4572000" y="2852936"/>
            <a:ext cx="0" cy="728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286000" y="3071810"/>
            <a:ext cx="4343400" cy="1143000"/>
          </a:xfrm>
          <a:prstGeom prst="cloudCallout">
            <a:avLst>
              <a:gd name="adj1" fmla="val 2120"/>
              <a:gd name="adj2" fmla="val 45833"/>
            </a:avLst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path path="rect">
              <a:fillToRect l="50000" t="50000" r="50000" b="50000"/>
            </a:path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b="1" dirty="0"/>
              <a:t>Linguagem de Programação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 animBg="1" autoUpdateAnimBg="0"/>
      <p:bldP spid="43026" grpId="0" animBg="1"/>
      <p:bldP spid="4302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81CBE5-8A41-41B9-9DE3-B403182DF082}" type="slidenum">
              <a:rPr lang="pt-BR">
                <a:latin typeface="Times New Roman" pitchFamily="18" charset="0"/>
              </a:rPr>
              <a:pPr/>
              <a:t>8</a:t>
            </a:fld>
            <a:endParaRPr lang="pt-BR" dirty="0">
              <a:latin typeface="Times New Roman" pitchFamily="18" charset="0"/>
            </a:endParaRPr>
          </a:p>
        </p:txBody>
      </p:sp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533400" y="2060594"/>
            <a:ext cx="1676400" cy="2514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pt-BR" sz="2200" b="1" dirty="0"/>
              <a:t>Algoritmo</a:t>
            </a:r>
          </a:p>
          <a:p>
            <a:pPr algn="ctr" eaLnBrk="0" hangingPunct="0"/>
            <a:r>
              <a:rPr lang="pt-BR" sz="2200" dirty="0"/>
              <a:t>Sequência de passos que visam atingir um objetivo.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6858000" y="1908194"/>
            <a:ext cx="1828800" cy="2667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pt-BR" sz="2200" b="1" dirty="0"/>
              <a:t>Programa</a:t>
            </a:r>
          </a:p>
          <a:p>
            <a:pPr algn="ctr" eaLnBrk="0" hangingPunct="0"/>
            <a:r>
              <a:rPr lang="pt-BR" sz="2200" dirty="0"/>
              <a:t>Passo a passo para ser executado pelo computador.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33400" y="4956194"/>
            <a:ext cx="6705600" cy="124649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pt-BR" sz="2500" dirty="0"/>
              <a:t>Converter as declarações de um algoritmo em um conjunto de instruções em uma </a:t>
            </a:r>
            <a:r>
              <a:rPr lang="pt-BR" sz="2500" b="1" dirty="0"/>
              <a:t>linguagem de programação</a:t>
            </a:r>
            <a:r>
              <a:rPr lang="pt-BR" sz="2500" dirty="0"/>
              <a:t> específica.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0" y="4575196"/>
            <a:ext cx="1046162" cy="963613"/>
            <a:chOff x="4560" y="2448"/>
            <a:chExt cx="659" cy="607"/>
          </a:xfrm>
        </p:grpSpPr>
        <p:sp>
          <p:nvSpPr>
            <p:cNvPr id="8203" name="AutoShape 8"/>
            <p:cNvSpPr>
              <a:spLocks noChangeArrowheads="1"/>
            </p:cNvSpPr>
            <p:nvPr/>
          </p:nvSpPr>
          <p:spPr bwMode="auto">
            <a:xfrm>
              <a:off x="4704" y="2448"/>
              <a:ext cx="336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4560" y="2784"/>
              <a:ext cx="659" cy="27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200" dirty="0"/>
                <a:t>Código</a:t>
              </a:r>
            </a:p>
          </p:txBody>
        </p:sp>
      </p:grp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685800" y="917594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Algoritmo X Programa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2209800" y="2974994"/>
            <a:ext cx="4648200" cy="1066800"/>
          </a:xfrm>
          <a:prstGeom prst="rightArrow">
            <a:avLst>
              <a:gd name="adj1" fmla="val 50000"/>
              <a:gd name="adj2" fmla="val 108929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b="1"/>
              <a:t>Codificação</a:t>
            </a: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 autoUpdateAnimBg="0"/>
      <p:bldP spid="44035" grpId="0" animBg="1" autoUpdateAnimBg="0"/>
      <p:bldP spid="44038" grpId="0" animBg="1" autoUpdateAnimBg="0"/>
      <p:bldP spid="440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Algoritmos de Programação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E1B7DC-684D-4C40-919C-5CE0BFA3FE08}" type="slidenum">
              <a:rPr lang="pt-BR">
                <a:latin typeface="Times New Roman" pitchFamily="18" charset="0"/>
              </a:rPr>
              <a:pPr/>
              <a:t>9</a:t>
            </a:fld>
            <a:endParaRPr lang="pt-BR">
              <a:latin typeface="Times New Roman" pitchFamily="18" charset="0"/>
            </a:endParaRP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914400" y="5551509"/>
            <a:ext cx="6934200" cy="949325"/>
            <a:chOff x="576" y="3168"/>
            <a:chExt cx="4368" cy="598"/>
          </a:xfrm>
        </p:grpSpPr>
        <p:graphicFrame>
          <p:nvGraphicFramePr>
            <p:cNvPr id="9331" name="Object 2"/>
            <p:cNvGraphicFramePr>
              <a:graphicFrameLocks noChangeAspect="1"/>
            </p:cNvGraphicFramePr>
            <p:nvPr/>
          </p:nvGraphicFramePr>
          <p:xfrm>
            <a:off x="4080" y="3168"/>
            <a:ext cx="864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Clip" r:id="rId3" imgW="1142857" imgH="790476" progId="">
                    <p:embed/>
                  </p:oleObj>
                </mc:Choice>
                <mc:Fallback>
                  <p:oleObj name="Clip" r:id="rId3" imgW="1142857" imgH="790476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864" cy="5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2" name="Rectangle 3"/>
            <p:cNvSpPr>
              <a:spLocks noChangeArrowheads="1"/>
            </p:cNvSpPr>
            <p:nvPr/>
          </p:nvSpPr>
          <p:spPr bwMode="auto">
            <a:xfrm>
              <a:off x="576" y="3216"/>
              <a:ext cx="30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pt-BR" sz="3200" b="1"/>
                <a:t>Linguagem de Máquina</a:t>
              </a:r>
              <a:endParaRPr lang="pt-BR" sz="3200"/>
            </a:p>
          </p:txBody>
        </p:sp>
      </p:grp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5800" y="3875109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pt-BR" sz="3200" b="1"/>
              <a:t>Linguagem de Montagem</a:t>
            </a:r>
            <a:endParaRPr lang="pt-BR" sz="320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76300" y="1665309"/>
            <a:ext cx="7048500" cy="1443038"/>
            <a:chOff x="552" y="912"/>
            <a:chExt cx="4440" cy="90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936" y="912"/>
              <a:ext cx="1056" cy="909"/>
              <a:chOff x="3840" y="912"/>
              <a:chExt cx="1056" cy="909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3840" y="912"/>
                <a:ext cx="816" cy="896"/>
                <a:chOff x="1656" y="918"/>
                <a:chExt cx="1417" cy="2474"/>
              </a:xfrm>
            </p:grpSpPr>
            <p:sp>
              <p:nvSpPr>
                <p:cNvPr id="9325" name="Freeform 8"/>
                <p:cNvSpPr>
                  <a:spLocks/>
                </p:cNvSpPr>
                <p:nvPr/>
              </p:nvSpPr>
              <p:spPr bwMode="auto">
                <a:xfrm>
                  <a:off x="2338" y="1491"/>
                  <a:ext cx="283" cy="404"/>
                </a:xfrm>
                <a:custGeom>
                  <a:avLst/>
                  <a:gdLst>
                    <a:gd name="T0" fmla="*/ 3 w 283"/>
                    <a:gd name="T1" fmla="*/ 207 h 404"/>
                    <a:gd name="T2" fmla="*/ 12 w 283"/>
                    <a:gd name="T3" fmla="*/ 162 h 404"/>
                    <a:gd name="T4" fmla="*/ 38 w 283"/>
                    <a:gd name="T5" fmla="*/ 122 h 404"/>
                    <a:gd name="T6" fmla="*/ 73 w 283"/>
                    <a:gd name="T7" fmla="*/ 101 h 404"/>
                    <a:gd name="T8" fmla="*/ 108 w 283"/>
                    <a:gd name="T9" fmla="*/ 84 h 404"/>
                    <a:gd name="T10" fmla="*/ 117 w 283"/>
                    <a:gd name="T11" fmla="*/ 0 h 404"/>
                    <a:gd name="T12" fmla="*/ 149 w 283"/>
                    <a:gd name="T13" fmla="*/ 9 h 404"/>
                    <a:gd name="T14" fmla="*/ 143 w 283"/>
                    <a:gd name="T15" fmla="*/ 88 h 404"/>
                    <a:gd name="T16" fmla="*/ 178 w 283"/>
                    <a:gd name="T17" fmla="*/ 94 h 404"/>
                    <a:gd name="T18" fmla="*/ 230 w 283"/>
                    <a:gd name="T19" fmla="*/ 118 h 404"/>
                    <a:gd name="T20" fmla="*/ 271 w 283"/>
                    <a:gd name="T21" fmla="*/ 175 h 404"/>
                    <a:gd name="T22" fmla="*/ 283 w 283"/>
                    <a:gd name="T23" fmla="*/ 235 h 404"/>
                    <a:gd name="T24" fmla="*/ 274 w 283"/>
                    <a:gd name="T25" fmla="*/ 302 h 404"/>
                    <a:gd name="T26" fmla="*/ 254 w 283"/>
                    <a:gd name="T27" fmla="*/ 361 h 404"/>
                    <a:gd name="T28" fmla="*/ 204 w 283"/>
                    <a:gd name="T29" fmla="*/ 393 h 404"/>
                    <a:gd name="T30" fmla="*/ 152 w 283"/>
                    <a:gd name="T31" fmla="*/ 404 h 404"/>
                    <a:gd name="T32" fmla="*/ 82 w 283"/>
                    <a:gd name="T33" fmla="*/ 404 h 404"/>
                    <a:gd name="T34" fmla="*/ 38 w 283"/>
                    <a:gd name="T35" fmla="*/ 366 h 404"/>
                    <a:gd name="T36" fmla="*/ 3 w 283"/>
                    <a:gd name="T37" fmla="*/ 308 h 404"/>
                    <a:gd name="T38" fmla="*/ 0 w 283"/>
                    <a:gd name="T39" fmla="*/ 265 h 404"/>
                    <a:gd name="T40" fmla="*/ 0 w 283"/>
                    <a:gd name="T41" fmla="*/ 235 h 404"/>
                    <a:gd name="T42" fmla="*/ 3 w 283"/>
                    <a:gd name="T43" fmla="*/ 207 h 40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83" h="404">
                      <a:moveTo>
                        <a:pt x="3" y="207"/>
                      </a:moveTo>
                      <a:lnTo>
                        <a:pt x="12" y="162"/>
                      </a:lnTo>
                      <a:lnTo>
                        <a:pt x="38" y="122"/>
                      </a:lnTo>
                      <a:lnTo>
                        <a:pt x="73" y="101"/>
                      </a:lnTo>
                      <a:lnTo>
                        <a:pt x="108" y="84"/>
                      </a:lnTo>
                      <a:lnTo>
                        <a:pt x="117" y="0"/>
                      </a:lnTo>
                      <a:lnTo>
                        <a:pt x="149" y="9"/>
                      </a:lnTo>
                      <a:lnTo>
                        <a:pt x="143" y="88"/>
                      </a:lnTo>
                      <a:lnTo>
                        <a:pt x="178" y="94"/>
                      </a:lnTo>
                      <a:lnTo>
                        <a:pt x="230" y="118"/>
                      </a:lnTo>
                      <a:lnTo>
                        <a:pt x="271" y="175"/>
                      </a:lnTo>
                      <a:lnTo>
                        <a:pt x="283" y="235"/>
                      </a:lnTo>
                      <a:lnTo>
                        <a:pt x="274" y="302"/>
                      </a:lnTo>
                      <a:lnTo>
                        <a:pt x="254" y="361"/>
                      </a:lnTo>
                      <a:lnTo>
                        <a:pt x="204" y="393"/>
                      </a:lnTo>
                      <a:lnTo>
                        <a:pt x="152" y="404"/>
                      </a:lnTo>
                      <a:lnTo>
                        <a:pt x="82" y="404"/>
                      </a:lnTo>
                      <a:lnTo>
                        <a:pt x="38" y="366"/>
                      </a:lnTo>
                      <a:lnTo>
                        <a:pt x="3" y="308"/>
                      </a:lnTo>
                      <a:lnTo>
                        <a:pt x="0" y="265"/>
                      </a:lnTo>
                      <a:lnTo>
                        <a:pt x="0" y="235"/>
                      </a:lnTo>
                      <a:lnTo>
                        <a:pt x="3" y="2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26" name="Freeform 9"/>
                <p:cNvSpPr>
                  <a:spLocks/>
                </p:cNvSpPr>
                <p:nvPr/>
              </p:nvSpPr>
              <p:spPr bwMode="auto">
                <a:xfrm>
                  <a:off x="2304" y="1918"/>
                  <a:ext cx="357" cy="738"/>
                </a:xfrm>
                <a:custGeom>
                  <a:avLst/>
                  <a:gdLst>
                    <a:gd name="T0" fmla="*/ 133 w 357"/>
                    <a:gd name="T1" fmla="*/ 12 h 738"/>
                    <a:gd name="T2" fmla="*/ 174 w 357"/>
                    <a:gd name="T3" fmla="*/ 0 h 738"/>
                    <a:gd name="T4" fmla="*/ 221 w 357"/>
                    <a:gd name="T5" fmla="*/ 7 h 738"/>
                    <a:gd name="T6" fmla="*/ 279 w 357"/>
                    <a:gd name="T7" fmla="*/ 48 h 738"/>
                    <a:gd name="T8" fmla="*/ 325 w 357"/>
                    <a:gd name="T9" fmla="*/ 130 h 738"/>
                    <a:gd name="T10" fmla="*/ 348 w 357"/>
                    <a:gd name="T11" fmla="*/ 210 h 738"/>
                    <a:gd name="T12" fmla="*/ 357 w 357"/>
                    <a:gd name="T13" fmla="*/ 304 h 738"/>
                    <a:gd name="T14" fmla="*/ 348 w 357"/>
                    <a:gd name="T15" fmla="*/ 405 h 738"/>
                    <a:gd name="T16" fmla="*/ 305 w 357"/>
                    <a:gd name="T17" fmla="*/ 535 h 738"/>
                    <a:gd name="T18" fmla="*/ 290 w 357"/>
                    <a:gd name="T19" fmla="*/ 543 h 738"/>
                    <a:gd name="T20" fmla="*/ 226 w 357"/>
                    <a:gd name="T21" fmla="*/ 651 h 738"/>
                    <a:gd name="T22" fmla="*/ 194 w 357"/>
                    <a:gd name="T23" fmla="*/ 714 h 738"/>
                    <a:gd name="T24" fmla="*/ 142 w 357"/>
                    <a:gd name="T25" fmla="*/ 736 h 738"/>
                    <a:gd name="T26" fmla="*/ 64 w 357"/>
                    <a:gd name="T27" fmla="*/ 738 h 738"/>
                    <a:gd name="T28" fmla="*/ 3 w 357"/>
                    <a:gd name="T29" fmla="*/ 714 h 738"/>
                    <a:gd name="T30" fmla="*/ 0 w 357"/>
                    <a:gd name="T31" fmla="*/ 666 h 738"/>
                    <a:gd name="T32" fmla="*/ 26 w 357"/>
                    <a:gd name="T33" fmla="*/ 601 h 738"/>
                    <a:gd name="T34" fmla="*/ 43 w 357"/>
                    <a:gd name="T35" fmla="*/ 562 h 738"/>
                    <a:gd name="T36" fmla="*/ 70 w 357"/>
                    <a:gd name="T37" fmla="*/ 519 h 738"/>
                    <a:gd name="T38" fmla="*/ 87 w 357"/>
                    <a:gd name="T39" fmla="*/ 475 h 738"/>
                    <a:gd name="T40" fmla="*/ 96 w 357"/>
                    <a:gd name="T41" fmla="*/ 405 h 738"/>
                    <a:gd name="T42" fmla="*/ 78 w 357"/>
                    <a:gd name="T43" fmla="*/ 326 h 738"/>
                    <a:gd name="T44" fmla="*/ 61 w 357"/>
                    <a:gd name="T45" fmla="*/ 260 h 738"/>
                    <a:gd name="T46" fmla="*/ 46 w 357"/>
                    <a:gd name="T47" fmla="*/ 210 h 738"/>
                    <a:gd name="T48" fmla="*/ 46 w 357"/>
                    <a:gd name="T49" fmla="*/ 128 h 738"/>
                    <a:gd name="T50" fmla="*/ 55 w 357"/>
                    <a:gd name="T51" fmla="*/ 92 h 738"/>
                    <a:gd name="T52" fmla="*/ 78 w 357"/>
                    <a:gd name="T53" fmla="*/ 43 h 738"/>
                    <a:gd name="T54" fmla="*/ 131 w 357"/>
                    <a:gd name="T55" fmla="*/ 12 h 738"/>
                    <a:gd name="T56" fmla="*/ 131 w 357"/>
                    <a:gd name="T57" fmla="*/ 14 h 738"/>
                    <a:gd name="T58" fmla="*/ 133 w 357"/>
                    <a:gd name="T59" fmla="*/ 12 h 73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57" h="738">
                      <a:moveTo>
                        <a:pt x="133" y="12"/>
                      </a:moveTo>
                      <a:lnTo>
                        <a:pt x="174" y="0"/>
                      </a:lnTo>
                      <a:lnTo>
                        <a:pt x="221" y="7"/>
                      </a:lnTo>
                      <a:lnTo>
                        <a:pt x="279" y="48"/>
                      </a:lnTo>
                      <a:lnTo>
                        <a:pt x="325" y="130"/>
                      </a:lnTo>
                      <a:lnTo>
                        <a:pt x="348" y="210"/>
                      </a:lnTo>
                      <a:lnTo>
                        <a:pt x="357" y="304"/>
                      </a:lnTo>
                      <a:lnTo>
                        <a:pt x="348" y="405"/>
                      </a:lnTo>
                      <a:lnTo>
                        <a:pt x="305" y="535"/>
                      </a:lnTo>
                      <a:lnTo>
                        <a:pt x="290" y="543"/>
                      </a:lnTo>
                      <a:lnTo>
                        <a:pt x="226" y="651"/>
                      </a:lnTo>
                      <a:lnTo>
                        <a:pt x="194" y="714"/>
                      </a:lnTo>
                      <a:lnTo>
                        <a:pt x="142" y="736"/>
                      </a:lnTo>
                      <a:lnTo>
                        <a:pt x="64" y="738"/>
                      </a:lnTo>
                      <a:lnTo>
                        <a:pt x="3" y="714"/>
                      </a:lnTo>
                      <a:lnTo>
                        <a:pt x="0" y="666"/>
                      </a:lnTo>
                      <a:lnTo>
                        <a:pt x="26" y="601"/>
                      </a:lnTo>
                      <a:lnTo>
                        <a:pt x="43" y="562"/>
                      </a:lnTo>
                      <a:lnTo>
                        <a:pt x="70" y="519"/>
                      </a:lnTo>
                      <a:lnTo>
                        <a:pt x="87" y="475"/>
                      </a:lnTo>
                      <a:lnTo>
                        <a:pt x="96" y="405"/>
                      </a:lnTo>
                      <a:lnTo>
                        <a:pt x="78" y="326"/>
                      </a:lnTo>
                      <a:lnTo>
                        <a:pt x="61" y="260"/>
                      </a:lnTo>
                      <a:lnTo>
                        <a:pt x="46" y="210"/>
                      </a:lnTo>
                      <a:lnTo>
                        <a:pt x="46" y="128"/>
                      </a:lnTo>
                      <a:lnTo>
                        <a:pt x="55" y="92"/>
                      </a:lnTo>
                      <a:lnTo>
                        <a:pt x="78" y="43"/>
                      </a:lnTo>
                      <a:lnTo>
                        <a:pt x="131" y="12"/>
                      </a:lnTo>
                      <a:lnTo>
                        <a:pt x="131" y="14"/>
                      </a:lnTo>
                      <a:lnTo>
                        <a:pt x="13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27" name="Freeform 10"/>
                <p:cNvSpPr>
                  <a:spLocks/>
                </p:cNvSpPr>
                <p:nvPr/>
              </p:nvSpPr>
              <p:spPr bwMode="auto">
                <a:xfrm>
                  <a:off x="1656" y="1220"/>
                  <a:ext cx="721" cy="883"/>
                </a:xfrm>
                <a:custGeom>
                  <a:avLst/>
                  <a:gdLst>
                    <a:gd name="T0" fmla="*/ 642 w 721"/>
                    <a:gd name="T1" fmla="*/ 747 h 883"/>
                    <a:gd name="T2" fmla="*/ 694 w 721"/>
                    <a:gd name="T3" fmla="*/ 776 h 883"/>
                    <a:gd name="T4" fmla="*/ 721 w 721"/>
                    <a:gd name="T5" fmla="*/ 813 h 883"/>
                    <a:gd name="T6" fmla="*/ 715 w 721"/>
                    <a:gd name="T7" fmla="*/ 854 h 883"/>
                    <a:gd name="T8" fmla="*/ 686 w 721"/>
                    <a:gd name="T9" fmla="*/ 883 h 883"/>
                    <a:gd name="T10" fmla="*/ 654 w 721"/>
                    <a:gd name="T11" fmla="*/ 878 h 883"/>
                    <a:gd name="T12" fmla="*/ 584 w 721"/>
                    <a:gd name="T13" fmla="*/ 827 h 883"/>
                    <a:gd name="T14" fmla="*/ 476 w 721"/>
                    <a:gd name="T15" fmla="*/ 723 h 883"/>
                    <a:gd name="T16" fmla="*/ 380 w 721"/>
                    <a:gd name="T17" fmla="*/ 617 h 883"/>
                    <a:gd name="T18" fmla="*/ 305 w 721"/>
                    <a:gd name="T19" fmla="*/ 516 h 883"/>
                    <a:gd name="T20" fmla="*/ 244 w 721"/>
                    <a:gd name="T21" fmla="*/ 419 h 883"/>
                    <a:gd name="T22" fmla="*/ 200 w 721"/>
                    <a:gd name="T23" fmla="*/ 320 h 883"/>
                    <a:gd name="T24" fmla="*/ 171 w 721"/>
                    <a:gd name="T25" fmla="*/ 226 h 883"/>
                    <a:gd name="T26" fmla="*/ 162 w 721"/>
                    <a:gd name="T27" fmla="*/ 183 h 883"/>
                    <a:gd name="T28" fmla="*/ 87 w 721"/>
                    <a:gd name="T29" fmla="*/ 151 h 883"/>
                    <a:gd name="T30" fmla="*/ 0 w 721"/>
                    <a:gd name="T31" fmla="*/ 139 h 883"/>
                    <a:gd name="T32" fmla="*/ 5 w 721"/>
                    <a:gd name="T33" fmla="*/ 123 h 883"/>
                    <a:gd name="T34" fmla="*/ 87 w 721"/>
                    <a:gd name="T35" fmla="*/ 125 h 883"/>
                    <a:gd name="T36" fmla="*/ 122 w 721"/>
                    <a:gd name="T37" fmla="*/ 125 h 883"/>
                    <a:gd name="T38" fmla="*/ 87 w 721"/>
                    <a:gd name="T39" fmla="*/ 96 h 883"/>
                    <a:gd name="T40" fmla="*/ 49 w 721"/>
                    <a:gd name="T41" fmla="*/ 67 h 883"/>
                    <a:gd name="T42" fmla="*/ 26 w 721"/>
                    <a:gd name="T43" fmla="*/ 57 h 883"/>
                    <a:gd name="T44" fmla="*/ 43 w 721"/>
                    <a:gd name="T45" fmla="*/ 38 h 883"/>
                    <a:gd name="T46" fmla="*/ 75 w 721"/>
                    <a:gd name="T47" fmla="*/ 67 h 883"/>
                    <a:gd name="T48" fmla="*/ 145 w 721"/>
                    <a:gd name="T49" fmla="*/ 89 h 883"/>
                    <a:gd name="T50" fmla="*/ 145 w 721"/>
                    <a:gd name="T51" fmla="*/ 50 h 883"/>
                    <a:gd name="T52" fmla="*/ 127 w 721"/>
                    <a:gd name="T53" fmla="*/ 14 h 883"/>
                    <a:gd name="T54" fmla="*/ 127 w 721"/>
                    <a:gd name="T55" fmla="*/ 0 h 883"/>
                    <a:gd name="T56" fmla="*/ 145 w 721"/>
                    <a:gd name="T57" fmla="*/ 0 h 883"/>
                    <a:gd name="T58" fmla="*/ 174 w 721"/>
                    <a:gd name="T59" fmla="*/ 50 h 883"/>
                    <a:gd name="T60" fmla="*/ 200 w 721"/>
                    <a:gd name="T61" fmla="*/ 89 h 883"/>
                    <a:gd name="T62" fmla="*/ 226 w 721"/>
                    <a:gd name="T63" fmla="*/ 50 h 883"/>
                    <a:gd name="T64" fmla="*/ 232 w 721"/>
                    <a:gd name="T65" fmla="*/ 2 h 883"/>
                    <a:gd name="T66" fmla="*/ 258 w 721"/>
                    <a:gd name="T67" fmla="*/ 2 h 883"/>
                    <a:gd name="T68" fmla="*/ 250 w 721"/>
                    <a:gd name="T69" fmla="*/ 89 h 883"/>
                    <a:gd name="T70" fmla="*/ 200 w 721"/>
                    <a:gd name="T71" fmla="*/ 159 h 883"/>
                    <a:gd name="T72" fmla="*/ 209 w 721"/>
                    <a:gd name="T73" fmla="*/ 248 h 883"/>
                    <a:gd name="T74" fmla="*/ 252 w 721"/>
                    <a:gd name="T75" fmla="*/ 347 h 883"/>
                    <a:gd name="T76" fmla="*/ 319 w 721"/>
                    <a:gd name="T77" fmla="*/ 443 h 883"/>
                    <a:gd name="T78" fmla="*/ 407 w 721"/>
                    <a:gd name="T79" fmla="*/ 557 h 883"/>
                    <a:gd name="T80" fmla="*/ 488 w 721"/>
                    <a:gd name="T81" fmla="*/ 644 h 883"/>
                    <a:gd name="T82" fmla="*/ 581 w 721"/>
                    <a:gd name="T83" fmla="*/ 716 h 883"/>
                    <a:gd name="T84" fmla="*/ 642 w 721"/>
                    <a:gd name="T85" fmla="*/ 747 h 88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721" h="883">
                      <a:moveTo>
                        <a:pt x="642" y="747"/>
                      </a:moveTo>
                      <a:lnTo>
                        <a:pt x="694" y="776"/>
                      </a:lnTo>
                      <a:lnTo>
                        <a:pt x="721" y="813"/>
                      </a:lnTo>
                      <a:lnTo>
                        <a:pt x="715" y="854"/>
                      </a:lnTo>
                      <a:lnTo>
                        <a:pt x="686" y="883"/>
                      </a:lnTo>
                      <a:lnTo>
                        <a:pt x="654" y="878"/>
                      </a:lnTo>
                      <a:lnTo>
                        <a:pt x="584" y="827"/>
                      </a:lnTo>
                      <a:lnTo>
                        <a:pt x="476" y="723"/>
                      </a:lnTo>
                      <a:lnTo>
                        <a:pt x="380" y="617"/>
                      </a:lnTo>
                      <a:lnTo>
                        <a:pt x="305" y="516"/>
                      </a:lnTo>
                      <a:lnTo>
                        <a:pt x="244" y="419"/>
                      </a:lnTo>
                      <a:lnTo>
                        <a:pt x="200" y="320"/>
                      </a:lnTo>
                      <a:lnTo>
                        <a:pt x="171" y="226"/>
                      </a:lnTo>
                      <a:lnTo>
                        <a:pt x="162" y="183"/>
                      </a:lnTo>
                      <a:lnTo>
                        <a:pt x="87" y="151"/>
                      </a:lnTo>
                      <a:lnTo>
                        <a:pt x="0" y="139"/>
                      </a:lnTo>
                      <a:lnTo>
                        <a:pt x="5" y="123"/>
                      </a:lnTo>
                      <a:lnTo>
                        <a:pt x="87" y="125"/>
                      </a:lnTo>
                      <a:lnTo>
                        <a:pt x="122" y="125"/>
                      </a:lnTo>
                      <a:lnTo>
                        <a:pt x="87" y="96"/>
                      </a:lnTo>
                      <a:lnTo>
                        <a:pt x="49" y="67"/>
                      </a:lnTo>
                      <a:lnTo>
                        <a:pt x="26" y="57"/>
                      </a:lnTo>
                      <a:lnTo>
                        <a:pt x="43" y="38"/>
                      </a:lnTo>
                      <a:lnTo>
                        <a:pt x="75" y="67"/>
                      </a:lnTo>
                      <a:lnTo>
                        <a:pt x="145" y="89"/>
                      </a:lnTo>
                      <a:lnTo>
                        <a:pt x="145" y="50"/>
                      </a:lnTo>
                      <a:lnTo>
                        <a:pt x="127" y="14"/>
                      </a:lnTo>
                      <a:lnTo>
                        <a:pt x="127" y="0"/>
                      </a:lnTo>
                      <a:lnTo>
                        <a:pt x="145" y="0"/>
                      </a:lnTo>
                      <a:lnTo>
                        <a:pt x="174" y="50"/>
                      </a:lnTo>
                      <a:lnTo>
                        <a:pt x="200" y="89"/>
                      </a:lnTo>
                      <a:lnTo>
                        <a:pt x="226" y="50"/>
                      </a:lnTo>
                      <a:lnTo>
                        <a:pt x="232" y="2"/>
                      </a:lnTo>
                      <a:lnTo>
                        <a:pt x="258" y="2"/>
                      </a:lnTo>
                      <a:lnTo>
                        <a:pt x="250" y="89"/>
                      </a:lnTo>
                      <a:lnTo>
                        <a:pt x="200" y="159"/>
                      </a:lnTo>
                      <a:lnTo>
                        <a:pt x="209" y="248"/>
                      </a:lnTo>
                      <a:lnTo>
                        <a:pt x="252" y="347"/>
                      </a:lnTo>
                      <a:lnTo>
                        <a:pt x="319" y="443"/>
                      </a:lnTo>
                      <a:lnTo>
                        <a:pt x="407" y="557"/>
                      </a:lnTo>
                      <a:lnTo>
                        <a:pt x="488" y="644"/>
                      </a:lnTo>
                      <a:lnTo>
                        <a:pt x="581" y="716"/>
                      </a:lnTo>
                      <a:lnTo>
                        <a:pt x="642" y="7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28" name="Freeform 11"/>
                <p:cNvSpPr>
                  <a:spLocks/>
                </p:cNvSpPr>
                <p:nvPr/>
              </p:nvSpPr>
              <p:spPr bwMode="auto">
                <a:xfrm>
                  <a:off x="2540" y="918"/>
                  <a:ext cx="533" cy="1143"/>
                </a:xfrm>
                <a:custGeom>
                  <a:avLst/>
                  <a:gdLst>
                    <a:gd name="T0" fmla="*/ 26 w 533"/>
                    <a:gd name="T1" fmla="*/ 1058 h 1143"/>
                    <a:gd name="T2" fmla="*/ 79 w 533"/>
                    <a:gd name="T3" fmla="*/ 990 h 1143"/>
                    <a:gd name="T4" fmla="*/ 163 w 533"/>
                    <a:gd name="T5" fmla="*/ 882 h 1143"/>
                    <a:gd name="T6" fmla="*/ 201 w 533"/>
                    <a:gd name="T7" fmla="*/ 780 h 1143"/>
                    <a:gd name="T8" fmla="*/ 250 w 533"/>
                    <a:gd name="T9" fmla="*/ 613 h 1143"/>
                    <a:gd name="T10" fmla="*/ 294 w 533"/>
                    <a:gd name="T11" fmla="*/ 469 h 1143"/>
                    <a:gd name="T12" fmla="*/ 312 w 533"/>
                    <a:gd name="T13" fmla="*/ 345 h 1143"/>
                    <a:gd name="T14" fmla="*/ 341 w 533"/>
                    <a:gd name="T15" fmla="*/ 203 h 1143"/>
                    <a:gd name="T16" fmla="*/ 332 w 533"/>
                    <a:gd name="T17" fmla="*/ 145 h 1143"/>
                    <a:gd name="T18" fmla="*/ 280 w 533"/>
                    <a:gd name="T19" fmla="*/ 99 h 1143"/>
                    <a:gd name="T20" fmla="*/ 250 w 533"/>
                    <a:gd name="T21" fmla="*/ 50 h 1143"/>
                    <a:gd name="T22" fmla="*/ 271 w 533"/>
                    <a:gd name="T23" fmla="*/ 29 h 1143"/>
                    <a:gd name="T24" fmla="*/ 294 w 533"/>
                    <a:gd name="T25" fmla="*/ 70 h 1143"/>
                    <a:gd name="T26" fmla="*/ 332 w 533"/>
                    <a:gd name="T27" fmla="*/ 92 h 1143"/>
                    <a:gd name="T28" fmla="*/ 332 w 533"/>
                    <a:gd name="T29" fmla="*/ 58 h 1143"/>
                    <a:gd name="T30" fmla="*/ 332 w 533"/>
                    <a:gd name="T31" fmla="*/ 0 h 1143"/>
                    <a:gd name="T32" fmla="*/ 349 w 533"/>
                    <a:gd name="T33" fmla="*/ 0 h 1143"/>
                    <a:gd name="T34" fmla="*/ 364 w 533"/>
                    <a:gd name="T35" fmla="*/ 58 h 1143"/>
                    <a:gd name="T36" fmla="*/ 376 w 533"/>
                    <a:gd name="T37" fmla="*/ 87 h 1143"/>
                    <a:gd name="T38" fmla="*/ 419 w 533"/>
                    <a:gd name="T39" fmla="*/ 43 h 1143"/>
                    <a:gd name="T40" fmla="*/ 437 w 533"/>
                    <a:gd name="T41" fmla="*/ 0 h 1143"/>
                    <a:gd name="T42" fmla="*/ 463 w 533"/>
                    <a:gd name="T43" fmla="*/ 19 h 1143"/>
                    <a:gd name="T44" fmla="*/ 437 w 533"/>
                    <a:gd name="T45" fmla="*/ 65 h 1143"/>
                    <a:gd name="T46" fmla="*/ 411 w 533"/>
                    <a:gd name="T47" fmla="*/ 108 h 1143"/>
                    <a:gd name="T48" fmla="*/ 486 w 533"/>
                    <a:gd name="T49" fmla="*/ 94 h 1143"/>
                    <a:gd name="T50" fmla="*/ 524 w 533"/>
                    <a:gd name="T51" fmla="*/ 72 h 1143"/>
                    <a:gd name="T52" fmla="*/ 533 w 533"/>
                    <a:gd name="T53" fmla="*/ 87 h 1143"/>
                    <a:gd name="T54" fmla="*/ 495 w 533"/>
                    <a:gd name="T55" fmla="*/ 113 h 1143"/>
                    <a:gd name="T56" fmla="*/ 451 w 533"/>
                    <a:gd name="T57" fmla="*/ 128 h 1143"/>
                    <a:gd name="T58" fmla="*/ 408 w 533"/>
                    <a:gd name="T59" fmla="*/ 159 h 1143"/>
                    <a:gd name="T60" fmla="*/ 382 w 533"/>
                    <a:gd name="T61" fmla="*/ 215 h 1143"/>
                    <a:gd name="T62" fmla="*/ 355 w 533"/>
                    <a:gd name="T63" fmla="*/ 311 h 1143"/>
                    <a:gd name="T64" fmla="*/ 329 w 533"/>
                    <a:gd name="T65" fmla="*/ 464 h 1143"/>
                    <a:gd name="T66" fmla="*/ 303 w 533"/>
                    <a:gd name="T67" fmla="*/ 587 h 1143"/>
                    <a:gd name="T68" fmla="*/ 271 w 533"/>
                    <a:gd name="T69" fmla="*/ 703 h 1143"/>
                    <a:gd name="T70" fmla="*/ 233 w 533"/>
                    <a:gd name="T71" fmla="*/ 831 h 1143"/>
                    <a:gd name="T72" fmla="*/ 189 w 533"/>
                    <a:gd name="T73" fmla="*/ 947 h 1143"/>
                    <a:gd name="T74" fmla="*/ 128 w 533"/>
                    <a:gd name="T75" fmla="*/ 1044 h 1143"/>
                    <a:gd name="T76" fmla="*/ 67 w 533"/>
                    <a:gd name="T77" fmla="*/ 1114 h 1143"/>
                    <a:gd name="T78" fmla="*/ 23 w 533"/>
                    <a:gd name="T79" fmla="*/ 1143 h 1143"/>
                    <a:gd name="T80" fmla="*/ 6 w 533"/>
                    <a:gd name="T81" fmla="*/ 1128 h 1143"/>
                    <a:gd name="T82" fmla="*/ 0 w 533"/>
                    <a:gd name="T83" fmla="*/ 1099 h 1143"/>
                    <a:gd name="T84" fmla="*/ 26 w 533"/>
                    <a:gd name="T85" fmla="*/ 1058 h 114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33" h="1143">
                      <a:moveTo>
                        <a:pt x="26" y="1058"/>
                      </a:moveTo>
                      <a:lnTo>
                        <a:pt x="79" y="990"/>
                      </a:lnTo>
                      <a:lnTo>
                        <a:pt x="163" y="882"/>
                      </a:lnTo>
                      <a:lnTo>
                        <a:pt x="201" y="780"/>
                      </a:lnTo>
                      <a:lnTo>
                        <a:pt x="250" y="613"/>
                      </a:lnTo>
                      <a:lnTo>
                        <a:pt x="294" y="469"/>
                      </a:lnTo>
                      <a:lnTo>
                        <a:pt x="312" y="345"/>
                      </a:lnTo>
                      <a:lnTo>
                        <a:pt x="341" y="203"/>
                      </a:lnTo>
                      <a:lnTo>
                        <a:pt x="332" y="145"/>
                      </a:lnTo>
                      <a:lnTo>
                        <a:pt x="280" y="99"/>
                      </a:lnTo>
                      <a:lnTo>
                        <a:pt x="250" y="50"/>
                      </a:lnTo>
                      <a:lnTo>
                        <a:pt x="271" y="29"/>
                      </a:lnTo>
                      <a:lnTo>
                        <a:pt x="294" y="70"/>
                      </a:lnTo>
                      <a:lnTo>
                        <a:pt x="332" y="92"/>
                      </a:lnTo>
                      <a:lnTo>
                        <a:pt x="332" y="58"/>
                      </a:lnTo>
                      <a:lnTo>
                        <a:pt x="332" y="0"/>
                      </a:lnTo>
                      <a:lnTo>
                        <a:pt x="349" y="0"/>
                      </a:lnTo>
                      <a:lnTo>
                        <a:pt x="364" y="58"/>
                      </a:lnTo>
                      <a:lnTo>
                        <a:pt x="376" y="87"/>
                      </a:lnTo>
                      <a:lnTo>
                        <a:pt x="419" y="43"/>
                      </a:lnTo>
                      <a:lnTo>
                        <a:pt x="437" y="0"/>
                      </a:lnTo>
                      <a:lnTo>
                        <a:pt x="463" y="19"/>
                      </a:lnTo>
                      <a:lnTo>
                        <a:pt x="437" y="65"/>
                      </a:lnTo>
                      <a:lnTo>
                        <a:pt x="411" y="108"/>
                      </a:lnTo>
                      <a:lnTo>
                        <a:pt x="486" y="94"/>
                      </a:lnTo>
                      <a:lnTo>
                        <a:pt x="524" y="72"/>
                      </a:lnTo>
                      <a:lnTo>
                        <a:pt x="533" y="87"/>
                      </a:lnTo>
                      <a:lnTo>
                        <a:pt x="495" y="113"/>
                      </a:lnTo>
                      <a:lnTo>
                        <a:pt x="451" y="128"/>
                      </a:lnTo>
                      <a:lnTo>
                        <a:pt x="408" y="159"/>
                      </a:lnTo>
                      <a:lnTo>
                        <a:pt x="382" y="215"/>
                      </a:lnTo>
                      <a:lnTo>
                        <a:pt x="355" y="311"/>
                      </a:lnTo>
                      <a:lnTo>
                        <a:pt x="329" y="464"/>
                      </a:lnTo>
                      <a:lnTo>
                        <a:pt x="303" y="587"/>
                      </a:lnTo>
                      <a:lnTo>
                        <a:pt x="271" y="703"/>
                      </a:lnTo>
                      <a:lnTo>
                        <a:pt x="233" y="831"/>
                      </a:lnTo>
                      <a:lnTo>
                        <a:pt x="189" y="947"/>
                      </a:lnTo>
                      <a:lnTo>
                        <a:pt x="128" y="1044"/>
                      </a:lnTo>
                      <a:lnTo>
                        <a:pt x="67" y="1114"/>
                      </a:lnTo>
                      <a:lnTo>
                        <a:pt x="23" y="1143"/>
                      </a:lnTo>
                      <a:lnTo>
                        <a:pt x="6" y="1128"/>
                      </a:lnTo>
                      <a:lnTo>
                        <a:pt x="0" y="1099"/>
                      </a:lnTo>
                      <a:lnTo>
                        <a:pt x="26" y="10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29" name="Freeform 12"/>
                <p:cNvSpPr>
                  <a:spLocks/>
                </p:cNvSpPr>
                <p:nvPr/>
              </p:nvSpPr>
              <p:spPr bwMode="auto">
                <a:xfrm>
                  <a:off x="1973" y="2556"/>
                  <a:ext cx="425" cy="836"/>
                </a:xfrm>
                <a:custGeom>
                  <a:avLst/>
                  <a:gdLst>
                    <a:gd name="T0" fmla="*/ 267 w 425"/>
                    <a:gd name="T1" fmla="*/ 121 h 836"/>
                    <a:gd name="T2" fmla="*/ 305 w 425"/>
                    <a:gd name="T3" fmla="*/ 70 h 836"/>
                    <a:gd name="T4" fmla="*/ 363 w 425"/>
                    <a:gd name="T5" fmla="*/ 0 h 836"/>
                    <a:gd name="T6" fmla="*/ 419 w 425"/>
                    <a:gd name="T7" fmla="*/ 7 h 836"/>
                    <a:gd name="T8" fmla="*/ 425 w 425"/>
                    <a:gd name="T9" fmla="*/ 63 h 836"/>
                    <a:gd name="T10" fmla="*/ 407 w 425"/>
                    <a:gd name="T11" fmla="*/ 94 h 836"/>
                    <a:gd name="T12" fmla="*/ 372 w 425"/>
                    <a:gd name="T13" fmla="*/ 130 h 836"/>
                    <a:gd name="T14" fmla="*/ 302 w 425"/>
                    <a:gd name="T15" fmla="*/ 181 h 836"/>
                    <a:gd name="T16" fmla="*/ 250 w 425"/>
                    <a:gd name="T17" fmla="*/ 231 h 836"/>
                    <a:gd name="T18" fmla="*/ 224 w 425"/>
                    <a:gd name="T19" fmla="*/ 275 h 836"/>
                    <a:gd name="T20" fmla="*/ 197 w 425"/>
                    <a:gd name="T21" fmla="*/ 330 h 836"/>
                    <a:gd name="T22" fmla="*/ 206 w 425"/>
                    <a:gd name="T23" fmla="*/ 403 h 836"/>
                    <a:gd name="T24" fmla="*/ 253 w 425"/>
                    <a:gd name="T25" fmla="*/ 448 h 836"/>
                    <a:gd name="T26" fmla="*/ 288 w 425"/>
                    <a:gd name="T27" fmla="*/ 518 h 836"/>
                    <a:gd name="T28" fmla="*/ 302 w 425"/>
                    <a:gd name="T29" fmla="*/ 593 h 836"/>
                    <a:gd name="T30" fmla="*/ 311 w 425"/>
                    <a:gd name="T31" fmla="*/ 684 h 836"/>
                    <a:gd name="T32" fmla="*/ 296 w 425"/>
                    <a:gd name="T33" fmla="*/ 771 h 836"/>
                    <a:gd name="T34" fmla="*/ 253 w 425"/>
                    <a:gd name="T35" fmla="*/ 793 h 836"/>
                    <a:gd name="T36" fmla="*/ 206 w 425"/>
                    <a:gd name="T37" fmla="*/ 786 h 836"/>
                    <a:gd name="T38" fmla="*/ 136 w 425"/>
                    <a:gd name="T39" fmla="*/ 800 h 836"/>
                    <a:gd name="T40" fmla="*/ 66 w 425"/>
                    <a:gd name="T41" fmla="*/ 836 h 836"/>
                    <a:gd name="T42" fmla="*/ 32 w 425"/>
                    <a:gd name="T43" fmla="*/ 829 h 836"/>
                    <a:gd name="T44" fmla="*/ 0 w 425"/>
                    <a:gd name="T45" fmla="*/ 800 h 836"/>
                    <a:gd name="T46" fmla="*/ 14 w 425"/>
                    <a:gd name="T47" fmla="*/ 786 h 836"/>
                    <a:gd name="T48" fmla="*/ 52 w 425"/>
                    <a:gd name="T49" fmla="*/ 774 h 836"/>
                    <a:gd name="T50" fmla="*/ 139 w 425"/>
                    <a:gd name="T51" fmla="*/ 757 h 836"/>
                    <a:gd name="T52" fmla="*/ 218 w 425"/>
                    <a:gd name="T53" fmla="*/ 757 h 836"/>
                    <a:gd name="T54" fmla="*/ 244 w 425"/>
                    <a:gd name="T55" fmla="*/ 757 h 836"/>
                    <a:gd name="T56" fmla="*/ 261 w 425"/>
                    <a:gd name="T57" fmla="*/ 735 h 836"/>
                    <a:gd name="T58" fmla="*/ 270 w 425"/>
                    <a:gd name="T59" fmla="*/ 692 h 836"/>
                    <a:gd name="T60" fmla="*/ 259 w 425"/>
                    <a:gd name="T61" fmla="*/ 605 h 836"/>
                    <a:gd name="T62" fmla="*/ 232 w 425"/>
                    <a:gd name="T63" fmla="*/ 521 h 836"/>
                    <a:gd name="T64" fmla="*/ 192 w 425"/>
                    <a:gd name="T65" fmla="*/ 475 h 836"/>
                    <a:gd name="T66" fmla="*/ 154 w 425"/>
                    <a:gd name="T67" fmla="*/ 431 h 836"/>
                    <a:gd name="T68" fmla="*/ 130 w 425"/>
                    <a:gd name="T69" fmla="*/ 369 h 836"/>
                    <a:gd name="T70" fmla="*/ 136 w 425"/>
                    <a:gd name="T71" fmla="*/ 304 h 836"/>
                    <a:gd name="T72" fmla="*/ 165 w 425"/>
                    <a:gd name="T73" fmla="*/ 239 h 836"/>
                    <a:gd name="T74" fmla="*/ 215 w 425"/>
                    <a:gd name="T75" fmla="*/ 181 h 836"/>
                    <a:gd name="T76" fmla="*/ 267 w 425"/>
                    <a:gd name="T77" fmla="*/ 121 h 8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425" h="836">
                      <a:moveTo>
                        <a:pt x="267" y="121"/>
                      </a:moveTo>
                      <a:lnTo>
                        <a:pt x="305" y="70"/>
                      </a:lnTo>
                      <a:lnTo>
                        <a:pt x="363" y="0"/>
                      </a:lnTo>
                      <a:lnTo>
                        <a:pt x="419" y="7"/>
                      </a:lnTo>
                      <a:lnTo>
                        <a:pt x="425" y="63"/>
                      </a:lnTo>
                      <a:lnTo>
                        <a:pt x="407" y="94"/>
                      </a:lnTo>
                      <a:lnTo>
                        <a:pt x="372" y="130"/>
                      </a:lnTo>
                      <a:lnTo>
                        <a:pt x="302" y="181"/>
                      </a:lnTo>
                      <a:lnTo>
                        <a:pt x="250" y="231"/>
                      </a:lnTo>
                      <a:lnTo>
                        <a:pt x="224" y="275"/>
                      </a:lnTo>
                      <a:lnTo>
                        <a:pt x="197" y="330"/>
                      </a:lnTo>
                      <a:lnTo>
                        <a:pt x="206" y="403"/>
                      </a:lnTo>
                      <a:lnTo>
                        <a:pt x="253" y="448"/>
                      </a:lnTo>
                      <a:lnTo>
                        <a:pt x="288" y="518"/>
                      </a:lnTo>
                      <a:lnTo>
                        <a:pt x="302" y="593"/>
                      </a:lnTo>
                      <a:lnTo>
                        <a:pt x="311" y="684"/>
                      </a:lnTo>
                      <a:lnTo>
                        <a:pt x="296" y="771"/>
                      </a:lnTo>
                      <a:lnTo>
                        <a:pt x="253" y="793"/>
                      </a:lnTo>
                      <a:lnTo>
                        <a:pt x="206" y="786"/>
                      </a:lnTo>
                      <a:lnTo>
                        <a:pt x="136" y="800"/>
                      </a:lnTo>
                      <a:lnTo>
                        <a:pt x="66" y="836"/>
                      </a:lnTo>
                      <a:lnTo>
                        <a:pt x="32" y="829"/>
                      </a:lnTo>
                      <a:lnTo>
                        <a:pt x="0" y="800"/>
                      </a:lnTo>
                      <a:lnTo>
                        <a:pt x="14" y="786"/>
                      </a:lnTo>
                      <a:lnTo>
                        <a:pt x="52" y="774"/>
                      </a:lnTo>
                      <a:lnTo>
                        <a:pt x="139" y="757"/>
                      </a:lnTo>
                      <a:lnTo>
                        <a:pt x="218" y="757"/>
                      </a:lnTo>
                      <a:lnTo>
                        <a:pt x="244" y="757"/>
                      </a:lnTo>
                      <a:lnTo>
                        <a:pt x="261" y="735"/>
                      </a:lnTo>
                      <a:lnTo>
                        <a:pt x="270" y="692"/>
                      </a:lnTo>
                      <a:lnTo>
                        <a:pt x="259" y="605"/>
                      </a:lnTo>
                      <a:lnTo>
                        <a:pt x="232" y="521"/>
                      </a:lnTo>
                      <a:lnTo>
                        <a:pt x="192" y="475"/>
                      </a:lnTo>
                      <a:lnTo>
                        <a:pt x="154" y="431"/>
                      </a:lnTo>
                      <a:lnTo>
                        <a:pt x="130" y="369"/>
                      </a:lnTo>
                      <a:lnTo>
                        <a:pt x="136" y="304"/>
                      </a:lnTo>
                      <a:lnTo>
                        <a:pt x="165" y="239"/>
                      </a:lnTo>
                      <a:lnTo>
                        <a:pt x="215" y="181"/>
                      </a:lnTo>
                      <a:lnTo>
                        <a:pt x="267" y="1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30" name="Freeform 13"/>
                <p:cNvSpPr>
                  <a:spLocks/>
                </p:cNvSpPr>
                <p:nvPr/>
              </p:nvSpPr>
              <p:spPr bwMode="auto">
                <a:xfrm>
                  <a:off x="2385" y="2575"/>
                  <a:ext cx="364" cy="816"/>
                </a:xfrm>
                <a:custGeom>
                  <a:avLst/>
                  <a:gdLst>
                    <a:gd name="T0" fmla="*/ 149 w 364"/>
                    <a:gd name="T1" fmla="*/ 130 h 816"/>
                    <a:gd name="T2" fmla="*/ 67 w 364"/>
                    <a:gd name="T3" fmla="*/ 99 h 816"/>
                    <a:gd name="T4" fmla="*/ 18 w 364"/>
                    <a:gd name="T5" fmla="*/ 72 h 816"/>
                    <a:gd name="T6" fmla="*/ 0 w 364"/>
                    <a:gd name="T7" fmla="*/ 34 h 816"/>
                    <a:gd name="T8" fmla="*/ 27 w 364"/>
                    <a:gd name="T9" fmla="*/ 7 h 816"/>
                    <a:gd name="T10" fmla="*/ 85 w 364"/>
                    <a:gd name="T11" fmla="*/ 0 h 816"/>
                    <a:gd name="T12" fmla="*/ 129 w 364"/>
                    <a:gd name="T13" fmla="*/ 12 h 816"/>
                    <a:gd name="T14" fmla="*/ 216 w 364"/>
                    <a:gd name="T15" fmla="*/ 84 h 816"/>
                    <a:gd name="T16" fmla="*/ 295 w 364"/>
                    <a:gd name="T17" fmla="*/ 142 h 816"/>
                    <a:gd name="T18" fmla="*/ 338 w 364"/>
                    <a:gd name="T19" fmla="*/ 208 h 816"/>
                    <a:gd name="T20" fmla="*/ 350 w 364"/>
                    <a:gd name="T21" fmla="*/ 258 h 816"/>
                    <a:gd name="T22" fmla="*/ 364 w 364"/>
                    <a:gd name="T23" fmla="*/ 319 h 816"/>
                    <a:gd name="T24" fmla="*/ 356 w 364"/>
                    <a:gd name="T25" fmla="*/ 389 h 816"/>
                    <a:gd name="T26" fmla="*/ 295 w 364"/>
                    <a:gd name="T27" fmla="*/ 471 h 816"/>
                    <a:gd name="T28" fmla="*/ 242 w 364"/>
                    <a:gd name="T29" fmla="*/ 529 h 816"/>
                    <a:gd name="T30" fmla="*/ 193 w 364"/>
                    <a:gd name="T31" fmla="*/ 599 h 816"/>
                    <a:gd name="T32" fmla="*/ 155 w 364"/>
                    <a:gd name="T33" fmla="*/ 635 h 816"/>
                    <a:gd name="T34" fmla="*/ 123 w 364"/>
                    <a:gd name="T35" fmla="*/ 671 h 816"/>
                    <a:gd name="T36" fmla="*/ 123 w 364"/>
                    <a:gd name="T37" fmla="*/ 693 h 816"/>
                    <a:gd name="T38" fmla="*/ 155 w 364"/>
                    <a:gd name="T39" fmla="*/ 700 h 816"/>
                    <a:gd name="T40" fmla="*/ 219 w 364"/>
                    <a:gd name="T41" fmla="*/ 710 h 816"/>
                    <a:gd name="T42" fmla="*/ 286 w 364"/>
                    <a:gd name="T43" fmla="*/ 732 h 816"/>
                    <a:gd name="T44" fmla="*/ 341 w 364"/>
                    <a:gd name="T45" fmla="*/ 773 h 816"/>
                    <a:gd name="T46" fmla="*/ 330 w 364"/>
                    <a:gd name="T47" fmla="*/ 797 h 816"/>
                    <a:gd name="T48" fmla="*/ 280 w 364"/>
                    <a:gd name="T49" fmla="*/ 816 h 816"/>
                    <a:gd name="T50" fmla="*/ 242 w 364"/>
                    <a:gd name="T51" fmla="*/ 797 h 816"/>
                    <a:gd name="T52" fmla="*/ 201 w 364"/>
                    <a:gd name="T53" fmla="*/ 760 h 816"/>
                    <a:gd name="T54" fmla="*/ 155 w 364"/>
                    <a:gd name="T55" fmla="*/ 739 h 816"/>
                    <a:gd name="T56" fmla="*/ 114 w 364"/>
                    <a:gd name="T57" fmla="*/ 729 h 816"/>
                    <a:gd name="T58" fmla="*/ 79 w 364"/>
                    <a:gd name="T59" fmla="*/ 724 h 816"/>
                    <a:gd name="T60" fmla="*/ 50 w 364"/>
                    <a:gd name="T61" fmla="*/ 717 h 816"/>
                    <a:gd name="T62" fmla="*/ 41 w 364"/>
                    <a:gd name="T63" fmla="*/ 707 h 816"/>
                    <a:gd name="T64" fmla="*/ 44 w 364"/>
                    <a:gd name="T65" fmla="*/ 686 h 816"/>
                    <a:gd name="T66" fmla="*/ 97 w 364"/>
                    <a:gd name="T67" fmla="*/ 642 h 816"/>
                    <a:gd name="T68" fmla="*/ 184 w 364"/>
                    <a:gd name="T69" fmla="*/ 563 h 816"/>
                    <a:gd name="T70" fmla="*/ 260 w 364"/>
                    <a:gd name="T71" fmla="*/ 456 h 816"/>
                    <a:gd name="T72" fmla="*/ 289 w 364"/>
                    <a:gd name="T73" fmla="*/ 403 h 816"/>
                    <a:gd name="T74" fmla="*/ 306 w 364"/>
                    <a:gd name="T75" fmla="*/ 345 h 816"/>
                    <a:gd name="T76" fmla="*/ 303 w 364"/>
                    <a:gd name="T77" fmla="*/ 273 h 816"/>
                    <a:gd name="T78" fmla="*/ 271 w 364"/>
                    <a:gd name="T79" fmla="*/ 215 h 816"/>
                    <a:gd name="T80" fmla="*/ 225 w 364"/>
                    <a:gd name="T81" fmla="*/ 167 h 816"/>
                    <a:gd name="T82" fmla="*/ 149 w 364"/>
                    <a:gd name="T83" fmla="*/ 130 h 81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64" h="816">
                      <a:moveTo>
                        <a:pt x="149" y="130"/>
                      </a:moveTo>
                      <a:lnTo>
                        <a:pt x="67" y="99"/>
                      </a:lnTo>
                      <a:lnTo>
                        <a:pt x="18" y="72"/>
                      </a:lnTo>
                      <a:lnTo>
                        <a:pt x="0" y="34"/>
                      </a:lnTo>
                      <a:lnTo>
                        <a:pt x="27" y="7"/>
                      </a:lnTo>
                      <a:lnTo>
                        <a:pt x="85" y="0"/>
                      </a:lnTo>
                      <a:lnTo>
                        <a:pt x="129" y="12"/>
                      </a:lnTo>
                      <a:lnTo>
                        <a:pt x="216" y="84"/>
                      </a:lnTo>
                      <a:lnTo>
                        <a:pt x="295" y="142"/>
                      </a:lnTo>
                      <a:lnTo>
                        <a:pt x="338" y="208"/>
                      </a:lnTo>
                      <a:lnTo>
                        <a:pt x="350" y="258"/>
                      </a:lnTo>
                      <a:lnTo>
                        <a:pt x="364" y="319"/>
                      </a:lnTo>
                      <a:lnTo>
                        <a:pt x="356" y="389"/>
                      </a:lnTo>
                      <a:lnTo>
                        <a:pt x="295" y="471"/>
                      </a:lnTo>
                      <a:lnTo>
                        <a:pt x="242" y="529"/>
                      </a:lnTo>
                      <a:lnTo>
                        <a:pt x="193" y="599"/>
                      </a:lnTo>
                      <a:lnTo>
                        <a:pt x="155" y="635"/>
                      </a:lnTo>
                      <a:lnTo>
                        <a:pt x="123" y="671"/>
                      </a:lnTo>
                      <a:lnTo>
                        <a:pt x="123" y="693"/>
                      </a:lnTo>
                      <a:lnTo>
                        <a:pt x="155" y="700"/>
                      </a:lnTo>
                      <a:lnTo>
                        <a:pt x="219" y="710"/>
                      </a:lnTo>
                      <a:lnTo>
                        <a:pt x="286" y="732"/>
                      </a:lnTo>
                      <a:lnTo>
                        <a:pt x="341" y="773"/>
                      </a:lnTo>
                      <a:lnTo>
                        <a:pt x="330" y="797"/>
                      </a:lnTo>
                      <a:lnTo>
                        <a:pt x="280" y="816"/>
                      </a:lnTo>
                      <a:lnTo>
                        <a:pt x="242" y="797"/>
                      </a:lnTo>
                      <a:lnTo>
                        <a:pt x="201" y="760"/>
                      </a:lnTo>
                      <a:lnTo>
                        <a:pt x="155" y="739"/>
                      </a:lnTo>
                      <a:lnTo>
                        <a:pt x="114" y="729"/>
                      </a:lnTo>
                      <a:lnTo>
                        <a:pt x="79" y="724"/>
                      </a:lnTo>
                      <a:lnTo>
                        <a:pt x="50" y="717"/>
                      </a:lnTo>
                      <a:lnTo>
                        <a:pt x="41" y="707"/>
                      </a:lnTo>
                      <a:lnTo>
                        <a:pt x="44" y="686"/>
                      </a:lnTo>
                      <a:lnTo>
                        <a:pt x="97" y="642"/>
                      </a:lnTo>
                      <a:lnTo>
                        <a:pt x="184" y="563"/>
                      </a:lnTo>
                      <a:lnTo>
                        <a:pt x="260" y="456"/>
                      </a:lnTo>
                      <a:lnTo>
                        <a:pt x="289" y="403"/>
                      </a:lnTo>
                      <a:lnTo>
                        <a:pt x="306" y="345"/>
                      </a:lnTo>
                      <a:lnTo>
                        <a:pt x="303" y="273"/>
                      </a:lnTo>
                      <a:lnTo>
                        <a:pt x="271" y="215"/>
                      </a:lnTo>
                      <a:lnTo>
                        <a:pt x="225" y="167"/>
                      </a:lnTo>
                      <a:lnTo>
                        <a:pt x="149" y="1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512" y="1200"/>
                <a:ext cx="384" cy="621"/>
                <a:chOff x="4330" y="2323"/>
                <a:chExt cx="602" cy="717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4330" y="2542"/>
                  <a:ext cx="602" cy="498"/>
                  <a:chOff x="4330" y="2542"/>
                  <a:chExt cx="602" cy="498"/>
                </a:xfrm>
              </p:grpSpPr>
              <p:sp>
                <p:nvSpPr>
                  <p:cNvPr id="9317" name="Freeform 16"/>
                  <p:cNvSpPr>
                    <a:spLocks/>
                  </p:cNvSpPr>
                  <p:nvPr/>
                </p:nvSpPr>
                <p:spPr bwMode="auto">
                  <a:xfrm>
                    <a:off x="4330" y="2968"/>
                    <a:ext cx="288" cy="68"/>
                  </a:xfrm>
                  <a:custGeom>
                    <a:avLst/>
                    <a:gdLst>
                      <a:gd name="T0" fmla="*/ 86 w 864"/>
                      <a:gd name="T1" fmla="*/ 0 h 204"/>
                      <a:gd name="T2" fmla="*/ 265 w 864"/>
                      <a:gd name="T3" fmla="*/ 0 h 204"/>
                      <a:gd name="T4" fmla="*/ 288 w 864"/>
                      <a:gd name="T5" fmla="*/ 68 h 204"/>
                      <a:gd name="T6" fmla="*/ 0 w 864"/>
                      <a:gd name="T7" fmla="*/ 62 h 204"/>
                      <a:gd name="T8" fmla="*/ 86 w 864"/>
                      <a:gd name="T9" fmla="*/ 0 h 2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64" h="204">
                        <a:moveTo>
                          <a:pt x="257" y="0"/>
                        </a:moveTo>
                        <a:lnTo>
                          <a:pt x="795" y="0"/>
                        </a:lnTo>
                        <a:lnTo>
                          <a:pt x="864" y="204"/>
                        </a:lnTo>
                        <a:lnTo>
                          <a:pt x="0" y="187"/>
                        </a:lnTo>
                        <a:lnTo>
                          <a:pt x="25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472" y="2542"/>
                    <a:ext cx="460" cy="498"/>
                    <a:chOff x="4472" y="2542"/>
                    <a:chExt cx="460" cy="498"/>
                  </a:xfrm>
                </p:grpSpPr>
                <p:grpSp>
                  <p:nvGrpSpPr>
                    <p:cNvPr id="9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95" y="2595"/>
                      <a:ext cx="386" cy="445"/>
                      <a:chOff x="4495" y="2595"/>
                      <a:chExt cx="386" cy="445"/>
                    </a:xfrm>
                  </p:grpSpPr>
                  <p:sp>
                    <p:nvSpPr>
                      <p:cNvPr id="9321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5" y="2595"/>
                        <a:ext cx="386" cy="445"/>
                      </a:xfrm>
                      <a:custGeom>
                        <a:avLst/>
                        <a:gdLst>
                          <a:gd name="T0" fmla="*/ 156 w 1158"/>
                          <a:gd name="T1" fmla="*/ 0 h 1335"/>
                          <a:gd name="T2" fmla="*/ 257 w 1158"/>
                          <a:gd name="T3" fmla="*/ 0 h 1335"/>
                          <a:gd name="T4" fmla="*/ 246 w 1158"/>
                          <a:gd name="T5" fmla="*/ 13 h 1335"/>
                          <a:gd name="T6" fmla="*/ 240 w 1158"/>
                          <a:gd name="T7" fmla="*/ 23 h 1335"/>
                          <a:gd name="T8" fmla="*/ 235 w 1158"/>
                          <a:gd name="T9" fmla="*/ 33 h 1335"/>
                          <a:gd name="T10" fmla="*/ 232 w 1158"/>
                          <a:gd name="T11" fmla="*/ 42 h 1335"/>
                          <a:gd name="T12" fmla="*/ 229 w 1158"/>
                          <a:gd name="T13" fmla="*/ 56 h 1335"/>
                          <a:gd name="T14" fmla="*/ 227 w 1158"/>
                          <a:gd name="T15" fmla="*/ 68 h 1335"/>
                          <a:gd name="T16" fmla="*/ 225 w 1158"/>
                          <a:gd name="T17" fmla="*/ 87 h 1335"/>
                          <a:gd name="T18" fmla="*/ 222 w 1158"/>
                          <a:gd name="T19" fmla="*/ 109 h 1335"/>
                          <a:gd name="T20" fmla="*/ 221 w 1158"/>
                          <a:gd name="T21" fmla="*/ 136 h 1335"/>
                          <a:gd name="T22" fmla="*/ 219 w 1158"/>
                          <a:gd name="T23" fmla="*/ 180 h 1335"/>
                          <a:gd name="T24" fmla="*/ 219 w 1158"/>
                          <a:gd name="T25" fmla="*/ 209 h 1335"/>
                          <a:gd name="T26" fmla="*/ 220 w 1158"/>
                          <a:gd name="T27" fmla="*/ 238 h 1335"/>
                          <a:gd name="T28" fmla="*/ 223 w 1158"/>
                          <a:gd name="T29" fmla="*/ 261 h 1335"/>
                          <a:gd name="T30" fmla="*/ 225 w 1158"/>
                          <a:gd name="T31" fmla="*/ 279 h 1335"/>
                          <a:gd name="T32" fmla="*/ 230 w 1158"/>
                          <a:gd name="T33" fmla="*/ 296 h 1335"/>
                          <a:gd name="T34" fmla="*/ 234 w 1158"/>
                          <a:gd name="T35" fmla="*/ 305 h 1335"/>
                          <a:gd name="T36" fmla="*/ 242 w 1158"/>
                          <a:gd name="T37" fmla="*/ 315 h 1335"/>
                          <a:gd name="T38" fmla="*/ 252 w 1158"/>
                          <a:gd name="T39" fmla="*/ 324 h 1335"/>
                          <a:gd name="T40" fmla="*/ 264 w 1158"/>
                          <a:gd name="T41" fmla="*/ 332 h 1335"/>
                          <a:gd name="T42" fmla="*/ 280 w 1158"/>
                          <a:gd name="T43" fmla="*/ 340 h 1335"/>
                          <a:gd name="T44" fmla="*/ 293 w 1158"/>
                          <a:gd name="T45" fmla="*/ 346 h 1335"/>
                          <a:gd name="T46" fmla="*/ 312 w 1158"/>
                          <a:gd name="T47" fmla="*/ 356 h 1335"/>
                          <a:gd name="T48" fmla="*/ 348 w 1158"/>
                          <a:gd name="T49" fmla="*/ 373 h 1335"/>
                          <a:gd name="T50" fmla="*/ 386 w 1158"/>
                          <a:gd name="T51" fmla="*/ 391 h 1335"/>
                          <a:gd name="T52" fmla="*/ 386 w 1158"/>
                          <a:gd name="T53" fmla="*/ 407 h 1335"/>
                          <a:gd name="T54" fmla="*/ 365 w 1158"/>
                          <a:gd name="T55" fmla="*/ 417 h 1335"/>
                          <a:gd name="T56" fmla="*/ 341 w 1158"/>
                          <a:gd name="T57" fmla="*/ 425 h 1335"/>
                          <a:gd name="T58" fmla="*/ 308 w 1158"/>
                          <a:gd name="T59" fmla="*/ 434 h 1335"/>
                          <a:gd name="T60" fmla="*/ 272 w 1158"/>
                          <a:gd name="T61" fmla="*/ 439 h 1335"/>
                          <a:gd name="T62" fmla="*/ 239 w 1158"/>
                          <a:gd name="T63" fmla="*/ 443 h 1335"/>
                          <a:gd name="T64" fmla="*/ 196 w 1158"/>
                          <a:gd name="T65" fmla="*/ 445 h 1335"/>
                          <a:gd name="T66" fmla="*/ 154 w 1158"/>
                          <a:gd name="T67" fmla="*/ 443 h 1335"/>
                          <a:gd name="T68" fmla="*/ 123 w 1158"/>
                          <a:gd name="T69" fmla="*/ 438 h 1335"/>
                          <a:gd name="T70" fmla="*/ 86 w 1158"/>
                          <a:gd name="T71" fmla="*/ 434 h 1335"/>
                          <a:gd name="T72" fmla="*/ 50 w 1158"/>
                          <a:gd name="T73" fmla="*/ 425 h 1335"/>
                          <a:gd name="T74" fmla="*/ 22 w 1158"/>
                          <a:gd name="T75" fmla="*/ 417 h 1335"/>
                          <a:gd name="T76" fmla="*/ 0 w 1158"/>
                          <a:gd name="T77" fmla="*/ 407 h 1335"/>
                          <a:gd name="T78" fmla="*/ 0 w 1158"/>
                          <a:gd name="T79" fmla="*/ 391 h 1335"/>
                          <a:gd name="T80" fmla="*/ 46 w 1158"/>
                          <a:gd name="T81" fmla="*/ 373 h 1335"/>
                          <a:gd name="T82" fmla="*/ 86 w 1158"/>
                          <a:gd name="T83" fmla="*/ 356 h 1335"/>
                          <a:gd name="T84" fmla="*/ 106 w 1158"/>
                          <a:gd name="T85" fmla="*/ 346 h 1335"/>
                          <a:gd name="T86" fmla="*/ 118 w 1158"/>
                          <a:gd name="T87" fmla="*/ 340 h 1335"/>
                          <a:gd name="T88" fmla="*/ 131 w 1158"/>
                          <a:gd name="T89" fmla="*/ 332 h 1335"/>
                          <a:gd name="T90" fmla="*/ 142 w 1158"/>
                          <a:gd name="T91" fmla="*/ 323 h 1335"/>
                          <a:gd name="T92" fmla="*/ 149 w 1158"/>
                          <a:gd name="T93" fmla="*/ 316 h 1335"/>
                          <a:gd name="T94" fmla="*/ 158 w 1158"/>
                          <a:gd name="T95" fmla="*/ 306 h 1335"/>
                          <a:gd name="T96" fmla="*/ 163 w 1158"/>
                          <a:gd name="T97" fmla="*/ 296 h 1335"/>
                          <a:gd name="T98" fmla="*/ 169 w 1158"/>
                          <a:gd name="T99" fmla="*/ 279 h 1335"/>
                          <a:gd name="T100" fmla="*/ 173 w 1158"/>
                          <a:gd name="T101" fmla="*/ 262 h 1335"/>
                          <a:gd name="T102" fmla="*/ 177 w 1158"/>
                          <a:gd name="T103" fmla="*/ 238 h 1335"/>
                          <a:gd name="T104" fmla="*/ 180 w 1158"/>
                          <a:gd name="T105" fmla="*/ 209 h 1335"/>
                          <a:gd name="T106" fmla="*/ 182 w 1158"/>
                          <a:gd name="T107" fmla="*/ 180 h 1335"/>
                          <a:gd name="T108" fmla="*/ 184 w 1158"/>
                          <a:gd name="T109" fmla="*/ 137 h 1335"/>
                          <a:gd name="T110" fmla="*/ 182 w 1158"/>
                          <a:gd name="T111" fmla="*/ 108 h 1335"/>
                          <a:gd name="T112" fmla="*/ 181 w 1158"/>
                          <a:gd name="T113" fmla="*/ 77 h 1335"/>
                          <a:gd name="T114" fmla="*/ 179 w 1158"/>
                          <a:gd name="T115" fmla="*/ 60 h 1335"/>
                          <a:gd name="T116" fmla="*/ 177 w 1158"/>
                          <a:gd name="T117" fmla="*/ 44 h 1335"/>
                          <a:gd name="T118" fmla="*/ 174 w 1158"/>
                          <a:gd name="T119" fmla="*/ 31 h 1335"/>
                          <a:gd name="T120" fmla="*/ 170 w 1158"/>
                          <a:gd name="T121" fmla="*/ 21 h 1335"/>
                          <a:gd name="T122" fmla="*/ 165 w 1158"/>
                          <a:gd name="T123" fmla="*/ 11 h 1335"/>
                          <a:gd name="T124" fmla="*/ 156 w 1158"/>
                          <a:gd name="T125" fmla="*/ 0 h 1335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60000 65536"/>
                          <a:gd name="T178" fmla="*/ 0 60000 65536"/>
                          <a:gd name="T179" fmla="*/ 0 60000 65536"/>
                          <a:gd name="T180" fmla="*/ 0 60000 65536"/>
                          <a:gd name="T181" fmla="*/ 0 60000 65536"/>
                          <a:gd name="T182" fmla="*/ 0 60000 65536"/>
                          <a:gd name="T183" fmla="*/ 0 60000 65536"/>
                          <a:gd name="T184" fmla="*/ 0 60000 65536"/>
                          <a:gd name="T185" fmla="*/ 0 60000 65536"/>
                          <a:gd name="T186" fmla="*/ 0 60000 65536"/>
                          <a:gd name="T187" fmla="*/ 0 60000 65536"/>
                          <a:gd name="T188" fmla="*/ 0 60000 65536"/>
                        </a:gdLst>
                        <a:ahLst/>
                        <a:cxnLst>
                          <a:cxn ang="T126">
                            <a:pos x="T0" y="T1"/>
                          </a:cxn>
                          <a:cxn ang="T127">
                            <a:pos x="T2" y="T3"/>
                          </a:cxn>
                          <a:cxn ang="T128">
                            <a:pos x="T4" y="T5"/>
                          </a:cxn>
                          <a:cxn ang="T129">
                            <a:pos x="T6" y="T7"/>
                          </a:cxn>
                          <a:cxn ang="T130">
                            <a:pos x="T8" y="T9"/>
                          </a:cxn>
                          <a:cxn ang="T131">
                            <a:pos x="T10" y="T11"/>
                          </a:cxn>
                          <a:cxn ang="T132">
                            <a:pos x="T12" y="T13"/>
                          </a:cxn>
                          <a:cxn ang="T133">
                            <a:pos x="T14" y="T15"/>
                          </a:cxn>
                          <a:cxn ang="T134">
                            <a:pos x="T16" y="T17"/>
                          </a:cxn>
                          <a:cxn ang="T135">
                            <a:pos x="T18" y="T19"/>
                          </a:cxn>
                          <a:cxn ang="T136">
                            <a:pos x="T20" y="T21"/>
                          </a:cxn>
                          <a:cxn ang="T137">
                            <a:pos x="T22" y="T23"/>
                          </a:cxn>
                          <a:cxn ang="T138">
                            <a:pos x="T24" y="T25"/>
                          </a:cxn>
                          <a:cxn ang="T139">
                            <a:pos x="T26" y="T27"/>
                          </a:cxn>
                          <a:cxn ang="T140">
                            <a:pos x="T28" y="T29"/>
                          </a:cxn>
                          <a:cxn ang="T141">
                            <a:pos x="T30" y="T31"/>
                          </a:cxn>
                          <a:cxn ang="T142">
                            <a:pos x="T32" y="T33"/>
                          </a:cxn>
                          <a:cxn ang="T143">
                            <a:pos x="T34" y="T35"/>
                          </a:cxn>
                          <a:cxn ang="T144">
                            <a:pos x="T36" y="T37"/>
                          </a:cxn>
                          <a:cxn ang="T145">
                            <a:pos x="T38" y="T39"/>
                          </a:cxn>
                          <a:cxn ang="T146">
                            <a:pos x="T40" y="T41"/>
                          </a:cxn>
                          <a:cxn ang="T147">
                            <a:pos x="T42" y="T43"/>
                          </a:cxn>
                          <a:cxn ang="T148">
                            <a:pos x="T44" y="T45"/>
                          </a:cxn>
                          <a:cxn ang="T149">
                            <a:pos x="T46" y="T47"/>
                          </a:cxn>
                          <a:cxn ang="T150">
                            <a:pos x="T48" y="T49"/>
                          </a:cxn>
                          <a:cxn ang="T151">
                            <a:pos x="T50" y="T51"/>
                          </a:cxn>
                          <a:cxn ang="T152">
                            <a:pos x="T52" y="T53"/>
                          </a:cxn>
                          <a:cxn ang="T153">
                            <a:pos x="T54" y="T55"/>
                          </a:cxn>
                          <a:cxn ang="T154">
                            <a:pos x="T56" y="T57"/>
                          </a:cxn>
                          <a:cxn ang="T155">
                            <a:pos x="T58" y="T59"/>
                          </a:cxn>
                          <a:cxn ang="T156">
                            <a:pos x="T60" y="T61"/>
                          </a:cxn>
                          <a:cxn ang="T157">
                            <a:pos x="T62" y="T63"/>
                          </a:cxn>
                          <a:cxn ang="T158">
                            <a:pos x="T64" y="T65"/>
                          </a:cxn>
                          <a:cxn ang="T159">
                            <a:pos x="T66" y="T67"/>
                          </a:cxn>
                          <a:cxn ang="T160">
                            <a:pos x="T68" y="T69"/>
                          </a:cxn>
                          <a:cxn ang="T161">
                            <a:pos x="T70" y="T71"/>
                          </a:cxn>
                          <a:cxn ang="T162">
                            <a:pos x="T72" y="T73"/>
                          </a:cxn>
                          <a:cxn ang="T163">
                            <a:pos x="T74" y="T75"/>
                          </a:cxn>
                          <a:cxn ang="T164">
                            <a:pos x="T76" y="T77"/>
                          </a:cxn>
                          <a:cxn ang="T165">
                            <a:pos x="T78" y="T79"/>
                          </a:cxn>
                          <a:cxn ang="T166">
                            <a:pos x="T80" y="T81"/>
                          </a:cxn>
                          <a:cxn ang="T167">
                            <a:pos x="T82" y="T83"/>
                          </a:cxn>
                          <a:cxn ang="T168">
                            <a:pos x="T84" y="T85"/>
                          </a:cxn>
                          <a:cxn ang="T169">
                            <a:pos x="T86" y="T87"/>
                          </a:cxn>
                          <a:cxn ang="T170">
                            <a:pos x="T88" y="T89"/>
                          </a:cxn>
                          <a:cxn ang="T171">
                            <a:pos x="T90" y="T91"/>
                          </a:cxn>
                          <a:cxn ang="T172">
                            <a:pos x="T92" y="T93"/>
                          </a:cxn>
                          <a:cxn ang="T173">
                            <a:pos x="T94" y="T95"/>
                          </a:cxn>
                          <a:cxn ang="T174">
                            <a:pos x="T96" y="T97"/>
                          </a:cxn>
                          <a:cxn ang="T175">
                            <a:pos x="T98" y="T99"/>
                          </a:cxn>
                          <a:cxn ang="T176">
                            <a:pos x="T100" y="T101"/>
                          </a:cxn>
                          <a:cxn ang="T177">
                            <a:pos x="T102" y="T103"/>
                          </a:cxn>
                          <a:cxn ang="T178">
                            <a:pos x="T104" y="T105"/>
                          </a:cxn>
                          <a:cxn ang="T179">
                            <a:pos x="T106" y="T107"/>
                          </a:cxn>
                          <a:cxn ang="T180">
                            <a:pos x="T108" y="T109"/>
                          </a:cxn>
                          <a:cxn ang="T181">
                            <a:pos x="T110" y="T111"/>
                          </a:cxn>
                          <a:cxn ang="T182">
                            <a:pos x="T112" y="T113"/>
                          </a:cxn>
                          <a:cxn ang="T183">
                            <a:pos x="T114" y="T115"/>
                          </a:cxn>
                          <a:cxn ang="T184">
                            <a:pos x="T116" y="T117"/>
                          </a:cxn>
                          <a:cxn ang="T185">
                            <a:pos x="T118" y="T119"/>
                          </a:cxn>
                          <a:cxn ang="T186">
                            <a:pos x="T120" y="T121"/>
                          </a:cxn>
                          <a:cxn ang="T187">
                            <a:pos x="T122" y="T123"/>
                          </a:cxn>
                          <a:cxn ang="T188">
                            <a:pos x="T124" y="T125"/>
                          </a:cxn>
                        </a:cxnLst>
                        <a:rect l="0" t="0" r="r" b="b"/>
                        <a:pathLst>
                          <a:path w="1158" h="1335">
                            <a:moveTo>
                              <a:pt x="468" y="0"/>
                            </a:moveTo>
                            <a:lnTo>
                              <a:pt x="770" y="0"/>
                            </a:lnTo>
                            <a:lnTo>
                              <a:pt x="738" y="38"/>
                            </a:lnTo>
                            <a:lnTo>
                              <a:pt x="720" y="68"/>
                            </a:lnTo>
                            <a:lnTo>
                              <a:pt x="706" y="98"/>
                            </a:lnTo>
                            <a:lnTo>
                              <a:pt x="697" y="127"/>
                            </a:lnTo>
                            <a:lnTo>
                              <a:pt x="687" y="167"/>
                            </a:lnTo>
                            <a:lnTo>
                              <a:pt x="681" y="205"/>
                            </a:lnTo>
                            <a:lnTo>
                              <a:pt x="674" y="260"/>
                            </a:lnTo>
                            <a:lnTo>
                              <a:pt x="667" y="327"/>
                            </a:lnTo>
                            <a:lnTo>
                              <a:pt x="663" y="408"/>
                            </a:lnTo>
                            <a:lnTo>
                              <a:pt x="656" y="540"/>
                            </a:lnTo>
                            <a:lnTo>
                              <a:pt x="656" y="628"/>
                            </a:lnTo>
                            <a:lnTo>
                              <a:pt x="661" y="715"/>
                            </a:lnTo>
                            <a:lnTo>
                              <a:pt x="668" y="784"/>
                            </a:lnTo>
                            <a:lnTo>
                              <a:pt x="676" y="837"/>
                            </a:lnTo>
                            <a:lnTo>
                              <a:pt x="691" y="888"/>
                            </a:lnTo>
                            <a:lnTo>
                              <a:pt x="703" y="914"/>
                            </a:lnTo>
                            <a:lnTo>
                              <a:pt x="727" y="945"/>
                            </a:lnTo>
                            <a:lnTo>
                              <a:pt x="756" y="972"/>
                            </a:lnTo>
                            <a:lnTo>
                              <a:pt x="793" y="995"/>
                            </a:lnTo>
                            <a:lnTo>
                              <a:pt x="840" y="1021"/>
                            </a:lnTo>
                            <a:lnTo>
                              <a:pt x="880" y="1038"/>
                            </a:lnTo>
                            <a:lnTo>
                              <a:pt x="937" y="1067"/>
                            </a:lnTo>
                            <a:lnTo>
                              <a:pt x="1044" y="1119"/>
                            </a:lnTo>
                            <a:lnTo>
                              <a:pt x="1158" y="1174"/>
                            </a:lnTo>
                            <a:lnTo>
                              <a:pt x="1158" y="1221"/>
                            </a:lnTo>
                            <a:lnTo>
                              <a:pt x="1096" y="1251"/>
                            </a:lnTo>
                            <a:lnTo>
                              <a:pt x="1023" y="1276"/>
                            </a:lnTo>
                            <a:lnTo>
                              <a:pt x="924" y="1301"/>
                            </a:lnTo>
                            <a:lnTo>
                              <a:pt x="817" y="1318"/>
                            </a:lnTo>
                            <a:lnTo>
                              <a:pt x="718" y="1328"/>
                            </a:lnTo>
                            <a:lnTo>
                              <a:pt x="587" y="1335"/>
                            </a:lnTo>
                            <a:lnTo>
                              <a:pt x="463" y="1328"/>
                            </a:lnTo>
                            <a:lnTo>
                              <a:pt x="370" y="1315"/>
                            </a:lnTo>
                            <a:lnTo>
                              <a:pt x="258" y="1301"/>
                            </a:lnTo>
                            <a:lnTo>
                              <a:pt x="150" y="1276"/>
                            </a:lnTo>
                            <a:lnTo>
                              <a:pt x="66" y="1251"/>
                            </a:lnTo>
                            <a:lnTo>
                              <a:pt x="0" y="1221"/>
                            </a:lnTo>
                            <a:lnTo>
                              <a:pt x="0" y="1174"/>
                            </a:lnTo>
                            <a:lnTo>
                              <a:pt x="138" y="1118"/>
                            </a:lnTo>
                            <a:lnTo>
                              <a:pt x="257" y="1067"/>
                            </a:lnTo>
                            <a:lnTo>
                              <a:pt x="317" y="1038"/>
                            </a:lnTo>
                            <a:lnTo>
                              <a:pt x="354" y="1021"/>
                            </a:lnTo>
                            <a:lnTo>
                              <a:pt x="394" y="995"/>
                            </a:lnTo>
                            <a:lnTo>
                              <a:pt x="427" y="969"/>
                            </a:lnTo>
                            <a:lnTo>
                              <a:pt x="447" y="949"/>
                            </a:lnTo>
                            <a:lnTo>
                              <a:pt x="473" y="918"/>
                            </a:lnTo>
                            <a:lnTo>
                              <a:pt x="490" y="888"/>
                            </a:lnTo>
                            <a:lnTo>
                              <a:pt x="507" y="837"/>
                            </a:lnTo>
                            <a:lnTo>
                              <a:pt x="520" y="785"/>
                            </a:lnTo>
                            <a:lnTo>
                              <a:pt x="531" y="715"/>
                            </a:lnTo>
                            <a:lnTo>
                              <a:pt x="541" y="628"/>
                            </a:lnTo>
                            <a:lnTo>
                              <a:pt x="547" y="540"/>
                            </a:lnTo>
                            <a:lnTo>
                              <a:pt x="551" y="411"/>
                            </a:lnTo>
                            <a:lnTo>
                              <a:pt x="546" y="325"/>
                            </a:lnTo>
                            <a:lnTo>
                              <a:pt x="543" y="232"/>
                            </a:lnTo>
                            <a:lnTo>
                              <a:pt x="538" y="181"/>
                            </a:lnTo>
                            <a:lnTo>
                              <a:pt x="531" y="133"/>
                            </a:lnTo>
                            <a:lnTo>
                              <a:pt x="521" y="94"/>
                            </a:lnTo>
                            <a:lnTo>
                              <a:pt x="510" y="63"/>
                            </a:lnTo>
                            <a:lnTo>
                              <a:pt x="494" y="34"/>
                            </a:lnTo>
                            <a:lnTo>
                              <a:pt x="468" y="0"/>
                            </a:ln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grpSp>
                    <p:nvGrpSpPr>
                      <p:cNvPr id="10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95" y="2916"/>
                        <a:ext cx="385" cy="109"/>
                        <a:chOff x="4495" y="2916"/>
                        <a:chExt cx="385" cy="109"/>
                      </a:xfrm>
                    </p:grpSpPr>
                    <p:sp>
                      <p:nvSpPr>
                        <p:cNvPr id="9323" name="Freeform 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42" y="2916"/>
                          <a:ext cx="101" cy="14"/>
                        </a:xfrm>
                        <a:custGeom>
                          <a:avLst/>
                          <a:gdLst>
                            <a:gd name="T0" fmla="*/ 0 w 304"/>
                            <a:gd name="T1" fmla="*/ 0 h 41"/>
                            <a:gd name="T2" fmla="*/ 11 w 304"/>
                            <a:gd name="T3" fmla="*/ 6 h 41"/>
                            <a:gd name="T4" fmla="*/ 24 w 304"/>
                            <a:gd name="T5" fmla="*/ 10 h 41"/>
                            <a:gd name="T6" fmla="*/ 38 w 304"/>
                            <a:gd name="T7" fmla="*/ 13 h 41"/>
                            <a:gd name="T8" fmla="*/ 52 w 304"/>
                            <a:gd name="T9" fmla="*/ 14 h 41"/>
                            <a:gd name="T10" fmla="*/ 69 w 304"/>
                            <a:gd name="T11" fmla="*/ 12 h 41"/>
                            <a:gd name="T12" fmla="*/ 82 w 304"/>
                            <a:gd name="T13" fmla="*/ 8 h 41"/>
                            <a:gd name="T14" fmla="*/ 93 w 304"/>
                            <a:gd name="T15" fmla="*/ 5 h 41"/>
                            <a:gd name="T16" fmla="*/ 101 w 304"/>
                            <a:gd name="T17" fmla="*/ 0 h 4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304" h="41">
                              <a:moveTo>
                                <a:pt x="0" y="1"/>
                              </a:moveTo>
                              <a:lnTo>
                                <a:pt x="34" y="17"/>
                              </a:lnTo>
                              <a:lnTo>
                                <a:pt x="73" y="30"/>
                              </a:lnTo>
                              <a:lnTo>
                                <a:pt x="114" y="37"/>
                              </a:lnTo>
                              <a:lnTo>
                                <a:pt x="158" y="41"/>
                              </a:lnTo>
                              <a:lnTo>
                                <a:pt x="207" y="35"/>
                              </a:lnTo>
                              <a:lnTo>
                                <a:pt x="248" y="24"/>
                              </a:lnTo>
                              <a:lnTo>
                                <a:pt x="280" y="14"/>
                              </a:lnTo>
                              <a:lnTo>
                                <a:pt x="304" y="0"/>
                              </a:lnTo>
                            </a:path>
                          </a:pathLst>
                        </a:custGeom>
                        <a:noFill/>
                        <a:ln w="635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9324" name="Freeform 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95" y="2987"/>
                          <a:ext cx="385" cy="38"/>
                        </a:xfrm>
                        <a:custGeom>
                          <a:avLst/>
                          <a:gdLst>
                            <a:gd name="T0" fmla="*/ 0 w 1154"/>
                            <a:gd name="T1" fmla="*/ 1 h 113"/>
                            <a:gd name="T2" fmla="*/ 21 w 1154"/>
                            <a:gd name="T3" fmla="*/ 10 h 113"/>
                            <a:gd name="T4" fmla="*/ 43 w 1154"/>
                            <a:gd name="T5" fmla="*/ 16 h 113"/>
                            <a:gd name="T6" fmla="*/ 60 w 1154"/>
                            <a:gd name="T7" fmla="*/ 22 h 113"/>
                            <a:gd name="T8" fmla="*/ 86 w 1154"/>
                            <a:gd name="T9" fmla="*/ 27 h 113"/>
                            <a:gd name="T10" fmla="*/ 110 w 1154"/>
                            <a:gd name="T11" fmla="*/ 30 h 113"/>
                            <a:gd name="T12" fmla="*/ 136 w 1154"/>
                            <a:gd name="T13" fmla="*/ 34 h 113"/>
                            <a:gd name="T14" fmla="*/ 158 w 1154"/>
                            <a:gd name="T15" fmla="*/ 37 h 113"/>
                            <a:gd name="T16" fmla="*/ 194 w 1154"/>
                            <a:gd name="T17" fmla="*/ 38 h 113"/>
                            <a:gd name="T18" fmla="*/ 236 w 1154"/>
                            <a:gd name="T19" fmla="*/ 37 h 113"/>
                            <a:gd name="T20" fmla="*/ 262 w 1154"/>
                            <a:gd name="T21" fmla="*/ 34 h 113"/>
                            <a:gd name="T22" fmla="*/ 304 w 1154"/>
                            <a:gd name="T23" fmla="*/ 28 h 113"/>
                            <a:gd name="T24" fmla="*/ 326 w 1154"/>
                            <a:gd name="T25" fmla="*/ 23 h 113"/>
                            <a:gd name="T26" fmla="*/ 345 w 1154"/>
                            <a:gd name="T27" fmla="*/ 17 h 113"/>
                            <a:gd name="T28" fmla="*/ 368 w 1154"/>
                            <a:gd name="T29" fmla="*/ 9 h 113"/>
                            <a:gd name="T30" fmla="*/ 385 w 1154"/>
                            <a:gd name="T31" fmla="*/ 0 h 113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0" t="0" r="r" b="b"/>
                          <a:pathLst>
                            <a:path w="1154" h="113">
                              <a:moveTo>
                                <a:pt x="0" y="2"/>
                              </a:moveTo>
                              <a:lnTo>
                                <a:pt x="64" y="30"/>
                              </a:lnTo>
                              <a:lnTo>
                                <a:pt x="128" y="49"/>
                              </a:lnTo>
                              <a:lnTo>
                                <a:pt x="181" y="65"/>
                              </a:lnTo>
                              <a:lnTo>
                                <a:pt x="257" y="79"/>
                              </a:lnTo>
                              <a:lnTo>
                                <a:pt x="331" y="90"/>
                              </a:lnTo>
                              <a:lnTo>
                                <a:pt x="408" y="100"/>
                              </a:lnTo>
                              <a:lnTo>
                                <a:pt x="474" y="109"/>
                              </a:lnTo>
                              <a:lnTo>
                                <a:pt x="581" y="113"/>
                              </a:lnTo>
                              <a:lnTo>
                                <a:pt x="707" y="109"/>
                              </a:lnTo>
                              <a:lnTo>
                                <a:pt x="784" y="100"/>
                              </a:lnTo>
                              <a:lnTo>
                                <a:pt x="911" y="82"/>
                              </a:lnTo>
                              <a:lnTo>
                                <a:pt x="976" y="69"/>
                              </a:lnTo>
                              <a:lnTo>
                                <a:pt x="1034" y="52"/>
                              </a:lnTo>
                              <a:lnTo>
                                <a:pt x="1103" y="26"/>
                              </a:lnTo>
                              <a:lnTo>
                                <a:pt x="1154" y="0"/>
                              </a:lnTo>
                            </a:path>
                          </a:pathLst>
                        </a:custGeom>
                        <a:noFill/>
                        <a:ln w="635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9320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2" y="2542"/>
                      <a:ext cx="460" cy="6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4480" y="2323"/>
                  <a:ext cx="428" cy="245"/>
                  <a:chOff x="4480" y="2323"/>
                  <a:chExt cx="428" cy="245"/>
                </a:xfrm>
              </p:grpSpPr>
              <p:grpSp>
                <p:nvGrpSpPr>
                  <p:cNvPr id="12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4480" y="2497"/>
                    <a:ext cx="428" cy="71"/>
                    <a:chOff x="4480" y="2497"/>
                    <a:chExt cx="428" cy="71"/>
                  </a:xfrm>
                </p:grpSpPr>
                <p:grpSp>
                  <p:nvGrpSpPr>
                    <p:cNvPr id="13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80" y="2497"/>
                      <a:ext cx="175" cy="43"/>
                      <a:chOff x="4480" y="2497"/>
                      <a:chExt cx="175" cy="43"/>
                    </a:xfrm>
                  </p:grpSpPr>
                  <p:sp>
                    <p:nvSpPr>
                      <p:cNvPr id="9311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3" y="2497"/>
                        <a:ext cx="120" cy="34"/>
                      </a:xfrm>
                      <a:custGeom>
                        <a:avLst/>
                        <a:gdLst>
                          <a:gd name="T0" fmla="*/ 0 w 360"/>
                          <a:gd name="T1" fmla="*/ 18 h 100"/>
                          <a:gd name="T2" fmla="*/ 52 w 360"/>
                          <a:gd name="T3" fmla="*/ 16 h 100"/>
                          <a:gd name="T4" fmla="*/ 120 w 360"/>
                          <a:gd name="T5" fmla="*/ 0 h 100"/>
                          <a:gd name="T6" fmla="*/ 120 w 360"/>
                          <a:gd name="T7" fmla="*/ 23 h 100"/>
                          <a:gd name="T8" fmla="*/ 49 w 360"/>
                          <a:gd name="T9" fmla="*/ 33 h 100"/>
                          <a:gd name="T10" fmla="*/ 0 w 360"/>
                          <a:gd name="T11" fmla="*/ 34 h 100"/>
                          <a:gd name="T12" fmla="*/ 0 w 360"/>
                          <a:gd name="T13" fmla="*/ 18 h 10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360" h="100">
                            <a:moveTo>
                              <a:pt x="0" y="54"/>
                            </a:moveTo>
                            <a:lnTo>
                              <a:pt x="155" y="46"/>
                            </a:lnTo>
                            <a:lnTo>
                              <a:pt x="360" y="0"/>
                            </a:lnTo>
                            <a:lnTo>
                              <a:pt x="360" y="67"/>
                            </a:lnTo>
                            <a:lnTo>
                              <a:pt x="147" y="96"/>
                            </a:lnTo>
                            <a:lnTo>
                              <a:pt x="0" y="100"/>
                            </a:lnTo>
                            <a:lnTo>
                              <a:pt x="0" y="5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grpSp>
                    <p:nvGrpSpPr>
                      <p:cNvPr id="14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80" y="2500"/>
                        <a:ext cx="175" cy="40"/>
                        <a:chOff x="4480" y="2500"/>
                        <a:chExt cx="175" cy="40"/>
                      </a:xfrm>
                    </p:grpSpPr>
                    <p:sp>
                      <p:nvSpPr>
                        <p:cNvPr id="9313" name="Rectangle 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38" y="2523"/>
                          <a:ext cx="8" cy="15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grpSp>
                      <p:nvGrpSpPr>
                        <p:cNvPr id="15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80" y="2500"/>
                          <a:ext cx="175" cy="40"/>
                          <a:chOff x="4480" y="2500"/>
                          <a:chExt cx="175" cy="40"/>
                        </a:xfrm>
                      </p:grpSpPr>
                      <p:sp>
                        <p:nvSpPr>
                          <p:cNvPr id="9315" name="Freeform 3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80" y="2500"/>
                            <a:ext cx="175" cy="40"/>
                          </a:xfrm>
                          <a:custGeom>
                            <a:avLst/>
                            <a:gdLst>
                              <a:gd name="T0" fmla="*/ 175 w 524"/>
                              <a:gd name="T1" fmla="*/ 0 h 120"/>
                              <a:gd name="T2" fmla="*/ 65 w 524"/>
                              <a:gd name="T3" fmla="*/ 23 h 120"/>
                              <a:gd name="T4" fmla="*/ 0 w 524"/>
                              <a:gd name="T5" fmla="*/ 27 h 120"/>
                              <a:gd name="T6" fmla="*/ 0 w 524"/>
                              <a:gd name="T7" fmla="*/ 40 h 120"/>
                              <a:gd name="T8" fmla="*/ 67 w 524"/>
                              <a:gd name="T9" fmla="*/ 37 h 120"/>
                              <a:gd name="T10" fmla="*/ 175 w 524"/>
                              <a:gd name="T11" fmla="*/ 26 h 120"/>
                              <a:gd name="T12" fmla="*/ 175 w 524"/>
                              <a:gd name="T13" fmla="*/ 0 h 120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524" h="120">
                                <a:moveTo>
                                  <a:pt x="524" y="0"/>
                                </a:moveTo>
                                <a:lnTo>
                                  <a:pt x="195" y="69"/>
                                </a:lnTo>
                                <a:lnTo>
                                  <a:pt x="0" y="80"/>
                                </a:lnTo>
                                <a:lnTo>
                                  <a:pt x="0" y="120"/>
                                </a:lnTo>
                                <a:lnTo>
                                  <a:pt x="201" y="110"/>
                                </a:lnTo>
                                <a:lnTo>
                                  <a:pt x="524" y="77"/>
                                </a:lnTo>
                                <a:lnTo>
                                  <a:pt x="52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C0C0"/>
                          </a:solidFill>
                          <a:ln w="6350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  <p:sp>
                        <p:nvSpPr>
                          <p:cNvPr id="9316" name="Freeform 3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88" y="2507"/>
                            <a:ext cx="161" cy="25"/>
                          </a:xfrm>
                          <a:custGeom>
                            <a:avLst/>
                            <a:gdLst>
                              <a:gd name="T0" fmla="*/ 0 w 483"/>
                              <a:gd name="T1" fmla="*/ 25 h 74"/>
                              <a:gd name="T2" fmla="*/ 60 w 483"/>
                              <a:gd name="T3" fmla="*/ 21 h 74"/>
                              <a:gd name="T4" fmla="*/ 161 w 483"/>
                              <a:gd name="T5" fmla="*/ 0 h 74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483" h="74">
                                <a:moveTo>
                                  <a:pt x="0" y="74"/>
                                </a:moveTo>
                                <a:lnTo>
                                  <a:pt x="180" y="63"/>
                                </a:lnTo>
                                <a:lnTo>
                                  <a:pt x="483" y="0"/>
                                </a:lnTo>
                              </a:path>
                            </a:pathLst>
                          </a:custGeom>
                          <a:noFill/>
                          <a:ln w="6350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</p:grpSp>
                  </p:grpSp>
                </p:grpSp>
                <p:sp>
                  <p:nvSpPr>
                    <p:cNvPr id="9310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4641" y="2523"/>
                      <a:ext cx="267" cy="45"/>
                    </a:xfrm>
                    <a:custGeom>
                      <a:avLst/>
                      <a:gdLst>
                        <a:gd name="T0" fmla="*/ 0 w 800"/>
                        <a:gd name="T1" fmla="*/ 17 h 136"/>
                        <a:gd name="T2" fmla="*/ 3 w 800"/>
                        <a:gd name="T3" fmla="*/ 28 h 136"/>
                        <a:gd name="T4" fmla="*/ 7 w 800"/>
                        <a:gd name="T5" fmla="*/ 34 h 136"/>
                        <a:gd name="T6" fmla="*/ 14 w 800"/>
                        <a:gd name="T7" fmla="*/ 40 h 136"/>
                        <a:gd name="T8" fmla="*/ 22 w 800"/>
                        <a:gd name="T9" fmla="*/ 43 h 136"/>
                        <a:gd name="T10" fmla="*/ 32 w 800"/>
                        <a:gd name="T11" fmla="*/ 43 h 136"/>
                        <a:gd name="T12" fmla="*/ 39 w 800"/>
                        <a:gd name="T13" fmla="*/ 41 h 136"/>
                        <a:gd name="T14" fmla="*/ 50 w 800"/>
                        <a:gd name="T15" fmla="*/ 37 h 136"/>
                        <a:gd name="T16" fmla="*/ 63 w 800"/>
                        <a:gd name="T17" fmla="*/ 33 h 136"/>
                        <a:gd name="T18" fmla="*/ 79 w 800"/>
                        <a:gd name="T19" fmla="*/ 32 h 136"/>
                        <a:gd name="T20" fmla="*/ 98 w 800"/>
                        <a:gd name="T21" fmla="*/ 34 h 136"/>
                        <a:gd name="T22" fmla="*/ 114 w 800"/>
                        <a:gd name="T23" fmla="*/ 38 h 136"/>
                        <a:gd name="T24" fmla="*/ 132 w 800"/>
                        <a:gd name="T25" fmla="*/ 43 h 136"/>
                        <a:gd name="T26" fmla="*/ 148 w 800"/>
                        <a:gd name="T27" fmla="*/ 45 h 136"/>
                        <a:gd name="T28" fmla="*/ 160 w 800"/>
                        <a:gd name="T29" fmla="*/ 43 h 136"/>
                        <a:gd name="T30" fmla="*/ 178 w 800"/>
                        <a:gd name="T31" fmla="*/ 41 h 136"/>
                        <a:gd name="T32" fmla="*/ 199 w 800"/>
                        <a:gd name="T33" fmla="*/ 38 h 136"/>
                        <a:gd name="T34" fmla="*/ 219 w 800"/>
                        <a:gd name="T35" fmla="*/ 34 h 136"/>
                        <a:gd name="T36" fmla="*/ 240 w 800"/>
                        <a:gd name="T37" fmla="*/ 30 h 136"/>
                        <a:gd name="T38" fmla="*/ 253 w 800"/>
                        <a:gd name="T39" fmla="*/ 26 h 136"/>
                        <a:gd name="T40" fmla="*/ 259 w 800"/>
                        <a:gd name="T41" fmla="*/ 24 h 136"/>
                        <a:gd name="T42" fmla="*/ 264 w 800"/>
                        <a:gd name="T43" fmla="*/ 21 h 136"/>
                        <a:gd name="T44" fmla="*/ 267 w 800"/>
                        <a:gd name="T45" fmla="*/ 16 h 136"/>
                        <a:gd name="T46" fmla="*/ 265 w 800"/>
                        <a:gd name="T47" fmla="*/ 8 h 136"/>
                        <a:gd name="T48" fmla="*/ 260 w 800"/>
                        <a:gd name="T49" fmla="*/ 4 h 136"/>
                        <a:gd name="T50" fmla="*/ 253 w 800"/>
                        <a:gd name="T51" fmla="*/ 0 h 1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800" h="136">
                          <a:moveTo>
                            <a:pt x="0" y="51"/>
                          </a:moveTo>
                          <a:lnTo>
                            <a:pt x="9" y="84"/>
                          </a:lnTo>
                          <a:lnTo>
                            <a:pt x="22" y="103"/>
                          </a:lnTo>
                          <a:lnTo>
                            <a:pt x="43" y="120"/>
                          </a:lnTo>
                          <a:lnTo>
                            <a:pt x="66" y="129"/>
                          </a:lnTo>
                          <a:lnTo>
                            <a:pt x="95" y="131"/>
                          </a:lnTo>
                          <a:lnTo>
                            <a:pt x="118" y="123"/>
                          </a:lnTo>
                          <a:lnTo>
                            <a:pt x="150" y="111"/>
                          </a:lnTo>
                          <a:lnTo>
                            <a:pt x="190" y="101"/>
                          </a:lnTo>
                          <a:lnTo>
                            <a:pt x="236" y="97"/>
                          </a:lnTo>
                          <a:lnTo>
                            <a:pt x="293" y="103"/>
                          </a:lnTo>
                          <a:lnTo>
                            <a:pt x="343" y="114"/>
                          </a:lnTo>
                          <a:lnTo>
                            <a:pt x="395" y="129"/>
                          </a:lnTo>
                          <a:lnTo>
                            <a:pt x="443" y="136"/>
                          </a:lnTo>
                          <a:lnTo>
                            <a:pt x="478" y="131"/>
                          </a:lnTo>
                          <a:lnTo>
                            <a:pt x="533" y="123"/>
                          </a:lnTo>
                          <a:lnTo>
                            <a:pt x="595" y="114"/>
                          </a:lnTo>
                          <a:lnTo>
                            <a:pt x="655" y="103"/>
                          </a:lnTo>
                          <a:lnTo>
                            <a:pt x="719" y="90"/>
                          </a:lnTo>
                          <a:lnTo>
                            <a:pt x="758" y="80"/>
                          </a:lnTo>
                          <a:lnTo>
                            <a:pt x="776" y="73"/>
                          </a:lnTo>
                          <a:lnTo>
                            <a:pt x="792" y="63"/>
                          </a:lnTo>
                          <a:lnTo>
                            <a:pt x="800" y="47"/>
                          </a:lnTo>
                          <a:lnTo>
                            <a:pt x="793" y="24"/>
                          </a:lnTo>
                          <a:lnTo>
                            <a:pt x="780" y="11"/>
                          </a:lnTo>
                          <a:lnTo>
                            <a:pt x="758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1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4659" y="2323"/>
                    <a:ext cx="231" cy="221"/>
                    <a:chOff x="4659" y="2323"/>
                    <a:chExt cx="231" cy="221"/>
                  </a:xfrm>
                </p:grpSpPr>
                <p:grpSp>
                  <p:nvGrpSpPr>
                    <p:cNvPr id="17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67" y="2443"/>
                      <a:ext cx="223" cy="101"/>
                      <a:chOff x="4667" y="2443"/>
                      <a:chExt cx="223" cy="101"/>
                    </a:xfrm>
                  </p:grpSpPr>
                  <p:grpSp>
                    <p:nvGrpSpPr>
                      <p:cNvPr id="18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67" y="2452"/>
                        <a:ext cx="223" cy="92"/>
                        <a:chOff x="4667" y="2452"/>
                        <a:chExt cx="223" cy="92"/>
                      </a:xfrm>
                    </p:grpSpPr>
                    <p:sp>
                      <p:nvSpPr>
                        <p:cNvPr id="9265" name="Rectangl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67" y="2452"/>
                          <a:ext cx="223" cy="8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grpSp>
                      <p:nvGrpSpPr>
                        <p:cNvPr id="19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77" y="2460"/>
                          <a:ext cx="207" cy="84"/>
                          <a:chOff x="4677" y="2460"/>
                          <a:chExt cx="207" cy="84"/>
                        </a:xfrm>
                      </p:grpSpPr>
                      <p:grpSp>
                        <p:nvGrpSpPr>
                          <p:cNvPr id="20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677" y="2460"/>
                            <a:ext cx="207" cy="48"/>
                            <a:chOff x="4677" y="2460"/>
                            <a:chExt cx="207" cy="48"/>
                          </a:xfrm>
                        </p:grpSpPr>
                        <p:grpSp>
                          <p:nvGrpSpPr>
                            <p:cNvPr id="21" name="Group 4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677" y="2460"/>
                              <a:ext cx="207" cy="18"/>
                              <a:chOff x="4677" y="2460"/>
                              <a:chExt cx="207" cy="18"/>
                            </a:xfrm>
                          </p:grpSpPr>
                          <p:sp>
                            <p:nvSpPr>
                              <p:cNvPr id="9306" name="Line 4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78" y="2460"/>
                                <a:ext cx="20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307" name="Line 4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77" y="2468"/>
                                <a:ext cx="20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308" name="Line 4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78" y="2477"/>
                                <a:ext cx="20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22" name="Group 4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678" y="2490"/>
                              <a:ext cx="206" cy="18"/>
                              <a:chOff x="4678" y="2490"/>
                              <a:chExt cx="206" cy="18"/>
                            </a:xfrm>
                          </p:grpSpPr>
                          <p:sp>
                            <p:nvSpPr>
                              <p:cNvPr id="9303" name="Line 4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78" y="2490"/>
                                <a:ext cx="20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304" name="Line 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78" y="2498"/>
                                <a:ext cx="20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305" name="Line 4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78" y="2507"/>
                                <a:ext cx="20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" name="Group 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678" y="2520"/>
                            <a:ext cx="197" cy="24"/>
                            <a:chOff x="4678" y="2520"/>
                            <a:chExt cx="197" cy="24"/>
                          </a:xfrm>
                        </p:grpSpPr>
                        <p:grpSp>
                          <p:nvGrpSpPr>
                            <p:cNvPr id="24" name="Group 4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678" y="2520"/>
                              <a:ext cx="73" cy="23"/>
                              <a:chOff x="4678" y="2520"/>
                              <a:chExt cx="73" cy="23"/>
                            </a:xfrm>
                          </p:grpSpPr>
                          <p:grpSp>
                            <p:nvGrpSpPr>
                              <p:cNvPr id="25" name="Group 5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678" y="2521"/>
                                <a:ext cx="31" cy="22"/>
                                <a:chOff x="4678" y="2521"/>
                                <a:chExt cx="31" cy="22"/>
                              </a:xfrm>
                            </p:grpSpPr>
                            <p:grpSp>
                              <p:nvGrpSpPr>
                                <p:cNvPr id="26" name="Group 51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4678" y="2521"/>
                                  <a:ext cx="10" cy="22"/>
                                  <a:chOff x="4678" y="2521"/>
                                  <a:chExt cx="10" cy="22"/>
                                </a:xfrm>
                              </p:grpSpPr>
                              <p:sp>
                                <p:nvSpPr>
                                  <p:cNvPr id="9299" name="Line 52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678" y="2521"/>
                                    <a:ext cx="1" cy="2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9300" name="Line 5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687" y="2521"/>
                                    <a:ext cx="1" cy="2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297" name="Line 5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699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9298" name="Line 5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708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7" name="Group 5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720" y="2520"/>
                                <a:ext cx="31" cy="23"/>
                                <a:chOff x="4720" y="2520"/>
                                <a:chExt cx="31" cy="23"/>
                              </a:xfrm>
                            </p:grpSpPr>
                            <p:grpSp>
                              <p:nvGrpSpPr>
                                <p:cNvPr id="28" name="Group 57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4720" y="2520"/>
                                  <a:ext cx="10" cy="23"/>
                                  <a:chOff x="4720" y="2520"/>
                                  <a:chExt cx="10" cy="23"/>
                                </a:xfrm>
                              </p:grpSpPr>
                              <p:sp>
                                <p:nvSpPr>
                                  <p:cNvPr id="9294" name="Line 58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720" y="2520"/>
                                    <a:ext cx="1" cy="2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9295" name="Line 59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729" y="2521"/>
                                    <a:ext cx="1" cy="2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292" name="Line 6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741" y="2520"/>
                                  <a:ext cx="1" cy="2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9293" name="Line 6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750" y="2520"/>
                                  <a:ext cx="1" cy="2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9" name="Group 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61" y="2521"/>
                              <a:ext cx="73" cy="23"/>
                              <a:chOff x="4761" y="2521"/>
                              <a:chExt cx="73" cy="23"/>
                            </a:xfrm>
                          </p:grpSpPr>
                          <p:grpSp>
                            <p:nvGrpSpPr>
                              <p:cNvPr id="30" name="Group 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761" y="2521"/>
                                <a:ext cx="31" cy="23"/>
                                <a:chOff x="4761" y="2521"/>
                                <a:chExt cx="31" cy="23"/>
                              </a:xfrm>
                            </p:grpSpPr>
                            <p:grpSp>
                              <p:nvGrpSpPr>
                                <p:cNvPr id="31" name="Group 64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4761" y="2521"/>
                                  <a:ext cx="10" cy="23"/>
                                  <a:chOff x="4761" y="2521"/>
                                  <a:chExt cx="10" cy="23"/>
                                </a:xfrm>
                              </p:grpSpPr>
                              <p:sp>
                                <p:nvSpPr>
                                  <p:cNvPr id="9287" name="Line 65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761" y="2521"/>
                                    <a:ext cx="1" cy="2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9288" name="Line 66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770" y="2522"/>
                                    <a:ext cx="1" cy="2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285" name="Line 6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782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9286" name="Line 6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791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216" name="Group 6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803" y="2521"/>
                                <a:ext cx="31" cy="22"/>
                                <a:chOff x="4803" y="2521"/>
                                <a:chExt cx="31" cy="22"/>
                              </a:xfrm>
                            </p:grpSpPr>
                            <p:grpSp>
                              <p:nvGrpSpPr>
                                <p:cNvPr id="9217" name="Group 70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4803" y="2521"/>
                                  <a:ext cx="10" cy="22"/>
                                  <a:chOff x="4803" y="2521"/>
                                  <a:chExt cx="10" cy="22"/>
                                </a:xfrm>
                              </p:grpSpPr>
                              <p:sp>
                                <p:nvSpPr>
                                  <p:cNvPr id="9282" name="Line 71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803" y="2521"/>
                                    <a:ext cx="1" cy="2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9283" name="Line 72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812" y="2521"/>
                                    <a:ext cx="1" cy="2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6350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pt-BR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280" name="Line 7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824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9281" name="Line 7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833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9221" name="Group 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843" y="2521"/>
                              <a:ext cx="32" cy="22"/>
                              <a:chOff x="4843" y="2521"/>
                              <a:chExt cx="32" cy="22"/>
                            </a:xfrm>
                          </p:grpSpPr>
                          <p:grpSp>
                            <p:nvGrpSpPr>
                              <p:cNvPr id="9222" name="Group 7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843" y="2521"/>
                                <a:ext cx="11" cy="22"/>
                                <a:chOff x="4843" y="2521"/>
                                <a:chExt cx="11" cy="22"/>
                              </a:xfrm>
                            </p:grpSpPr>
                            <p:sp>
                              <p:nvSpPr>
                                <p:cNvPr id="9275" name="Line 7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843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9276" name="Line 7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853" y="2521"/>
                                  <a:ext cx="1" cy="2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635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9273" name="Line 7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864" y="2521"/>
                                <a:ext cx="1" cy="22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274" name="Line 8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874" y="2521"/>
                                <a:ext cx="1" cy="22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9264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74" y="2443"/>
                        <a:ext cx="178" cy="6"/>
                      </a:xfrm>
                      <a:custGeom>
                        <a:avLst/>
                        <a:gdLst>
                          <a:gd name="T0" fmla="*/ 178 w 533"/>
                          <a:gd name="T1" fmla="*/ 6 h 17"/>
                          <a:gd name="T2" fmla="*/ 0 w 533"/>
                          <a:gd name="T3" fmla="*/ 6 h 17"/>
                          <a:gd name="T4" fmla="*/ 0 w 533"/>
                          <a:gd name="T5" fmla="*/ 0 h 17"/>
                          <a:gd name="T6" fmla="*/ 178 w 533"/>
                          <a:gd name="T7" fmla="*/ 0 h 17"/>
                          <a:gd name="T8" fmla="*/ 178 w 533"/>
                          <a:gd name="T9" fmla="*/ 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33" h="17">
                            <a:moveTo>
                              <a:pt x="533" y="17"/>
                            </a:moveTo>
                            <a:lnTo>
                              <a:pt x="0" y="17"/>
                            </a:lnTo>
                            <a:lnTo>
                              <a:pt x="0" y="0"/>
                            </a:lnTo>
                            <a:lnTo>
                              <a:pt x="532" y="0"/>
                            </a:lnTo>
                            <a:lnTo>
                              <a:pt x="533" y="17"/>
                            </a:lnTo>
                            <a:close/>
                          </a:path>
                        </a:pathLst>
                      </a:custGeom>
                      <a:solidFill>
                        <a:srgbClr val="3F3F3F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grpSp>
                  <p:nvGrpSpPr>
                    <p:cNvPr id="9223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9" y="2323"/>
                      <a:ext cx="204" cy="123"/>
                      <a:chOff x="4659" y="2323"/>
                      <a:chExt cx="204" cy="123"/>
                    </a:xfrm>
                  </p:grpSpPr>
                  <p:grpSp>
                    <p:nvGrpSpPr>
                      <p:cNvPr id="9224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24" y="2335"/>
                        <a:ext cx="139" cy="107"/>
                        <a:chOff x="4724" y="2335"/>
                        <a:chExt cx="139" cy="107"/>
                      </a:xfrm>
                    </p:grpSpPr>
                    <p:sp>
                      <p:nvSpPr>
                        <p:cNvPr id="9240" name="Freeform 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24" y="2335"/>
                          <a:ext cx="139" cy="107"/>
                        </a:xfrm>
                        <a:custGeom>
                          <a:avLst/>
                          <a:gdLst>
                            <a:gd name="T0" fmla="*/ 0 w 416"/>
                            <a:gd name="T1" fmla="*/ 107 h 322"/>
                            <a:gd name="T2" fmla="*/ 133 w 416"/>
                            <a:gd name="T3" fmla="*/ 107 h 322"/>
                            <a:gd name="T4" fmla="*/ 137 w 416"/>
                            <a:gd name="T5" fmla="*/ 104 h 322"/>
                            <a:gd name="T6" fmla="*/ 139 w 416"/>
                            <a:gd name="T7" fmla="*/ 98 h 322"/>
                            <a:gd name="T8" fmla="*/ 139 w 416"/>
                            <a:gd name="T9" fmla="*/ 10 h 322"/>
                            <a:gd name="T10" fmla="*/ 138 w 416"/>
                            <a:gd name="T11" fmla="*/ 3 h 322"/>
                            <a:gd name="T12" fmla="*/ 134 w 416"/>
                            <a:gd name="T13" fmla="*/ 0 h 322"/>
                            <a:gd name="T14" fmla="*/ 0 w 416"/>
                            <a:gd name="T15" fmla="*/ 0 h 322"/>
                            <a:gd name="T16" fmla="*/ 0 w 416"/>
                            <a:gd name="T17" fmla="*/ 107 h 322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416" h="322">
                              <a:moveTo>
                                <a:pt x="0" y="322"/>
                              </a:moveTo>
                              <a:lnTo>
                                <a:pt x="399" y="322"/>
                              </a:lnTo>
                              <a:lnTo>
                                <a:pt x="410" y="314"/>
                              </a:lnTo>
                              <a:lnTo>
                                <a:pt x="416" y="294"/>
                              </a:lnTo>
                              <a:lnTo>
                                <a:pt x="416" y="30"/>
                              </a:lnTo>
                              <a:lnTo>
                                <a:pt x="413" y="8"/>
                              </a:lnTo>
                              <a:lnTo>
                                <a:pt x="402" y="0"/>
                              </a:lnTo>
                              <a:lnTo>
                                <a:pt x="0" y="0"/>
                              </a:lnTo>
                              <a:lnTo>
                                <a:pt x="0" y="32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635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grpSp>
                      <p:nvGrpSpPr>
                        <p:cNvPr id="9226" name="Group 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32" y="2344"/>
                          <a:ext cx="127" cy="80"/>
                          <a:chOff x="4732" y="2344"/>
                          <a:chExt cx="127" cy="80"/>
                        </a:xfrm>
                      </p:grpSpPr>
                      <p:grpSp>
                        <p:nvGrpSpPr>
                          <p:cNvPr id="9228" name="Group 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732" y="2344"/>
                            <a:ext cx="127" cy="22"/>
                            <a:chOff x="4732" y="2344"/>
                            <a:chExt cx="127" cy="22"/>
                          </a:xfrm>
                        </p:grpSpPr>
                        <p:grpSp>
                          <p:nvGrpSpPr>
                            <p:cNvPr id="9229" name="Group 8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32" y="2344"/>
                              <a:ext cx="127" cy="7"/>
                              <a:chOff x="4732" y="2344"/>
                              <a:chExt cx="127" cy="7"/>
                            </a:xfrm>
                          </p:grpSpPr>
                          <p:sp>
                            <p:nvSpPr>
                              <p:cNvPr id="9261" name="Line 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32" y="2344"/>
                                <a:ext cx="12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262" name="Line 8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732" y="2350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9230" name="Group 9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32" y="2358"/>
                              <a:ext cx="127" cy="8"/>
                              <a:chOff x="4732" y="2358"/>
                              <a:chExt cx="127" cy="8"/>
                            </a:xfrm>
                          </p:grpSpPr>
                          <p:sp>
                            <p:nvSpPr>
                              <p:cNvPr id="9259" name="Line 9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32" y="2358"/>
                                <a:ext cx="12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260" name="Line 9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732" y="2365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231" name="Group 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732" y="2372"/>
                            <a:ext cx="127" cy="23"/>
                            <a:chOff x="4732" y="2372"/>
                            <a:chExt cx="127" cy="23"/>
                          </a:xfrm>
                        </p:grpSpPr>
                        <p:grpSp>
                          <p:nvGrpSpPr>
                            <p:cNvPr id="9232" name="Group 9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32" y="2372"/>
                              <a:ext cx="127" cy="8"/>
                              <a:chOff x="4732" y="2372"/>
                              <a:chExt cx="127" cy="8"/>
                            </a:xfrm>
                          </p:grpSpPr>
                          <p:sp>
                            <p:nvSpPr>
                              <p:cNvPr id="9255" name="Line 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32" y="2372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256" name="Line 9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732" y="2379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9233" name="Group 9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32" y="2386"/>
                              <a:ext cx="127" cy="9"/>
                              <a:chOff x="4732" y="2386"/>
                              <a:chExt cx="127" cy="9"/>
                            </a:xfrm>
                          </p:grpSpPr>
                          <p:sp>
                            <p:nvSpPr>
                              <p:cNvPr id="9253" name="Line 9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32" y="2386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254" name="Line 9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732" y="2394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234" name="Group 1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732" y="2401"/>
                            <a:ext cx="127" cy="23"/>
                            <a:chOff x="4732" y="2401"/>
                            <a:chExt cx="127" cy="23"/>
                          </a:xfrm>
                        </p:grpSpPr>
                        <p:grpSp>
                          <p:nvGrpSpPr>
                            <p:cNvPr id="9235" name="Group 10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32" y="2401"/>
                              <a:ext cx="127" cy="7"/>
                              <a:chOff x="4732" y="2401"/>
                              <a:chExt cx="127" cy="7"/>
                            </a:xfrm>
                          </p:grpSpPr>
                          <p:sp>
                            <p:nvSpPr>
                              <p:cNvPr id="9249" name="Line 10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32" y="2401"/>
                                <a:ext cx="12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250" name="Line 10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732" y="2407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9236" name="Group 10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32" y="2415"/>
                              <a:ext cx="127" cy="9"/>
                              <a:chOff x="4732" y="2415"/>
                              <a:chExt cx="127" cy="9"/>
                            </a:xfrm>
                          </p:grpSpPr>
                          <p:sp>
                            <p:nvSpPr>
                              <p:cNvPr id="9247" name="Line 10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32" y="2415"/>
                                <a:ext cx="126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9248" name="Line 10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732" y="2423"/>
                                <a:ext cx="127" cy="1"/>
                              </a:xfrm>
                              <a:prstGeom prst="line">
                                <a:avLst/>
                              </a:prstGeom>
                              <a:noFill/>
                              <a:ln w="635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9237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59" y="2323"/>
                        <a:ext cx="65" cy="123"/>
                        <a:chOff x="4659" y="2323"/>
                        <a:chExt cx="65" cy="123"/>
                      </a:xfrm>
                    </p:grpSpPr>
                    <p:sp>
                      <p:nvSpPr>
                        <p:cNvPr id="9238" name="Freeform 1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59" y="2323"/>
                          <a:ext cx="65" cy="119"/>
                        </a:xfrm>
                        <a:custGeom>
                          <a:avLst/>
                          <a:gdLst>
                            <a:gd name="T0" fmla="*/ 65 w 193"/>
                            <a:gd name="T1" fmla="*/ 0 h 357"/>
                            <a:gd name="T2" fmla="*/ 65 w 193"/>
                            <a:gd name="T3" fmla="*/ 119 h 357"/>
                            <a:gd name="T4" fmla="*/ 4 w 193"/>
                            <a:gd name="T5" fmla="*/ 119 h 357"/>
                            <a:gd name="T6" fmla="*/ 2 w 193"/>
                            <a:gd name="T7" fmla="*/ 118 h 357"/>
                            <a:gd name="T8" fmla="*/ 0 w 193"/>
                            <a:gd name="T9" fmla="*/ 115 h 357"/>
                            <a:gd name="T10" fmla="*/ 0 w 193"/>
                            <a:gd name="T11" fmla="*/ 111 h 357"/>
                            <a:gd name="T12" fmla="*/ 0 w 193"/>
                            <a:gd name="T13" fmla="*/ 7 h 357"/>
                            <a:gd name="T14" fmla="*/ 1 w 193"/>
                            <a:gd name="T15" fmla="*/ 3 h 357"/>
                            <a:gd name="T16" fmla="*/ 3 w 193"/>
                            <a:gd name="T17" fmla="*/ 0 h 357"/>
                            <a:gd name="T18" fmla="*/ 6 w 193"/>
                            <a:gd name="T19" fmla="*/ 0 h 357"/>
                            <a:gd name="T20" fmla="*/ 65 w 193"/>
                            <a:gd name="T21" fmla="*/ 0 h 357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193" h="357">
                              <a:moveTo>
                                <a:pt x="193" y="0"/>
                              </a:moveTo>
                              <a:lnTo>
                                <a:pt x="193" y="357"/>
                              </a:lnTo>
                              <a:lnTo>
                                <a:pt x="13" y="357"/>
                              </a:lnTo>
                              <a:lnTo>
                                <a:pt x="5" y="354"/>
                              </a:lnTo>
                              <a:lnTo>
                                <a:pt x="1" y="344"/>
                              </a:lnTo>
                              <a:lnTo>
                                <a:pt x="0" y="334"/>
                              </a:lnTo>
                              <a:lnTo>
                                <a:pt x="0" y="20"/>
                              </a:lnTo>
                              <a:lnTo>
                                <a:pt x="3" y="10"/>
                              </a:lnTo>
                              <a:lnTo>
                                <a:pt x="8" y="1"/>
                              </a:lnTo>
                              <a:lnTo>
                                <a:pt x="17" y="0"/>
                              </a:lnTo>
                              <a:lnTo>
                                <a:pt x="19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635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9239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14" y="2324"/>
                          <a:ext cx="1" cy="122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9227" name="Rectangle 110"/>
            <p:cNvSpPr>
              <a:spLocks noChangeArrowheads="1"/>
            </p:cNvSpPr>
            <p:nvPr/>
          </p:nvSpPr>
          <p:spPr bwMode="auto">
            <a:xfrm>
              <a:off x="552" y="1248"/>
              <a:ext cx="31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pt-BR" sz="3200" b="1" dirty="0"/>
                <a:t>Linguagem de Alto Nível</a:t>
              </a:r>
              <a:endParaRPr lang="pt-BR" sz="3200" dirty="0"/>
            </a:p>
          </p:txBody>
        </p:sp>
      </p:grpSp>
      <p:graphicFrame>
        <p:nvGraphicFramePr>
          <p:cNvPr id="45167" name="Object 111"/>
          <p:cNvGraphicFramePr>
            <a:graphicFrameLocks noChangeAspect="1"/>
          </p:cNvGraphicFramePr>
          <p:nvPr/>
        </p:nvGraphicFramePr>
        <p:xfrm>
          <a:off x="6248400" y="3494109"/>
          <a:ext cx="16764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lip" r:id="rId5" imgW="4000500" imgH="3148013" progId="">
                  <p:embed/>
                </p:oleObj>
              </mc:Choice>
              <mc:Fallback>
                <p:oleObj name="Clip" r:id="rId5" imgW="4000500" imgH="3148013" progId="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94109"/>
                        <a:ext cx="167640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12"/>
          <p:cNvSpPr>
            <a:spLocks noChangeArrowheads="1"/>
          </p:cNvSpPr>
          <p:nvPr/>
        </p:nvSpPr>
        <p:spPr bwMode="auto">
          <a:xfrm>
            <a:off x="685800" y="827109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Linguagem de Programação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1680</Words>
  <Application>Microsoft Office PowerPoint</Application>
  <PresentationFormat>Apresentação na tela (4:3)</PresentationFormat>
  <Paragraphs>351</Paragraphs>
  <Slides>30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Constantia</vt:lpstr>
      <vt:lpstr>Times New Roman</vt:lpstr>
      <vt:lpstr>Tema do Office</vt:lpstr>
      <vt:lpstr>Clip</vt:lpstr>
      <vt:lpstr>Apresentação do PowerPoint</vt:lpstr>
      <vt:lpstr>Fundamentos de Programação  </vt:lpstr>
      <vt:lpstr>Processamento de Dados</vt:lpstr>
      <vt:lpstr>Componentes de um Sistema de Computação</vt:lpstr>
      <vt:lpstr>Componentes de um Sistema de Computação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151</cp:revision>
  <dcterms:created xsi:type="dcterms:W3CDTF">2016-08-15T14:02:52Z</dcterms:created>
  <dcterms:modified xsi:type="dcterms:W3CDTF">2022-02-14T00:33:50Z</dcterms:modified>
</cp:coreProperties>
</file>