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66" r:id="rId4"/>
    <p:sldId id="267" r:id="rId5"/>
    <p:sldId id="296" r:id="rId6"/>
    <p:sldId id="268" r:id="rId7"/>
    <p:sldId id="297" r:id="rId8"/>
    <p:sldId id="298" r:id="rId9"/>
    <p:sldId id="269" r:id="rId10"/>
    <p:sldId id="270" r:id="rId11"/>
    <p:sldId id="271" r:id="rId12"/>
    <p:sldId id="272" r:id="rId13"/>
    <p:sldId id="299" r:id="rId14"/>
    <p:sldId id="300" r:id="rId15"/>
    <p:sldId id="301" r:id="rId16"/>
    <p:sldId id="273" r:id="rId17"/>
    <p:sldId id="30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5" r:id="rId36"/>
    <p:sldId id="258" r:id="rId37"/>
    <p:sldId id="260" r:id="rId3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06/02/2006 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55D67EC5-DB3F-4287-9E94-A44DA623E32E}" type="slidenum">
              <a:rPr lang="pt-BR" altLang="pt-BR" sz="1200"/>
              <a:pPr eaLnBrk="1" hangingPunct="1"/>
              <a:t>2</a:t>
            </a:fld>
            <a:endParaRPr lang="pt-BR" altLang="pt-BR" sz="1200"/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06/02/2006 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4CEE8D40-8C14-415B-A98D-849A3BD4AE4C}" type="slidenum">
              <a:rPr lang="pt-BR" altLang="pt-BR" sz="1200"/>
              <a:pPr eaLnBrk="1" hangingPunct="1"/>
              <a:t>3</a:t>
            </a:fld>
            <a:endParaRPr lang="pt-BR" altLang="pt-BR" sz="120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C2D4-2F70-448E-98F2-CA8F16825075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C7-3B31-4723-B589-875B13A62FE7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B947-BAC8-438A-8847-1630C08D8FE2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40E-D6B5-49DD-97E9-3CAA6961BEF9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DC8-E9D8-4BB4-88A9-1CABDC258C5D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AA1-0AED-4E60-B2BA-47AC80CCBDC6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9514-A40F-4495-BD60-BD62F8A46C9D}" type="datetime1">
              <a:rPr lang="pt-BR" smtClean="0"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122-61F9-4CC7-8BED-BFCD7AE99D55}" type="datetime1">
              <a:rPr lang="pt-BR" smtClean="0"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C71-F804-45F9-90C3-39D237F6C3B7}" type="datetime1">
              <a:rPr lang="pt-BR" smtClean="0"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694-54C9-4AB3-81E2-FB928048E119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8FC-796A-4E2C-B9D3-8A07FCE5C3E0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3EE8-C9CB-4CC1-BD17-508EE72B6635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29E9326-6F66-48BF-BE18-F73273103C46}"/>
              </a:ext>
            </a:extLst>
          </p:cNvPr>
          <p:cNvSpPr txBox="1">
            <a:spLocks/>
          </p:cNvSpPr>
          <p:nvPr/>
        </p:nvSpPr>
        <p:spPr>
          <a:xfrm>
            <a:off x="379476" y="2301280"/>
            <a:ext cx="8385048" cy="213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  <a:b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de Entrada e Saída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072F807-9A33-45BF-9ACE-5E90F36E1E39}"/>
              </a:ext>
            </a:extLst>
          </p:cNvPr>
          <p:cNvSpPr txBox="1">
            <a:spLocks/>
          </p:cNvSpPr>
          <p:nvPr/>
        </p:nvSpPr>
        <p:spPr>
          <a:xfrm>
            <a:off x="539552" y="5085184"/>
            <a:ext cx="7854696" cy="1392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500" b="1">
                <a:solidFill>
                  <a:schemeClr val="bg1"/>
                </a:solidFill>
              </a:rPr>
              <a:t>Análise e Desenvolvimento de Sistemas/Presencial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Professora Ma. Joyce Siqueira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Email: joycitta@gmail.com </a:t>
            </a:r>
            <a:endParaRPr lang="pt-BR" sz="2500" b="1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EE5E1D2-7A44-4F71-87C6-8570EAA6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74295F6-5197-42FE-9FD5-3868E887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1F8826FC-3268-4247-9EAE-EFD1C307858D}" type="slidenum">
              <a:rPr lang="pt-BR" altLang="pt-BR" sz="1400"/>
              <a:pPr eaLnBrk="1" hangingPunct="1"/>
              <a:t>10</a:t>
            </a:fld>
            <a:endParaRPr lang="pt-BR" altLang="pt-BR" sz="1400"/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1192088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DECLARAÇÕES DE VARIÁVEIS</a:t>
            </a:r>
          </a:p>
        </p:txBody>
      </p:sp>
      <p:sp>
        <p:nvSpPr>
          <p:cNvPr id="19461" name="Text Box 27"/>
          <p:cNvSpPr txBox="1">
            <a:spLocks noChangeArrowheads="1"/>
          </p:cNvSpPr>
          <p:nvPr/>
        </p:nvSpPr>
        <p:spPr bwMode="auto">
          <a:xfrm>
            <a:off x="2773363" y="4416425"/>
            <a:ext cx="18415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647700" y="910208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2200" dirty="0"/>
              <a:t>Todo dado a ser colocado na memória deve ser previamente identificado </a:t>
            </a:r>
            <a:r>
              <a:rPr lang="pt-BR" altLang="pt-BR" sz="2200" dirty="0">
                <a:solidFill>
                  <a:srgbClr val="FF0000"/>
                </a:solidFill>
              </a:rPr>
              <a:t>(usar nomes significativos).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200" dirty="0"/>
              <a:t>primeiro saber qual o seu tipo e depois fazer o seu armazenamento.</a:t>
            </a:r>
          </a:p>
          <a:p>
            <a:pPr algn="just" eaLnBrk="1" hangingPunct="1">
              <a:buFontTx/>
              <a:buChar char="•"/>
            </a:pPr>
            <a:r>
              <a:rPr lang="pt-BR" altLang="pt-BR" sz="2200" dirty="0"/>
              <a:t>A declaração de variável corresponde  a criação de locais na memória com o nome da variável (identificador) marcado com o tipo que pode assumir</a:t>
            </a:r>
          </a:p>
          <a:p>
            <a:pPr algn="just" eaLnBrk="1" hangingPunct="1">
              <a:buFontTx/>
              <a:buChar char="•"/>
            </a:pPr>
            <a:r>
              <a:rPr lang="pt-BR" altLang="pt-BR" sz="2200" dirty="0"/>
              <a:t>Sintaxe:</a:t>
            </a:r>
          </a:p>
        </p:txBody>
      </p:sp>
      <p:cxnSp>
        <p:nvCxnSpPr>
          <p:cNvPr id="19463" name="Conector reto 8"/>
          <p:cNvCxnSpPr>
            <a:cxnSpLocks noChangeShapeType="1"/>
          </p:cNvCxnSpPr>
          <p:nvPr/>
        </p:nvCxnSpPr>
        <p:spPr bwMode="auto">
          <a:xfrm>
            <a:off x="3992563" y="4535488"/>
            <a:ext cx="912812" cy="415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4" name="Conector reto 11"/>
          <p:cNvCxnSpPr>
            <a:cxnSpLocks noChangeShapeType="1"/>
          </p:cNvCxnSpPr>
          <p:nvPr/>
        </p:nvCxnSpPr>
        <p:spPr bwMode="auto">
          <a:xfrm>
            <a:off x="3927475" y="3968750"/>
            <a:ext cx="9525" cy="2435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5" name="Conector reto 13"/>
          <p:cNvCxnSpPr>
            <a:cxnSpLocks noChangeShapeType="1"/>
          </p:cNvCxnSpPr>
          <p:nvPr/>
        </p:nvCxnSpPr>
        <p:spPr bwMode="auto">
          <a:xfrm>
            <a:off x="3992563" y="4535488"/>
            <a:ext cx="912812" cy="415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6" name="Conector reto 18"/>
          <p:cNvCxnSpPr>
            <a:cxnSpLocks noChangeShapeType="1"/>
          </p:cNvCxnSpPr>
          <p:nvPr/>
        </p:nvCxnSpPr>
        <p:spPr bwMode="auto">
          <a:xfrm>
            <a:off x="3927475" y="3968750"/>
            <a:ext cx="9525" cy="2435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7" name="Conector reto 20"/>
          <p:cNvCxnSpPr>
            <a:cxnSpLocks noChangeShapeType="1"/>
          </p:cNvCxnSpPr>
          <p:nvPr/>
        </p:nvCxnSpPr>
        <p:spPr bwMode="auto">
          <a:xfrm flipV="1">
            <a:off x="4765675" y="3860800"/>
            <a:ext cx="2373313" cy="73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8" name="Conector angulado 40"/>
          <p:cNvCxnSpPr>
            <a:cxnSpLocks noChangeShapeType="1"/>
          </p:cNvCxnSpPr>
          <p:nvPr/>
        </p:nvCxnSpPr>
        <p:spPr bwMode="auto">
          <a:xfrm>
            <a:off x="4235450" y="3716338"/>
            <a:ext cx="914400" cy="91440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19469" name="Grupo 43"/>
          <p:cNvGrpSpPr>
            <a:grpSpLocks/>
          </p:cNvGrpSpPr>
          <p:nvPr/>
        </p:nvGrpSpPr>
        <p:grpSpPr bwMode="auto">
          <a:xfrm>
            <a:off x="2622550" y="3536950"/>
            <a:ext cx="4679950" cy="3014663"/>
            <a:chOff x="2403913" y="3649188"/>
            <a:chExt cx="4679387" cy="3014520"/>
          </a:xfrm>
        </p:grpSpPr>
        <p:sp>
          <p:nvSpPr>
            <p:cNvPr id="19475" name="Freeform 32"/>
            <p:cNvSpPr>
              <a:spLocks/>
            </p:cNvSpPr>
            <p:nvPr/>
          </p:nvSpPr>
          <p:spPr bwMode="auto">
            <a:xfrm>
              <a:off x="4419988" y="4535642"/>
              <a:ext cx="2174152" cy="652279"/>
            </a:xfrm>
            <a:custGeom>
              <a:avLst/>
              <a:gdLst>
                <a:gd name="T0" fmla="*/ 2147483647 w 1632"/>
                <a:gd name="T1" fmla="*/ 2147483647 h 144"/>
                <a:gd name="T2" fmla="*/ 2147483647 w 1632"/>
                <a:gd name="T3" fmla="*/ 0 h 144"/>
                <a:gd name="T4" fmla="*/ 0 w 1632"/>
                <a:gd name="T5" fmla="*/ 0 h 144"/>
                <a:gd name="T6" fmla="*/ 0 w 1632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144"/>
                <a:gd name="T14" fmla="*/ 1632 w 16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144">
                  <a:moveTo>
                    <a:pt x="1632" y="144"/>
                  </a:moveTo>
                  <a:lnTo>
                    <a:pt x="163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6" name="Rectangle 30"/>
            <p:cNvSpPr>
              <a:spLocks noChangeArrowheads="1"/>
            </p:cNvSpPr>
            <p:nvPr/>
          </p:nvSpPr>
          <p:spPr bwMode="auto">
            <a:xfrm>
              <a:off x="2403913" y="4258720"/>
              <a:ext cx="1143000" cy="522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real</a:t>
              </a:r>
            </a:p>
          </p:txBody>
        </p:sp>
        <p:sp>
          <p:nvSpPr>
            <p:cNvPr id="19477" name="Rectangle 33"/>
            <p:cNvSpPr>
              <a:spLocks noChangeArrowheads="1"/>
            </p:cNvSpPr>
            <p:nvPr/>
          </p:nvSpPr>
          <p:spPr bwMode="auto">
            <a:xfrm>
              <a:off x="2403913" y="6140884"/>
              <a:ext cx="1143000" cy="522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logico</a:t>
              </a:r>
            </a:p>
          </p:txBody>
        </p:sp>
        <p:sp>
          <p:nvSpPr>
            <p:cNvPr id="19478" name="Rectangle 38"/>
            <p:cNvSpPr>
              <a:spLocks noChangeArrowheads="1"/>
            </p:cNvSpPr>
            <p:nvPr/>
          </p:nvSpPr>
          <p:spPr bwMode="auto">
            <a:xfrm>
              <a:off x="2403913" y="4886108"/>
              <a:ext cx="1143000" cy="522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dirty="0">
                  <a:latin typeface="Arial" panose="020B0604020202020204" pitchFamily="34" charset="0"/>
                </a:rPr>
                <a:t>caractere</a:t>
              </a:r>
            </a:p>
          </p:txBody>
        </p:sp>
        <p:sp>
          <p:nvSpPr>
            <p:cNvPr id="19479" name="Rectangle 39"/>
            <p:cNvSpPr>
              <a:spLocks noChangeArrowheads="1"/>
            </p:cNvSpPr>
            <p:nvPr/>
          </p:nvSpPr>
          <p:spPr bwMode="auto">
            <a:xfrm>
              <a:off x="2403913" y="5513496"/>
              <a:ext cx="1143000" cy="522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texto</a:t>
              </a:r>
            </a:p>
          </p:txBody>
        </p:sp>
        <p:sp>
          <p:nvSpPr>
            <p:cNvPr id="19480" name="Rectangle 30"/>
            <p:cNvSpPr>
              <a:spLocks noChangeArrowheads="1"/>
            </p:cNvSpPr>
            <p:nvPr/>
          </p:nvSpPr>
          <p:spPr bwMode="auto">
            <a:xfrm>
              <a:off x="2411909" y="3649188"/>
              <a:ext cx="1143000" cy="522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inteiro</a:t>
              </a:r>
            </a:p>
          </p:txBody>
        </p:sp>
        <p:sp>
          <p:nvSpPr>
            <p:cNvPr id="19481" name="Rectangle 34"/>
            <p:cNvSpPr>
              <a:spLocks noChangeArrowheads="1"/>
            </p:cNvSpPr>
            <p:nvPr/>
          </p:nvSpPr>
          <p:spPr bwMode="auto">
            <a:xfrm>
              <a:off x="4710274" y="4821945"/>
              <a:ext cx="1447800" cy="7319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identificador</a:t>
              </a:r>
            </a:p>
          </p:txBody>
        </p:sp>
        <p:sp>
          <p:nvSpPr>
            <p:cNvPr id="19482" name="Line 25"/>
            <p:cNvSpPr>
              <a:spLocks noChangeShapeType="1"/>
            </p:cNvSpPr>
            <p:nvPr/>
          </p:nvSpPr>
          <p:spPr bwMode="auto">
            <a:xfrm flipV="1">
              <a:off x="3946963" y="5176393"/>
              <a:ext cx="763311" cy="11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9483" name="Line 25"/>
            <p:cNvSpPr>
              <a:spLocks noChangeShapeType="1"/>
            </p:cNvSpPr>
            <p:nvPr/>
          </p:nvSpPr>
          <p:spPr bwMode="auto">
            <a:xfrm>
              <a:off x="6158073" y="5176091"/>
              <a:ext cx="925227" cy="30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9484" name="Oval 35"/>
            <p:cNvSpPr>
              <a:spLocks noChangeArrowheads="1"/>
            </p:cNvSpPr>
            <p:nvPr/>
          </p:nvSpPr>
          <p:spPr bwMode="auto">
            <a:xfrm>
              <a:off x="5241222" y="4200272"/>
              <a:ext cx="381000" cy="41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,</a:t>
              </a:r>
              <a:endParaRPr lang="pt-BR" altLang="pt-BR" sz="1600">
                <a:latin typeface="Arial" panose="020B0604020202020204" pitchFamily="34" charset="0"/>
              </a:endParaRPr>
            </a:p>
          </p:txBody>
        </p:sp>
        <p:cxnSp>
          <p:nvCxnSpPr>
            <p:cNvPr id="19485" name="Conector reto 53"/>
            <p:cNvCxnSpPr>
              <a:cxnSpLocks noChangeShapeType="1"/>
            </p:cNvCxnSpPr>
            <p:nvPr/>
          </p:nvCxnSpPr>
          <p:spPr bwMode="auto">
            <a:xfrm>
              <a:off x="3937438" y="3958819"/>
              <a:ext cx="9525" cy="24351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Conector de seta reta 65"/>
            <p:cNvCxnSpPr/>
            <p:nvPr/>
          </p:nvCxnSpPr>
          <p:spPr>
            <a:xfrm>
              <a:off x="3540426" y="3968261"/>
              <a:ext cx="40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>
              <a:off x="3556299" y="4546083"/>
              <a:ext cx="40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>
              <a:off x="3535665" y="5176291"/>
              <a:ext cx="40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>
              <a:off x="3543601" y="5787450"/>
              <a:ext cx="40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3543601" y="6393846"/>
              <a:ext cx="40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70" name="Oval 35"/>
          <p:cNvSpPr>
            <a:spLocks noChangeArrowheads="1"/>
          </p:cNvSpPr>
          <p:nvPr/>
        </p:nvSpPr>
        <p:spPr bwMode="auto">
          <a:xfrm>
            <a:off x="7138988" y="4835525"/>
            <a:ext cx="381000" cy="417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altLang="pt-BR" sz="1600" b="1">
                <a:latin typeface="Arial" panose="020B0604020202020204" pitchFamily="34" charset="0"/>
              </a:rPr>
              <a:t>;</a:t>
            </a:r>
            <a:endParaRPr lang="pt-BR" altLang="pt-BR" sz="1600">
              <a:latin typeface="Arial" panose="020B0604020202020204" pitchFamily="34" charset="0"/>
            </a:endParaRPr>
          </a:p>
        </p:txBody>
      </p:sp>
      <p:sp>
        <p:nvSpPr>
          <p:cNvPr id="19471" name="CaixaDeTexto 1"/>
          <p:cNvSpPr txBox="1">
            <a:spLocks noChangeArrowheads="1"/>
          </p:cNvSpPr>
          <p:nvPr/>
        </p:nvSpPr>
        <p:spPr bwMode="auto">
          <a:xfrm>
            <a:off x="7137400" y="3460750"/>
            <a:ext cx="17605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2000"/>
              <a:t>Terminador da declaração ou  instrução</a:t>
            </a:r>
          </a:p>
        </p:txBody>
      </p:sp>
      <p:cxnSp>
        <p:nvCxnSpPr>
          <p:cNvPr id="19472" name="Conector de seta reta 3"/>
          <p:cNvCxnSpPr>
            <a:cxnSpLocks noChangeShapeType="1"/>
          </p:cNvCxnSpPr>
          <p:nvPr/>
        </p:nvCxnSpPr>
        <p:spPr bwMode="auto">
          <a:xfrm flipH="1">
            <a:off x="7519988" y="4433888"/>
            <a:ext cx="292100" cy="40163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73" name="Conector de seta reta 5"/>
          <p:cNvCxnSpPr>
            <a:cxnSpLocks noChangeShapeType="1"/>
          </p:cNvCxnSpPr>
          <p:nvPr/>
        </p:nvCxnSpPr>
        <p:spPr bwMode="auto">
          <a:xfrm flipH="1">
            <a:off x="7519988" y="4506913"/>
            <a:ext cx="292100" cy="3286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6" name="Conector de seta reta 35"/>
          <p:cNvCxnSpPr/>
          <p:nvPr/>
        </p:nvCxnSpPr>
        <p:spPr bwMode="auto">
          <a:xfrm flipH="1">
            <a:off x="7464425" y="4430713"/>
            <a:ext cx="201613" cy="35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15E11C-8158-46DE-83BA-84409D18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052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BD2F52A7-9A4F-43CB-BF91-A367FB2B6CEA}" type="slidenum">
              <a:rPr lang="pt-BR" altLang="pt-BR" sz="1400"/>
              <a:pPr eaLnBrk="1" hangingPunct="1"/>
              <a:t>11</a:t>
            </a:fld>
            <a:endParaRPr lang="pt-BR" altLang="pt-BR" sz="1400"/>
          </a:p>
        </p:txBody>
      </p:sp>
      <p:sp>
        <p:nvSpPr>
          <p:cNvPr id="45170" name="Rectangle 114"/>
          <p:cNvSpPr>
            <a:spLocks noChangeArrowheads="1"/>
          </p:cNvSpPr>
          <p:nvPr/>
        </p:nvSpPr>
        <p:spPr bwMode="auto">
          <a:xfrm>
            <a:off x="703263" y="937592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65163" indent="-6651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/>
            <a:r>
              <a:rPr lang="pt-BR" altLang="pt-BR" sz="2800" u="sng" dirty="0"/>
              <a:t>Exemplos</a:t>
            </a:r>
            <a:r>
              <a:rPr lang="pt-BR" altLang="pt-BR" sz="2800" dirty="0"/>
              <a:t>:</a:t>
            </a:r>
          </a:p>
          <a:p>
            <a:pPr algn="just" eaLnBrk="1" hangingPunct="1">
              <a:lnSpc>
                <a:spcPct val="95000"/>
              </a:lnSpc>
            </a:pPr>
            <a:r>
              <a:rPr lang="pt-BR" altLang="pt-BR" sz="2800" dirty="0"/>
              <a:t>	</a:t>
            </a:r>
            <a:r>
              <a:rPr lang="pt-BR" altLang="pt-BR" sz="2800" u="sng" dirty="0"/>
              <a:t>inteiro</a:t>
            </a:r>
            <a:r>
              <a:rPr lang="pt-BR" altLang="pt-BR" sz="2800" dirty="0"/>
              <a:t> x1, </a:t>
            </a:r>
            <a:r>
              <a:rPr lang="pt-BR" altLang="pt-BR" sz="2800" dirty="0" err="1"/>
              <a:t>numCorreto</a:t>
            </a:r>
            <a:r>
              <a:rPr lang="pt-BR" altLang="pt-BR" sz="2800" dirty="0"/>
              <a:t>, conta;</a:t>
            </a:r>
          </a:p>
          <a:p>
            <a:pPr algn="just" eaLnBrk="1" hangingPunct="1"/>
            <a:r>
              <a:rPr lang="pt-BR" altLang="pt-BR" sz="2800" dirty="0"/>
              <a:t>	</a:t>
            </a:r>
            <a:r>
              <a:rPr lang="pt-BR" altLang="pt-BR" sz="2800" u="sng" dirty="0"/>
              <a:t>real</a:t>
            </a:r>
            <a:r>
              <a:rPr lang="pt-BR" altLang="pt-BR" sz="2800" dirty="0"/>
              <a:t> valor;</a:t>
            </a:r>
          </a:p>
          <a:p>
            <a:pPr algn="just" eaLnBrk="1" hangingPunct="1"/>
            <a:r>
              <a:rPr lang="pt-BR" altLang="pt-BR" sz="2800" dirty="0"/>
              <a:t>	</a:t>
            </a:r>
            <a:r>
              <a:rPr lang="pt-BR" altLang="pt-BR" sz="2800" u="sng" dirty="0"/>
              <a:t>texto</a:t>
            </a:r>
            <a:r>
              <a:rPr lang="pt-BR" altLang="pt-BR" sz="2800" dirty="0"/>
              <a:t> nome, frase, </a:t>
            </a:r>
            <a:r>
              <a:rPr lang="pt-BR" altLang="pt-BR" sz="2800" dirty="0" err="1"/>
              <a:t>enderecoCliente</a:t>
            </a:r>
            <a:r>
              <a:rPr lang="pt-BR" altLang="pt-BR" sz="2800" dirty="0"/>
              <a:t>;</a:t>
            </a:r>
          </a:p>
          <a:p>
            <a:pPr algn="just" eaLnBrk="1" hangingPunct="1"/>
            <a:r>
              <a:rPr lang="pt-BR" altLang="pt-BR" sz="2800" dirty="0"/>
              <a:t>        </a:t>
            </a:r>
            <a:r>
              <a:rPr lang="pt-BR" altLang="pt-BR" sz="2800" u="sng" dirty="0" err="1"/>
              <a:t>caracter</a:t>
            </a:r>
            <a:r>
              <a:rPr lang="pt-BR" altLang="pt-BR" sz="2800" dirty="0"/>
              <a:t> resposta;</a:t>
            </a:r>
          </a:p>
          <a:p>
            <a:pPr algn="just" eaLnBrk="1" hangingPunct="1"/>
            <a:r>
              <a:rPr lang="pt-BR" altLang="pt-BR" sz="2800" dirty="0"/>
              <a:t>	</a:t>
            </a:r>
            <a:r>
              <a:rPr lang="pt-BR" altLang="pt-BR" sz="2800" u="sng" dirty="0"/>
              <a:t>logico</a:t>
            </a:r>
            <a:r>
              <a:rPr lang="pt-BR" altLang="pt-BR" sz="2800" dirty="0"/>
              <a:t> achou;</a:t>
            </a:r>
          </a:p>
          <a:p>
            <a:pPr algn="just" eaLnBrk="1" hangingPunct="1">
              <a:lnSpc>
                <a:spcPct val="70000"/>
              </a:lnSpc>
            </a:pPr>
            <a:endParaRPr lang="pt-BR" altLang="pt-BR" sz="800" dirty="0"/>
          </a:p>
          <a:p>
            <a:pPr algn="just" eaLnBrk="1" hangingPunct="1"/>
            <a:r>
              <a:rPr lang="pt-BR" altLang="pt-BR" sz="2800" dirty="0"/>
              <a:t>Logo:</a:t>
            </a:r>
          </a:p>
        </p:txBody>
      </p:sp>
      <p:sp>
        <p:nvSpPr>
          <p:cNvPr id="20487" name="Rectangle 123"/>
          <p:cNvSpPr>
            <a:spLocks noChangeArrowheads="1"/>
          </p:cNvSpPr>
          <p:nvPr/>
        </p:nvSpPr>
        <p:spPr bwMode="auto">
          <a:xfrm>
            <a:off x="1192088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DECLARAÇÕES DE VARIÁVEIS</a:t>
            </a:r>
          </a:p>
        </p:txBody>
      </p:sp>
      <p:sp>
        <p:nvSpPr>
          <p:cNvPr id="45180" name="Rectangle 124"/>
          <p:cNvSpPr>
            <a:spLocks noChangeArrowheads="1"/>
          </p:cNvSpPr>
          <p:nvPr/>
        </p:nvSpPr>
        <p:spPr bwMode="auto">
          <a:xfrm>
            <a:off x="1619250" y="4137992"/>
            <a:ext cx="7296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pt-BR" altLang="pt-BR" sz="2800" b="1" dirty="0"/>
              <a:t>x1</a:t>
            </a:r>
            <a:r>
              <a:rPr lang="pt-BR" altLang="pt-BR" sz="2800" dirty="0"/>
              <a:t> é um local da memória onde só pode ser armazenado números inteiros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8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pt-BR" altLang="pt-BR" sz="2800" b="1" dirty="0"/>
              <a:t>nome</a:t>
            </a:r>
            <a:r>
              <a:rPr lang="pt-BR" altLang="pt-BR" sz="2800" dirty="0"/>
              <a:t> é um local de memória que só pode ser armazenado caracteres alfanuméricos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2800" dirty="0"/>
              <a:t>palavras sublinhadas são palavras-reservadas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800" dirty="0"/>
          </a:p>
        </p:txBody>
      </p:sp>
    </p:spTree>
    <p:extLst>
      <p:ext uri="{BB962C8B-B14F-4D97-AF65-F5344CB8AC3E}">
        <p14:creationId xmlns:p14="http://schemas.microsoft.com/office/powerpoint/2010/main" val="1874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70" grpId="0" build="p" autoUpdateAnimBg="0" advAuto="0"/>
      <p:bldP spid="45180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74047102-E374-4196-B6B0-9150838F6EF1}" type="slidenum">
              <a:rPr lang="pt-BR" altLang="pt-BR" sz="1400"/>
              <a:pPr eaLnBrk="1" hangingPunct="1"/>
              <a:t>12</a:t>
            </a:fld>
            <a:endParaRPr lang="pt-BR" altLang="pt-BR" sz="140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400">
                <a:solidFill>
                  <a:srgbClr val="000099"/>
                </a:solidFill>
              </a:rPr>
              <a:t>OPERADORES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81000" y="1030288"/>
            <a:ext cx="86106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4564063" algn="l"/>
                <a:tab pos="49609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b="1" dirty="0"/>
              <a:t>ARITMÉTICOS</a:t>
            </a:r>
          </a:p>
          <a:p>
            <a:pPr lvl="1" eaLnBrk="1" hangingPunct="1"/>
            <a:r>
              <a:rPr lang="pt-BR" altLang="pt-BR" sz="2800" b="1" dirty="0"/>
              <a:t> +, - </a:t>
            </a:r>
            <a:r>
              <a:rPr lang="pt-BR" altLang="pt-BR" sz="2800" dirty="0"/>
              <a:t>(binário ou unário),</a:t>
            </a:r>
            <a:r>
              <a:rPr lang="pt-BR" altLang="pt-BR" sz="2800" b="1" dirty="0"/>
              <a:t> *,  /  ( </a:t>
            </a:r>
            <a:r>
              <a:rPr lang="pt-BR" altLang="pt-BR" dirty="0">
                <a:solidFill>
                  <a:srgbClr val="FF9933"/>
                </a:solidFill>
                <a:sym typeface="Symbol" panose="05050102010706020507" pitchFamily="18" charset="2"/>
              </a:rPr>
              <a:t>resultado da divisão real</a:t>
            </a:r>
            <a:r>
              <a:rPr lang="pt-BR" altLang="pt-BR" sz="2800" b="1" dirty="0">
                <a:sym typeface="Symbol" panose="05050102010706020507" pitchFamily="18" charset="2"/>
              </a:rPr>
              <a:t>)</a:t>
            </a:r>
            <a:endParaRPr lang="pt-BR" altLang="pt-BR" sz="2800" b="1" dirty="0"/>
          </a:p>
          <a:p>
            <a:pPr lvl="1" eaLnBrk="1" hangingPunct="1"/>
            <a:r>
              <a:rPr lang="pt-BR" altLang="pt-BR" sz="2600" b="1" dirty="0"/>
              <a:t>\  (</a:t>
            </a:r>
            <a:r>
              <a:rPr lang="pt-BR" altLang="pt-BR" dirty="0">
                <a:solidFill>
                  <a:srgbClr val="FF9933"/>
                </a:solidFill>
              </a:rPr>
              <a:t>resultado da divisão inteira</a:t>
            </a:r>
            <a:r>
              <a:rPr lang="pt-BR" altLang="pt-BR" sz="2600" b="1" dirty="0"/>
              <a:t>), </a:t>
            </a:r>
          </a:p>
          <a:p>
            <a:pPr lvl="1" eaLnBrk="1" hangingPunct="1"/>
            <a:r>
              <a:rPr lang="pt-BR" altLang="pt-BR" sz="2600" b="1" dirty="0"/>
              <a:t>% ou </a:t>
            </a:r>
            <a:r>
              <a:rPr lang="pt-BR" altLang="pt-BR" sz="2600" b="1" dirty="0" err="1"/>
              <a:t>mod</a:t>
            </a:r>
            <a:r>
              <a:rPr lang="pt-BR" altLang="pt-BR" sz="2600" b="1" dirty="0"/>
              <a:t> (</a:t>
            </a:r>
            <a:r>
              <a:rPr lang="pt-BR" altLang="pt-BR" sz="2200" b="1" dirty="0"/>
              <a:t>resto da divisão inteira</a:t>
            </a:r>
            <a:r>
              <a:rPr lang="pt-BR" altLang="pt-BR" sz="2600" b="1" dirty="0"/>
              <a:t>)</a:t>
            </a:r>
            <a:endParaRPr lang="pt-BR" altLang="pt-BR" sz="2000" b="1" dirty="0"/>
          </a:p>
          <a:p>
            <a:pPr eaLnBrk="1" hangingPunct="1">
              <a:buFontTx/>
              <a:buChar char="•"/>
            </a:pPr>
            <a:r>
              <a:rPr lang="pt-BR" altLang="pt-BR" sz="2800" b="1" dirty="0"/>
              <a:t>RELACIONAIS</a:t>
            </a:r>
          </a:p>
          <a:p>
            <a:pPr lvl="1" eaLnBrk="1" hangingPunct="1"/>
            <a:r>
              <a:rPr lang="pt-BR" altLang="pt-BR" sz="2800" b="1" dirty="0">
                <a:sym typeface="Symbol" panose="05050102010706020507" pitchFamily="18" charset="2"/>
              </a:rPr>
              <a:t>== ,  != </a:t>
            </a:r>
            <a:r>
              <a:rPr lang="pt-BR" altLang="pt-BR" sz="2800" b="1" dirty="0"/>
              <a:t>,  </a:t>
            </a:r>
            <a:r>
              <a:rPr lang="pt-BR" altLang="pt-BR" sz="2800" b="1" dirty="0">
                <a:sym typeface="Symbol" panose="05050102010706020507" pitchFamily="18" charset="2"/>
              </a:rPr>
              <a:t> ,  &gt;= ,  &lt; ,  &lt;=</a:t>
            </a:r>
            <a:endParaRPr lang="pt-BR" altLang="pt-BR" sz="2000" b="1" dirty="0">
              <a:sym typeface="Symbol" panose="05050102010706020507" pitchFamily="18" charset="2"/>
            </a:endParaRPr>
          </a:p>
          <a:p>
            <a:pPr eaLnBrk="1" hangingPunct="1">
              <a:buFontTx/>
              <a:buChar char="•"/>
            </a:pPr>
            <a:r>
              <a:rPr lang="pt-BR" altLang="pt-BR" sz="2800" b="1" dirty="0"/>
              <a:t>LÓGICOS	</a:t>
            </a:r>
            <a:r>
              <a:rPr lang="pt-BR" altLang="pt-BR" sz="2800" b="1" dirty="0">
                <a:cs typeface="Times New Roman" panose="02020603050405020304" pitchFamily="18" charset="0"/>
              </a:rPr>
              <a:t>• CARACTERES</a:t>
            </a:r>
            <a:endParaRPr lang="pt-BR" altLang="pt-BR" sz="28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800" b="1" dirty="0">
                <a:solidFill>
                  <a:srgbClr val="FF9933"/>
                </a:solidFill>
                <a:sym typeface="Symbol" panose="05050102010706020507" pitchFamily="18" charset="2"/>
              </a:rPr>
              <a:t>  E</a:t>
            </a:r>
            <a:r>
              <a:rPr lang="pt-BR" altLang="pt-BR" sz="2800" b="1" dirty="0">
                <a:sym typeface="Symbol" panose="05050102010706020507" pitchFamily="18" charset="2"/>
              </a:rPr>
              <a:t>	</a:t>
            </a:r>
            <a:r>
              <a:rPr lang="pt-BR" altLang="pt-BR" sz="2800" dirty="0">
                <a:sym typeface="Symbol" panose="05050102010706020507" pitchFamily="18" charset="2"/>
              </a:rPr>
              <a:t>para conjunção		</a:t>
            </a:r>
            <a:r>
              <a:rPr lang="pt-BR" altLang="pt-BR" sz="2800" b="1" dirty="0">
                <a:sym typeface="Symbol" panose="05050102010706020507" pitchFamily="18" charset="2"/>
              </a:rPr>
              <a:t>+</a:t>
            </a:r>
            <a:r>
              <a:rPr lang="pt-BR" altLang="pt-BR" sz="2800" dirty="0">
                <a:sym typeface="Symbol" panose="05050102010706020507" pitchFamily="18" charset="2"/>
              </a:rPr>
              <a:t> (concatenação)</a:t>
            </a:r>
            <a:endParaRPr lang="pt-BR" altLang="pt-BR" sz="2800" b="1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800" b="1" dirty="0">
                <a:solidFill>
                  <a:srgbClr val="FF9933"/>
                </a:solidFill>
                <a:sym typeface="Symbol" panose="05050102010706020507" pitchFamily="18" charset="2"/>
              </a:rPr>
              <a:t> OU</a:t>
            </a:r>
            <a:r>
              <a:rPr lang="pt-BR" altLang="pt-BR" sz="2800" b="1" dirty="0">
                <a:sym typeface="Symbol" panose="05050102010706020507" pitchFamily="18" charset="2"/>
              </a:rPr>
              <a:t>	</a:t>
            </a:r>
            <a:r>
              <a:rPr lang="pt-BR" altLang="pt-BR" sz="2800" dirty="0">
                <a:sym typeface="Symbol" panose="05050102010706020507" pitchFamily="18" charset="2"/>
              </a:rPr>
              <a:t>para disjunção                 (</a:t>
            </a:r>
            <a:r>
              <a:rPr lang="pt-BR" altLang="pt-BR" dirty="0">
                <a:solidFill>
                  <a:srgbClr val="FF9933"/>
                </a:solidFill>
                <a:sym typeface="Symbol" panose="05050102010706020507" pitchFamily="18" charset="2"/>
              </a:rPr>
              <a:t>este operador só pode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800" b="1" dirty="0">
                <a:solidFill>
                  <a:srgbClr val="FF9933"/>
                </a:solidFill>
                <a:sym typeface="Symbol" panose="05050102010706020507" pitchFamily="18" charset="2"/>
              </a:rPr>
              <a:t>! ou NAO</a:t>
            </a:r>
            <a:r>
              <a:rPr lang="pt-BR" altLang="pt-BR" sz="2800" b="1" dirty="0">
                <a:sym typeface="Symbol" panose="05050102010706020507" pitchFamily="18" charset="2"/>
              </a:rPr>
              <a:t> </a:t>
            </a:r>
            <a:r>
              <a:rPr lang="pt-BR" altLang="pt-BR" sz="2800" dirty="0">
                <a:sym typeface="Symbol" panose="05050102010706020507" pitchFamily="18" charset="2"/>
              </a:rPr>
              <a:t>para negação 		   </a:t>
            </a:r>
            <a:r>
              <a:rPr lang="pt-BR" altLang="pt-BR" dirty="0">
                <a:solidFill>
                  <a:srgbClr val="FF9933"/>
                </a:solidFill>
                <a:sym typeface="Symbol" panose="05050102010706020507" pitchFamily="18" charset="2"/>
              </a:rPr>
              <a:t>ser aplicado sobre textos</a:t>
            </a:r>
            <a:r>
              <a:rPr lang="pt-BR" altLang="pt-BR" sz="2800" b="1" dirty="0">
                <a:sym typeface="Symbol" panose="05050102010706020507" pitchFamily="18" charset="2"/>
              </a:rPr>
              <a:t>)</a:t>
            </a:r>
            <a:r>
              <a:rPr lang="pt-BR" altLang="pt-BR" b="1" dirty="0">
                <a:sym typeface="Symbol" panose="05050102010706020507" pitchFamily="18" charset="2"/>
              </a:rPr>
              <a:t>	</a:t>
            </a:r>
            <a:endParaRPr lang="pt-BR" altLang="pt-BR" b="1" dirty="0">
              <a:solidFill>
                <a:srgbClr val="FF9933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800" dirty="0">
                <a:sym typeface="Symbol" panose="05050102010706020507" pitchFamily="18" charset="2"/>
              </a:rPr>
              <a:t>			</a:t>
            </a:r>
            <a:endParaRPr lang="pt-BR" altLang="pt-BR" sz="28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34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 build="p" bldLvl="2" animBg="1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74047102-E374-4196-B6B0-9150838F6EF1}" type="slidenum">
              <a:rPr lang="pt-BR" altLang="pt-BR" sz="1400"/>
              <a:pPr eaLnBrk="1" hangingPunct="1"/>
              <a:t>13</a:t>
            </a:fld>
            <a:endParaRPr lang="pt-BR" altLang="pt-BR" sz="14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6B9F42-F64C-42D7-8609-0F5455B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7" t="14984" r="20863" b="16384"/>
          <a:stretch/>
        </p:blipFill>
        <p:spPr>
          <a:xfrm>
            <a:off x="1115616" y="1052736"/>
            <a:ext cx="7200800" cy="49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74047102-E374-4196-B6B0-9150838F6EF1}" type="slidenum">
              <a:rPr lang="pt-BR" altLang="pt-BR" sz="1400"/>
              <a:pPr eaLnBrk="1" hangingPunct="1"/>
              <a:t>14</a:t>
            </a:fld>
            <a:endParaRPr lang="pt-BR" altLang="pt-BR" sz="1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A29C4F-DE41-45CA-9E57-AE6A26CE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2" t="12182" r="22438" b="16384"/>
          <a:stretch/>
        </p:blipFill>
        <p:spPr>
          <a:xfrm>
            <a:off x="907232" y="986140"/>
            <a:ext cx="6905128" cy="48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700AFD0-F23C-4BBC-A2E5-5D745BD5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4562848-1769-4B17-A010-E030B7C7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BD2D1F-999E-4D42-8C4D-3D0083332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12182" r="18500" b="12182"/>
          <a:stretch/>
        </p:blipFill>
        <p:spPr>
          <a:xfrm>
            <a:off x="792560" y="1124744"/>
            <a:ext cx="7523856" cy="50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515485DB-5823-4898-B551-CABE1D123852}" type="slidenum">
              <a:rPr lang="pt-BR" altLang="pt-BR" sz="1400"/>
              <a:pPr eaLnBrk="1" hangingPunct="1"/>
              <a:t>16</a:t>
            </a:fld>
            <a:endParaRPr lang="pt-BR" altLang="pt-BR" sz="1400"/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112008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EXPRESSÕES  ARITMÉTICAS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533400" y="1094184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b="1" dirty="0"/>
              <a:t>Uso apenas de variáveis numéricas, operadores aritméticos e funções embutidas(definidas pela linguagem)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raizQuadrada</a:t>
            </a:r>
            <a:r>
              <a:rPr lang="pt-BR" altLang="pt-BR" sz="2000" dirty="0"/>
              <a:t>(x) calcula a raiz quadrada de x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abs</a:t>
            </a:r>
            <a:r>
              <a:rPr lang="pt-BR" altLang="pt-BR" sz="2000" dirty="0"/>
              <a:t>(x) obtém o valor absoluto(módulo) de x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exp</a:t>
            </a:r>
            <a:r>
              <a:rPr lang="pt-BR" altLang="pt-BR" sz="2000" dirty="0"/>
              <a:t>(</a:t>
            </a:r>
            <a:r>
              <a:rPr lang="pt-BR" altLang="pt-BR" sz="2000" dirty="0" err="1"/>
              <a:t>b,e</a:t>
            </a:r>
            <a:r>
              <a:rPr lang="pt-BR" altLang="pt-BR" sz="2000" dirty="0"/>
              <a:t>) obtém o valor de b elevado a e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comparaTexto</a:t>
            </a:r>
            <a:r>
              <a:rPr lang="pt-BR" altLang="pt-BR" sz="2000" dirty="0"/>
              <a:t>(end1,end2) compara o texto end1 com end2 (retorna 0, &gt;0 ou &lt;0)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maiusculo</a:t>
            </a:r>
            <a:r>
              <a:rPr lang="pt-BR" altLang="pt-BR" sz="2000" dirty="0"/>
              <a:t>(nome1) retorna o maiúsculo do texto nome1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minusculo</a:t>
            </a:r>
            <a:r>
              <a:rPr lang="pt-BR" altLang="pt-BR" sz="2000" dirty="0"/>
              <a:t>(nome1) retorna o minúsculo do texto nome1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maiusculoCaracter</a:t>
            </a:r>
            <a:r>
              <a:rPr lang="pt-BR" altLang="pt-BR" sz="2000" dirty="0"/>
              <a:t>(c1) retorna o maiúsculo do caractere c1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minusculoCaracter</a:t>
            </a:r>
            <a:r>
              <a:rPr lang="pt-BR" altLang="pt-BR" sz="2000" dirty="0"/>
              <a:t>(c1) retorna o minúsculo do caractere c1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tamanhoTexto</a:t>
            </a:r>
            <a:r>
              <a:rPr lang="pt-BR" altLang="pt-BR" sz="2000" dirty="0"/>
              <a:t>(texto1) retorna o tamanho do texto (quantidade de caracteres)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 err="1"/>
              <a:t>limpaTela</a:t>
            </a:r>
            <a:r>
              <a:rPr lang="pt-BR" altLang="pt-BR" sz="2000" dirty="0"/>
              <a:t>(), limpa toda a tela de execução</a:t>
            </a:r>
          </a:p>
          <a:p>
            <a:pPr lvl="1" eaLnBrk="1" hangingPunct="1">
              <a:buFontTx/>
              <a:buChar char="–"/>
            </a:pPr>
            <a:r>
              <a:rPr lang="pt-BR" altLang="pt-BR" sz="2000" dirty="0"/>
              <a:t>resto da divisão de inteiros  </a:t>
            </a:r>
            <a:r>
              <a:rPr lang="pt-BR" altLang="pt-BR" sz="2000" i="1" dirty="0"/>
              <a:t>m</a:t>
            </a:r>
            <a:r>
              <a:rPr lang="pt-BR" altLang="pt-BR" sz="2000" dirty="0"/>
              <a:t> por </a:t>
            </a:r>
            <a:r>
              <a:rPr lang="pt-BR" altLang="pt-BR" sz="2000" i="1" dirty="0"/>
              <a:t>i </a:t>
            </a:r>
            <a:r>
              <a:rPr lang="pt-BR" altLang="pt-BR" sz="2000" dirty="0">
                <a:sym typeface="Symbol" panose="05050102010706020507" pitchFamily="18" charset="2"/>
              </a:rPr>
              <a:t></a:t>
            </a:r>
            <a:r>
              <a:rPr lang="pt-BR" altLang="pt-BR" sz="2000" b="1" dirty="0"/>
              <a:t> </a:t>
            </a:r>
            <a:r>
              <a:rPr lang="pt-BR" altLang="pt-BR" sz="2000" i="1" dirty="0"/>
              <a:t>m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mod</a:t>
            </a:r>
            <a:r>
              <a:rPr lang="pt-BR" altLang="pt-BR" sz="2000" dirty="0"/>
              <a:t> </a:t>
            </a:r>
            <a:r>
              <a:rPr lang="pt-BR" altLang="pt-BR" sz="2000" i="1" dirty="0"/>
              <a:t>i </a:t>
            </a:r>
            <a:r>
              <a:rPr lang="pt-BR" altLang="pt-BR" sz="2000" dirty="0">
                <a:sym typeface="Symbol" panose="05050102010706020507" pitchFamily="18" charset="2"/>
              </a:rPr>
              <a:t>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m%i</a:t>
            </a:r>
            <a:endParaRPr lang="pt-BR" altLang="pt-BR" sz="2000" dirty="0"/>
          </a:p>
          <a:p>
            <a:pPr lvl="1" eaLnBrk="1" hangingPunct="1">
              <a:buFontTx/>
              <a:buChar char="–"/>
            </a:pPr>
            <a:r>
              <a:rPr lang="pt-BR" altLang="pt-BR" sz="2000" dirty="0"/>
              <a:t>quociente inteiro de inteiros </a:t>
            </a:r>
            <a:r>
              <a:rPr lang="pt-BR" altLang="pt-BR" sz="2000" i="1" dirty="0"/>
              <a:t>m</a:t>
            </a:r>
            <a:r>
              <a:rPr lang="pt-BR" altLang="pt-BR" sz="2000" dirty="0"/>
              <a:t> por </a:t>
            </a:r>
            <a:r>
              <a:rPr lang="pt-BR" altLang="pt-BR" sz="2000" i="1" dirty="0"/>
              <a:t>i</a:t>
            </a:r>
            <a:r>
              <a:rPr lang="pt-BR" altLang="pt-BR" sz="2000" dirty="0"/>
              <a:t> </a:t>
            </a:r>
            <a:r>
              <a:rPr lang="pt-BR" altLang="pt-BR" sz="2000" dirty="0">
                <a:sym typeface="Symbol" panose="05050102010706020507" pitchFamily="18" charset="2"/>
              </a:rPr>
              <a:t></a:t>
            </a:r>
            <a:r>
              <a:rPr lang="pt-BR" altLang="pt-BR" sz="2000" b="1" dirty="0"/>
              <a:t> </a:t>
            </a:r>
            <a:r>
              <a:rPr lang="pt-BR" altLang="pt-BR" sz="2000" i="1" dirty="0"/>
              <a:t>m</a:t>
            </a:r>
            <a:r>
              <a:rPr lang="pt-BR" altLang="pt-BR" sz="2000" dirty="0"/>
              <a:t> \ </a:t>
            </a:r>
            <a:r>
              <a:rPr lang="pt-BR" altLang="pt-BR" sz="2000" i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967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 build="p" bldLvl="2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AAA4349-963E-4FA2-9C9F-03C6792B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4935D-C8CC-44DC-BA8A-59DC752E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1130E6-86EA-4544-A70E-668982EF2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0781" r="21651" b="19185"/>
          <a:stretch/>
        </p:blipFill>
        <p:spPr>
          <a:xfrm>
            <a:off x="611560" y="918174"/>
            <a:ext cx="7532476" cy="50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45312E44-BF93-47C2-8B6C-CFF453C24112}" type="slidenum">
              <a:rPr lang="pt-BR" altLang="pt-BR" sz="1400">
                <a:solidFill>
                  <a:srgbClr val="000000"/>
                </a:solidFill>
              </a:rPr>
              <a:pPr eaLnBrk="1" hangingPunct="1"/>
              <a:t>18</a:t>
            </a:fld>
            <a:endParaRPr lang="pt-BR" altLang="pt-BR" sz="1400">
              <a:solidFill>
                <a:srgbClr val="000000"/>
              </a:solidFill>
            </a:endParaRPr>
          </a:p>
        </p:txBody>
      </p:sp>
      <p:sp>
        <p:nvSpPr>
          <p:cNvPr id="23558" name="Rectangle 17"/>
          <p:cNvSpPr>
            <a:spLocks noChangeArrowheads="1"/>
          </p:cNvSpPr>
          <p:nvPr/>
        </p:nvSpPr>
        <p:spPr bwMode="auto">
          <a:xfrm>
            <a:off x="1048072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EXPRESSÕES  ARITMÉTICAS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533400" y="1094184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  <a:defRPr/>
            </a:pPr>
            <a:r>
              <a:rPr lang="pt-BR" sz="2800" dirty="0">
                <a:solidFill>
                  <a:srgbClr val="000000"/>
                </a:solidFill>
              </a:rPr>
              <a:t>As expressões são calculadas da esquerda para direita obedecendo a precedência dos operadores.</a:t>
            </a:r>
          </a:p>
          <a:p>
            <a:pPr marL="342900" indent="-342900">
              <a:buFontTx/>
              <a:buChar char="•"/>
              <a:defRPr/>
            </a:pPr>
            <a:r>
              <a:rPr lang="pt-BR" sz="2800" dirty="0">
                <a:solidFill>
                  <a:srgbClr val="000000"/>
                </a:solidFill>
              </a:rPr>
              <a:t>Precedência dos operadores: </a:t>
            </a:r>
          </a:p>
          <a:p>
            <a:pPr marL="742950" lvl="1" indent="-285750">
              <a:defRPr/>
            </a:pPr>
            <a:r>
              <a:rPr lang="pt-BR" dirty="0">
                <a:solidFill>
                  <a:srgbClr val="000000"/>
                </a:solidFill>
              </a:rPr>
              <a:t>+, - (unitários)</a:t>
            </a:r>
          </a:p>
          <a:p>
            <a:pPr marL="742950" lvl="1" indent="-285750">
              <a:defRPr/>
            </a:pPr>
            <a:r>
              <a:rPr lang="pt-BR" dirty="0">
                <a:solidFill>
                  <a:srgbClr val="000000"/>
                </a:solidFill>
              </a:rPr>
              <a:t>*, /, \ , % (</a:t>
            </a:r>
            <a:r>
              <a:rPr lang="pt-BR" dirty="0" err="1">
                <a:solidFill>
                  <a:srgbClr val="000000"/>
                </a:solidFill>
              </a:rPr>
              <a:t>mod</a:t>
            </a:r>
            <a:r>
              <a:rPr lang="pt-BR" dirty="0">
                <a:solidFill>
                  <a:srgbClr val="000000"/>
                </a:solidFill>
              </a:rPr>
              <a:t>)</a:t>
            </a:r>
            <a:endParaRPr lang="pt-BR" b="1" dirty="0">
              <a:solidFill>
                <a:srgbClr val="000000"/>
              </a:solidFill>
            </a:endParaRPr>
          </a:p>
          <a:p>
            <a:pPr marL="742950" lvl="1" indent="-285750">
              <a:defRPr/>
            </a:pPr>
            <a:r>
              <a:rPr lang="pt-BR" dirty="0">
                <a:solidFill>
                  <a:srgbClr val="000000"/>
                </a:solidFill>
              </a:rPr>
              <a:t>+, - (binários)</a:t>
            </a:r>
          </a:p>
          <a:p>
            <a:pPr marL="742950" lvl="1" indent="-285750">
              <a:defRPr/>
            </a:pPr>
            <a:endParaRPr lang="pt-BR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rgbClr val="000000"/>
                </a:solidFill>
                <a:latin typeface="Arial" charset="0"/>
              </a:rPr>
              <a:t>Cuidado</a:t>
            </a:r>
            <a:r>
              <a:rPr lang="pt-BR" sz="20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lvl="1">
              <a:spcBef>
                <a:spcPct val="50000"/>
              </a:spcBef>
              <a:defRPr/>
            </a:pPr>
            <a:r>
              <a:rPr lang="pt-BR" sz="2000" dirty="0">
                <a:solidFill>
                  <a:srgbClr val="000000"/>
                </a:solidFill>
                <a:latin typeface="Arial" charset="0"/>
              </a:rPr>
              <a:t>2+3*5 </a:t>
            </a:r>
            <a:r>
              <a:rPr lang="pt-BR" sz="200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  (2+3)*5</a:t>
            </a:r>
          </a:p>
          <a:p>
            <a:pPr lvl="1">
              <a:spcBef>
                <a:spcPct val="50000"/>
              </a:spcBef>
              <a:defRPr/>
            </a:pPr>
            <a:r>
              <a:rPr lang="pt-BR" sz="2000" dirty="0">
                <a:solidFill>
                  <a:srgbClr val="000000"/>
                </a:solidFill>
                <a:latin typeface="Arial" charset="0"/>
              </a:rPr>
              <a:t>2+3/5 </a:t>
            </a:r>
            <a:r>
              <a:rPr lang="pt-BR" sz="200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  (2+3)/5</a:t>
            </a:r>
          </a:p>
          <a:p>
            <a:pPr marL="742950" lvl="1" indent="-285750">
              <a:defRPr/>
            </a:pP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pt-BR" sz="2000" b="1" dirty="0">
                <a:solidFill>
                  <a:srgbClr val="000000"/>
                </a:solidFill>
                <a:latin typeface="Arial" charset="0"/>
              </a:rPr>
              <a:t>Dica</a:t>
            </a:r>
            <a:r>
              <a:rPr lang="pt-BR" sz="2000" dirty="0">
                <a:solidFill>
                  <a:srgbClr val="000000"/>
                </a:solidFill>
                <a:latin typeface="Arial" charset="0"/>
              </a:rPr>
              <a:t>:  faça uso de parênteses no caso de dúvidas</a:t>
            </a:r>
          </a:p>
          <a:p>
            <a:pPr marL="742950" lvl="1" indent="-285750">
              <a:defRPr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3560" name="Text Box 20"/>
          <p:cNvSpPr txBox="1">
            <a:spLocks noChangeArrowheads="1"/>
          </p:cNvSpPr>
          <p:nvPr/>
        </p:nvSpPr>
        <p:spPr bwMode="auto">
          <a:xfrm>
            <a:off x="5257800" y="61563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2000" b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endParaRPr lang="pt-BR" altLang="pt-BR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DF93D6-D0F0-4885-9529-0BFC50D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2060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 build="p" bldLvl="2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59880D59-7877-410C-A86D-01A4F1F92659}" type="slidenum">
              <a:rPr lang="pt-BR" altLang="pt-BR" sz="1400"/>
              <a:pPr eaLnBrk="1" hangingPunct="1"/>
              <a:t>19</a:t>
            </a:fld>
            <a:endParaRPr lang="pt-BR" altLang="pt-BR" sz="140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336104" y="18864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EXPRESSÕES  RELACIONAIS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03263" y="12192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85775" indent="-4857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962025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pt-BR" altLang="pt-BR" sz="3200"/>
              <a:t>Uso de operadores relacionais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80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pt-BR" altLang="pt-BR" sz="3200"/>
              <a:t>Utilizado em comparações (relações)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80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pt-BR" altLang="pt-BR" sz="3200"/>
              <a:t>Precedência dos operadores: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80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800" b="1">
                <a:sym typeface="Symbol" panose="05050102010706020507" pitchFamily="18" charset="2"/>
              </a:rPr>
              <a:t>&lt; , &lt;=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800" b="1">
                <a:sym typeface="Symbol" panose="05050102010706020507" pitchFamily="18" charset="2"/>
              </a:rPr>
              <a:t>   ==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800" b="1">
                <a:sym typeface="Symbol" panose="05050102010706020507" pitchFamily="18" charset="2"/>
              </a:rPr>
              <a:t>&gt; , &gt;=,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800" b="1">
                <a:sym typeface="Symbol" panose="05050102010706020507" pitchFamily="18" charset="2"/>
              </a:rPr>
              <a:t>  !=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143000" y="5699125"/>
            <a:ext cx="545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2000" b="1">
                <a:latin typeface="Arial" panose="020B0604020202020204" pitchFamily="34" charset="0"/>
              </a:rPr>
              <a:t>Dica</a:t>
            </a:r>
            <a:r>
              <a:rPr lang="pt-BR" altLang="pt-BR" sz="2000">
                <a:latin typeface="Arial" panose="020B0604020202020204" pitchFamily="34" charset="0"/>
              </a:rPr>
              <a:t>: faça uso de parênteses no caso dúvidas</a:t>
            </a:r>
          </a:p>
        </p:txBody>
      </p:sp>
    </p:spTree>
    <p:extLst>
      <p:ext uri="{BB962C8B-B14F-4D97-AF65-F5344CB8AC3E}">
        <p14:creationId xmlns:p14="http://schemas.microsoft.com/office/powerpoint/2010/main" val="41834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 autoUpdateAnimBg="0" advAuto="0"/>
      <p:bldP spid="491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462087"/>
            <a:ext cx="7772400" cy="4800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pt-BR" altLang="pt-BR" sz="2800" b="1" dirty="0"/>
              <a:t>Português Estruturado (</a:t>
            </a:r>
            <a:r>
              <a:rPr lang="pt-BR" altLang="pt-BR" sz="2800" b="1" dirty="0" err="1"/>
              <a:t>Portugol</a:t>
            </a:r>
            <a:r>
              <a:rPr lang="pt-BR" altLang="pt-BR" sz="2800" b="1" dirty="0"/>
              <a:t>) </a:t>
            </a:r>
            <a:r>
              <a:rPr lang="pt-BR" altLang="pt-BR" sz="2800" b="1" dirty="0">
                <a:sym typeface="Wingdings" panose="05000000000000000000" pitchFamily="2" charset="2"/>
              </a:rPr>
              <a:t> </a:t>
            </a:r>
            <a:r>
              <a:rPr lang="pt-BR" altLang="pt-BR" sz="2400" b="1" dirty="0">
                <a:sym typeface="Wingdings" panose="05000000000000000000" pitchFamily="2" charset="2"/>
              </a:rPr>
              <a:t>utilizada no curso</a:t>
            </a:r>
            <a:endParaRPr lang="pt-BR" altLang="pt-BR" sz="2400" b="1" dirty="0"/>
          </a:p>
          <a:p>
            <a:pPr lvl="1" eaLnBrk="1" hangingPunct="1"/>
            <a:r>
              <a:rPr lang="pt-BR" altLang="pt-BR" sz="2600" dirty="0" err="1"/>
              <a:t>pseudolinguagem</a:t>
            </a:r>
            <a:r>
              <a:rPr lang="pt-BR" altLang="pt-BR" sz="2600" dirty="0"/>
              <a:t> de programação</a:t>
            </a:r>
          </a:p>
          <a:p>
            <a:pPr lvl="1" eaLnBrk="1" hangingPunct="1"/>
            <a:r>
              <a:rPr lang="pt-BR" altLang="pt-BR" sz="2600" dirty="0"/>
              <a:t>“pensar” no problema e não na máquina mas não ficar tão longe dela</a:t>
            </a:r>
          </a:p>
          <a:p>
            <a:pPr lvl="1" eaLnBrk="1" hangingPunct="1"/>
            <a:r>
              <a:rPr lang="pt-BR" altLang="pt-BR" sz="2600" dirty="0"/>
              <a:t>sintaxe definida e forma aceita como padrão</a:t>
            </a:r>
          </a:p>
          <a:p>
            <a:pPr lvl="1" eaLnBrk="1" hangingPunct="1"/>
            <a:r>
              <a:rPr lang="pt-BR" altLang="pt-BR" sz="2600" dirty="0">
                <a:solidFill>
                  <a:srgbClr val="FF0000"/>
                </a:solidFill>
              </a:rPr>
              <a:t>diferencia letras maiúsculas e minúsculas </a:t>
            </a:r>
            <a:r>
              <a:rPr lang="pt-BR" altLang="pt-BR" sz="2600" dirty="0"/>
              <a:t>(Case </a:t>
            </a:r>
            <a:r>
              <a:rPr lang="pt-BR" altLang="pt-BR" sz="2600" dirty="0" err="1"/>
              <a:t>Sensitive</a:t>
            </a:r>
            <a:r>
              <a:rPr lang="pt-BR" altLang="pt-BR" sz="2600" dirty="0"/>
              <a:t>)</a:t>
            </a:r>
          </a:p>
          <a:p>
            <a:pPr eaLnBrk="1" hangingPunct="1"/>
            <a:r>
              <a:rPr lang="pt-BR" altLang="pt-BR" sz="2800" b="1" dirty="0"/>
              <a:t>Diagrama de </a:t>
            </a:r>
            <a:r>
              <a:rPr lang="pt-BR" altLang="pt-BR" sz="2800" b="1" dirty="0" err="1"/>
              <a:t>Chapin</a:t>
            </a:r>
            <a:r>
              <a:rPr lang="pt-BR" altLang="pt-BR" sz="2800" b="1" dirty="0"/>
              <a:t>  (</a:t>
            </a:r>
            <a:r>
              <a:rPr lang="pt-BR" altLang="pt-BR" sz="2800" b="1" i="1" dirty="0" err="1"/>
              <a:t>Nassi</a:t>
            </a:r>
            <a:r>
              <a:rPr lang="pt-BR" altLang="pt-BR" sz="2800" b="1" dirty="0"/>
              <a:t> e </a:t>
            </a:r>
            <a:r>
              <a:rPr lang="pt-BR" altLang="pt-BR" sz="2800" b="1" i="1" dirty="0" err="1"/>
              <a:t>Schneiderman</a:t>
            </a:r>
            <a:r>
              <a:rPr lang="pt-BR" altLang="pt-BR" sz="2800" b="1" dirty="0"/>
              <a:t>)</a:t>
            </a:r>
          </a:p>
          <a:p>
            <a:pPr eaLnBrk="1" hangingPunct="1"/>
            <a:r>
              <a:rPr lang="pt-BR" altLang="pt-BR" sz="2800" b="1" dirty="0"/>
              <a:t>Fluxograma </a:t>
            </a:r>
            <a:r>
              <a:rPr lang="pt-BR" altLang="pt-BR" sz="2800" b="1" dirty="0">
                <a:sym typeface="Wingdings" panose="05000000000000000000" pitchFamily="2" charset="2"/>
              </a:rPr>
              <a:t> utilizada no curso</a:t>
            </a:r>
            <a:endParaRPr lang="pt-BR" altLang="pt-BR" sz="2800" b="1" dirty="0"/>
          </a:p>
          <a:p>
            <a:pPr eaLnBrk="1" hangingPunct="1"/>
            <a:endParaRPr lang="pt-BR" altLang="pt-BR" sz="2800" b="1" dirty="0"/>
          </a:p>
        </p:txBody>
      </p:sp>
      <p:sp>
        <p:nvSpPr>
          <p:cNvPr id="1434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1434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5B1BF0AC-7468-4664-9B8E-4683C8C87C5A}" type="slidenum">
              <a:rPr lang="pt-BR" altLang="pt-BR" sz="1400"/>
              <a:pPr eaLnBrk="1" hangingPunct="1"/>
              <a:t>2</a:t>
            </a:fld>
            <a:endParaRPr lang="pt-BR" altLang="pt-BR" sz="140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2487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>
                <a:solidFill>
                  <a:srgbClr val="000099"/>
                </a:solidFill>
              </a:rPr>
              <a:t>Descrição de Algoritmo</a:t>
            </a:r>
          </a:p>
        </p:txBody>
      </p: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5943600" y="56388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cxnSp>
        <p:nvCxnSpPr>
          <p:cNvPr id="14344" name="Conector de seta reta 2"/>
          <p:cNvCxnSpPr>
            <a:cxnSpLocks noChangeShapeType="1"/>
          </p:cNvCxnSpPr>
          <p:nvPr/>
        </p:nvCxnSpPr>
        <p:spPr bwMode="auto">
          <a:xfrm flipH="1" flipV="1">
            <a:off x="5638800" y="2349500"/>
            <a:ext cx="838200" cy="29845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4345" name="Conector de seta reta 4"/>
          <p:cNvCxnSpPr>
            <a:cxnSpLocks noChangeShapeType="1"/>
          </p:cNvCxnSpPr>
          <p:nvPr/>
        </p:nvCxnSpPr>
        <p:spPr bwMode="auto">
          <a:xfrm flipH="1" flipV="1">
            <a:off x="6057900" y="5013325"/>
            <a:ext cx="242888" cy="244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4346" name="Retângulo 5"/>
          <p:cNvSpPr>
            <a:spLocks noChangeArrowheads="1"/>
          </p:cNvSpPr>
          <p:nvPr/>
        </p:nvSpPr>
        <p:spPr bwMode="auto">
          <a:xfrm>
            <a:off x="5003800" y="2852738"/>
            <a:ext cx="10541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88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82E3DB83-1482-44E6-A114-B972B63B6992}" type="slidenum">
              <a:rPr lang="pt-BR" altLang="pt-BR" sz="1400">
                <a:solidFill>
                  <a:srgbClr val="000000"/>
                </a:solidFill>
              </a:rPr>
              <a:pPr eaLnBrk="1" hangingPunct="1"/>
              <a:t>20</a:t>
            </a:fld>
            <a:endParaRPr lang="pt-BR" altLang="pt-BR" sz="1400">
              <a:solidFill>
                <a:srgbClr val="000000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76004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EXPRESSÕES  LÓGICAS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03263" y="1170384"/>
            <a:ext cx="798353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2600" dirty="0">
                <a:solidFill>
                  <a:srgbClr val="000000"/>
                </a:solidFill>
              </a:rPr>
              <a:t>Uso de operadores lógicos</a:t>
            </a:r>
          </a:p>
          <a:p>
            <a:pPr algn="just" eaLnBrk="1" hangingPunct="1">
              <a:buFontTx/>
              <a:buChar char="•"/>
            </a:pPr>
            <a:r>
              <a:rPr lang="pt-BR" altLang="pt-BR" sz="2600" dirty="0">
                <a:solidFill>
                  <a:srgbClr val="000000"/>
                </a:solidFill>
              </a:rPr>
              <a:t>Semântica pela </a:t>
            </a:r>
            <a:r>
              <a:rPr lang="pt-BR" altLang="pt-BR" sz="2600" b="1" dirty="0">
                <a:solidFill>
                  <a:srgbClr val="000000"/>
                </a:solidFill>
              </a:rPr>
              <a:t>Tabela Verdade</a:t>
            </a:r>
            <a:r>
              <a:rPr lang="pt-BR" altLang="pt-BR" sz="2600" dirty="0">
                <a:solidFill>
                  <a:srgbClr val="000000"/>
                </a:solidFill>
              </a:rPr>
              <a:t>: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 dirty="0">
                <a:solidFill>
                  <a:srgbClr val="000000"/>
                </a:solidFill>
              </a:rPr>
              <a:t>Conjunto de todas as possibilidades combinatórias entre valores de diversas variáveis lógicas, que se encontram em duas situações e um conjunto de operadores lógicos</a:t>
            </a:r>
          </a:p>
          <a:p>
            <a:pPr algn="just" eaLnBrk="1" hangingPunct="1"/>
            <a:endParaRPr lang="pt-BR" altLang="pt-BR" sz="2600" dirty="0">
              <a:solidFill>
                <a:srgbClr val="000000"/>
              </a:solidFill>
            </a:endParaRPr>
          </a:p>
          <a:p>
            <a:pPr algn="just" eaLnBrk="1" hangingPunct="1"/>
            <a:endParaRPr lang="pt-BR" altLang="pt-BR" sz="44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pt-BR" altLang="pt-BR" sz="2600" dirty="0">
                <a:solidFill>
                  <a:srgbClr val="000000"/>
                </a:solidFill>
              </a:rPr>
              <a:t>Precedência dos operadores: </a:t>
            </a:r>
            <a:r>
              <a:rPr lang="pt-BR" altLang="pt-BR" sz="2600" u="sng" dirty="0" err="1">
                <a:solidFill>
                  <a:srgbClr val="000000"/>
                </a:solidFill>
              </a:rPr>
              <a:t>nao</a:t>
            </a:r>
            <a:r>
              <a:rPr lang="pt-BR" altLang="pt-BR" sz="2600" dirty="0">
                <a:solidFill>
                  <a:srgbClr val="000000"/>
                </a:solidFill>
              </a:rPr>
              <a:t>, </a:t>
            </a:r>
            <a:r>
              <a:rPr lang="pt-BR" altLang="pt-BR" sz="2600" u="sng" dirty="0">
                <a:solidFill>
                  <a:srgbClr val="000000"/>
                </a:solidFill>
              </a:rPr>
              <a:t>e</a:t>
            </a:r>
            <a:r>
              <a:rPr lang="pt-BR" altLang="pt-BR" sz="2600" dirty="0">
                <a:solidFill>
                  <a:srgbClr val="000000"/>
                </a:solidFill>
              </a:rPr>
              <a:t>, </a:t>
            </a:r>
            <a:r>
              <a:rPr lang="pt-BR" altLang="pt-BR" sz="2600" u="sng" dirty="0">
                <a:solidFill>
                  <a:srgbClr val="000000"/>
                </a:solidFill>
              </a:rPr>
              <a:t>ou</a:t>
            </a:r>
            <a:endParaRPr lang="pt-BR" altLang="pt-BR" sz="2600" dirty="0">
              <a:solidFill>
                <a:srgbClr val="000000"/>
              </a:solidFill>
            </a:endParaRPr>
          </a:p>
          <a:p>
            <a:pPr algn="just" eaLnBrk="1" hangingPunct="1">
              <a:buFontTx/>
              <a:buChar char="•"/>
            </a:pPr>
            <a:r>
              <a:rPr lang="pt-BR" altLang="pt-BR" u="sng" dirty="0">
                <a:solidFill>
                  <a:srgbClr val="000000"/>
                </a:solidFill>
              </a:rPr>
              <a:t>Exemplo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5 &gt; 2 </a:t>
            </a:r>
            <a:r>
              <a:rPr lang="pt-BR" altLang="pt-BR" sz="2000" u="sng" dirty="0">
                <a:solidFill>
                  <a:srgbClr val="000000"/>
                </a:solidFill>
              </a:rPr>
              <a:t>e</a:t>
            </a:r>
            <a:r>
              <a:rPr lang="pt-BR" altLang="pt-BR" sz="2000" dirty="0">
                <a:solidFill>
                  <a:srgbClr val="000000"/>
                </a:solidFill>
              </a:rPr>
              <a:t>  100/2.0 == 50    (</a:t>
            </a:r>
            <a:r>
              <a:rPr lang="pt-BR" altLang="pt-BR" sz="2000" b="1" dirty="0">
                <a:solidFill>
                  <a:srgbClr val="FF9933"/>
                </a:solidFill>
              </a:rPr>
              <a:t>V</a:t>
            </a:r>
            <a:r>
              <a:rPr lang="pt-BR" altLang="pt-BR" sz="2000" dirty="0">
                <a:solidFill>
                  <a:srgbClr val="000000"/>
                </a:solidFill>
              </a:rPr>
              <a:t>)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 é Sábado e </a:t>
            </a:r>
            <a:r>
              <a:rPr lang="pt-BR" altLang="pt-BR" sz="2000" dirty="0" err="1">
                <a:solidFill>
                  <a:srgbClr val="000000"/>
                </a:solidFill>
              </a:rPr>
              <a:t>nao</a:t>
            </a:r>
            <a:r>
              <a:rPr lang="pt-BR" altLang="pt-BR" sz="2000" dirty="0">
                <a:solidFill>
                  <a:srgbClr val="000000"/>
                </a:solidFill>
              </a:rPr>
              <a:t> é feriado, </a:t>
            </a:r>
            <a:r>
              <a:rPr lang="pt-BR" altLang="pt-BR" sz="2000" dirty="0" err="1">
                <a:solidFill>
                  <a:srgbClr val="000000"/>
                </a:solidFill>
              </a:rPr>
              <a:t>entao</a:t>
            </a:r>
            <a:r>
              <a:rPr lang="pt-BR" altLang="pt-BR" sz="2000" dirty="0">
                <a:solidFill>
                  <a:srgbClr val="000000"/>
                </a:solidFill>
              </a:rPr>
              <a:t> tem aula (Hoje tem aula)   (</a:t>
            </a:r>
            <a:r>
              <a:rPr lang="pt-BR" altLang="pt-BR" sz="2000" b="1" dirty="0">
                <a:solidFill>
                  <a:srgbClr val="FF9933"/>
                </a:solidFill>
              </a:rPr>
              <a:t>V</a:t>
            </a:r>
            <a:r>
              <a:rPr lang="pt-BR" altLang="pt-BR" sz="2000" dirty="0">
                <a:solidFill>
                  <a:srgbClr val="000000"/>
                </a:solidFill>
              </a:rPr>
              <a:t>)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000" dirty="0" err="1">
                <a:solidFill>
                  <a:srgbClr val="000000"/>
                </a:solidFill>
              </a:rPr>
              <a:t>nao</a:t>
            </a:r>
            <a:r>
              <a:rPr lang="pt-BR" altLang="pt-BR" sz="2000" dirty="0">
                <a:solidFill>
                  <a:srgbClr val="000000"/>
                </a:solidFill>
              </a:rPr>
              <a:t> verdadeiro             (</a:t>
            </a:r>
            <a:r>
              <a:rPr lang="pt-BR" altLang="pt-BR" sz="2000" b="1" dirty="0">
                <a:solidFill>
                  <a:srgbClr val="FF9933"/>
                </a:solidFill>
              </a:rPr>
              <a:t>F</a:t>
            </a:r>
            <a:r>
              <a:rPr lang="pt-BR" altLang="pt-BR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3505200"/>
            <a:ext cx="3429000" cy="1314450"/>
            <a:chOff x="1680" y="2208"/>
            <a:chExt cx="2160" cy="828"/>
          </a:xfrm>
        </p:grpSpPr>
        <p:sp>
          <p:nvSpPr>
            <p:cNvPr id="25609" name="Rectangle 11"/>
            <p:cNvSpPr>
              <a:spLocks noChangeArrowheads="1"/>
            </p:cNvSpPr>
            <p:nvPr/>
          </p:nvSpPr>
          <p:spPr bwMode="auto">
            <a:xfrm>
              <a:off x="1680" y="2688"/>
              <a:ext cx="2160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eaLnBrk="1" hangingPunct="1"/>
              <a:endParaRPr lang="pt-BR" altLang="pt-BR">
                <a:solidFill>
                  <a:srgbClr val="000000"/>
                </a:solidFill>
              </a:endParaRPr>
            </a:p>
          </p:txBody>
        </p:sp>
        <p:sp>
          <p:nvSpPr>
            <p:cNvPr id="25610" name="Rectangle 12"/>
            <p:cNvSpPr>
              <a:spLocks noChangeArrowheads="1"/>
            </p:cNvSpPr>
            <p:nvPr/>
          </p:nvSpPr>
          <p:spPr bwMode="auto">
            <a:xfrm>
              <a:off x="1680" y="2400"/>
              <a:ext cx="2160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eaLnBrk="1" hangingPunct="1"/>
              <a:endParaRPr lang="pt-BR" altLang="pt-BR">
                <a:solidFill>
                  <a:srgbClr val="000000"/>
                </a:solidFill>
              </a:endParaRPr>
            </a:p>
          </p:txBody>
        </p:sp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1776" y="2208"/>
              <a:ext cx="2001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A     B     A </a:t>
              </a:r>
              <a:r>
                <a:rPr lang="pt-BR" altLang="pt-BR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 B     A </a:t>
              </a:r>
              <a:r>
                <a:rPr lang="pt-BR" altLang="pt-BR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ou</a:t>
              </a: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 B    </a:t>
              </a:r>
              <a:r>
                <a:rPr lang="pt-BR" altLang="pt-BR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não</a:t>
              </a: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 A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F      F       F             F           V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F      V       F             V           V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V      F       F             V           F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V      V      V             V            F</a:t>
              </a:r>
            </a:p>
          </p:txBody>
        </p:sp>
        <p:grpSp>
          <p:nvGrpSpPr>
            <p:cNvPr id="25612" name="Group 14"/>
            <p:cNvGrpSpPr>
              <a:grpSpLocks/>
            </p:cNvGrpSpPr>
            <p:nvPr/>
          </p:nvGrpSpPr>
          <p:grpSpPr bwMode="auto">
            <a:xfrm>
              <a:off x="1728" y="2256"/>
              <a:ext cx="2064" cy="720"/>
              <a:chOff x="1728" y="2256"/>
              <a:chExt cx="2064" cy="720"/>
            </a:xfrm>
          </p:grpSpPr>
          <p:sp>
            <p:nvSpPr>
              <p:cNvPr id="25613" name="Line 15"/>
              <p:cNvSpPr>
                <a:spLocks noChangeShapeType="1"/>
              </p:cNvSpPr>
              <p:nvPr/>
            </p:nvSpPr>
            <p:spPr bwMode="auto">
              <a:xfrm>
                <a:off x="1728" y="2399"/>
                <a:ext cx="206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5614" name="Group 16"/>
              <p:cNvGrpSpPr>
                <a:grpSpLocks/>
              </p:cNvGrpSpPr>
              <p:nvPr/>
            </p:nvGrpSpPr>
            <p:grpSpPr bwMode="auto">
              <a:xfrm>
                <a:off x="2015" y="2256"/>
                <a:ext cx="1297" cy="720"/>
                <a:chOff x="2015" y="2256"/>
                <a:chExt cx="1297" cy="720"/>
              </a:xfrm>
            </p:grpSpPr>
            <p:sp>
              <p:nvSpPr>
                <p:cNvPr id="25615" name="Line 17"/>
                <p:cNvSpPr>
                  <a:spLocks noChangeShapeType="1"/>
                </p:cNvSpPr>
                <p:nvPr/>
              </p:nvSpPr>
              <p:spPr bwMode="auto">
                <a:xfrm>
                  <a:off x="2015" y="2256"/>
                  <a:ext cx="1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5616" name="Line 18"/>
                <p:cNvSpPr>
                  <a:spLocks noChangeShapeType="1"/>
                </p:cNvSpPr>
                <p:nvPr/>
              </p:nvSpPr>
              <p:spPr bwMode="auto">
                <a:xfrm>
                  <a:off x="2303" y="2256"/>
                  <a:ext cx="1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5617" name="Line 19"/>
                <p:cNvSpPr>
                  <a:spLocks noChangeShapeType="1"/>
                </p:cNvSpPr>
                <p:nvPr/>
              </p:nvSpPr>
              <p:spPr bwMode="auto">
                <a:xfrm>
                  <a:off x="2783" y="2256"/>
                  <a:ext cx="1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5618" name="Line 20"/>
                <p:cNvSpPr>
                  <a:spLocks noChangeShapeType="1"/>
                </p:cNvSpPr>
                <p:nvPr/>
              </p:nvSpPr>
              <p:spPr bwMode="auto">
                <a:xfrm>
                  <a:off x="3311" y="2256"/>
                  <a:ext cx="1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A0FA2F-DBF4-42F2-8789-4CBD027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07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build="p" bldLvl="2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C911822A-8577-4561-9B81-7B9D36FAE7A0}" type="slidenum">
              <a:rPr lang="pt-BR" altLang="pt-BR" sz="1400"/>
              <a:pPr eaLnBrk="1" hangingPunct="1"/>
              <a:t>21</a:t>
            </a:fld>
            <a:endParaRPr lang="pt-BR" altLang="pt-BR" sz="1400"/>
          </a:p>
        </p:txBody>
      </p: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PRECEDÊNCIA  GERAL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286000" y="898525"/>
            <a:ext cx="49212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Primeiro:</a:t>
            </a:r>
            <a:r>
              <a:rPr lang="pt-BR" altLang="pt-BR" dirty="0">
                <a:latin typeface="Arial" panose="020B0604020202020204" pitchFamily="34" charset="0"/>
              </a:rPr>
              <a:t>   parênteses e funções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Segundo:</a:t>
            </a:r>
            <a:r>
              <a:rPr lang="pt-BR" altLang="pt-BR" dirty="0">
                <a:latin typeface="Arial" panose="020B0604020202020204" pitchFamily="34" charset="0"/>
              </a:rPr>
              <a:t>  expressões aritméticas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pt-BR" altLang="pt-BR" dirty="0">
                <a:latin typeface="Arial" panose="020B0604020202020204" pitchFamily="34" charset="0"/>
              </a:rPr>
              <a:t>+, - (unitários)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pt-BR" altLang="pt-BR" dirty="0">
                <a:latin typeface="Arial" panose="020B0604020202020204" pitchFamily="34" charset="0"/>
              </a:rPr>
              <a:t>*, /, \ , % (</a:t>
            </a:r>
            <a:r>
              <a:rPr lang="pt-BR" altLang="pt-BR" b="1" dirty="0" err="1">
                <a:latin typeface="Arial" panose="020B0604020202020204" pitchFamily="34" charset="0"/>
              </a:rPr>
              <a:t>mod</a:t>
            </a:r>
            <a:r>
              <a:rPr lang="pt-BR" altLang="pt-BR" b="1" dirty="0"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pt-BR" altLang="pt-BR" dirty="0">
                <a:latin typeface="Arial" panose="020B0604020202020204" pitchFamily="34" charset="0"/>
              </a:rPr>
              <a:t>+, - (binários)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Terceiro:</a:t>
            </a:r>
            <a:r>
              <a:rPr lang="pt-BR" altLang="pt-BR" dirty="0">
                <a:latin typeface="Arial" panose="020B0604020202020204" pitchFamily="34" charset="0"/>
              </a:rPr>
              <a:t>  comparações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  <a:sym typeface="Symbol" panose="05050102010706020507" pitchFamily="18" charset="2"/>
              </a:rPr>
              <a:t>&lt;, &lt;=, == , &gt;= , &gt;, !=</a:t>
            </a:r>
            <a:endParaRPr lang="pt-BR" altLang="pt-B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Quarto:</a:t>
            </a:r>
            <a:r>
              <a:rPr lang="pt-BR" altLang="pt-BR" dirty="0">
                <a:latin typeface="Arial" panose="020B0604020202020204" pitchFamily="34" charset="0"/>
              </a:rPr>
              <a:t> não , !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Quinto:</a:t>
            </a:r>
            <a:r>
              <a:rPr lang="pt-BR" altLang="pt-BR" dirty="0">
                <a:latin typeface="Arial" panose="020B0604020202020204" pitchFamily="34" charset="0"/>
              </a:rPr>
              <a:t>  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pt-BR" b="1" dirty="0">
                <a:latin typeface="Arial" panose="020B0604020202020204" pitchFamily="34" charset="0"/>
              </a:rPr>
              <a:t>Sexto : </a:t>
            </a:r>
            <a:r>
              <a:rPr lang="pt-BR" altLang="pt-BR" dirty="0">
                <a:latin typeface="Arial" panose="020B0604020202020204" pitchFamily="34" charset="0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5447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build="p" bldLvl="2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>
                <a:solidFill>
                  <a:srgbClr val="000000"/>
                </a:solidFill>
              </a:rPr>
              <a:t>Algoritmo e Programação</a:t>
            </a: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ABB2FFCD-4A86-4BE5-9E62-32BC26673A74}" type="slidenum">
              <a:rPr lang="pt-BR" altLang="pt-BR" sz="1400">
                <a:solidFill>
                  <a:srgbClr val="000000"/>
                </a:solidFill>
              </a:rPr>
              <a:pPr eaLnBrk="1" hangingPunct="1"/>
              <a:t>22</a:t>
            </a:fld>
            <a:endParaRPr lang="pt-BR" altLang="pt-BR" sz="1400">
              <a:solidFill>
                <a:srgbClr val="000000"/>
              </a:solidFill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976064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>
                <a:solidFill>
                  <a:srgbClr val="000099"/>
                </a:solidFill>
              </a:rPr>
              <a:t>Expressões Lógicas: Negação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03263" y="1143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2800" u="sng">
                <a:solidFill>
                  <a:srgbClr val="000000"/>
                </a:solidFill>
              </a:rPr>
              <a:t>Exemplos</a:t>
            </a:r>
            <a:r>
              <a:rPr lang="pt-BR" altLang="pt-BR" sz="280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pt-BR" altLang="pt-BR" sz="160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(verdadeiro)  falso</a:t>
            </a:r>
          </a:p>
          <a:p>
            <a:pPr lvl="1" eaLnBrk="1" hangingPunct="1"/>
            <a:endParaRPr lang="pt-BR" altLang="pt-BR" sz="100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(a </a:t>
            </a:r>
            <a:r>
              <a:rPr lang="pt-BR" altLang="pt-BR" sz="2800" u="sng">
                <a:solidFill>
                  <a:srgbClr val="000000"/>
                </a:solidFill>
              </a:rPr>
              <a:t>e</a:t>
            </a:r>
            <a:r>
              <a:rPr lang="pt-BR" altLang="pt-BR" sz="2800">
                <a:solidFill>
                  <a:srgbClr val="000000"/>
                </a:solidFill>
              </a:rPr>
              <a:t> b)  </a:t>
            </a: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a  </a:t>
            </a:r>
            <a:r>
              <a:rPr lang="pt-BR" altLang="pt-BR" sz="2800" u="sng">
                <a:solidFill>
                  <a:srgbClr val="000000"/>
                </a:solidFill>
              </a:rPr>
              <a:t>ou</a:t>
            </a:r>
            <a:r>
              <a:rPr lang="pt-BR" altLang="pt-BR" sz="2800">
                <a:solidFill>
                  <a:srgbClr val="000000"/>
                </a:solidFill>
              </a:rPr>
              <a:t>  </a:t>
            </a: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b !a ou !b</a:t>
            </a:r>
          </a:p>
          <a:p>
            <a:pPr lvl="1" eaLnBrk="1" hangingPunct="1"/>
            <a:endParaRPr lang="pt-BR" altLang="pt-BR" sz="100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(a </a:t>
            </a:r>
            <a:r>
              <a:rPr lang="pt-BR" altLang="pt-BR" sz="2800" u="sng">
                <a:solidFill>
                  <a:srgbClr val="000000"/>
                </a:solidFill>
              </a:rPr>
              <a:t>ou</a:t>
            </a:r>
            <a:r>
              <a:rPr lang="pt-BR" altLang="pt-BR" sz="2800">
                <a:solidFill>
                  <a:srgbClr val="000000"/>
                </a:solidFill>
              </a:rPr>
              <a:t> b)  </a:t>
            </a: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a  </a:t>
            </a:r>
            <a:r>
              <a:rPr lang="pt-BR" altLang="pt-BR" sz="2800" u="sng">
                <a:solidFill>
                  <a:srgbClr val="000000"/>
                </a:solidFill>
              </a:rPr>
              <a:t>e</a:t>
            </a:r>
            <a:r>
              <a:rPr lang="pt-BR" altLang="pt-BR" sz="2800">
                <a:solidFill>
                  <a:srgbClr val="000000"/>
                </a:solidFill>
              </a:rPr>
              <a:t>  </a:t>
            </a: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b</a:t>
            </a:r>
          </a:p>
          <a:p>
            <a:pPr lvl="1" eaLnBrk="1" hangingPunct="1"/>
            <a:endParaRPr lang="pt-BR" altLang="pt-BR" sz="1000" u="sng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 u="sng">
                <a:solidFill>
                  <a:srgbClr val="000000"/>
                </a:solidFill>
              </a:rPr>
              <a:t>nao</a:t>
            </a:r>
            <a:r>
              <a:rPr lang="pt-BR" altLang="pt-BR" sz="2800">
                <a:solidFill>
                  <a:srgbClr val="000000"/>
                </a:solidFill>
              </a:rPr>
              <a:t> ( a == b)  a </a:t>
            </a:r>
            <a:r>
              <a:rPr lang="pt-BR" altLang="pt-BR" sz="2800" b="1">
                <a:solidFill>
                  <a:srgbClr val="000000"/>
                </a:solidFill>
                <a:sym typeface="Symbol" panose="05050102010706020507" pitchFamily="18" charset="2"/>
              </a:rPr>
              <a:t>!=</a:t>
            </a:r>
            <a:r>
              <a:rPr lang="pt-BR" altLang="pt-BR" sz="2800">
                <a:solidFill>
                  <a:srgbClr val="000000"/>
                </a:solidFill>
                <a:sym typeface="Symbol" panose="05050102010706020507" pitchFamily="18" charset="2"/>
              </a:rPr>
              <a:t> b</a:t>
            </a:r>
          </a:p>
          <a:p>
            <a:pPr lvl="1" eaLnBrk="1" hangingPunct="1"/>
            <a:endParaRPr lang="pt-BR" altLang="pt-BR" sz="100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 u="sng">
                <a:solidFill>
                  <a:srgbClr val="000000"/>
                </a:solidFill>
                <a:sym typeface="Symbol" panose="05050102010706020507" pitchFamily="18" charset="2"/>
              </a:rPr>
              <a:t>nao</a:t>
            </a:r>
            <a:r>
              <a:rPr lang="pt-BR" altLang="pt-BR" sz="2800">
                <a:solidFill>
                  <a:srgbClr val="000000"/>
                </a:solidFill>
                <a:sym typeface="Symbol" panose="05050102010706020507" pitchFamily="18" charset="2"/>
              </a:rPr>
              <a:t> (a &gt; b) </a:t>
            </a:r>
            <a:r>
              <a:rPr lang="pt-BR" altLang="pt-BR" sz="2800">
                <a:solidFill>
                  <a:srgbClr val="000000"/>
                </a:solidFill>
              </a:rPr>
              <a:t></a:t>
            </a:r>
            <a:r>
              <a:rPr lang="pt-BR" altLang="pt-BR" sz="2800">
                <a:solidFill>
                  <a:srgbClr val="000000"/>
                </a:solidFill>
                <a:sym typeface="Symbol" panose="05050102010706020507" pitchFamily="18" charset="2"/>
              </a:rPr>
              <a:t> a </a:t>
            </a:r>
            <a:r>
              <a:rPr lang="pt-BR" altLang="pt-BR" sz="2800" b="1">
                <a:solidFill>
                  <a:srgbClr val="000000"/>
                </a:solidFill>
                <a:sym typeface="Symbol" panose="05050102010706020507" pitchFamily="18" charset="2"/>
              </a:rPr>
              <a:t>&lt;=</a:t>
            </a:r>
            <a:r>
              <a:rPr lang="pt-BR" altLang="pt-BR" sz="2800">
                <a:solidFill>
                  <a:srgbClr val="000000"/>
                </a:solidFill>
                <a:sym typeface="Symbol" panose="05050102010706020507" pitchFamily="18" charset="2"/>
              </a:rPr>
              <a:t> b</a:t>
            </a:r>
          </a:p>
          <a:p>
            <a:pPr lvl="1" eaLnBrk="1" hangingPunct="1"/>
            <a:endParaRPr lang="pt-BR" altLang="pt-BR" sz="100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pt-BR" altLang="pt-BR" sz="2800">
                <a:solidFill>
                  <a:srgbClr val="000000"/>
                </a:solidFill>
              </a:rPr>
              <a:t>... (</a:t>
            </a:r>
            <a:r>
              <a:rPr lang="pt-BR" altLang="pt-BR">
                <a:solidFill>
                  <a:srgbClr val="FF9933"/>
                </a:solidFill>
              </a:rPr>
              <a:t>entre outras propriedades</a:t>
            </a:r>
            <a:r>
              <a:rPr lang="pt-BR" altLang="pt-BR" sz="280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9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D4EC377D-2145-43BD-8803-1514926C8AD3}" type="slidenum">
              <a:rPr lang="pt-BR" altLang="pt-BR" sz="1400"/>
              <a:pPr eaLnBrk="1" hangingPunct="1"/>
              <a:t>23</a:t>
            </a:fld>
            <a:endParaRPr lang="pt-BR" altLang="pt-BR" sz="1400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703263" y="4114800"/>
            <a:ext cx="77724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u="sng"/>
              <a:t>Exemplo</a:t>
            </a:r>
            <a:r>
              <a:rPr lang="pt-BR" altLang="pt-BR" sz="2800"/>
              <a:t>:</a:t>
            </a:r>
          </a:p>
          <a:p>
            <a:pPr lvl="1" eaLnBrk="1" hangingPunct="1"/>
            <a:r>
              <a:rPr lang="pt-BR" altLang="pt-BR" sz="2800"/>
              <a:t>  aux </a:t>
            </a:r>
            <a:r>
              <a:rPr lang="pt-BR" altLang="pt-BR" sz="2800">
                <a:sym typeface="Symbol" panose="05050102010706020507" pitchFamily="18" charset="2"/>
              </a:rPr>
              <a:t>=  2;</a:t>
            </a:r>
          </a:p>
          <a:p>
            <a:pPr lvl="1" eaLnBrk="1" hangingPunct="1"/>
            <a:r>
              <a:rPr lang="pt-BR" altLang="pt-BR" sz="2800">
                <a:sym typeface="Symbol" panose="05050102010706020507" pitchFamily="18" charset="2"/>
              </a:rPr>
              <a:t>  soma =  aux + 100;</a:t>
            </a:r>
          </a:p>
          <a:p>
            <a:pPr lvl="1" eaLnBrk="1" hangingPunct="1"/>
            <a:r>
              <a:rPr lang="pt-BR" altLang="pt-BR" sz="2800">
                <a:sym typeface="Symbol" panose="05050102010706020507" pitchFamily="18" charset="2"/>
              </a:rPr>
              <a:t>  b =  (5 == 3);</a:t>
            </a:r>
            <a:endParaRPr lang="pt-BR" altLang="pt-BR" sz="2800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COMANDOS  BÁSICOS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703263" y="11430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b="1"/>
              <a:t>Comando de atribuição: </a:t>
            </a:r>
            <a:r>
              <a:rPr lang="pt-BR" altLang="pt-BR" sz="2800"/>
              <a:t>atribuir um valor a uma variável</a:t>
            </a:r>
          </a:p>
          <a:p>
            <a:pPr eaLnBrk="1" hangingPunct="1">
              <a:buFontTx/>
              <a:buChar char="•"/>
            </a:pPr>
            <a:r>
              <a:rPr lang="pt-BR" altLang="pt-BR" sz="2800"/>
              <a:t>Sintaxe: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2971800"/>
            <a:ext cx="6172200" cy="381000"/>
            <a:chOff x="960" y="1872"/>
            <a:chExt cx="3888" cy="240"/>
          </a:xfrm>
        </p:grpSpPr>
        <p:sp>
          <p:nvSpPr>
            <p:cNvPr id="28682" name="Line 14"/>
            <p:cNvSpPr>
              <a:spLocks noChangeShapeType="1"/>
            </p:cNvSpPr>
            <p:nvPr/>
          </p:nvSpPr>
          <p:spPr bwMode="auto">
            <a:xfrm>
              <a:off x="960" y="196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1248" y="1872"/>
              <a:ext cx="86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variável</a:t>
              </a:r>
            </a:p>
          </p:txBody>
        </p:sp>
        <p:sp>
          <p:nvSpPr>
            <p:cNvPr id="28684" name="Rectangle 16"/>
            <p:cNvSpPr>
              <a:spLocks noChangeArrowheads="1"/>
            </p:cNvSpPr>
            <p:nvPr/>
          </p:nvSpPr>
          <p:spPr bwMode="auto">
            <a:xfrm>
              <a:off x="2880" y="1872"/>
              <a:ext cx="144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valor ou expressão</a:t>
              </a:r>
            </a:p>
          </p:txBody>
        </p:sp>
        <p:sp>
          <p:nvSpPr>
            <p:cNvPr id="28685" name="Oval 17"/>
            <p:cNvSpPr>
              <a:spLocks noChangeArrowheads="1"/>
            </p:cNvSpPr>
            <p:nvPr/>
          </p:nvSpPr>
          <p:spPr bwMode="auto">
            <a:xfrm>
              <a:off x="2352" y="1872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  <a:sym typeface="Symbol" panose="05050102010706020507" pitchFamily="18" charset="2"/>
                </a:rPr>
                <a:t>=</a:t>
              </a:r>
              <a:endParaRPr lang="pt-BR" altLang="pt-BR" sz="1600">
                <a:latin typeface="Arial" panose="020B0604020202020204" pitchFamily="34" charset="0"/>
              </a:endParaRPr>
            </a:p>
          </p:txBody>
        </p:sp>
      </p:grpSp>
      <p:sp>
        <p:nvSpPr>
          <p:cNvPr id="28681" name="Oval 17"/>
          <p:cNvSpPr>
            <a:spLocks noChangeArrowheads="1"/>
          </p:cNvSpPr>
          <p:nvPr/>
        </p:nvSpPr>
        <p:spPr bwMode="auto">
          <a:xfrm>
            <a:off x="7721600" y="29718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pt-BR" altLang="pt-BR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build="p" bldLvl="2" animBg="1" autoUpdateAnimBg="0" advAuto="0"/>
      <p:bldP spid="53253" grpId="0" build="p" bldLvl="2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85EE6DC7-96A6-45F9-B94C-8BA7B62924F0}" type="slidenum">
              <a:rPr lang="pt-BR" altLang="pt-BR" sz="1400"/>
              <a:pPr eaLnBrk="1" hangingPunct="1"/>
              <a:t>24</a:t>
            </a:fld>
            <a:endParaRPr lang="pt-BR" altLang="pt-BR" sz="1400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dirty="0">
                <a:solidFill>
                  <a:srgbClr val="000099"/>
                </a:solidFill>
              </a:rPr>
              <a:t>Exercício Proposto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03263" y="1066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/>
              <a:t>O que está errado nos seguintes comandos de atribuição: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743200" y="1804988"/>
            <a:ext cx="45720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pt-BR" altLang="pt-BR" sz="2800"/>
              <a:t>logico a, b;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/>
              <a:t>real c, d;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/>
              <a:t>inteiro x;</a:t>
            </a:r>
            <a:endParaRPr lang="pt-BR" altLang="pt-BR" sz="1000"/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>
                <a:sym typeface="Symbol" panose="05050102010706020507" pitchFamily="18" charset="2"/>
              </a:rPr>
              <a:t>c =  a + 100;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>
                <a:sym typeface="Symbol" panose="05050102010706020507" pitchFamily="18" charset="2"/>
              </a:rPr>
              <a:t>c =  a == b;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>
                <a:sym typeface="Symbol" panose="05050102010706020507" pitchFamily="18" charset="2"/>
              </a:rPr>
              <a:t>c </a:t>
            </a:r>
            <a:r>
              <a:rPr lang="pt-BR" altLang="pt-BR" sz="2800" u="sng">
                <a:sym typeface="Symbol" panose="05050102010706020507" pitchFamily="18" charset="2"/>
              </a:rPr>
              <a:t>e</a:t>
            </a:r>
            <a:r>
              <a:rPr lang="pt-BR" altLang="pt-BR" sz="2800">
                <a:sym typeface="Symbol" panose="05050102010706020507" pitchFamily="18" charset="2"/>
              </a:rPr>
              <a:t> d =  24.5;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pt-BR" sz="2800">
                <a:sym typeface="Symbol" panose="05050102010706020507" pitchFamily="18" charset="2"/>
              </a:rPr>
              <a:t>x = a;</a:t>
            </a:r>
          </a:p>
        </p:txBody>
      </p:sp>
    </p:spTree>
    <p:extLst>
      <p:ext uri="{BB962C8B-B14F-4D97-AF65-F5344CB8AC3E}">
        <p14:creationId xmlns:p14="http://schemas.microsoft.com/office/powerpoint/2010/main" val="27171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bldLvl="2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7523177C-4C1D-4F05-A8B3-E12ADC79CBA3}" type="slidenum">
              <a:rPr lang="pt-BR" altLang="pt-BR" sz="1400"/>
              <a:pPr eaLnBrk="1" hangingPunct="1"/>
              <a:t>25</a:t>
            </a:fld>
            <a:endParaRPr lang="pt-BR" altLang="pt-BR" sz="1400"/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609600" y="990600"/>
            <a:ext cx="8305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b="1"/>
              <a:t>Comando de leitura de dispositivos de entrada: </a:t>
            </a:r>
            <a:r>
              <a:rPr lang="pt-BR" altLang="pt-BR" sz="2800"/>
              <a:t>ler um valor e atribuir a uma variável com tipo de dado coerente ao valor lido;</a:t>
            </a:r>
          </a:p>
        </p:txBody>
      </p:sp>
      <p:sp>
        <p:nvSpPr>
          <p:cNvPr id="30726" name="Rectangle 47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COMANDOS  BÁSICOS</a:t>
            </a:r>
          </a:p>
        </p:txBody>
      </p:sp>
      <p:sp>
        <p:nvSpPr>
          <p:cNvPr id="55345" name="Rectangle 49"/>
          <p:cNvSpPr>
            <a:spLocks noChangeArrowheads="1"/>
          </p:cNvSpPr>
          <p:nvPr/>
        </p:nvSpPr>
        <p:spPr bwMode="auto">
          <a:xfrm>
            <a:off x="533400" y="3357563"/>
            <a:ext cx="8382000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u="sng"/>
              <a:t>Exemplo</a:t>
            </a:r>
          </a:p>
          <a:p>
            <a:pPr lvl="1" eaLnBrk="1" hangingPunct="1">
              <a:buFontTx/>
              <a:buChar char="–"/>
            </a:pPr>
            <a:r>
              <a:rPr lang="pt-BR" altLang="pt-BR"/>
              <a:t>leia (idade);</a:t>
            </a:r>
          </a:p>
          <a:p>
            <a:pPr lvl="1" eaLnBrk="1" hangingPunct="1">
              <a:buFontTx/>
              <a:buChar char="–"/>
            </a:pPr>
            <a:r>
              <a:rPr lang="pt-BR" altLang="pt-BR"/>
              <a:t>leia (nome);</a:t>
            </a:r>
          </a:p>
          <a:p>
            <a:pPr lvl="1" eaLnBrk="1" hangingPunct="1">
              <a:buFontTx/>
              <a:buChar char="–"/>
            </a:pPr>
            <a:r>
              <a:rPr lang="pt-BR" altLang="pt-BR"/>
              <a:t>leiaCaracter(resposta);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pt-BR" altLang="pt-BR" sz="2000" u="sng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800" u="sng"/>
              <a:t>Observação</a:t>
            </a:r>
            <a:r>
              <a:rPr lang="pt-BR" altLang="pt-BR" sz="2800"/>
              <a:t>:</a:t>
            </a:r>
            <a:r>
              <a:rPr lang="pt-BR" altLang="pt-BR" sz="2600"/>
              <a:t> a  sintaxe  em  alguns  livros  considera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600"/>
              <a:t>			   </a:t>
            </a:r>
            <a:r>
              <a:rPr lang="pt-BR" altLang="pt-BR" sz="2800"/>
              <a:t> </a:t>
            </a:r>
            <a:r>
              <a:rPr lang="pt-BR" altLang="pt-BR" sz="2800" b="1" u="sng"/>
              <a:t>ler</a:t>
            </a:r>
            <a:r>
              <a:rPr lang="pt-BR" altLang="pt-BR" sz="2800"/>
              <a:t> no lugar de </a:t>
            </a:r>
            <a:r>
              <a:rPr lang="pt-BR" altLang="pt-BR" sz="2800" b="1" u="sng"/>
              <a:t>leia</a:t>
            </a:r>
            <a:r>
              <a:rPr lang="pt-BR" altLang="pt-BR" sz="2800"/>
              <a:t> </a:t>
            </a:r>
            <a:endParaRPr lang="pt-BR" altLang="pt-BR" sz="3200"/>
          </a:p>
        </p:txBody>
      </p:sp>
      <p:grpSp>
        <p:nvGrpSpPr>
          <p:cNvPr id="30728" name="Grupo 1"/>
          <p:cNvGrpSpPr>
            <a:grpSpLocks/>
          </p:cNvGrpSpPr>
          <p:nvPr/>
        </p:nvGrpSpPr>
        <p:grpSpPr bwMode="auto">
          <a:xfrm>
            <a:off x="1387475" y="2384425"/>
            <a:ext cx="6445250" cy="838200"/>
            <a:chOff x="1524000" y="2895600"/>
            <a:chExt cx="6444564" cy="838200"/>
          </a:xfrm>
        </p:grpSpPr>
        <p:sp>
          <p:nvSpPr>
            <p:cNvPr id="30731" name="Line 38"/>
            <p:cNvSpPr>
              <a:spLocks noChangeShapeType="1"/>
            </p:cNvSpPr>
            <p:nvPr/>
          </p:nvSpPr>
          <p:spPr bwMode="auto">
            <a:xfrm>
              <a:off x="1524000" y="3200400"/>
              <a:ext cx="617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32" name="Rectangle 39"/>
            <p:cNvSpPr>
              <a:spLocks noChangeArrowheads="1"/>
            </p:cNvSpPr>
            <p:nvPr/>
          </p:nvSpPr>
          <p:spPr bwMode="auto">
            <a:xfrm>
              <a:off x="2209800" y="3048000"/>
              <a:ext cx="1143000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leia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leiaCaracter</a:t>
              </a:r>
            </a:p>
          </p:txBody>
        </p:sp>
        <p:sp>
          <p:nvSpPr>
            <p:cNvPr id="30733" name="Freeform 40"/>
            <p:cNvSpPr>
              <a:spLocks/>
            </p:cNvSpPr>
            <p:nvPr/>
          </p:nvSpPr>
          <p:spPr bwMode="auto">
            <a:xfrm>
              <a:off x="4267200" y="2895600"/>
              <a:ext cx="2133600" cy="304800"/>
            </a:xfrm>
            <a:custGeom>
              <a:avLst/>
              <a:gdLst>
                <a:gd name="T0" fmla="*/ 2147483647 w 1632"/>
                <a:gd name="T1" fmla="*/ 2147483647 h 144"/>
                <a:gd name="T2" fmla="*/ 2147483647 w 1632"/>
                <a:gd name="T3" fmla="*/ 0 h 144"/>
                <a:gd name="T4" fmla="*/ 0 w 1632"/>
                <a:gd name="T5" fmla="*/ 0 h 144"/>
                <a:gd name="T6" fmla="*/ 0 w 1632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144"/>
                <a:gd name="T14" fmla="*/ 1632 w 16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144">
                  <a:moveTo>
                    <a:pt x="1632" y="144"/>
                  </a:moveTo>
                  <a:lnTo>
                    <a:pt x="163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34" name="Rectangle 41"/>
            <p:cNvSpPr>
              <a:spLocks noChangeArrowheads="1"/>
            </p:cNvSpPr>
            <p:nvPr/>
          </p:nvSpPr>
          <p:spPr bwMode="auto">
            <a:xfrm>
              <a:off x="4572000" y="3048000"/>
              <a:ext cx="1447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variável</a:t>
              </a:r>
            </a:p>
          </p:txBody>
        </p:sp>
        <p:sp>
          <p:nvSpPr>
            <p:cNvPr id="30735" name="Oval 42"/>
            <p:cNvSpPr>
              <a:spLocks noChangeArrowheads="1"/>
            </p:cNvSpPr>
            <p:nvPr/>
          </p:nvSpPr>
          <p:spPr bwMode="auto">
            <a:xfrm>
              <a:off x="3733800" y="30480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0736" name="Oval 43"/>
            <p:cNvSpPr>
              <a:spLocks noChangeArrowheads="1"/>
            </p:cNvSpPr>
            <p:nvPr/>
          </p:nvSpPr>
          <p:spPr bwMode="auto">
            <a:xfrm>
              <a:off x="6553200" y="30480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)</a:t>
              </a: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7663764" y="3049131"/>
              <a:ext cx="304800" cy="304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  <a:sym typeface="Symbol" panose="05050102010706020507" pitchFamily="18" charset="2"/>
                </a:rPr>
                <a:t>;</a:t>
              </a:r>
              <a:endParaRPr lang="pt-BR" altLang="pt-BR" sz="1600">
                <a:latin typeface="Arial" panose="020B0604020202020204" pitchFamily="34" charset="0"/>
              </a:endParaRPr>
            </a:p>
          </p:txBody>
        </p:sp>
      </p:grpSp>
      <p:sp>
        <p:nvSpPr>
          <p:cNvPr id="30729" name="Oval 45"/>
          <p:cNvSpPr>
            <a:spLocks noChangeArrowheads="1"/>
          </p:cNvSpPr>
          <p:nvPr/>
        </p:nvSpPr>
        <p:spPr bwMode="auto">
          <a:xfrm>
            <a:off x="5103813" y="21971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altLang="pt-BR" sz="1600" b="1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30730" name="CaixaDeTexto 1"/>
          <p:cNvSpPr txBox="1">
            <a:spLocks noChangeArrowheads="1"/>
          </p:cNvSpPr>
          <p:nvPr/>
        </p:nvSpPr>
        <p:spPr bwMode="auto">
          <a:xfrm>
            <a:off x="4932363" y="3357563"/>
            <a:ext cx="2376487" cy="180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800" b="1"/>
              <a:t>leia</a:t>
            </a:r>
            <a:r>
              <a:rPr lang="pt-BR" altLang="pt-BR" sz="1800"/>
              <a:t>  utilizado para ler variáveis inteiras, reais e textos</a:t>
            </a:r>
          </a:p>
          <a:p>
            <a:pPr eaLnBrk="1" hangingPunct="1"/>
            <a:r>
              <a:rPr lang="pt-BR" altLang="pt-BR" sz="1800" b="1"/>
              <a:t>leiaCaracter</a:t>
            </a:r>
            <a:r>
              <a:rPr lang="pt-BR" altLang="pt-BR" sz="1800"/>
              <a:t>  utilizado para ler variáveis caracteres</a:t>
            </a:r>
          </a:p>
        </p:txBody>
      </p:sp>
    </p:spTree>
    <p:extLst>
      <p:ext uri="{BB962C8B-B14F-4D97-AF65-F5344CB8AC3E}">
        <p14:creationId xmlns:p14="http://schemas.microsoft.com/office/powerpoint/2010/main" val="267806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3" grpId="0" build="p" bldLvl="2" autoUpdateAnimBg="0" advAuto="0"/>
      <p:bldP spid="55345" grpId="0" build="p" bldLvl="2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A8B6C682-A49F-48D7-987D-FA77D42F79C3}" type="slidenum">
              <a:rPr lang="pt-BR" altLang="pt-BR" sz="1400"/>
              <a:pPr eaLnBrk="1" hangingPunct="1"/>
              <a:t>26</a:t>
            </a:fld>
            <a:endParaRPr lang="pt-BR" altLang="pt-BR" sz="1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3263" y="914400"/>
            <a:ext cx="79073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3200" b="1"/>
              <a:t>Comando de saída para dispositivos de saída: </a:t>
            </a:r>
            <a:r>
              <a:rPr lang="pt-BR" altLang="pt-BR" sz="3200"/>
              <a:t>escreve o valor de uma variável ou texto em um dispositivo de saída;</a:t>
            </a:r>
            <a:endParaRPr lang="pt-BR" altLang="pt-BR" sz="2800" b="1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0" y="2362200"/>
            <a:ext cx="6172200" cy="914400"/>
            <a:chOff x="960" y="1392"/>
            <a:chExt cx="3888" cy="576"/>
          </a:xfrm>
        </p:grpSpPr>
        <p:sp>
          <p:nvSpPr>
            <p:cNvPr id="31755" name="Line 5"/>
            <p:cNvSpPr>
              <a:spLocks noChangeShapeType="1"/>
            </p:cNvSpPr>
            <p:nvPr/>
          </p:nvSpPr>
          <p:spPr bwMode="auto">
            <a:xfrm>
              <a:off x="960" y="172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6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escreva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ou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escreval</a:t>
              </a:r>
            </a:p>
          </p:txBody>
        </p:sp>
        <p:sp>
          <p:nvSpPr>
            <p:cNvPr id="31757" name="Freeform 7"/>
            <p:cNvSpPr>
              <a:spLocks/>
            </p:cNvSpPr>
            <p:nvPr/>
          </p:nvSpPr>
          <p:spPr bwMode="auto">
            <a:xfrm>
              <a:off x="2688" y="1536"/>
              <a:ext cx="1344" cy="192"/>
            </a:xfrm>
            <a:custGeom>
              <a:avLst/>
              <a:gdLst>
                <a:gd name="T0" fmla="*/ 33 w 1632"/>
                <a:gd name="T1" fmla="*/ 45439 h 144"/>
                <a:gd name="T2" fmla="*/ 33 w 1632"/>
                <a:gd name="T3" fmla="*/ 0 h 144"/>
                <a:gd name="T4" fmla="*/ 0 w 1632"/>
                <a:gd name="T5" fmla="*/ 0 h 144"/>
                <a:gd name="T6" fmla="*/ 0 w 1632"/>
                <a:gd name="T7" fmla="*/ 4543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144"/>
                <a:gd name="T14" fmla="*/ 1632 w 16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144">
                  <a:moveTo>
                    <a:pt x="1632" y="144"/>
                  </a:moveTo>
                  <a:lnTo>
                    <a:pt x="163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8" name="Rectangle 8"/>
            <p:cNvSpPr>
              <a:spLocks noChangeArrowheads="1"/>
            </p:cNvSpPr>
            <p:nvPr/>
          </p:nvSpPr>
          <p:spPr bwMode="auto">
            <a:xfrm>
              <a:off x="2880" y="1632"/>
              <a:ext cx="91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expressão</a:t>
              </a:r>
            </a:p>
          </p:txBody>
        </p:sp>
        <p:sp>
          <p:nvSpPr>
            <p:cNvPr id="31759" name="Oval 9"/>
            <p:cNvSpPr>
              <a:spLocks noChangeArrowheads="1"/>
            </p:cNvSpPr>
            <p:nvPr/>
          </p:nvSpPr>
          <p:spPr bwMode="auto">
            <a:xfrm>
              <a:off x="2352" y="1632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1760" name="Oval 10"/>
            <p:cNvSpPr>
              <a:spLocks noChangeArrowheads="1"/>
            </p:cNvSpPr>
            <p:nvPr/>
          </p:nvSpPr>
          <p:spPr bwMode="auto">
            <a:xfrm>
              <a:off x="4128" y="1632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)</a:t>
              </a: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>
              <a:off x="3216" y="1392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,</a:t>
              </a:r>
            </a:p>
          </p:txBody>
        </p:sp>
      </p:grp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COMANDOS  BÁSICOS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703263" y="3505200"/>
            <a:ext cx="8135937" cy="327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2800" u="sng"/>
              <a:t>Exempl</a:t>
            </a:r>
            <a:r>
              <a:rPr lang="pt-BR" altLang="pt-BR" sz="2800"/>
              <a:t>o:</a:t>
            </a:r>
          </a:p>
          <a:p>
            <a:pPr lvl="1" eaLnBrk="1" hangingPunct="1">
              <a:buFontTx/>
              <a:buChar char="–"/>
            </a:pPr>
            <a:r>
              <a:rPr lang="pt-BR" altLang="pt-BR" sz="2800"/>
              <a:t>escreva (idade);</a:t>
            </a:r>
          </a:p>
          <a:p>
            <a:pPr lvl="1" eaLnBrk="1" hangingPunct="1">
              <a:buFontTx/>
              <a:buChar char="–"/>
            </a:pPr>
            <a:r>
              <a:rPr lang="pt-BR" altLang="pt-BR" sz="2800"/>
              <a:t>escreva ("Você pesa", peso , "quilos");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pt-BR" altLang="pt-BR" sz="2800"/>
              <a:t>escreval (x + 3);  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endParaRPr lang="pt-BR" altLang="pt-BR" sz="8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pt-BR" altLang="pt-BR" sz="2800" u="sng"/>
              <a:t>Observação</a:t>
            </a:r>
            <a:r>
              <a:rPr lang="pt-BR" altLang="pt-BR" sz="2800"/>
              <a:t>: a sintaxe em alguns livros considera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		 </a:t>
            </a:r>
            <a:r>
              <a:rPr lang="pt-BR" altLang="pt-BR" sz="2800" b="1" u="sng"/>
              <a:t>imprima</a:t>
            </a:r>
            <a:r>
              <a:rPr lang="pt-BR" altLang="pt-BR" sz="2800"/>
              <a:t> ou </a:t>
            </a:r>
            <a:r>
              <a:rPr lang="pt-BR" altLang="pt-BR" sz="2800" b="1" u="sng"/>
              <a:t>escrever </a:t>
            </a:r>
            <a:r>
              <a:rPr lang="pt-BR" altLang="pt-BR" sz="2800"/>
              <a:t>no lugar de</a:t>
            </a:r>
            <a:r>
              <a:rPr lang="pt-BR" altLang="pt-BR" sz="2800" b="1" u="sng"/>
              <a:t> escreva</a:t>
            </a:r>
          </a:p>
        </p:txBody>
      </p:sp>
      <p:sp>
        <p:nvSpPr>
          <p:cNvPr id="31753" name="Oval 17"/>
          <p:cNvSpPr>
            <a:spLocks noChangeArrowheads="1"/>
          </p:cNvSpPr>
          <p:nvPr/>
        </p:nvSpPr>
        <p:spPr bwMode="auto">
          <a:xfrm>
            <a:off x="7543800" y="2741613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pt-BR" altLang="pt-BR" sz="1600">
              <a:latin typeface="Arial" panose="020B0604020202020204" pitchFamily="34" charset="0"/>
            </a:endParaRPr>
          </a:p>
        </p:txBody>
      </p:sp>
      <p:sp>
        <p:nvSpPr>
          <p:cNvPr id="31754" name="CaixaDeTexto 2"/>
          <p:cNvSpPr txBox="1">
            <a:spLocks noChangeArrowheads="1"/>
          </p:cNvSpPr>
          <p:nvPr/>
        </p:nvSpPr>
        <p:spPr bwMode="auto">
          <a:xfrm>
            <a:off x="3886200" y="3505200"/>
            <a:ext cx="4857750" cy="757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pt-BR" altLang="pt-BR" b="1">
                <a:solidFill>
                  <a:srgbClr val="3333FF"/>
                </a:solidFill>
                <a:sym typeface="Symbol" panose="05050102010706020507" pitchFamily="18" charset="2"/>
              </a:rPr>
              <a:t>escreval</a:t>
            </a:r>
            <a:r>
              <a:rPr lang="pt-BR" altLang="pt-BR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lang="pt-BR" altLang="pt-BR">
                <a:solidFill>
                  <a:srgbClr val="FF9933"/>
                </a:solidFill>
              </a:rPr>
              <a:t></a:t>
            </a:r>
            <a:r>
              <a:rPr lang="pt-BR" altLang="pt-BR">
                <a:solidFill>
                  <a:srgbClr val="FF9933"/>
                </a:solidFill>
                <a:sym typeface="Symbol" panose="05050102010706020507" pitchFamily="18" charset="2"/>
              </a:rPr>
              <a:t> escreve e salta para a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>
                <a:solidFill>
                  <a:srgbClr val="FF9933"/>
                </a:solidFill>
                <a:sym typeface="Symbol" panose="05050102010706020507" pitchFamily="18" charset="2"/>
              </a:rPr>
              <a:t>próxima linha na tela de execução</a:t>
            </a:r>
            <a:endParaRPr lang="pt-BR" altLang="pt-BR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 bldLvl="2" autoUpdateAnimBg="0" advAuto="0"/>
      <p:bldP spid="56336" grpId="0" build="p" bldLvl="2" animBg="1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66DC6E94-9552-4C79-AF7E-0E246206A8CD}" type="slidenum">
              <a:rPr lang="pt-BR" altLang="pt-BR" sz="1400"/>
              <a:pPr eaLnBrk="1" hangingPunct="1"/>
              <a:t>27</a:t>
            </a:fld>
            <a:endParaRPr lang="pt-BR" altLang="pt-BR" sz="140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dirty="0">
                <a:solidFill>
                  <a:srgbClr val="000099"/>
                </a:solidFill>
              </a:rPr>
              <a:t>BLOCOS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03263" y="9906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pt-BR" altLang="pt-BR" sz="2800"/>
              <a:t>Consiste em um conjunto de comandos (ou instruções) com uma função bem definida;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pt-BR" altLang="pt-BR" sz="2800"/>
              <a:t>Serve para definir os limites onde as variáveis declaradas em seu interior são conhecidas;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57200" y="3517900"/>
            <a:ext cx="2667000" cy="2546350"/>
            <a:chOff x="288" y="1968"/>
            <a:chExt cx="1680" cy="1604"/>
          </a:xfrm>
        </p:grpSpPr>
        <p:sp>
          <p:nvSpPr>
            <p:cNvPr id="32791" name="AutoShape 5"/>
            <p:cNvSpPr>
              <a:spLocks noChangeArrowheads="1"/>
            </p:cNvSpPr>
            <p:nvPr/>
          </p:nvSpPr>
          <p:spPr bwMode="auto">
            <a:xfrm>
              <a:off x="288" y="1968"/>
              <a:ext cx="1680" cy="1296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&lt; declaração de variáveis&gt;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 b="1">
                  <a:solidFill>
                    <a:srgbClr val="FF9900"/>
                  </a:solidFill>
                  <a:latin typeface="Arial" panose="020B0604020202020204" pitchFamily="34" charset="0"/>
                </a:rPr>
                <a:t>inicio</a:t>
              </a:r>
              <a:endParaRPr lang="pt-BR" altLang="pt-BR" sz="1600">
                <a:solidFill>
                  <a:srgbClr val="FF99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   &lt;comandos&gt;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 b="1">
                  <a:solidFill>
                    <a:srgbClr val="FF9900"/>
                  </a:solidFill>
                  <a:latin typeface="Arial" panose="020B0604020202020204" pitchFamily="34" charset="0"/>
                </a:rPr>
                <a:t>fimalgoritmo</a:t>
              </a:r>
            </a:p>
          </p:txBody>
        </p:sp>
        <p:sp>
          <p:nvSpPr>
            <p:cNvPr id="32792" name="Text Box 17"/>
            <p:cNvSpPr txBox="1">
              <a:spLocks noChangeArrowheads="1"/>
            </p:cNvSpPr>
            <p:nvPr/>
          </p:nvSpPr>
          <p:spPr bwMode="auto">
            <a:xfrm>
              <a:off x="470" y="3360"/>
              <a:ext cx="13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Português Estruturado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76600" y="3517900"/>
            <a:ext cx="2667000" cy="2578100"/>
            <a:chOff x="2064" y="1968"/>
            <a:chExt cx="1680" cy="1624"/>
          </a:xfrm>
        </p:grpSpPr>
        <p:sp>
          <p:nvSpPr>
            <p:cNvPr id="32785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1680" cy="1296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2786" name="Rectangle 13"/>
            <p:cNvSpPr>
              <a:spLocks noChangeArrowheads="1"/>
            </p:cNvSpPr>
            <p:nvPr/>
          </p:nvSpPr>
          <p:spPr bwMode="auto">
            <a:xfrm>
              <a:off x="2160" y="2160"/>
              <a:ext cx="1392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.....</a:t>
              </a:r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2160" y="2304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8" name="Line 15"/>
            <p:cNvSpPr>
              <a:spLocks noChangeShapeType="1"/>
            </p:cNvSpPr>
            <p:nvPr/>
          </p:nvSpPr>
          <p:spPr bwMode="auto">
            <a:xfrm>
              <a:off x="2160" y="2447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9" name="Line 16"/>
            <p:cNvSpPr>
              <a:spLocks noChangeShapeType="1"/>
            </p:cNvSpPr>
            <p:nvPr/>
          </p:nvSpPr>
          <p:spPr bwMode="auto">
            <a:xfrm>
              <a:off x="2160" y="2591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90" name="Text Box 18"/>
            <p:cNvSpPr txBox="1">
              <a:spLocks noChangeArrowheads="1"/>
            </p:cNvSpPr>
            <p:nvPr/>
          </p:nvSpPr>
          <p:spPr bwMode="auto">
            <a:xfrm>
              <a:off x="2203" y="3380"/>
              <a:ext cx="1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Diagrama de Chapin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3517900"/>
            <a:ext cx="2667000" cy="2578100"/>
            <a:chOff x="3840" y="1968"/>
            <a:chExt cx="1680" cy="1624"/>
          </a:xfrm>
        </p:grpSpPr>
        <p:sp>
          <p:nvSpPr>
            <p:cNvPr id="32778" name="AutoShape 7"/>
            <p:cNvSpPr>
              <a:spLocks noChangeArrowheads="1"/>
            </p:cNvSpPr>
            <p:nvPr/>
          </p:nvSpPr>
          <p:spPr bwMode="auto">
            <a:xfrm>
              <a:off x="3840" y="1968"/>
              <a:ext cx="1680" cy="1296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2779" name="AutoShape 8"/>
            <p:cNvSpPr>
              <a:spLocks noChangeArrowheads="1"/>
            </p:cNvSpPr>
            <p:nvPr/>
          </p:nvSpPr>
          <p:spPr bwMode="auto">
            <a:xfrm>
              <a:off x="4296" y="2112"/>
              <a:ext cx="672" cy="144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solidFill>
                    <a:srgbClr val="FF9900"/>
                  </a:solidFill>
                  <a:latin typeface="Arial" panose="020B0604020202020204" pitchFamily="34" charset="0"/>
                </a:rPr>
                <a:t>início</a:t>
              </a:r>
              <a:endParaRPr lang="pt-BR" altLang="pt-BR" sz="1600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0" name="AutoShape 9"/>
            <p:cNvSpPr>
              <a:spLocks noChangeArrowheads="1"/>
            </p:cNvSpPr>
            <p:nvPr/>
          </p:nvSpPr>
          <p:spPr bwMode="auto">
            <a:xfrm>
              <a:off x="4296" y="3024"/>
              <a:ext cx="672" cy="144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 b="1">
                  <a:solidFill>
                    <a:srgbClr val="FF9900"/>
                  </a:solidFill>
                  <a:latin typeface="Arial" panose="020B0604020202020204" pitchFamily="34" charset="0"/>
                </a:rPr>
                <a:t>fim</a:t>
              </a:r>
              <a:endParaRPr lang="pt-BR" altLang="pt-BR" sz="1600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1" name="Rectangle 10"/>
            <p:cNvSpPr>
              <a:spLocks noChangeArrowheads="1"/>
            </p:cNvSpPr>
            <p:nvPr/>
          </p:nvSpPr>
          <p:spPr bwMode="auto">
            <a:xfrm>
              <a:off x="4224" y="2448"/>
              <a:ext cx="816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2782" name="Line 11"/>
            <p:cNvSpPr>
              <a:spLocks noChangeShapeType="1"/>
            </p:cNvSpPr>
            <p:nvPr/>
          </p:nvSpPr>
          <p:spPr bwMode="auto">
            <a:xfrm flipV="1">
              <a:off x="4656" y="2832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3" name="Line 12"/>
            <p:cNvSpPr>
              <a:spLocks noChangeShapeType="1"/>
            </p:cNvSpPr>
            <p:nvPr/>
          </p:nvSpPr>
          <p:spPr bwMode="auto">
            <a:xfrm flipV="1">
              <a:off x="4656" y="2256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4249" y="3380"/>
              <a:ext cx="7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Fluxograma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8A33E077-47CC-4A40-9657-0CBB70B79A45}" type="slidenum">
              <a:rPr lang="pt-BR" altLang="pt-BR" sz="1400"/>
              <a:pPr eaLnBrk="1" hangingPunct="1"/>
              <a:t>28</a:t>
            </a:fld>
            <a:endParaRPr lang="pt-BR" altLang="pt-BR" sz="1400"/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533400" y="1447800"/>
            <a:ext cx="5029200" cy="518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514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600"/>
              <a:t>Início e Fim</a:t>
            </a:r>
          </a:p>
          <a:p>
            <a:pPr eaLnBrk="1" hangingPunct="1"/>
            <a:endParaRPr lang="pt-BR" altLang="pt-BR" sz="1800"/>
          </a:p>
          <a:p>
            <a:pPr eaLnBrk="1" hangingPunct="1"/>
            <a:endParaRPr lang="pt-BR" altLang="pt-BR" sz="1800"/>
          </a:p>
          <a:p>
            <a:pPr eaLnBrk="1" hangingPunct="1">
              <a:buFontTx/>
              <a:buChar char="•"/>
            </a:pPr>
            <a:r>
              <a:rPr lang="pt-BR" altLang="pt-BR" sz="2600"/>
              <a:t>Comandos de processamento</a:t>
            </a:r>
          </a:p>
          <a:p>
            <a:pPr eaLnBrk="1" hangingPunct="1"/>
            <a:endParaRPr lang="pt-BR" altLang="pt-BR" sz="2000"/>
          </a:p>
          <a:p>
            <a:pPr eaLnBrk="1" hangingPunct="1"/>
            <a:endParaRPr lang="pt-BR" altLang="pt-BR" sz="1800"/>
          </a:p>
          <a:p>
            <a:pPr eaLnBrk="1" hangingPunct="1">
              <a:buFontTx/>
              <a:buChar char="•"/>
            </a:pPr>
            <a:r>
              <a:rPr lang="pt-BR" altLang="pt-BR" sz="2600"/>
              <a:t>Comandos de entrada de dados</a:t>
            </a:r>
          </a:p>
          <a:p>
            <a:pPr eaLnBrk="1" hangingPunct="1"/>
            <a:endParaRPr lang="pt-BR" altLang="pt-BR" sz="1800"/>
          </a:p>
          <a:p>
            <a:pPr eaLnBrk="1" hangingPunct="1"/>
            <a:endParaRPr lang="pt-BR" altLang="pt-BR" sz="1800"/>
          </a:p>
          <a:p>
            <a:pPr eaLnBrk="1" hangingPunct="1">
              <a:buFontTx/>
              <a:buChar char="•"/>
            </a:pPr>
            <a:r>
              <a:rPr lang="pt-BR" altLang="pt-BR" sz="2600"/>
              <a:t>Comando de saída de dados</a:t>
            </a:r>
          </a:p>
          <a:p>
            <a:pPr eaLnBrk="1" hangingPunct="1"/>
            <a:endParaRPr lang="pt-BR" altLang="pt-BR" sz="1800"/>
          </a:p>
          <a:p>
            <a:pPr eaLnBrk="1" hangingPunct="1"/>
            <a:endParaRPr lang="pt-BR" altLang="pt-BR" sz="1800"/>
          </a:p>
          <a:p>
            <a:pPr eaLnBrk="1" hangingPunct="1">
              <a:buFontTx/>
              <a:buChar char="•"/>
            </a:pPr>
            <a:r>
              <a:rPr lang="pt-BR" altLang="pt-BR" sz="2600"/>
              <a:t>Conector</a:t>
            </a:r>
          </a:p>
        </p:txBody>
      </p:sp>
      <p:sp>
        <p:nvSpPr>
          <p:cNvPr id="33798" name="Rectangle 40"/>
          <p:cNvSpPr>
            <a:spLocks noChangeArrowheads="1"/>
          </p:cNvSpPr>
          <p:nvPr/>
        </p:nvSpPr>
        <p:spPr bwMode="auto">
          <a:xfrm>
            <a:off x="1336104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 err="1">
                <a:solidFill>
                  <a:srgbClr val="000099"/>
                </a:solidFill>
              </a:rPr>
              <a:t>Fluxograma:símbolos</a:t>
            </a:r>
            <a:r>
              <a:rPr lang="pt-BR" altLang="pt-BR" sz="3600" dirty="0">
                <a:solidFill>
                  <a:srgbClr val="000099"/>
                </a:solidFill>
              </a:rPr>
              <a:t> para estrutura </a:t>
            </a:r>
            <a:r>
              <a:rPr lang="pt-BR" altLang="pt-BR" sz="3600" dirty="0" err="1">
                <a:solidFill>
                  <a:srgbClr val="000099"/>
                </a:solidFill>
              </a:rPr>
              <a:t>seqüencial</a:t>
            </a:r>
            <a:endParaRPr lang="pt-BR" altLang="pt-BR" sz="3600" dirty="0">
              <a:solidFill>
                <a:srgbClr val="000099"/>
              </a:solidFill>
            </a:endParaRPr>
          </a:p>
        </p:txBody>
      </p:sp>
      <p:sp>
        <p:nvSpPr>
          <p:cNvPr id="58411" name="AutoShape 43"/>
          <p:cNvSpPr>
            <a:spLocks noChangeArrowheads="1"/>
          </p:cNvSpPr>
          <p:nvPr/>
        </p:nvSpPr>
        <p:spPr bwMode="auto">
          <a:xfrm>
            <a:off x="5638800" y="2438400"/>
            <a:ext cx="1905000" cy="914400"/>
          </a:xfrm>
          <a:prstGeom prst="flowChart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412" name="AutoShape 44"/>
          <p:cNvSpPr>
            <a:spLocks noChangeArrowheads="1"/>
          </p:cNvSpPr>
          <p:nvPr/>
        </p:nvSpPr>
        <p:spPr bwMode="auto">
          <a:xfrm>
            <a:off x="5410200" y="3657600"/>
            <a:ext cx="2133600" cy="8382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413" name="AutoShape 45"/>
          <p:cNvSpPr>
            <a:spLocks noChangeArrowheads="1"/>
          </p:cNvSpPr>
          <p:nvPr/>
        </p:nvSpPr>
        <p:spPr bwMode="auto">
          <a:xfrm>
            <a:off x="5410200" y="1524000"/>
            <a:ext cx="2286000" cy="6096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6019800" y="5943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33803" name="Object 0"/>
          <p:cNvGraphicFramePr>
            <a:graphicFrameLocks noChangeAspect="1"/>
          </p:cNvGraphicFramePr>
          <p:nvPr/>
        </p:nvGraphicFramePr>
        <p:xfrm>
          <a:off x="5486400" y="4724400"/>
          <a:ext cx="2133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m de bitmap" r:id="rId3" imgW="1504762" imgH="638264" progId="Paint.Picture">
                  <p:embed/>
                </p:oleObj>
              </mc:Choice>
              <mc:Fallback>
                <p:oleObj name="Imagem de bitmap" r:id="rId3" imgW="1504762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724400"/>
                        <a:ext cx="2133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2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0" grpId="0" build="p" animBg="1" autoUpdateAnimBg="0" advAuto="0"/>
      <p:bldP spid="58411" grpId="0" animBg="1"/>
      <p:bldP spid="58412" grpId="0" animBg="1"/>
      <p:bldP spid="58413" grpId="0" animBg="1"/>
      <p:bldP spid="584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EA4DF342-B687-48B5-B532-4D2637935FD0}" type="slidenum">
              <a:rPr lang="pt-BR" altLang="pt-BR" sz="1400"/>
              <a:pPr eaLnBrk="1" hangingPunct="1"/>
              <a:t>29</a:t>
            </a:fld>
            <a:endParaRPr lang="pt-BR" altLang="pt-BR" sz="1400"/>
          </a:p>
        </p:txBody>
      </p:sp>
      <p:sp>
        <p:nvSpPr>
          <p:cNvPr id="34821" name="Rectangle 23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>
                <a:solidFill>
                  <a:srgbClr val="000099"/>
                </a:solidFill>
              </a:rPr>
              <a:t>ESTRUTURAS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57200" y="1017984"/>
            <a:ext cx="82296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u="sng" dirty="0" err="1"/>
              <a:t>Seqüencial</a:t>
            </a:r>
            <a:endParaRPr lang="pt-BR" altLang="pt-BR" sz="2800" u="sng" dirty="0"/>
          </a:p>
          <a:p>
            <a:pPr lvl="1" algn="just" eaLnBrk="1" hangingPunct="1">
              <a:lnSpc>
                <a:spcPct val="90000"/>
              </a:lnSpc>
              <a:buFontTx/>
              <a:buChar char="–"/>
            </a:pPr>
            <a:r>
              <a:rPr lang="pt-BR" altLang="pt-BR" sz="2800" dirty="0"/>
              <a:t>conjunto de comandos que serão executados em uma </a:t>
            </a:r>
            <a:r>
              <a:rPr lang="pt-BR" altLang="pt-BR" sz="2800" dirty="0" err="1"/>
              <a:t>seqüência</a:t>
            </a:r>
            <a:r>
              <a:rPr lang="pt-BR" altLang="pt-BR" sz="2800" dirty="0"/>
              <a:t> linear de cima para baixo (linha por linha)</a:t>
            </a:r>
          </a:p>
          <a:p>
            <a:pPr lvl="1" eaLnBrk="1" hangingPunct="1"/>
            <a:endParaRPr lang="pt-BR" altLang="pt-BR" sz="800" dirty="0"/>
          </a:p>
          <a:p>
            <a:pPr eaLnBrk="1" hangingPunct="1">
              <a:buFontTx/>
              <a:buChar char="•"/>
            </a:pPr>
            <a:r>
              <a:rPr lang="pt-BR" altLang="pt-BR" sz="2800" u="sng" dirty="0"/>
              <a:t>Seleção</a:t>
            </a:r>
            <a:r>
              <a:rPr lang="pt-BR" altLang="pt-BR" sz="2800" dirty="0"/>
              <a:t> (ou condicional)</a:t>
            </a:r>
          </a:p>
          <a:p>
            <a:pPr lvl="1" algn="just" eaLnBrk="1" hangingPunct="1">
              <a:lnSpc>
                <a:spcPct val="90000"/>
              </a:lnSpc>
              <a:buFontTx/>
              <a:buChar char="–"/>
            </a:pPr>
            <a:r>
              <a:rPr lang="pt-BR" altLang="pt-BR" sz="2800" dirty="0"/>
              <a:t>uma ação ou um conjunto de ações a ser selecionada para execução, dependendo do resultado de uma avaliação condicional (</a:t>
            </a:r>
            <a:r>
              <a:rPr lang="pt-BR" altLang="pt-BR" sz="2600" dirty="0"/>
              <a:t>lógica convencional – </a:t>
            </a:r>
            <a:r>
              <a:rPr lang="pt-BR" altLang="pt-BR" b="1" dirty="0"/>
              <a:t>v</a:t>
            </a:r>
            <a:r>
              <a:rPr lang="pt-BR" altLang="pt-BR" dirty="0"/>
              <a:t>erdadeiro ou </a:t>
            </a:r>
            <a:r>
              <a:rPr lang="pt-BR" altLang="pt-BR" b="1" dirty="0"/>
              <a:t>f</a:t>
            </a:r>
            <a:r>
              <a:rPr lang="pt-BR" altLang="pt-BR" dirty="0"/>
              <a:t>also</a:t>
            </a:r>
            <a:r>
              <a:rPr lang="pt-BR" altLang="pt-BR" sz="2800" dirty="0"/>
              <a:t>)</a:t>
            </a:r>
          </a:p>
          <a:p>
            <a:pPr lvl="1" eaLnBrk="1" hangingPunct="1"/>
            <a:endParaRPr lang="pt-BR" altLang="pt-BR" sz="800" dirty="0"/>
          </a:p>
          <a:p>
            <a:pPr eaLnBrk="1" hangingPunct="1">
              <a:buFontTx/>
              <a:buChar char="•"/>
            </a:pPr>
            <a:r>
              <a:rPr lang="pt-BR" altLang="pt-BR" sz="2800" u="sng" dirty="0"/>
              <a:t>Repetição</a:t>
            </a:r>
            <a:r>
              <a:rPr lang="pt-BR" altLang="pt-BR" sz="2800" dirty="0"/>
              <a:t> (ou </a:t>
            </a:r>
            <a:r>
              <a:rPr lang="pt-BR" altLang="pt-BR" sz="2800" i="1" dirty="0" err="1"/>
              <a:t>looping</a:t>
            </a:r>
            <a:r>
              <a:rPr lang="pt-BR" altLang="pt-BR" sz="2800" dirty="0"/>
              <a:t>)</a:t>
            </a:r>
          </a:p>
          <a:p>
            <a:pPr lvl="1" algn="just" eaLnBrk="1" hangingPunct="1">
              <a:lnSpc>
                <a:spcPct val="90000"/>
              </a:lnSpc>
              <a:buFontTx/>
              <a:buChar char="–"/>
            </a:pPr>
            <a:r>
              <a:rPr lang="pt-BR" altLang="pt-BR" sz="2800" dirty="0"/>
              <a:t>conjunto de ações que é executada repetidamente enquanto uma condição permanece válida ou não, de acordo com o comando utilizado</a:t>
            </a:r>
          </a:p>
        </p:txBody>
      </p:sp>
    </p:spTree>
    <p:extLst>
      <p:ext uri="{BB962C8B-B14F-4D97-AF65-F5344CB8AC3E}">
        <p14:creationId xmlns:p14="http://schemas.microsoft.com/office/powerpoint/2010/main" val="17637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6" grpId="0" build="p" animBg="1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563" y="840656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400">
                <a:solidFill>
                  <a:srgbClr val="000099"/>
                </a:solidFill>
              </a:rPr>
              <a:t>TIPOS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EAECDCA-3471-4CF2-BB79-4DD7CC49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F99740-37C9-4588-8D1D-79FB7AD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9594BFE-1221-4DC1-A7A0-ACED41BD3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FB458B-C521-4CAA-BECA-10FCFADB5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t="16384" r="17713" b="11963"/>
          <a:stretch/>
        </p:blipFill>
        <p:spPr>
          <a:xfrm>
            <a:off x="683568" y="1412776"/>
            <a:ext cx="7698829" cy="4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F13C1511-ED0D-44C7-98EA-76A7C419972E}" type="slidenum">
              <a:rPr lang="pt-BR" altLang="pt-BR" sz="1400"/>
              <a:pPr eaLnBrk="1" hangingPunct="1"/>
              <a:t>30</a:t>
            </a:fld>
            <a:endParaRPr lang="pt-BR" altLang="pt-BR" sz="1400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264096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dirty="0">
                <a:solidFill>
                  <a:srgbClr val="000099"/>
                </a:solidFill>
              </a:rPr>
              <a:t>ESTRUTURA  SEQUENCIAL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57200" y="1600200"/>
            <a:ext cx="2667000" cy="3581400"/>
            <a:chOff x="288" y="1008"/>
            <a:chExt cx="1680" cy="2256"/>
          </a:xfrm>
        </p:grpSpPr>
        <p:sp>
          <p:nvSpPr>
            <p:cNvPr id="35868" name="AutoShape 4"/>
            <p:cNvSpPr>
              <a:spLocks noChangeArrowheads="1"/>
            </p:cNvSpPr>
            <p:nvPr/>
          </p:nvSpPr>
          <p:spPr bwMode="auto">
            <a:xfrm>
              <a:off x="288" y="1008"/>
              <a:ext cx="1680" cy="1968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1;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2;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3;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n;</a:t>
              </a:r>
            </a:p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5869" name="Text Box 14"/>
            <p:cNvSpPr txBox="1">
              <a:spLocks noChangeArrowheads="1"/>
            </p:cNvSpPr>
            <p:nvPr/>
          </p:nvSpPr>
          <p:spPr bwMode="auto">
            <a:xfrm>
              <a:off x="374" y="3052"/>
              <a:ext cx="13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Português Estruturado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276600" y="1600200"/>
            <a:ext cx="2667000" cy="3613150"/>
            <a:chOff x="2064" y="1008"/>
            <a:chExt cx="1680" cy="2276"/>
          </a:xfrm>
        </p:grpSpPr>
        <p:sp>
          <p:nvSpPr>
            <p:cNvPr id="35862" name="AutoShape 5"/>
            <p:cNvSpPr>
              <a:spLocks noChangeArrowheads="1"/>
            </p:cNvSpPr>
            <p:nvPr/>
          </p:nvSpPr>
          <p:spPr bwMode="auto">
            <a:xfrm>
              <a:off x="2064" y="1008"/>
              <a:ext cx="1680" cy="1968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5863" name="Rectangle 10"/>
            <p:cNvSpPr>
              <a:spLocks noChangeArrowheads="1"/>
            </p:cNvSpPr>
            <p:nvPr/>
          </p:nvSpPr>
          <p:spPr bwMode="auto">
            <a:xfrm>
              <a:off x="2160" y="1248"/>
              <a:ext cx="1392" cy="1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1;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2;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3;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  <a:endParaRPr lang="pt-BR" altLang="pt-BR" sz="16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n;</a:t>
              </a:r>
            </a:p>
            <a:p>
              <a:pPr algn="ctr"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5864" name="Line 11"/>
            <p:cNvSpPr>
              <a:spLocks noChangeShapeType="1"/>
            </p:cNvSpPr>
            <p:nvPr/>
          </p:nvSpPr>
          <p:spPr bwMode="auto">
            <a:xfrm>
              <a:off x="2160" y="1391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5" name="Line 12"/>
            <p:cNvSpPr>
              <a:spLocks noChangeShapeType="1"/>
            </p:cNvSpPr>
            <p:nvPr/>
          </p:nvSpPr>
          <p:spPr bwMode="auto">
            <a:xfrm>
              <a:off x="2160" y="1582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6" name="Line 13"/>
            <p:cNvSpPr>
              <a:spLocks noChangeShapeType="1"/>
            </p:cNvSpPr>
            <p:nvPr/>
          </p:nvSpPr>
          <p:spPr bwMode="auto">
            <a:xfrm>
              <a:off x="2208" y="1727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7" name="Text Box 15"/>
            <p:cNvSpPr txBox="1">
              <a:spLocks noChangeArrowheads="1"/>
            </p:cNvSpPr>
            <p:nvPr/>
          </p:nvSpPr>
          <p:spPr bwMode="auto">
            <a:xfrm>
              <a:off x="2107" y="3072"/>
              <a:ext cx="1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Diagrama de Chapin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96000" y="1600200"/>
            <a:ext cx="2667000" cy="3613150"/>
            <a:chOff x="3840" y="1008"/>
            <a:chExt cx="1680" cy="2276"/>
          </a:xfrm>
        </p:grpSpPr>
        <p:sp>
          <p:nvSpPr>
            <p:cNvPr id="35849" name="AutoShape 6"/>
            <p:cNvSpPr>
              <a:spLocks noChangeArrowheads="1"/>
            </p:cNvSpPr>
            <p:nvPr/>
          </p:nvSpPr>
          <p:spPr bwMode="auto">
            <a:xfrm>
              <a:off x="3840" y="1008"/>
              <a:ext cx="1680" cy="1968"/>
            </a:xfrm>
            <a:prstGeom prst="foldedCorner">
              <a:avLst>
                <a:gd name="adj" fmla="val 125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pt-BR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4224" y="1200"/>
              <a:ext cx="81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1;</a:t>
              </a:r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 flipV="1">
              <a:off x="4656" y="2640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 flipV="1">
              <a:off x="4656" y="1104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3" name="Text Box 16"/>
            <p:cNvSpPr txBox="1">
              <a:spLocks noChangeArrowheads="1"/>
            </p:cNvSpPr>
            <p:nvPr/>
          </p:nvSpPr>
          <p:spPr bwMode="auto">
            <a:xfrm>
              <a:off x="4153" y="3072"/>
              <a:ext cx="7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Fluxograma</a:t>
              </a:r>
            </a:p>
          </p:txBody>
        </p:sp>
        <p:sp>
          <p:nvSpPr>
            <p:cNvPr id="35854" name="Rectangle 17"/>
            <p:cNvSpPr>
              <a:spLocks noChangeArrowheads="1"/>
            </p:cNvSpPr>
            <p:nvPr/>
          </p:nvSpPr>
          <p:spPr bwMode="auto">
            <a:xfrm>
              <a:off x="4224" y="1488"/>
              <a:ext cx="81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2;</a:t>
              </a:r>
            </a:p>
          </p:txBody>
        </p:sp>
        <p:sp>
          <p:nvSpPr>
            <p:cNvPr id="35855" name="Rectangle 18"/>
            <p:cNvSpPr>
              <a:spLocks noChangeArrowheads="1"/>
            </p:cNvSpPr>
            <p:nvPr/>
          </p:nvSpPr>
          <p:spPr bwMode="auto">
            <a:xfrm>
              <a:off x="4224" y="1776"/>
              <a:ext cx="81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3;</a:t>
              </a:r>
            </a:p>
          </p:txBody>
        </p:sp>
        <p:sp>
          <p:nvSpPr>
            <p:cNvPr id="35856" name="Rectangle 19"/>
            <p:cNvSpPr>
              <a:spLocks noChangeArrowheads="1"/>
            </p:cNvSpPr>
            <p:nvPr/>
          </p:nvSpPr>
          <p:spPr bwMode="auto">
            <a:xfrm>
              <a:off x="4272" y="2496"/>
              <a:ext cx="81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Comando n;</a:t>
              </a:r>
            </a:p>
          </p:txBody>
        </p:sp>
        <p:sp>
          <p:nvSpPr>
            <p:cNvPr id="35857" name="Line 20"/>
            <p:cNvSpPr>
              <a:spLocks noChangeShapeType="1"/>
            </p:cNvSpPr>
            <p:nvPr/>
          </p:nvSpPr>
          <p:spPr bwMode="auto">
            <a:xfrm flipV="1">
              <a:off x="4656" y="1392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 flipV="1">
              <a:off x="4656" y="168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9" name="Line 22"/>
            <p:cNvSpPr>
              <a:spLocks noChangeShapeType="1"/>
            </p:cNvSpPr>
            <p:nvPr/>
          </p:nvSpPr>
          <p:spPr bwMode="auto">
            <a:xfrm flipV="1">
              <a:off x="4656" y="1968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0" name="Text Box 23"/>
            <p:cNvSpPr txBox="1">
              <a:spLocks noChangeArrowheads="1"/>
            </p:cNvSpPr>
            <p:nvPr/>
          </p:nvSpPr>
          <p:spPr bwMode="auto">
            <a:xfrm>
              <a:off x="4600" y="1999"/>
              <a:ext cx="15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pt-BR" altLang="pt-BR" sz="16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5861" name="Line 24"/>
            <p:cNvSpPr>
              <a:spLocks noChangeShapeType="1"/>
            </p:cNvSpPr>
            <p:nvPr/>
          </p:nvSpPr>
          <p:spPr bwMode="auto">
            <a:xfrm flipV="1">
              <a:off x="4656" y="240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340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16D1EE4C-F9B4-4570-BD16-3819C974467E}" type="slidenum">
              <a:rPr lang="pt-BR" altLang="pt-BR" sz="1400"/>
              <a:pPr eaLnBrk="1" hangingPunct="1"/>
              <a:t>31</a:t>
            </a:fld>
            <a:endParaRPr lang="pt-BR" altLang="pt-BR" sz="1400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dirty="0">
                <a:solidFill>
                  <a:srgbClr val="000099"/>
                </a:solidFill>
              </a:rPr>
              <a:t>CONSTANTE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7200" y="980728"/>
            <a:ext cx="83820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eaLnBrk="0" hangingPunct="0"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2600" dirty="0"/>
              <a:t>O nome dado a uma constante também é um </a:t>
            </a:r>
            <a:r>
              <a:rPr lang="pt-BR" altLang="pt-BR" sz="2600" b="1" dirty="0"/>
              <a:t>identificador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8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2600" dirty="0"/>
              <a:t>As constantes podem ser: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914400" y="1991966"/>
            <a:ext cx="79248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527175" algn="l"/>
                <a:tab pos="3235325" algn="l"/>
                <a:tab pos="4960938" algn="l"/>
                <a:tab pos="6002338" algn="l"/>
                <a:tab pos="6577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pt-BR" altLang="pt-BR" b="1" u="sng"/>
              <a:t>Numéricas</a:t>
            </a:r>
            <a:r>
              <a:rPr lang="pt-BR" altLang="pt-BR" b="1"/>
              <a:t>:</a:t>
            </a:r>
            <a:r>
              <a:rPr lang="pt-BR" altLang="pt-BR"/>
              <a:t> representadas por valores reais ou inteiros, onde o ponto final ‘</a:t>
            </a:r>
            <a:r>
              <a:rPr lang="pt-BR" altLang="pt-BR" b="1"/>
              <a:t>.</a:t>
            </a:r>
            <a:r>
              <a:rPr lang="pt-BR" altLang="pt-BR"/>
              <a:t>’ separa a parte inteira da decimal (fracionária).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/>
              <a:t>Exemplo: -0.59	2.0	-34.597		-100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1200"/>
          </a:p>
          <a:p>
            <a:pPr algn="just" eaLnBrk="1" hangingPunct="1">
              <a:lnSpc>
                <a:spcPct val="90000"/>
              </a:lnSpc>
            </a:pPr>
            <a:r>
              <a:rPr lang="pt-BR" altLang="pt-BR" b="1" u="sng"/>
              <a:t>Lógicas</a:t>
            </a:r>
            <a:r>
              <a:rPr lang="pt-BR" altLang="pt-BR" b="1"/>
              <a:t>:</a:t>
            </a:r>
            <a:r>
              <a:rPr lang="pt-BR" altLang="pt-BR"/>
              <a:t> representadas pelas palavras </a:t>
            </a:r>
            <a:r>
              <a:rPr lang="pt-BR" altLang="pt-BR" b="1"/>
              <a:t>verdadeiro</a:t>
            </a:r>
            <a:r>
              <a:rPr lang="pt-BR" altLang="pt-BR"/>
              <a:t> ou </a:t>
            </a:r>
            <a:r>
              <a:rPr lang="pt-BR" altLang="pt-BR" b="1"/>
              <a:t>falso</a:t>
            </a:r>
            <a:r>
              <a:rPr lang="pt-BR" altLang="pt-BR"/>
              <a:t>, sendo denominadas constantes </a:t>
            </a:r>
            <a:r>
              <a:rPr lang="pt-BR" altLang="pt-BR" i="1"/>
              <a:t>booleanas</a:t>
            </a:r>
            <a:r>
              <a:rPr lang="pt-BR" altLang="pt-BR"/>
              <a:t> (</a:t>
            </a:r>
            <a:r>
              <a:rPr lang="pt-BR" altLang="pt-BR" sz="2200"/>
              <a:t>lógica convencional</a:t>
            </a:r>
            <a:r>
              <a:rPr lang="pt-BR" altLang="pt-BR"/>
              <a:t>).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1200"/>
          </a:p>
          <a:p>
            <a:pPr algn="just" eaLnBrk="1" hangingPunct="1">
              <a:lnSpc>
                <a:spcPct val="90000"/>
              </a:lnSpc>
            </a:pPr>
            <a:r>
              <a:rPr lang="pt-BR" altLang="pt-BR" b="1" u="sng"/>
              <a:t>Literais</a:t>
            </a:r>
            <a:r>
              <a:rPr lang="pt-BR" altLang="pt-BR" b="1"/>
              <a:t>:</a:t>
            </a:r>
            <a:r>
              <a:rPr lang="pt-BR" altLang="pt-BR"/>
              <a:t> formadas por um caractere ou uma seqüência de caracteres aceitos na simbologia da linguagem (algarismos especiais, letras e números). Elas são representadas pelos caracteres correspondentes colocados entre aspas simples(') para um caractere ou aspas duplas (") para um ou mais caracteres, exemplo: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/>
              <a:t>'N', 'S', 'n', "algoritmo ", "José ", "Sala B-110"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AE3C0AE-3D33-42F6-B839-907F37FC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18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  <p:bldP spid="88068" grpId="0" build="p" autoUpdateAnimBg="0" advAuto="0"/>
      <p:bldP spid="88069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8B678ECB-3FE2-4419-A584-67AC6F2FD654}" type="slidenum">
              <a:rPr lang="pt-BR" altLang="pt-BR" sz="1400"/>
              <a:pPr eaLnBrk="1" hangingPunct="1"/>
              <a:t>32</a:t>
            </a:fld>
            <a:endParaRPr lang="pt-BR" altLang="pt-BR" sz="1400"/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dirty="0">
                <a:solidFill>
                  <a:srgbClr val="000099"/>
                </a:solidFill>
              </a:rPr>
              <a:t>Exercícios Proposto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264096" y="646584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Char char="•"/>
            </a:pPr>
            <a:r>
              <a:rPr lang="pt-BR" altLang="pt-BR" sz="2800" dirty="0"/>
              <a:t>Construa um algoritmo que leia o nome do usuário e responda sempre  BOM DIA  para esse usuário.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627784" y="1981200"/>
            <a:ext cx="6324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b="1" dirty="0">
                <a:solidFill>
                  <a:schemeClr val="accent2"/>
                </a:solidFill>
              </a:rPr>
              <a:t>algoritmo</a:t>
            </a:r>
            <a:r>
              <a:rPr lang="pt-BR" altLang="pt-BR" sz="2600" b="1" dirty="0"/>
              <a:t> </a:t>
            </a:r>
            <a:r>
              <a:rPr lang="pt-BR" altLang="pt-BR" sz="2600" b="1" dirty="0" err="1"/>
              <a:t>saudacao</a:t>
            </a:r>
            <a:r>
              <a:rPr lang="pt-BR" altLang="pt-BR" sz="2600" b="1" dirty="0"/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b="1" dirty="0"/>
              <a:t>// Síntese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dirty="0"/>
              <a:t>//	   Objetivo: saudação de bom dia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dirty="0"/>
              <a:t>//	   Entrada :   nome do usuário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dirty="0"/>
              <a:t>//	   Saída     :  mensagem de bom dia com nome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b="1" dirty="0"/>
              <a:t>   </a:t>
            </a:r>
            <a:r>
              <a:rPr lang="pt-BR" altLang="pt-BR" sz="2600" b="1" dirty="0">
                <a:solidFill>
                  <a:schemeClr val="accent2"/>
                </a:solidFill>
              </a:rPr>
              <a:t>principal</a:t>
            </a:r>
          </a:p>
          <a:p>
            <a:pPr algn="just"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600" b="1" dirty="0"/>
              <a:t>       // </a:t>
            </a:r>
            <a:r>
              <a:rPr lang="pt-BR" altLang="pt-BR" sz="2000" b="1" dirty="0"/>
              <a:t>Declarações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dirty="0"/>
              <a:t>	   texto nome, </a:t>
            </a:r>
            <a:r>
              <a:rPr lang="pt-BR" altLang="pt-BR" sz="2600" dirty="0" err="1"/>
              <a:t>msg</a:t>
            </a:r>
            <a:r>
              <a:rPr lang="pt-BR" altLang="pt-BR" sz="2600" dirty="0"/>
              <a:t>; </a:t>
            </a:r>
            <a:r>
              <a:rPr lang="pt-BR" altLang="pt-BR" dirty="0">
                <a:solidFill>
                  <a:srgbClr val="000099"/>
                </a:solidFill>
              </a:rPr>
              <a:t>// </a:t>
            </a:r>
            <a:r>
              <a:rPr lang="pt-BR" altLang="pt-BR" dirty="0" err="1">
                <a:solidFill>
                  <a:srgbClr val="000099"/>
                </a:solidFill>
              </a:rPr>
              <a:t>msg</a:t>
            </a:r>
            <a:r>
              <a:rPr lang="pt-BR" altLang="pt-BR" dirty="0">
                <a:solidFill>
                  <a:srgbClr val="000099"/>
                </a:solidFill>
              </a:rPr>
              <a:t> é uma constante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endParaRPr lang="pt-BR" altLang="pt-BR" sz="8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600" b="1" dirty="0"/>
              <a:t>	</a:t>
            </a:r>
            <a:r>
              <a:rPr lang="pt-BR" altLang="pt-BR" sz="2000" b="1" dirty="0"/>
              <a:t>   // Instruções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b="1" dirty="0"/>
              <a:t>       </a:t>
            </a:r>
            <a:r>
              <a:rPr lang="pt-BR" altLang="pt-BR" sz="2600" dirty="0" err="1"/>
              <a:t>msg</a:t>
            </a:r>
            <a:r>
              <a:rPr lang="pt-BR" altLang="pt-BR" sz="2600" dirty="0"/>
              <a:t> </a:t>
            </a:r>
            <a:r>
              <a:rPr lang="pt-BR" altLang="pt-BR" sz="2600" b="1" dirty="0">
                <a:sym typeface="Symbol" panose="05050102010706020507" pitchFamily="18" charset="2"/>
              </a:rPr>
              <a:t>=</a:t>
            </a:r>
            <a:r>
              <a:rPr lang="pt-BR" altLang="pt-BR" sz="2600" dirty="0">
                <a:sym typeface="Symbol" panose="05050102010706020507" pitchFamily="18" charset="2"/>
              </a:rPr>
              <a:t> </a:t>
            </a:r>
            <a:r>
              <a:rPr lang="pt-BR" altLang="pt-BR" dirty="0"/>
              <a:t>"</a:t>
            </a:r>
            <a:r>
              <a:rPr lang="pt-BR" altLang="pt-BR" sz="2600" dirty="0">
                <a:sym typeface="Symbol" panose="05050102010706020507" pitchFamily="18" charset="2"/>
              </a:rPr>
              <a:t>Bom dia</a:t>
            </a:r>
            <a:r>
              <a:rPr lang="pt-BR" altLang="pt-BR" sz="2800" dirty="0"/>
              <a:t> "</a:t>
            </a:r>
            <a:r>
              <a:rPr lang="pt-BR" altLang="pt-BR" sz="2600" dirty="0">
                <a:sym typeface="Symbol" panose="05050102010706020507" pitchFamily="18" charset="2"/>
              </a:rPr>
              <a:t> </a:t>
            </a:r>
            <a:r>
              <a:rPr lang="pt-BR" altLang="pt-BR" dirty="0"/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dirty="0"/>
              <a:t>	   escreva(</a:t>
            </a:r>
            <a:r>
              <a:rPr lang="pt-BR" altLang="pt-BR" dirty="0"/>
              <a:t>"</a:t>
            </a:r>
            <a:r>
              <a:rPr lang="pt-BR" altLang="pt-BR" sz="2600" dirty="0"/>
              <a:t>Informe o seu nome:     </a:t>
            </a:r>
            <a:r>
              <a:rPr lang="pt-BR" altLang="pt-BR" dirty="0"/>
              <a:t>"</a:t>
            </a:r>
            <a:r>
              <a:rPr lang="pt-BR" altLang="pt-BR" sz="2600" dirty="0"/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dirty="0"/>
              <a:t>	   leia(nome);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dirty="0"/>
              <a:t>	   </a:t>
            </a:r>
            <a:r>
              <a:rPr lang="pt-BR" altLang="pt-BR" sz="2600" dirty="0" err="1"/>
              <a:t>escreval</a:t>
            </a:r>
            <a:r>
              <a:rPr lang="pt-BR" altLang="pt-BR" sz="2600" dirty="0"/>
              <a:t>(</a:t>
            </a:r>
            <a:r>
              <a:rPr lang="pt-BR" altLang="pt-BR" sz="2600" dirty="0" err="1"/>
              <a:t>msg</a:t>
            </a:r>
            <a:r>
              <a:rPr lang="pt-BR" altLang="pt-BR" sz="2600" dirty="0"/>
              <a:t> , nome);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pt-BR" altLang="pt-BR" sz="2600" b="1" dirty="0"/>
              <a:t>    </a:t>
            </a:r>
            <a:r>
              <a:rPr lang="pt-BR" altLang="pt-BR" sz="2600" b="1" dirty="0" err="1">
                <a:solidFill>
                  <a:schemeClr val="accent2"/>
                </a:solidFill>
              </a:rPr>
              <a:t>fimPrincipal</a:t>
            </a:r>
            <a:endParaRPr lang="pt-BR" altLang="pt-BR" sz="2600" b="1" dirty="0">
              <a:solidFill>
                <a:schemeClr val="accent2"/>
              </a:solidFill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76200" y="38100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>
                <a:solidFill>
                  <a:srgbClr val="339933"/>
                </a:solidFill>
              </a:rPr>
              <a:t>Bloco de criação ou declaração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85800" y="536575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>
                <a:solidFill>
                  <a:srgbClr val="FF9933"/>
                </a:solidFill>
              </a:rPr>
              <a:t>Bloco de 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>
                <a:solidFill>
                  <a:srgbClr val="FF9933"/>
                </a:solidFill>
              </a:rPr>
              <a:t>instruções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152400" y="1371600"/>
            <a:ext cx="573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7825" indent="-3778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pt-BR" altLang="pt-BR" sz="2800" u="sng"/>
              <a:t>Organizando o algoritmo de solução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057400" y="3352800"/>
            <a:ext cx="762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9000">
                <a:solidFill>
                  <a:srgbClr val="339933"/>
                </a:solidFill>
              </a:rPr>
              <a:t>{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905000" y="4267200"/>
            <a:ext cx="76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0">
                <a:solidFill>
                  <a:srgbClr val="FF9933"/>
                </a:solidFill>
              </a:rPr>
              <a:t>{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905000" y="1600200"/>
            <a:ext cx="762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3000">
                <a:solidFill>
                  <a:srgbClr val="3333FF"/>
                </a:solidFill>
              </a:rPr>
              <a:t>{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609600" y="2378075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>
                <a:solidFill>
                  <a:srgbClr val="3333FF"/>
                </a:solidFill>
              </a:rPr>
              <a:t>Síntese do problema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737C965-AAFC-43B3-AD0E-A5B2486A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6919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870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 advAuto="0"/>
      <p:bldP spid="87048" grpId="0" autoUpdateAnimBg="0"/>
      <p:bldP spid="87049" grpId="0" autoUpdateAnimBg="0"/>
      <p:bldP spid="87050" grpId="0" autoUpdateAnimBg="0"/>
      <p:bldP spid="87052" grpId="0" autoUpdateAnimBg="0"/>
      <p:bldP spid="87054" grpId="0" autoUpdateAnimBg="0"/>
      <p:bldP spid="87065" grpId="0" autoUpdateAnimBg="0"/>
      <p:bldP spid="870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CEC8572E-62D3-4BCC-9229-811C5B9F9160}" type="slidenum">
              <a:rPr lang="pt-BR" altLang="pt-BR" sz="1400"/>
              <a:pPr eaLnBrk="1" hangingPunct="1"/>
              <a:t>33</a:t>
            </a:fld>
            <a:endParaRPr lang="pt-BR" altLang="pt-BR" sz="140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1</a:t>
            </a:r>
          </a:p>
          <a:p>
            <a:pPr lvl="1" eaLnBrk="1" hangingPunct="1">
              <a:buFontTx/>
              <a:buChar char="–"/>
            </a:pPr>
            <a:r>
              <a:rPr lang="pt-BR" altLang="pt-BR" sz="2600"/>
              <a:t>leia cuidadosamente toda a especificação do problema</a:t>
            </a:r>
          </a:p>
          <a:p>
            <a:pPr lvl="1" eaLnBrk="1" hangingPunct="1">
              <a:buFontTx/>
              <a:buChar char="–"/>
            </a:pPr>
            <a:r>
              <a:rPr lang="pt-BR" altLang="pt-BR" sz="2600"/>
              <a:t>faça anotações</a:t>
            </a:r>
          </a:p>
          <a:p>
            <a:pPr eaLnBrk="1" hangingPunct="1">
              <a:buFontTx/>
              <a:buChar char="•"/>
            </a:pPr>
            <a:r>
              <a:rPr lang="pt-BR" altLang="pt-BR" sz="2600">
                <a:solidFill>
                  <a:srgbClr val="FF0000"/>
                </a:solidFill>
              </a:rPr>
              <a:t> </a:t>
            </a:r>
            <a:r>
              <a:rPr lang="pt-BR" altLang="pt-BR" sz="2600">
                <a:solidFill>
                  <a:srgbClr val="FF9933"/>
                </a:solidFill>
              </a:rPr>
              <a:t>Passo 2</a:t>
            </a:r>
          </a:p>
          <a:p>
            <a:pPr lvl="1" eaLnBrk="1" hangingPunct="1">
              <a:buFontTx/>
              <a:buChar char="–"/>
            </a:pPr>
            <a:r>
              <a:rPr lang="pt-BR" altLang="pt-BR" sz="2600"/>
              <a:t>se não entender, repita o </a:t>
            </a:r>
            <a:r>
              <a:rPr lang="pt-BR" altLang="pt-BR" sz="2600" b="1"/>
              <a:t>passo 1</a:t>
            </a:r>
            <a:r>
              <a:rPr lang="pt-BR" altLang="pt-BR" sz="2600"/>
              <a:t> até entender (tire dúvidas com quem especificou ou conhece bem o problema)</a:t>
            </a:r>
          </a:p>
          <a:p>
            <a:pPr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3</a:t>
            </a:r>
          </a:p>
          <a:p>
            <a:pPr lvl="1" eaLnBrk="1" hangingPunct="1">
              <a:buFontTx/>
              <a:buChar char="–"/>
            </a:pPr>
            <a:r>
              <a:rPr lang="pt-BR" altLang="pt-BR" sz="2600"/>
              <a:t>levantar todas as saídas exigidas na especificação do problema</a:t>
            </a:r>
          </a:p>
          <a:p>
            <a:pPr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4</a:t>
            </a:r>
          </a:p>
          <a:p>
            <a:pPr lvl="1" eaLnBrk="1" hangingPunct="1">
              <a:buFontTx/>
              <a:buChar char="–"/>
            </a:pPr>
            <a:r>
              <a:rPr lang="pt-BR" altLang="pt-BR" sz="2600"/>
              <a:t>levantar todas as entradas exigidas na especificação do problema ou necessárias para sua solução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862136" y="404664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400" dirty="0">
                <a:solidFill>
                  <a:srgbClr val="000099"/>
                </a:solidFill>
              </a:rPr>
              <a:t>Metodologia de desenvolvimento 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3400" dirty="0">
                <a:solidFill>
                  <a:srgbClr val="000099"/>
                </a:solidFill>
              </a:rPr>
              <a:t>de algoritmo</a:t>
            </a:r>
          </a:p>
        </p:txBody>
      </p:sp>
    </p:spTree>
    <p:extLst>
      <p:ext uri="{BB962C8B-B14F-4D97-AF65-F5344CB8AC3E}">
        <p14:creationId xmlns:p14="http://schemas.microsoft.com/office/powerpoint/2010/main" val="3055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animBg="1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1380EAFC-AE92-4BE2-8C8C-6290C10DFAB6}" type="slidenum">
              <a:rPr lang="pt-BR" altLang="pt-BR" sz="1400"/>
              <a:pPr eaLnBrk="1" hangingPunct="1"/>
              <a:t>34</a:t>
            </a:fld>
            <a:endParaRPr lang="pt-BR" altLang="pt-BR" sz="140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1000" y="990600"/>
            <a:ext cx="83058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5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verificar a necessidade de geração de valores intermediários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fazer comentários</a:t>
            </a:r>
          </a:p>
          <a:p>
            <a:pPr algn="just"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6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levantar todas as transformações necessárias para a partir da entrada produzir a(s) saída(s)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fazer comentários</a:t>
            </a:r>
          </a:p>
          <a:p>
            <a:pPr algn="just"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7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testar cada passo do algoritmo usando valores no teste</a:t>
            </a:r>
          </a:p>
          <a:p>
            <a:pPr algn="just" eaLnBrk="1" hangingPunct="1">
              <a:buFontTx/>
              <a:buChar char="•"/>
            </a:pPr>
            <a:r>
              <a:rPr lang="pt-BR" altLang="pt-BR" sz="2600">
                <a:solidFill>
                  <a:srgbClr val="FF9933"/>
                </a:solidFill>
              </a:rPr>
              <a:t>Passo 8</a:t>
            </a:r>
          </a:p>
          <a:p>
            <a:pPr lvl="1" algn="just" eaLnBrk="1" hangingPunct="1">
              <a:buFontTx/>
              <a:buChar char="–"/>
            </a:pPr>
            <a:r>
              <a:rPr lang="pt-BR" altLang="pt-BR" sz="2600"/>
              <a:t>fazer uma reavaliação geral, elaborando o algoritmo</a:t>
            </a: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862136" y="29912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400" dirty="0">
                <a:solidFill>
                  <a:srgbClr val="000099"/>
                </a:solidFill>
              </a:rPr>
              <a:t>Metodologia de desenvolvimento 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3400" dirty="0">
                <a:solidFill>
                  <a:srgbClr val="000099"/>
                </a:solidFill>
              </a:rPr>
              <a:t>de algoritmo</a:t>
            </a:r>
          </a:p>
        </p:txBody>
      </p:sp>
    </p:spTree>
    <p:extLst>
      <p:ext uri="{BB962C8B-B14F-4D97-AF65-F5344CB8AC3E}">
        <p14:creationId xmlns:p14="http://schemas.microsoft.com/office/powerpoint/2010/main" val="17606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 animBg="1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365C5587-FD93-470E-8B0C-9192D58CB022}" type="slidenum">
              <a:rPr lang="pt-BR" altLang="pt-BR" sz="1400"/>
              <a:pPr eaLnBrk="1" hangingPunct="1"/>
              <a:t>35</a:t>
            </a:fld>
            <a:endParaRPr lang="pt-BR" altLang="pt-BR" sz="1400"/>
          </a:p>
        </p:txBody>
      </p:sp>
      <p:sp>
        <p:nvSpPr>
          <p:cNvPr id="45061" name="Rectangle 1026"/>
          <p:cNvSpPr>
            <a:spLocks noChangeArrowheads="1"/>
          </p:cNvSpPr>
          <p:nvPr/>
        </p:nvSpPr>
        <p:spPr bwMode="auto">
          <a:xfrm>
            <a:off x="904056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 dirty="0">
                <a:solidFill>
                  <a:srgbClr val="000099"/>
                </a:solidFill>
              </a:rPr>
              <a:t>OPERAÇÃO  DE  DIVISÃO</a:t>
            </a:r>
          </a:p>
        </p:txBody>
      </p:sp>
      <p:sp>
        <p:nvSpPr>
          <p:cNvPr id="92174" name="Rectangle 1038"/>
          <p:cNvSpPr>
            <a:spLocks noChangeArrowheads="1"/>
          </p:cNvSpPr>
          <p:nvPr/>
        </p:nvSpPr>
        <p:spPr bwMode="auto">
          <a:xfrm>
            <a:off x="472703" y="1314400"/>
            <a:ext cx="805973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A operação aritmética de divisão pode ocorrer de duas formas distintas, de acordo com a necessidade que se deseje como resultado final (quociente).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800" dirty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</a:t>
            </a:r>
            <a:r>
              <a:rPr lang="pt-BR" altLang="pt-BR" sz="2800" u="sng" dirty="0"/>
              <a:t>Divisão Inteira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   </a:t>
            </a:r>
            <a:r>
              <a:rPr lang="pt-BR" altLang="pt-BR" sz="2800" dirty="0">
                <a:cs typeface="Times New Roman" panose="02020603050405020304" pitchFamily="18" charset="0"/>
              </a:rPr>
              <a:t>• </a:t>
            </a:r>
            <a:r>
              <a:rPr lang="pt-BR" altLang="pt-BR" sz="2800" dirty="0"/>
              <a:t>resto: </a:t>
            </a:r>
            <a:r>
              <a:rPr lang="pt-BR" altLang="pt-BR" dirty="0"/>
              <a:t>5 </a:t>
            </a:r>
            <a:r>
              <a:rPr lang="pt-BR" altLang="pt-BR" b="1" dirty="0" err="1"/>
              <a:t>mod</a:t>
            </a:r>
            <a:r>
              <a:rPr lang="pt-BR" altLang="pt-BR" dirty="0"/>
              <a:t> 2  1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   </a:t>
            </a:r>
            <a:r>
              <a:rPr lang="pt-BR" altLang="pt-BR" sz="2800" dirty="0">
                <a:cs typeface="Times New Roman" panose="02020603050405020304" pitchFamily="18" charset="0"/>
              </a:rPr>
              <a:t>• </a:t>
            </a:r>
            <a:r>
              <a:rPr lang="pt-BR" altLang="pt-BR" sz="2800" dirty="0"/>
              <a:t>quociente: </a:t>
            </a:r>
            <a:r>
              <a:rPr lang="pt-BR" altLang="pt-BR" dirty="0"/>
              <a:t>5 </a:t>
            </a:r>
            <a:r>
              <a:rPr lang="pt-BR" altLang="pt-BR" b="1" dirty="0"/>
              <a:t>\</a:t>
            </a:r>
            <a:r>
              <a:rPr lang="pt-BR" altLang="pt-BR" dirty="0"/>
              <a:t> 2  2</a:t>
            </a:r>
          </a:p>
          <a:p>
            <a:pPr algn="just" eaLnBrk="1" hangingPunct="1">
              <a:lnSpc>
                <a:spcPct val="110000"/>
              </a:lnSpc>
            </a:pPr>
            <a:endParaRPr lang="pt-BR" altLang="pt-BR" sz="2000" dirty="0"/>
          </a:p>
          <a:p>
            <a:pPr algn="just" eaLnBrk="1" hangingPunct="1">
              <a:lnSpc>
                <a:spcPct val="90000"/>
              </a:lnSpc>
            </a:pPr>
            <a:endParaRPr lang="pt-BR" altLang="pt-BR" sz="2000" dirty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</a:t>
            </a:r>
            <a:r>
              <a:rPr lang="pt-BR" altLang="pt-BR" sz="2800" u="sng" dirty="0"/>
              <a:t>Divisão Aritmética Padrão (comum)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   </a:t>
            </a:r>
            <a:r>
              <a:rPr lang="pt-BR" altLang="pt-BR" sz="2800" dirty="0">
                <a:cs typeface="Times New Roman" panose="02020603050405020304" pitchFamily="18" charset="0"/>
              </a:rPr>
              <a:t>• não existe a manipulação direta do resto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     </a:t>
            </a:r>
            <a:r>
              <a:rPr lang="pt-BR" altLang="pt-BR" sz="2800" dirty="0">
                <a:cs typeface="Times New Roman" panose="02020603050405020304" pitchFamily="18" charset="0"/>
              </a:rPr>
              <a:t>• </a:t>
            </a:r>
            <a:r>
              <a:rPr lang="pt-BR" altLang="pt-BR" sz="2800" dirty="0"/>
              <a:t>quociente real para a operação solicitada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800" dirty="0"/>
              <a:t>	   5 / 2 = 2.5   </a:t>
            </a:r>
            <a:r>
              <a:rPr lang="pt-BR" altLang="pt-BR" sz="2800" dirty="0">
                <a:solidFill>
                  <a:srgbClr val="FF9933"/>
                </a:solidFill>
                <a:sym typeface="Symbol" panose="05050102010706020507" pitchFamily="18" charset="2"/>
              </a:rPr>
              <a:t>	</a:t>
            </a:r>
            <a:r>
              <a:rPr lang="pt-BR" altLang="pt-BR" sz="2800" dirty="0">
                <a:solidFill>
                  <a:srgbClr val="FF9933"/>
                </a:solidFill>
              </a:rPr>
              <a:t>resultado será sempre REAL</a:t>
            </a:r>
          </a:p>
        </p:txBody>
      </p:sp>
    </p:spTree>
    <p:extLst>
      <p:ext uri="{BB962C8B-B14F-4D97-AF65-F5344CB8AC3E}">
        <p14:creationId xmlns:p14="http://schemas.microsoft.com/office/powerpoint/2010/main" val="11804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4B93A-C9B5-4245-8D32-DDF4B68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4222EBE-A915-46D3-91FA-464C9DD3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9A03AB2-6BE1-461C-BC4C-4A9E325E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04DDDD-7229-47A0-AAEB-6FA7D370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1638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A8DE30B5-198A-46B6-A402-2D90F608012D}" type="slidenum">
              <a:rPr lang="pt-BR" altLang="pt-BR" sz="1400"/>
              <a:pPr eaLnBrk="1" hangingPunct="1"/>
              <a:t>4</a:t>
            </a:fld>
            <a:endParaRPr lang="pt-BR" altLang="pt-BR" sz="1400"/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304800" y="1027584"/>
            <a:ext cx="8727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dirty="0">
                <a:latin typeface="Arial" panose="020B0604020202020204" pitchFamily="34" charset="0"/>
              </a:rPr>
              <a:t>Identifique os tipos primitivos presentes nas sentenças abaixo:</a:t>
            </a:r>
          </a:p>
        </p:txBody>
      </p:sp>
      <p:sp>
        <p:nvSpPr>
          <p:cNvPr id="16393" name="Rectangle 39"/>
          <p:cNvSpPr>
            <a:spLocks noGrp="1" noChangeArrowheads="1"/>
          </p:cNvSpPr>
          <p:nvPr>
            <p:ph type="title"/>
          </p:nvPr>
        </p:nvSpPr>
        <p:spPr>
          <a:xfrm>
            <a:off x="381000" y="378296"/>
            <a:ext cx="84582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400" dirty="0">
                <a:solidFill>
                  <a:srgbClr val="000099"/>
                </a:solidFill>
              </a:rPr>
              <a:t>TIPOS DE DADOS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703262" y="1605136"/>
            <a:ext cx="7325121" cy="39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dirty="0"/>
              <a:t>A placa “Não Estacione” tinha 1 furo.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A escada em T possui 10 degraus.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Eu gastei 1,5 horas na fila.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Ele comprou o adesivo escrito “Analise e Desenvolvimento de Sistemas - UCB” por R$ 12,50.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Ele conseguiu 55,5 segundos nos 100 metros rasos.</a:t>
            </a:r>
          </a:p>
        </p:txBody>
      </p:sp>
    </p:spTree>
    <p:extLst>
      <p:ext uri="{BB962C8B-B14F-4D97-AF65-F5344CB8AC3E}">
        <p14:creationId xmlns:p14="http://schemas.microsoft.com/office/powerpoint/2010/main" val="244411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6" grpId="0" autoUpdateAnimBg="0"/>
      <p:bldP spid="4099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1638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A8DE30B5-198A-46B6-A402-2D90F608012D}" type="slidenum">
              <a:rPr lang="pt-BR" altLang="pt-BR" sz="1400"/>
              <a:pPr eaLnBrk="1" hangingPunct="1"/>
              <a:t>5</a:t>
            </a:fld>
            <a:endParaRPr lang="pt-BR" altLang="pt-BR" sz="1400"/>
          </a:p>
        </p:txBody>
      </p:sp>
      <p:sp>
        <p:nvSpPr>
          <p:cNvPr id="16393" name="Rectangle 39"/>
          <p:cNvSpPr>
            <a:spLocks noGrp="1" noChangeArrowheads="1"/>
          </p:cNvSpPr>
          <p:nvPr>
            <p:ph type="title"/>
          </p:nvPr>
        </p:nvSpPr>
        <p:spPr>
          <a:xfrm>
            <a:off x="342900" y="685800"/>
            <a:ext cx="84582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400" dirty="0">
                <a:solidFill>
                  <a:srgbClr val="000099"/>
                </a:solidFill>
              </a:rPr>
              <a:t>RESPOSTAS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2F076833-4179-43D5-AA97-071606608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96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endParaRPr lang="pt-BR" altLang="pt-BR" sz="1000" dirty="0"/>
          </a:p>
          <a:p>
            <a:pPr eaLnBrk="1" hangingPunct="1"/>
            <a:endParaRPr lang="pt-BR" altLang="pt-BR" sz="1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6A8550-3CE4-4C77-9323-0D59B59EBC19}"/>
              </a:ext>
            </a:extLst>
          </p:cNvPr>
          <p:cNvSpPr/>
          <p:nvPr/>
        </p:nvSpPr>
        <p:spPr>
          <a:xfrm>
            <a:off x="457200" y="1273830"/>
            <a:ext cx="81514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pt-BR" altLang="pt-BR" sz="2200" dirty="0"/>
              <a:t>A placa “Não Estacione” tinha 1 furo.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Texto: “Não Estacione”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Inteiro: 1 (furo)</a:t>
            </a:r>
          </a:p>
          <a:p>
            <a:pPr>
              <a:buFontTx/>
              <a:buChar char="•"/>
            </a:pPr>
            <a:r>
              <a:rPr lang="pt-BR" altLang="pt-BR" sz="2200" dirty="0"/>
              <a:t>A escada em T possui 10 degraus.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Inteiro: 10 (degraus)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Caractere : 'T'</a:t>
            </a:r>
          </a:p>
          <a:p>
            <a:pPr>
              <a:buFontTx/>
              <a:buChar char="•"/>
            </a:pPr>
            <a:r>
              <a:rPr lang="pt-BR" altLang="pt-BR" sz="2200" dirty="0"/>
              <a:t>Eu gastei 1,5 horas na fila.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Real: 1,5 (hora)</a:t>
            </a:r>
          </a:p>
          <a:p>
            <a:pPr>
              <a:buFontTx/>
              <a:buChar char="•"/>
            </a:pPr>
            <a:r>
              <a:rPr lang="pt-BR" altLang="pt-BR" sz="2200" dirty="0"/>
              <a:t>Ele comprou o adesivo escrito “Analise e Desenvolvimento de Sistemas - UCB” por R$ 12,50.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Texto : “Ciência da Computação - UCB”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Real: 12,50</a:t>
            </a:r>
          </a:p>
          <a:p>
            <a:pPr>
              <a:buFontTx/>
              <a:buChar char="•"/>
            </a:pPr>
            <a:r>
              <a:rPr lang="pt-BR" altLang="pt-BR" sz="2200" dirty="0"/>
              <a:t>Ele conseguiu 55,5 segundos nos 100 metros rasos.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Inteiro: 100 (metros)</a:t>
            </a:r>
          </a:p>
          <a:p>
            <a:pPr lvl="1">
              <a:buFontTx/>
              <a:buChar char="•"/>
            </a:pPr>
            <a:r>
              <a:rPr lang="pt-BR" altLang="pt-BR" sz="2200" dirty="0"/>
              <a:t> Real: 55,5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813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C856D854-B234-4BB3-891A-3DE45ED09311}" type="slidenum">
              <a:rPr lang="pt-BR" altLang="pt-BR" sz="1400"/>
              <a:pPr eaLnBrk="1" hangingPunct="1"/>
              <a:t>6</a:t>
            </a:fld>
            <a:endParaRPr lang="pt-BR" altLang="pt-BR" sz="1400"/>
          </a:p>
        </p:txBody>
      </p:sp>
      <p:sp>
        <p:nvSpPr>
          <p:cNvPr id="17413" name="Rectangle 45"/>
          <p:cNvSpPr>
            <a:spLocks noChangeArrowheads="1"/>
          </p:cNvSpPr>
          <p:nvPr/>
        </p:nvSpPr>
        <p:spPr bwMode="auto">
          <a:xfrm>
            <a:off x="381000" y="447328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400" dirty="0">
                <a:solidFill>
                  <a:srgbClr val="000099"/>
                </a:solidFill>
              </a:rPr>
              <a:t>VARIÁVEL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703263" y="990600"/>
            <a:ext cx="777240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800" dirty="0"/>
              <a:t>Se caracterizam por poder sofrer alteração em algum instante durante a execução do algoritmo. 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Representa um nome de um local onde se pode colocar um valor ou conjunto de valores.</a:t>
            </a:r>
          </a:p>
          <a:p>
            <a:pPr eaLnBrk="1" hangingPunct="1">
              <a:buFontTx/>
              <a:buChar char="•"/>
            </a:pPr>
            <a:r>
              <a:rPr lang="pt-BR" altLang="pt-BR" sz="2800" dirty="0"/>
              <a:t>O nome da variável é um </a:t>
            </a:r>
            <a:r>
              <a:rPr lang="pt-BR" altLang="pt-BR" sz="2800" b="1" dirty="0"/>
              <a:t>identificador (deve ser significativo</a:t>
            </a:r>
            <a:r>
              <a:rPr lang="pt-BR" altLang="pt-BR" sz="2800" dirty="0"/>
              <a:t> - </a:t>
            </a:r>
            <a:r>
              <a:rPr lang="pt-BR" altLang="pt-BR" sz="2800" dirty="0">
                <a:solidFill>
                  <a:srgbClr val="FF0000"/>
                </a:solidFill>
              </a:rPr>
              <a:t>cuidado com letras maiúsculas e minúsculas</a:t>
            </a:r>
            <a:r>
              <a:rPr lang="pt-BR" altLang="pt-BR" sz="2800" dirty="0"/>
              <a:t>), cuja sintaxe é :</a:t>
            </a:r>
            <a:r>
              <a:rPr lang="pt-BR" altLang="pt-BR" sz="2800" b="1" dirty="0"/>
              <a:t> </a:t>
            </a:r>
          </a:p>
          <a:p>
            <a:pPr eaLnBrk="1" hangingPunct="1">
              <a:buFontTx/>
              <a:buChar char="•"/>
            </a:pPr>
            <a:endParaRPr lang="pt-BR" altLang="pt-BR" sz="2800" b="1" dirty="0"/>
          </a:p>
          <a:p>
            <a:pPr eaLnBrk="1" hangingPunct="1">
              <a:buFontTx/>
              <a:buChar char="•"/>
            </a:pPr>
            <a:endParaRPr lang="pt-BR" altLang="pt-BR" sz="2800" b="1" dirty="0"/>
          </a:p>
          <a:p>
            <a:pPr eaLnBrk="1" hangingPunct="1"/>
            <a:endParaRPr lang="pt-BR" altLang="pt-BR" sz="2000" b="1" dirty="0"/>
          </a:p>
          <a:p>
            <a:pPr eaLnBrk="1" hangingPunct="1"/>
            <a:endParaRPr lang="pt-BR" altLang="pt-BR" u="sng" dirty="0"/>
          </a:p>
          <a:p>
            <a:pPr eaLnBrk="1" hangingPunct="1"/>
            <a:endParaRPr lang="pt-BR" altLang="pt-BR" u="sng" dirty="0"/>
          </a:p>
          <a:p>
            <a:pPr eaLnBrk="1" hangingPunct="1"/>
            <a:r>
              <a:rPr lang="pt-BR" altLang="pt-BR" u="sng" dirty="0"/>
              <a:t>Exemplo</a:t>
            </a:r>
            <a:r>
              <a:rPr lang="pt-BR" altLang="pt-BR" dirty="0"/>
              <a:t>:</a:t>
            </a:r>
            <a:r>
              <a:rPr lang="pt-BR" altLang="pt-BR" b="1" dirty="0"/>
              <a:t> </a:t>
            </a:r>
            <a:r>
              <a:rPr lang="pt-BR" altLang="pt-BR" dirty="0"/>
              <a:t>nome,1a, #55, o{2}, k4, achou, “ano”, y1</a:t>
            </a:r>
            <a:endParaRPr lang="pt-BR" altLang="pt-BR" sz="2800" dirty="0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676400" y="4191000"/>
            <a:ext cx="4953000" cy="1371600"/>
            <a:chOff x="1296" y="2352"/>
            <a:chExt cx="3120" cy="864"/>
          </a:xfrm>
        </p:grpSpPr>
        <p:sp>
          <p:nvSpPr>
            <p:cNvPr id="17429" name="Freeform 46"/>
            <p:cNvSpPr>
              <a:spLocks/>
            </p:cNvSpPr>
            <p:nvPr/>
          </p:nvSpPr>
          <p:spPr bwMode="auto">
            <a:xfrm>
              <a:off x="2592" y="2496"/>
              <a:ext cx="1200" cy="624"/>
            </a:xfrm>
            <a:custGeom>
              <a:avLst/>
              <a:gdLst>
                <a:gd name="T0" fmla="*/ 0 w 1200"/>
                <a:gd name="T1" fmla="*/ 0 h 624"/>
                <a:gd name="T2" fmla="*/ 0 w 1200"/>
                <a:gd name="T3" fmla="*/ 624 h 624"/>
                <a:gd name="T4" fmla="*/ 1200 w 1200"/>
                <a:gd name="T5" fmla="*/ 624 h 624"/>
                <a:gd name="T6" fmla="*/ 1200 w 120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624"/>
                <a:gd name="T14" fmla="*/ 1200 w 120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624">
                  <a:moveTo>
                    <a:pt x="0" y="0"/>
                  </a:moveTo>
                  <a:lnTo>
                    <a:pt x="0" y="624"/>
                  </a:lnTo>
                  <a:lnTo>
                    <a:pt x="1200" y="624"/>
                  </a:lnTo>
                  <a:lnTo>
                    <a:pt x="12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0" name="Line 47"/>
            <p:cNvSpPr>
              <a:spLocks noChangeShapeType="1"/>
            </p:cNvSpPr>
            <p:nvPr/>
          </p:nvSpPr>
          <p:spPr bwMode="auto">
            <a:xfrm>
              <a:off x="2592" y="2736"/>
              <a:ext cx="12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1" name="Line 48"/>
            <p:cNvSpPr>
              <a:spLocks noChangeShapeType="1"/>
            </p:cNvSpPr>
            <p:nvPr/>
          </p:nvSpPr>
          <p:spPr bwMode="auto">
            <a:xfrm>
              <a:off x="1296" y="2496"/>
              <a:ext cx="3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2" name="Rectangle 50"/>
            <p:cNvSpPr>
              <a:spLocks noChangeArrowheads="1"/>
            </p:cNvSpPr>
            <p:nvPr/>
          </p:nvSpPr>
          <p:spPr bwMode="auto">
            <a:xfrm>
              <a:off x="1440" y="2400"/>
              <a:ext cx="7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letra</a:t>
              </a:r>
            </a:p>
          </p:txBody>
        </p:sp>
        <p:sp>
          <p:nvSpPr>
            <p:cNvPr id="17433" name="Rectangle 51"/>
            <p:cNvSpPr>
              <a:spLocks noChangeArrowheads="1"/>
            </p:cNvSpPr>
            <p:nvPr/>
          </p:nvSpPr>
          <p:spPr bwMode="auto">
            <a:xfrm>
              <a:off x="2832" y="2640"/>
              <a:ext cx="7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letra</a:t>
              </a:r>
            </a:p>
          </p:txBody>
        </p:sp>
        <p:sp>
          <p:nvSpPr>
            <p:cNvPr id="17434" name="Rectangle 52"/>
            <p:cNvSpPr>
              <a:spLocks noChangeArrowheads="1"/>
            </p:cNvSpPr>
            <p:nvPr/>
          </p:nvSpPr>
          <p:spPr bwMode="auto">
            <a:xfrm>
              <a:off x="2832" y="2976"/>
              <a:ext cx="7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 sz="1600">
                  <a:latin typeface="Arial" panose="020B0604020202020204" pitchFamily="34" charset="0"/>
                </a:rPr>
                <a:t>dígito</a:t>
              </a:r>
            </a:p>
          </p:txBody>
        </p:sp>
        <p:sp>
          <p:nvSpPr>
            <p:cNvPr id="17435" name="Freeform 53"/>
            <p:cNvSpPr>
              <a:spLocks/>
            </p:cNvSpPr>
            <p:nvPr/>
          </p:nvSpPr>
          <p:spPr bwMode="auto">
            <a:xfrm>
              <a:off x="2448" y="2352"/>
              <a:ext cx="1632" cy="144"/>
            </a:xfrm>
            <a:custGeom>
              <a:avLst/>
              <a:gdLst>
                <a:gd name="T0" fmla="*/ 1632 w 1632"/>
                <a:gd name="T1" fmla="*/ 144 h 144"/>
                <a:gd name="T2" fmla="*/ 1632 w 1632"/>
                <a:gd name="T3" fmla="*/ 0 h 144"/>
                <a:gd name="T4" fmla="*/ 0 w 1632"/>
                <a:gd name="T5" fmla="*/ 0 h 144"/>
                <a:gd name="T6" fmla="*/ 0 w 1632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144"/>
                <a:gd name="T14" fmla="*/ 1632 w 16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144">
                  <a:moveTo>
                    <a:pt x="1632" y="144"/>
                  </a:moveTo>
                  <a:lnTo>
                    <a:pt x="163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086475" y="4487863"/>
            <a:ext cx="2625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600">
                <a:latin typeface="Arial" panose="020B0604020202020204" pitchFamily="34" charset="0"/>
              </a:rPr>
              <a:t> respeitar as regras para</a:t>
            </a:r>
          </a:p>
          <a:p>
            <a:pPr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</a:rPr>
              <a:t>    criar nomes válidos para</a:t>
            </a:r>
          </a:p>
          <a:p>
            <a:pPr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</a:rPr>
              <a:t>    os identificadores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819400" y="5988968"/>
            <a:ext cx="381000" cy="304800"/>
            <a:chOff x="912" y="3840"/>
            <a:chExt cx="240" cy="192"/>
          </a:xfrm>
        </p:grpSpPr>
        <p:sp>
          <p:nvSpPr>
            <p:cNvPr id="17427" name="Line 56"/>
            <p:cNvSpPr>
              <a:spLocks noChangeShapeType="1"/>
            </p:cNvSpPr>
            <p:nvPr/>
          </p:nvSpPr>
          <p:spPr bwMode="auto">
            <a:xfrm flipV="1">
              <a:off x="912" y="3840"/>
              <a:ext cx="192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8" name="Line 57"/>
            <p:cNvSpPr>
              <a:spLocks noChangeShapeType="1"/>
            </p:cNvSpPr>
            <p:nvPr/>
          </p:nvSpPr>
          <p:spPr bwMode="auto">
            <a:xfrm>
              <a:off x="912" y="3840"/>
              <a:ext cx="240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352800" y="5949280"/>
            <a:ext cx="381000" cy="304800"/>
            <a:chOff x="912" y="3840"/>
            <a:chExt cx="240" cy="192"/>
          </a:xfrm>
        </p:grpSpPr>
        <p:sp>
          <p:nvSpPr>
            <p:cNvPr id="17425" name="Line 59"/>
            <p:cNvSpPr>
              <a:spLocks noChangeShapeType="1"/>
            </p:cNvSpPr>
            <p:nvPr/>
          </p:nvSpPr>
          <p:spPr bwMode="auto">
            <a:xfrm flipV="1">
              <a:off x="912" y="3840"/>
              <a:ext cx="192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6" name="Line 60"/>
            <p:cNvSpPr>
              <a:spLocks noChangeShapeType="1"/>
            </p:cNvSpPr>
            <p:nvPr/>
          </p:nvSpPr>
          <p:spPr bwMode="auto">
            <a:xfrm>
              <a:off x="912" y="3840"/>
              <a:ext cx="240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3962400" y="5954043"/>
            <a:ext cx="381000" cy="304800"/>
            <a:chOff x="912" y="3840"/>
            <a:chExt cx="240" cy="192"/>
          </a:xfrm>
        </p:grpSpPr>
        <p:sp>
          <p:nvSpPr>
            <p:cNvPr id="17423" name="Line 62"/>
            <p:cNvSpPr>
              <a:spLocks noChangeShapeType="1"/>
            </p:cNvSpPr>
            <p:nvPr/>
          </p:nvSpPr>
          <p:spPr bwMode="auto">
            <a:xfrm flipV="1">
              <a:off x="912" y="3840"/>
              <a:ext cx="192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4" name="Line 63"/>
            <p:cNvSpPr>
              <a:spLocks noChangeShapeType="1"/>
            </p:cNvSpPr>
            <p:nvPr/>
          </p:nvSpPr>
          <p:spPr bwMode="auto">
            <a:xfrm>
              <a:off x="912" y="3840"/>
              <a:ext cx="240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096000" y="5954043"/>
            <a:ext cx="381000" cy="304800"/>
            <a:chOff x="912" y="3840"/>
            <a:chExt cx="240" cy="192"/>
          </a:xfrm>
        </p:grpSpPr>
        <p:sp>
          <p:nvSpPr>
            <p:cNvPr id="17421" name="Line 65"/>
            <p:cNvSpPr>
              <a:spLocks noChangeShapeType="1"/>
            </p:cNvSpPr>
            <p:nvPr/>
          </p:nvSpPr>
          <p:spPr bwMode="auto">
            <a:xfrm flipV="1">
              <a:off x="912" y="3840"/>
              <a:ext cx="192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2" name="Line 66"/>
            <p:cNvSpPr>
              <a:spLocks noChangeShapeType="1"/>
            </p:cNvSpPr>
            <p:nvPr/>
          </p:nvSpPr>
          <p:spPr bwMode="auto">
            <a:xfrm>
              <a:off x="912" y="3840"/>
              <a:ext cx="240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65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3" grpId="0" build="p" autoUpdateAnimBg="0" advAuto="0"/>
      <p:bldP spid="420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5C485FB-E985-4554-BA9D-A4BC2B47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837912F-128B-40E1-BA2A-DA52504F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DAE2BD-8B79-4EF3-9227-7B777AFF0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0" t="12244" r="16526" b="7919"/>
          <a:stretch/>
        </p:blipFill>
        <p:spPr>
          <a:xfrm>
            <a:off x="971600" y="801147"/>
            <a:ext cx="7560840" cy="52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5C485FB-E985-4554-BA9D-A4BC2B47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837912F-128B-40E1-BA2A-DA52504F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3285AE-AFEE-47B1-94D8-4C389DE7A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12182" r="17713" b="30390"/>
          <a:stretch/>
        </p:blipFill>
        <p:spPr>
          <a:xfrm>
            <a:off x="467543" y="1196752"/>
            <a:ext cx="825106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eaLnBrk="1" hangingPunct="1"/>
            <a:fld id="{10215D39-4FB1-4B0C-9F30-EDDE0401778C}" type="slidenum">
              <a:rPr lang="pt-BR" altLang="pt-BR" sz="1400"/>
              <a:pPr eaLnBrk="1" hangingPunct="1"/>
              <a:t>9</a:t>
            </a:fld>
            <a:endParaRPr lang="pt-BR" altLang="pt-BR" sz="1400"/>
          </a:p>
        </p:txBody>
      </p:sp>
      <p:sp>
        <p:nvSpPr>
          <p:cNvPr id="18437" name="Rectangle 16"/>
          <p:cNvSpPr>
            <a:spLocks noChangeArrowheads="1"/>
          </p:cNvSpPr>
          <p:nvPr/>
        </p:nvSpPr>
        <p:spPr bwMode="auto">
          <a:xfrm>
            <a:off x="304800" y="894928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3600">
                <a:solidFill>
                  <a:srgbClr val="000099"/>
                </a:solidFill>
              </a:rPr>
              <a:t>Componentes de um sistema de computação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477000" y="5695528"/>
            <a:ext cx="2051050" cy="641350"/>
            <a:chOff x="4080" y="3120"/>
            <a:chExt cx="1292" cy="404"/>
          </a:xfrm>
        </p:grpSpPr>
        <p:sp>
          <p:nvSpPr>
            <p:cNvPr id="18480" name="Text Box 30"/>
            <p:cNvSpPr txBox="1">
              <a:spLocks noChangeArrowheads="1"/>
            </p:cNvSpPr>
            <p:nvPr/>
          </p:nvSpPr>
          <p:spPr bwMode="auto">
            <a:xfrm>
              <a:off x="4752" y="3120"/>
              <a:ext cx="6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800"/>
                <a:t>Dados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800"/>
                <a:t>Controle</a:t>
              </a:r>
            </a:p>
          </p:txBody>
        </p:sp>
        <p:sp>
          <p:nvSpPr>
            <p:cNvPr id="18481" name="Line 31"/>
            <p:cNvSpPr>
              <a:spLocks noChangeShapeType="1"/>
            </p:cNvSpPr>
            <p:nvPr/>
          </p:nvSpPr>
          <p:spPr bwMode="auto">
            <a:xfrm rot="-5400000" flipH="1" flipV="1">
              <a:off x="4367" y="3120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2" name="Line 32"/>
            <p:cNvSpPr>
              <a:spLocks noChangeShapeType="1"/>
            </p:cNvSpPr>
            <p:nvPr/>
          </p:nvSpPr>
          <p:spPr bwMode="auto">
            <a:xfrm rot="-5400000" flipH="1" flipV="1">
              <a:off x="4367" y="2929"/>
              <a:ext cx="1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209800" y="5581228"/>
            <a:ext cx="1295400" cy="800100"/>
            <a:chOff x="1392" y="3048"/>
            <a:chExt cx="816" cy="504"/>
          </a:xfrm>
        </p:grpSpPr>
        <p:sp>
          <p:nvSpPr>
            <p:cNvPr id="18478" name="Text Box 51"/>
            <p:cNvSpPr txBox="1">
              <a:spLocks noChangeArrowheads="1"/>
            </p:cNvSpPr>
            <p:nvPr/>
          </p:nvSpPr>
          <p:spPr bwMode="auto">
            <a:xfrm>
              <a:off x="1392" y="3226"/>
              <a:ext cx="6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400"/>
                <a:t>Endereço e conteúdo</a:t>
              </a:r>
            </a:p>
          </p:txBody>
        </p:sp>
        <p:sp>
          <p:nvSpPr>
            <p:cNvPr id="18479" name="Freeform 52"/>
            <p:cNvSpPr>
              <a:spLocks/>
            </p:cNvSpPr>
            <p:nvPr/>
          </p:nvSpPr>
          <p:spPr bwMode="auto">
            <a:xfrm>
              <a:off x="1728" y="3048"/>
              <a:ext cx="480" cy="168"/>
            </a:xfrm>
            <a:custGeom>
              <a:avLst/>
              <a:gdLst>
                <a:gd name="T0" fmla="*/ 0 w 480"/>
                <a:gd name="T1" fmla="*/ 168 h 168"/>
                <a:gd name="T2" fmla="*/ 96 w 480"/>
                <a:gd name="T3" fmla="*/ 24 h 168"/>
                <a:gd name="T4" fmla="*/ 480 w 480"/>
                <a:gd name="T5" fmla="*/ 24 h 168"/>
                <a:gd name="T6" fmla="*/ 0 60000 65536"/>
                <a:gd name="T7" fmla="*/ 0 60000 65536"/>
                <a:gd name="T8" fmla="*/ 0 60000 65536"/>
                <a:gd name="T9" fmla="*/ 0 w 480"/>
                <a:gd name="T10" fmla="*/ 0 h 168"/>
                <a:gd name="T11" fmla="*/ 480 w 480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8">
                  <a:moveTo>
                    <a:pt x="0" y="168"/>
                  </a:moveTo>
                  <a:cubicBezTo>
                    <a:pt x="8" y="108"/>
                    <a:pt x="16" y="48"/>
                    <a:pt x="96" y="24"/>
                  </a:cubicBezTo>
                  <a:cubicBezTo>
                    <a:pt x="176" y="0"/>
                    <a:pt x="328" y="12"/>
                    <a:pt x="480" y="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33400" y="2037928"/>
            <a:ext cx="8534400" cy="3657600"/>
            <a:chOff x="336" y="816"/>
            <a:chExt cx="5376" cy="2304"/>
          </a:xfrm>
        </p:grpSpPr>
        <p:sp>
          <p:nvSpPr>
            <p:cNvPr id="18441" name="Rectangle 17"/>
            <p:cNvSpPr>
              <a:spLocks noChangeArrowheads="1"/>
            </p:cNvSpPr>
            <p:nvPr/>
          </p:nvSpPr>
          <p:spPr bwMode="auto">
            <a:xfrm>
              <a:off x="2208" y="2256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/>
                <a:t>Memória</a:t>
              </a:r>
            </a:p>
            <a:p>
              <a:pPr algn="ctr">
                <a:spcBef>
                  <a:spcPct val="0"/>
                </a:spcBef>
              </a:pPr>
              <a:endParaRPr lang="pt-BR" altLang="pt-BR"/>
            </a:p>
            <a:p>
              <a:pPr algn="ctr">
                <a:spcBef>
                  <a:spcPct val="0"/>
                </a:spcBef>
              </a:pPr>
              <a:endParaRPr lang="pt-BR" altLang="pt-BR"/>
            </a:p>
            <a:p>
              <a:pPr algn="ctr">
                <a:spcBef>
                  <a:spcPct val="0"/>
                </a:spcBef>
              </a:pPr>
              <a:endParaRPr lang="pt-BR" altLang="pt-BR"/>
            </a:p>
          </p:txBody>
        </p:sp>
        <p:sp>
          <p:nvSpPr>
            <p:cNvPr id="18442" name="Rectangle 18"/>
            <p:cNvSpPr>
              <a:spLocks noChangeArrowheads="1"/>
            </p:cNvSpPr>
            <p:nvPr/>
          </p:nvSpPr>
          <p:spPr bwMode="auto">
            <a:xfrm>
              <a:off x="2208" y="816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/>
                <a:t>Processador UCP</a:t>
              </a:r>
            </a:p>
          </p:txBody>
        </p:sp>
        <p:sp>
          <p:nvSpPr>
            <p:cNvPr id="18443" name="Line 19"/>
            <p:cNvSpPr>
              <a:spLocks noChangeShapeType="1"/>
            </p:cNvSpPr>
            <p:nvPr/>
          </p:nvSpPr>
          <p:spPr bwMode="auto">
            <a:xfrm flipV="1">
              <a:off x="2604" y="1680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4" name="Line 20"/>
            <p:cNvSpPr>
              <a:spLocks noChangeShapeType="1"/>
            </p:cNvSpPr>
            <p:nvPr/>
          </p:nvSpPr>
          <p:spPr bwMode="auto">
            <a:xfrm flipV="1">
              <a:off x="3180" y="1680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5" name="Line 21"/>
            <p:cNvSpPr>
              <a:spLocks noChangeShapeType="1"/>
            </p:cNvSpPr>
            <p:nvPr/>
          </p:nvSpPr>
          <p:spPr bwMode="auto">
            <a:xfrm flipV="1">
              <a:off x="2891" y="1680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6" name="Freeform 22"/>
            <p:cNvSpPr>
              <a:spLocks/>
            </p:cNvSpPr>
            <p:nvPr/>
          </p:nvSpPr>
          <p:spPr bwMode="auto">
            <a:xfrm>
              <a:off x="1056" y="1968"/>
              <a:ext cx="1152" cy="624"/>
            </a:xfrm>
            <a:custGeom>
              <a:avLst/>
              <a:gdLst>
                <a:gd name="T0" fmla="*/ 0 w 1008"/>
                <a:gd name="T1" fmla="*/ 0 h 528"/>
                <a:gd name="T2" fmla="*/ 0 w 1008"/>
                <a:gd name="T3" fmla="*/ 14898 h 528"/>
                <a:gd name="T4" fmla="*/ 14570 w 1008"/>
                <a:gd name="T5" fmla="*/ 14898 h 528"/>
                <a:gd name="T6" fmla="*/ 0 60000 65536"/>
                <a:gd name="T7" fmla="*/ 0 60000 65536"/>
                <a:gd name="T8" fmla="*/ 0 60000 65536"/>
                <a:gd name="T9" fmla="*/ 0 w 1008"/>
                <a:gd name="T10" fmla="*/ 0 h 528"/>
                <a:gd name="T11" fmla="*/ 1008 w 100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28">
                  <a:moveTo>
                    <a:pt x="0" y="0"/>
                  </a:moveTo>
                  <a:lnTo>
                    <a:pt x="0" y="528"/>
                  </a:lnTo>
                  <a:lnTo>
                    <a:pt x="100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7" name="Freeform 23"/>
            <p:cNvSpPr>
              <a:spLocks/>
            </p:cNvSpPr>
            <p:nvPr/>
          </p:nvSpPr>
          <p:spPr bwMode="auto">
            <a:xfrm>
              <a:off x="3504" y="1920"/>
              <a:ext cx="1152" cy="720"/>
            </a:xfrm>
            <a:custGeom>
              <a:avLst/>
              <a:gdLst>
                <a:gd name="T0" fmla="*/ 0 w 1152"/>
                <a:gd name="T1" fmla="*/ 49999 h 576"/>
                <a:gd name="T2" fmla="*/ 1152 w 1152"/>
                <a:gd name="T3" fmla="*/ 49999 h 576"/>
                <a:gd name="T4" fmla="*/ 1152 w 1152"/>
                <a:gd name="T5" fmla="*/ 0 h 576"/>
                <a:gd name="T6" fmla="*/ 0 60000 65536"/>
                <a:gd name="T7" fmla="*/ 0 60000 65536"/>
                <a:gd name="T8" fmla="*/ 0 60000 65536"/>
                <a:gd name="T9" fmla="*/ 0 w 1152"/>
                <a:gd name="T10" fmla="*/ 0 h 576"/>
                <a:gd name="T11" fmla="*/ 1152 w 115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576">
                  <a:moveTo>
                    <a:pt x="0" y="576"/>
                  </a:moveTo>
                  <a:lnTo>
                    <a:pt x="1152" y="576"/>
                  </a:lnTo>
                  <a:lnTo>
                    <a:pt x="115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8" name="Freeform 24"/>
            <p:cNvSpPr>
              <a:spLocks/>
            </p:cNvSpPr>
            <p:nvPr/>
          </p:nvSpPr>
          <p:spPr bwMode="auto">
            <a:xfrm>
              <a:off x="1056" y="960"/>
              <a:ext cx="1056" cy="384"/>
            </a:xfrm>
            <a:custGeom>
              <a:avLst/>
              <a:gdLst>
                <a:gd name="T0" fmla="*/ 0 w 1008"/>
                <a:gd name="T1" fmla="*/ 1 h 672"/>
                <a:gd name="T2" fmla="*/ 366 w 1008"/>
                <a:gd name="T3" fmla="*/ 1 h 672"/>
                <a:gd name="T4" fmla="*/ 1337 w 1008"/>
                <a:gd name="T5" fmla="*/ 1 h 672"/>
                <a:gd name="T6" fmla="*/ 2555 w 100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672"/>
                <a:gd name="T14" fmla="*/ 1008 w 100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672">
                  <a:moveTo>
                    <a:pt x="0" y="672"/>
                  </a:moveTo>
                  <a:cubicBezTo>
                    <a:pt x="28" y="508"/>
                    <a:pt x="56" y="344"/>
                    <a:pt x="144" y="288"/>
                  </a:cubicBezTo>
                  <a:cubicBezTo>
                    <a:pt x="232" y="232"/>
                    <a:pt x="384" y="384"/>
                    <a:pt x="528" y="336"/>
                  </a:cubicBezTo>
                  <a:cubicBezTo>
                    <a:pt x="672" y="288"/>
                    <a:pt x="840" y="144"/>
                    <a:pt x="1008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9" name="Freeform 25"/>
            <p:cNvSpPr>
              <a:spLocks/>
            </p:cNvSpPr>
            <p:nvPr/>
          </p:nvSpPr>
          <p:spPr bwMode="auto">
            <a:xfrm>
              <a:off x="3552" y="912"/>
              <a:ext cx="1200" cy="432"/>
            </a:xfrm>
            <a:custGeom>
              <a:avLst/>
              <a:gdLst>
                <a:gd name="T0" fmla="*/ 0 w 1104"/>
                <a:gd name="T1" fmla="*/ 0 h 720"/>
                <a:gd name="T2" fmla="*/ 1780 w 1104"/>
                <a:gd name="T3" fmla="*/ 1 h 720"/>
                <a:gd name="T4" fmla="*/ 4072 w 1104"/>
                <a:gd name="T5" fmla="*/ 1 h 720"/>
                <a:gd name="T6" fmla="*/ 5847 w 1104"/>
                <a:gd name="T7" fmla="*/ 1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720"/>
                <a:gd name="T14" fmla="*/ 1104 w 110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720">
                  <a:moveTo>
                    <a:pt x="0" y="0"/>
                  </a:moveTo>
                  <a:cubicBezTo>
                    <a:pt x="104" y="168"/>
                    <a:pt x="208" y="336"/>
                    <a:pt x="336" y="384"/>
                  </a:cubicBezTo>
                  <a:cubicBezTo>
                    <a:pt x="464" y="432"/>
                    <a:pt x="640" y="232"/>
                    <a:pt x="768" y="288"/>
                  </a:cubicBezTo>
                  <a:cubicBezTo>
                    <a:pt x="896" y="344"/>
                    <a:pt x="1000" y="532"/>
                    <a:pt x="1104" y="72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0" name="Text Box 26"/>
            <p:cNvSpPr txBox="1">
              <a:spLocks noChangeArrowheads="1"/>
            </p:cNvSpPr>
            <p:nvPr/>
          </p:nvSpPr>
          <p:spPr bwMode="auto">
            <a:xfrm>
              <a:off x="2072" y="183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800"/>
                <a:t>Leitura</a:t>
              </a:r>
            </a:p>
          </p:txBody>
        </p:sp>
        <p:sp>
          <p:nvSpPr>
            <p:cNvPr id="18451" name="Text Box 27"/>
            <p:cNvSpPr txBox="1">
              <a:spLocks noChangeArrowheads="1"/>
            </p:cNvSpPr>
            <p:nvPr/>
          </p:nvSpPr>
          <p:spPr bwMode="auto">
            <a:xfrm>
              <a:off x="3180" y="1833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800"/>
                <a:t>Escrita</a:t>
              </a:r>
            </a:p>
          </p:txBody>
        </p:sp>
        <p:sp>
          <p:nvSpPr>
            <p:cNvPr id="18452" name="Text Box 28"/>
            <p:cNvSpPr txBox="1">
              <a:spLocks noChangeArrowheads="1"/>
            </p:cNvSpPr>
            <p:nvPr/>
          </p:nvSpPr>
          <p:spPr bwMode="auto">
            <a:xfrm>
              <a:off x="1248" y="2352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800"/>
                <a:t>Entrada</a:t>
              </a:r>
            </a:p>
          </p:txBody>
        </p:sp>
        <p:sp>
          <p:nvSpPr>
            <p:cNvPr id="18453" name="Text Box 29"/>
            <p:cNvSpPr txBox="1">
              <a:spLocks noChangeArrowheads="1"/>
            </p:cNvSpPr>
            <p:nvPr/>
          </p:nvSpPr>
          <p:spPr bwMode="auto">
            <a:xfrm>
              <a:off x="3696" y="240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 sz="1800"/>
                <a:t>Saída</a:t>
              </a:r>
            </a:p>
          </p:txBody>
        </p:sp>
        <p:sp>
          <p:nvSpPr>
            <p:cNvPr id="18454" name="AutoShape 33"/>
            <p:cNvSpPr>
              <a:spLocks noChangeArrowheads="1"/>
            </p:cNvSpPr>
            <p:nvPr/>
          </p:nvSpPr>
          <p:spPr bwMode="auto">
            <a:xfrm>
              <a:off x="432" y="139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/>
                <a:t>Dispositivo 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/>
                <a:t>de Entrada</a:t>
              </a:r>
            </a:p>
          </p:txBody>
        </p:sp>
        <p:sp>
          <p:nvSpPr>
            <p:cNvPr id="18455" name="AutoShape 34"/>
            <p:cNvSpPr>
              <a:spLocks noChangeArrowheads="1"/>
            </p:cNvSpPr>
            <p:nvPr/>
          </p:nvSpPr>
          <p:spPr bwMode="auto">
            <a:xfrm>
              <a:off x="4320" y="139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pt-BR" altLang="pt-BR"/>
                <a:t>Dispositivo </a:t>
              </a:r>
            </a:p>
            <a:p>
              <a:pPr algn="ctr">
                <a:spcBef>
                  <a:spcPct val="0"/>
                </a:spcBef>
              </a:pPr>
              <a:r>
                <a:rPr lang="pt-BR" altLang="pt-BR"/>
                <a:t>de Saída</a:t>
              </a:r>
            </a:p>
          </p:txBody>
        </p:sp>
        <p:sp>
          <p:nvSpPr>
            <p:cNvPr id="18456" name="Line 35"/>
            <p:cNvSpPr>
              <a:spLocks noChangeShapeType="1"/>
            </p:cNvSpPr>
            <p:nvPr/>
          </p:nvSpPr>
          <p:spPr bwMode="auto">
            <a:xfrm>
              <a:off x="2208" y="2975"/>
              <a:ext cx="12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7" name="Line 36"/>
            <p:cNvSpPr>
              <a:spLocks noChangeShapeType="1"/>
            </p:cNvSpPr>
            <p:nvPr/>
          </p:nvSpPr>
          <p:spPr bwMode="auto">
            <a:xfrm>
              <a:off x="2208" y="2831"/>
              <a:ext cx="12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8" name="Line 37"/>
            <p:cNvSpPr>
              <a:spLocks noChangeShapeType="1"/>
            </p:cNvSpPr>
            <p:nvPr/>
          </p:nvSpPr>
          <p:spPr bwMode="auto">
            <a:xfrm>
              <a:off x="2208" y="2687"/>
              <a:ext cx="12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9" name="Line 38"/>
            <p:cNvSpPr>
              <a:spLocks noChangeShapeType="1"/>
            </p:cNvSpPr>
            <p:nvPr/>
          </p:nvSpPr>
          <p:spPr bwMode="auto">
            <a:xfrm>
              <a:off x="2352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0" name="Line 39"/>
            <p:cNvSpPr>
              <a:spLocks noChangeShapeType="1"/>
            </p:cNvSpPr>
            <p:nvPr/>
          </p:nvSpPr>
          <p:spPr bwMode="auto">
            <a:xfrm>
              <a:off x="2495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1" name="Line 40"/>
            <p:cNvSpPr>
              <a:spLocks noChangeShapeType="1"/>
            </p:cNvSpPr>
            <p:nvPr/>
          </p:nvSpPr>
          <p:spPr bwMode="auto">
            <a:xfrm>
              <a:off x="2639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>
              <a:off x="2783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2927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4" name="Line 43"/>
            <p:cNvSpPr>
              <a:spLocks noChangeShapeType="1"/>
            </p:cNvSpPr>
            <p:nvPr/>
          </p:nvSpPr>
          <p:spPr bwMode="auto">
            <a:xfrm>
              <a:off x="3071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5" name="Line 44"/>
            <p:cNvSpPr>
              <a:spLocks noChangeShapeType="1"/>
            </p:cNvSpPr>
            <p:nvPr/>
          </p:nvSpPr>
          <p:spPr bwMode="auto">
            <a:xfrm>
              <a:off x="3215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6" name="Line 45"/>
            <p:cNvSpPr>
              <a:spLocks noChangeShapeType="1"/>
            </p:cNvSpPr>
            <p:nvPr/>
          </p:nvSpPr>
          <p:spPr bwMode="auto">
            <a:xfrm>
              <a:off x="3359" y="2688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7" name="Line 46"/>
            <p:cNvSpPr>
              <a:spLocks noChangeShapeType="1"/>
            </p:cNvSpPr>
            <p:nvPr/>
          </p:nvSpPr>
          <p:spPr bwMode="auto">
            <a:xfrm>
              <a:off x="2208" y="2543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 flipV="1">
              <a:off x="2351" y="254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 flipV="1">
              <a:off x="2495" y="254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 flipV="1">
              <a:off x="2639" y="254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1" name="Text Box 50"/>
            <p:cNvSpPr txBox="1">
              <a:spLocks noChangeArrowheads="1"/>
            </p:cNvSpPr>
            <p:nvPr/>
          </p:nvSpPr>
          <p:spPr bwMode="auto">
            <a:xfrm>
              <a:off x="2832" y="240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pt-BR" altLang="pt-BR"/>
                <a:t>....</a:t>
              </a:r>
            </a:p>
          </p:txBody>
        </p:sp>
        <p:grpSp>
          <p:nvGrpSpPr>
            <p:cNvPr id="18472" name="Group 53"/>
            <p:cNvGrpSpPr>
              <a:grpSpLocks/>
            </p:cNvGrpSpPr>
            <p:nvPr/>
          </p:nvGrpSpPr>
          <p:grpSpPr bwMode="auto">
            <a:xfrm>
              <a:off x="336" y="1920"/>
              <a:ext cx="634" cy="600"/>
              <a:chOff x="336" y="2352"/>
              <a:chExt cx="634" cy="600"/>
            </a:xfrm>
          </p:grpSpPr>
          <p:sp>
            <p:nvSpPr>
              <p:cNvPr id="18476" name="Text Box 54"/>
              <p:cNvSpPr txBox="1">
                <a:spLocks noChangeArrowheads="1"/>
              </p:cNvSpPr>
              <p:nvPr/>
            </p:nvSpPr>
            <p:spPr bwMode="auto">
              <a:xfrm>
                <a:off x="336" y="2626"/>
                <a:ext cx="6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pt-BR" altLang="pt-BR" sz="1400"/>
                  <a:t>Teclado, mouse, etc.</a:t>
                </a:r>
              </a:p>
            </p:txBody>
          </p:sp>
          <p:sp>
            <p:nvSpPr>
              <p:cNvPr id="18477" name="Line 55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28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8473" name="Group 56"/>
            <p:cNvGrpSpPr>
              <a:grpSpLocks/>
            </p:cNvGrpSpPr>
            <p:nvPr/>
          </p:nvGrpSpPr>
          <p:grpSpPr bwMode="auto">
            <a:xfrm>
              <a:off x="4800" y="1910"/>
              <a:ext cx="912" cy="634"/>
              <a:chOff x="4800" y="2342"/>
              <a:chExt cx="912" cy="634"/>
            </a:xfrm>
          </p:grpSpPr>
          <p:sp>
            <p:nvSpPr>
              <p:cNvPr id="18474" name="Text Box 57"/>
              <p:cNvSpPr txBox="1">
                <a:spLocks noChangeArrowheads="1"/>
              </p:cNvSpPr>
              <p:nvPr/>
            </p:nvSpPr>
            <p:spPr bwMode="auto">
              <a:xfrm>
                <a:off x="4800" y="2650"/>
                <a:ext cx="91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pt-BR" altLang="pt-BR" sz="1400"/>
                  <a:t>Impressora, vídeo, disco, etc.</a:t>
                </a:r>
              </a:p>
            </p:txBody>
          </p:sp>
          <p:sp>
            <p:nvSpPr>
              <p:cNvPr id="18475" name="Line 58"/>
              <p:cNvSpPr>
                <a:spLocks noChangeShapeType="1"/>
              </p:cNvSpPr>
              <p:nvPr/>
            </p:nvSpPr>
            <p:spPr bwMode="auto">
              <a:xfrm rot="16200000" flipV="1">
                <a:off x="4920" y="236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0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2406</Words>
  <Application>Microsoft Office PowerPoint</Application>
  <PresentationFormat>Apresentação na tela (4:3)</PresentationFormat>
  <Paragraphs>486</Paragraphs>
  <Slides>37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Constantia</vt:lpstr>
      <vt:lpstr>Times New Roman</vt:lpstr>
      <vt:lpstr>Wingdings</vt:lpstr>
      <vt:lpstr>Tema do Office</vt:lpstr>
      <vt:lpstr>Imagem de bitmap</vt:lpstr>
      <vt:lpstr>Apresentação do PowerPoint</vt:lpstr>
      <vt:lpstr>Descrição de Algoritmo</vt:lpstr>
      <vt:lpstr>TIPOS DE DADOS</vt:lpstr>
      <vt:lpstr>TIPOS DE DADOS</vt:lpstr>
      <vt:lpstr>RESPOSTAS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159</cp:revision>
  <dcterms:created xsi:type="dcterms:W3CDTF">2016-08-15T14:02:52Z</dcterms:created>
  <dcterms:modified xsi:type="dcterms:W3CDTF">2022-02-14T00:34:16Z</dcterms:modified>
</cp:coreProperties>
</file>