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4" r:id="rId10"/>
    <p:sldId id="275" r:id="rId11"/>
    <p:sldId id="276" r:id="rId12"/>
    <p:sldId id="277" r:id="rId13"/>
    <p:sldId id="279" r:id="rId14"/>
    <p:sldId id="280" r:id="rId15"/>
    <p:sldId id="285" r:id="rId16"/>
    <p:sldId id="283" r:id="rId17"/>
    <p:sldId id="284" r:id="rId18"/>
    <p:sldId id="290" r:id="rId19"/>
    <p:sldId id="288" r:id="rId20"/>
    <p:sldId id="258" r:id="rId21"/>
    <p:sldId id="260" r:id="rId22"/>
    <p:sldId id="311" r:id="rId2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1" autoAdjust="0"/>
  </p:normalViewPr>
  <p:slideViewPr>
    <p:cSldViewPr>
      <p:cViewPr varScale="1">
        <p:scale>
          <a:sx n="61" d="100"/>
          <a:sy n="61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D32C16-4529-4191-B890-97BA955FED8C}" type="datetimeFigureOut">
              <a:rPr lang="pt-BR" smtClean="0"/>
              <a:pPr/>
              <a:t>13/02/2022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BAF07C-43D1-46A4-A67B-FA725B9765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4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12FD5-A08B-4B34-883E-A596365208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1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F07C-43D1-46A4-A67B-FA725B97659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6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22BE-7434-4CCB-ABCB-52ED383C1F7E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8FE6-79D8-44C3-AFC8-E28DCB9BA264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79BD-04FC-41C3-8036-91DF93068A5B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9A41-EE11-448D-A215-0608716A39B7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1398-2486-4E1F-A74A-6F0D08D03430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4428-AC22-451D-A73A-564AD133EAE2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76CB-3016-4AF6-B824-A17CEB239E6E}" type="datetime1">
              <a:rPr lang="pt-BR" smtClean="0"/>
              <a:t>13/02/2022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CC01-80B1-4162-8309-96F00CE721AD}" type="datetime1">
              <a:rPr lang="pt-BR" smtClean="0"/>
              <a:t>13/02/2022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6B73-8AF1-47E4-B0C1-EC5639D47FE6}" type="datetime1">
              <a:rPr lang="pt-BR" smtClean="0"/>
              <a:t>13/02/2022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DAEA-1B74-4C10-B3F6-266C05BA56C7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64F4-DB69-44EE-B0CC-8C77BD4BA97A}" type="datetime1">
              <a:rPr lang="pt-BR" smtClean="0"/>
              <a:t>13/02/2022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205F-277D-4EE6-8953-4979FCFA91D0}" type="datetime1">
              <a:rPr lang="pt-BR" smtClean="0"/>
              <a:t>13/02/2022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Algoritmo e Programação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AC4E-C467-454E-A5CB-2435CFDD19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012FB2-A9DD-4BB6-B5D6-610A6D3E9EA1}"/>
              </a:ext>
            </a:extLst>
          </p:cNvPr>
          <p:cNvSpPr txBox="1">
            <a:spLocks/>
          </p:cNvSpPr>
          <p:nvPr/>
        </p:nvSpPr>
        <p:spPr>
          <a:xfrm>
            <a:off x="379476" y="2301280"/>
            <a:ext cx="8385048" cy="2135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Programação</a:t>
            </a:r>
            <a:br>
              <a:rPr lang="pt-BR"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Programação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6C64CCC-4882-4175-B36A-6AEA59E576C9}"/>
              </a:ext>
            </a:extLst>
          </p:cNvPr>
          <p:cNvSpPr txBox="1">
            <a:spLocks/>
          </p:cNvSpPr>
          <p:nvPr/>
        </p:nvSpPr>
        <p:spPr>
          <a:xfrm>
            <a:off x="539552" y="5085184"/>
            <a:ext cx="7854696" cy="1392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500" b="1">
                <a:solidFill>
                  <a:schemeClr val="bg1"/>
                </a:solidFill>
              </a:rPr>
              <a:t>Análise e Desenvolvimento de Sistemas/Presencial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Professora Ma. Joyce Siqueira</a:t>
            </a:r>
          </a:p>
          <a:p>
            <a:pPr algn="l"/>
            <a:r>
              <a:rPr lang="pt-BR" sz="2500" b="1">
                <a:solidFill>
                  <a:schemeClr val="bg1"/>
                </a:solidFill>
              </a:rPr>
              <a:t>Email: joycitta@gmail.com </a:t>
            </a:r>
            <a:endParaRPr lang="pt-BR"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1C48B-864F-4B31-ABCB-A458553F584E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603895" y="77364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Teste de Algoritmos – (chinesinho)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703263" y="1487501"/>
            <a:ext cx="77724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77825" indent="-377825" algn="just">
              <a:buFont typeface="Wingdings" pitchFamily="2" charset="2"/>
              <a:buChar char="ü"/>
            </a:pPr>
            <a:r>
              <a:rPr lang="pt-BR" sz="2400" dirty="0"/>
              <a:t>Verificar a execução do algoritmo por meio de atribuição de valores de entrada (</a:t>
            </a:r>
            <a:r>
              <a:rPr lang="pt-BR" sz="2400" dirty="0">
                <a:solidFill>
                  <a:srgbClr val="FF9933"/>
                </a:solidFill>
              </a:rPr>
              <a:t>valores supostos</a:t>
            </a:r>
            <a:r>
              <a:rPr lang="pt-BR" sz="2400" dirty="0"/>
              <a:t>)</a:t>
            </a:r>
          </a:p>
          <a:p>
            <a:pPr marL="377825" indent="-377825" algn="just"/>
            <a:endParaRPr lang="pt-BR" sz="1200" dirty="0"/>
          </a:p>
          <a:p>
            <a:pPr marL="954088" lvl="1" indent="-385763" algn="just">
              <a:buFont typeface="Wingdings" pitchFamily="2" charset="2"/>
              <a:buChar char="Ø"/>
            </a:pPr>
            <a:r>
              <a:rPr lang="pt-BR" sz="2400" dirty="0"/>
              <a:t>Conhecido também como o processo do </a:t>
            </a:r>
            <a:r>
              <a:rPr lang="pt-BR" sz="2400" b="1" dirty="0"/>
              <a:t>Chinês </a:t>
            </a:r>
            <a:r>
              <a:rPr lang="pt-BR" sz="2400" dirty="0"/>
              <a:t>(ou chinesinho)</a:t>
            </a:r>
          </a:p>
          <a:p>
            <a:pPr marL="377825" indent="-377825" algn="just"/>
            <a:endParaRPr lang="pt-BR" sz="1600" dirty="0"/>
          </a:p>
          <a:p>
            <a:pPr marL="377825" indent="-377825" algn="just">
              <a:buFont typeface="Wingdings" pitchFamily="2" charset="2"/>
              <a:buChar char="ü"/>
            </a:pPr>
            <a:r>
              <a:rPr lang="pt-BR" sz="2400" dirty="0"/>
              <a:t>Verificação importante para constatar e analisar que o raciocínio do programador foi elaborado corretamente no algoritmo desenvolvido.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23850" y="4857760"/>
            <a:ext cx="8458200" cy="10895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85775" indent="-485775" algn="just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2400" dirty="0">
                <a:latin typeface="Arial" charset="0"/>
                <a:sym typeface="Symbol" pitchFamily="18" charset="2"/>
              </a:rPr>
              <a:t>	</a:t>
            </a:r>
            <a:r>
              <a:rPr lang="pt-BR" sz="2400" dirty="0"/>
              <a:t>O programador se coloca no lugar do computador e segue realizando todas as instruções do algoritmo, respeitando sua seqüência e lógica de funcionamento.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3" autoUpdateAnimBg="0" advAuto="0"/>
      <p:bldP spid="71684" grpId="0" build="p" animBg="1" autoUpdateAnimBg="0" advAuto="2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2D8F1-2D81-4763-8F01-563FBAAF5CCF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685800" y="6172200"/>
            <a:ext cx="7772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043608" y="1220748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buFontTx/>
              <a:buChar char="•"/>
            </a:pPr>
            <a:r>
              <a:rPr lang="pt-BR" sz="2800" dirty="0"/>
              <a:t>Qual o resultado produzido pelo algoritmo:</a:t>
            </a:r>
          </a:p>
        </p:txBody>
      </p:sp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267290" y="620688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 Proposto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38144" y="1785926"/>
            <a:ext cx="3276600" cy="52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accent6"/>
                </a:solidFill>
                <a:latin typeface="Times New Roman" pitchFamily="18" charset="0"/>
              </a:rPr>
              <a:t>algoritmo</a:t>
            </a:r>
            <a:r>
              <a:rPr lang="pt-BR" sz="2400" dirty="0">
                <a:latin typeface="Times New Roman" pitchFamily="18" charset="0"/>
              </a:rPr>
              <a:t> resultado;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//  Síntese:  </a:t>
            </a:r>
            <a:r>
              <a:rPr lang="pt-BR" sz="2400" b="1" dirty="0">
                <a:solidFill>
                  <a:srgbClr val="FF9933"/>
                </a:solidFill>
                <a:latin typeface="Times New Roman" pitchFamily="18" charset="0"/>
              </a:rPr>
              <a:t>??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b="1" dirty="0">
                <a:solidFill>
                  <a:schemeClr val="accent2"/>
                </a:solidFill>
                <a:latin typeface="Times New Roman" pitchFamily="18" charset="0"/>
              </a:rPr>
              <a:t>principal</a:t>
            </a:r>
            <a:r>
              <a:rPr lang="pt-BR" sz="2400" b="1" dirty="0"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//  Declarações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   logico a, b, c 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real x, y;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inteiro v, h; 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 // Instruções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b = verdadeiro;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a = falso;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c = falso;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x =1.5;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y = 3.2;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x = x + 1;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643306" y="1785926"/>
            <a:ext cx="5867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6"/>
                </a:solidFill>
                <a:latin typeface="Times New Roman" pitchFamily="18" charset="0"/>
              </a:rPr>
              <a:t>se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b="1" dirty="0">
                <a:latin typeface="Times New Roman" pitchFamily="18" charset="0"/>
              </a:rPr>
              <a:t>(</a:t>
            </a:r>
            <a:r>
              <a:rPr lang="pt-BR" sz="2000" dirty="0">
                <a:latin typeface="Times New Roman" pitchFamily="18" charset="0"/>
              </a:rPr>
              <a:t>(c) ou (( </a:t>
            </a:r>
            <a:r>
              <a:rPr lang="pt-BR" sz="2000" dirty="0" err="1">
                <a:latin typeface="Times New Roman" pitchFamily="18" charset="0"/>
              </a:rPr>
              <a:t>x+y</a:t>
            </a:r>
            <a:r>
              <a:rPr lang="pt-BR" sz="2000" dirty="0">
                <a:latin typeface="Times New Roman" pitchFamily="18" charset="0"/>
              </a:rPr>
              <a:t>) &gt; 5) ou  (</a:t>
            </a:r>
            <a:r>
              <a:rPr lang="pt-BR" sz="2000" dirty="0" err="1">
                <a:latin typeface="Times New Roman" pitchFamily="18" charset="0"/>
              </a:rPr>
              <a:t>nao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400" dirty="0">
                <a:latin typeface="Times New Roman" pitchFamily="18" charset="0"/>
              </a:rPr>
              <a:t>a e b</a:t>
            </a:r>
            <a:r>
              <a:rPr lang="pt-BR" sz="2000" dirty="0">
                <a:latin typeface="Times New Roman" pitchFamily="18" charset="0"/>
              </a:rPr>
              <a:t>)</a:t>
            </a:r>
            <a:r>
              <a:rPr lang="pt-BR" sz="2000" b="1" dirty="0">
                <a:latin typeface="Times New Roman" pitchFamily="18" charset="0"/>
              </a:rPr>
              <a:t>)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400" dirty="0" err="1">
                <a:latin typeface="Times New Roman" pitchFamily="18" charset="0"/>
              </a:rPr>
              <a:t>entao</a:t>
            </a:r>
            <a:r>
              <a:rPr lang="pt-BR" sz="2000" dirty="0">
                <a:latin typeface="Times New Roman" pitchFamily="18" charset="0"/>
              </a:rPr>
              <a:t> 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000" dirty="0">
                <a:latin typeface="Times New Roman" pitchFamily="18" charset="0"/>
              </a:rPr>
              <a:t>	</a:t>
            </a:r>
            <a:r>
              <a:rPr lang="pt-BR" sz="2400" dirty="0">
                <a:latin typeface="Times New Roman" pitchFamily="18" charset="0"/>
              </a:rPr>
              <a:t> h = 0;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6"/>
                </a:solidFill>
                <a:latin typeface="Times New Roman" pitchFamily="18" charset="0"/>
              </a:rPr>
              <a:t>senao</a:t>
            </a:r>
            <a:endParaRPr lang="pt-BR" sz="2400" dirty="0">
              <a:solidFill>
                <a:schemeClr val="accent6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h = 1;</a:t>
            </a: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6"/>
                </a:solidFill>
                <a:latin typeface="Times New Roman" pitchFamily="18" charset="0"/>
              </a:rPr>
              <a:t>fimSe</a:t>
            </a:r>
            <a:endParaRPr lang="pt-BR" sz="2400" dirty="0">
              <a:solidFill>
                <a:schemeClr val="accent6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defRPr/>
            </a:pPr>
            <a:r>
              <a:rPr lang="pt-BR" sz="2400" dirty="0">
                <a:latin typeface="Times New Roman" pitchFamily="18" charset="0"/>
              </a:rPr>
              <a:t>escreva (" h = ", h);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pt-BR" sz="2400" b="1" dirty="0" err="1">
                <a:solidFill>
                  <a:schemeClr val="accent2"/>
                </a:solidFill>
                <a:latin typeface="Times New Roman" pitchFamily="18" charset="0"/>
              </a:rPr>
              <a:t>fimPrincipal</a:t>
            </a:r>
            <a:endParaRPr lang="pt-BR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491880" y="1785926"/>
            <a:ext cx="8550" cy="49292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2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bldLvl="4" autoUpdateAnimBg="0" advAuto="0"/>
      <p:bldP spid="72709" grpId="0" build="p" bldLvl="4" autoUpdateAnimBg="0" advAuto="0"/>
      <p:bldP spid="72711" grpId="0" build="p" bldLvl="2" autoUpdateAnimBg="0" advAuto="0"/>
      <p:bldP spid="727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8FC55-80BE-4295-8975-62D92984AAB0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9397" name="Rectangle 8"/>
          <p:cNvSpPr>
            <a:spLocks noChangeArrowheads="1"/>
          </p:cNvSpPr>
          <p:nvPr/>
        </p:nvSpPr>
        <p:spPr bwMode="auto">
          <a:xfrm>
            <a:off x="685800" y="6248400"/>
            <a:ext cx="777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57232" y="823898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buFontTx/>
              <a:buChar char="•"/>
            </a:pPr>
            <a:r>
              <a:rPr lang="pt-BR" sz="2800" dirty="0"/>
              <a:t>O que será apresentado na penúltima linha do algoritmo?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304800" y="404794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dirty="0">
                <a:solidFill>
                  <a:srgbClr val="000099"/>
                </a:solidFill>
              </a:rPr>
              <a:t>Exercício Proposto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541463" y="1662138"/>
            <a:ext cx="5316537" cy="498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defRPr/>
            </a:pPr>
            <a:r>
              <a:rPr lang="pt-BR" sz="2400" b="1" dirty="0">
                <a:solidFill>
                  <a:schemeClr val="accent6"/>
                </a:solidFill>
                <a:latin typeface="Times New Roman" pitchFamily="18" charset="0"/>
              </a:rPr>
              <a:t>algoritmo</a:t>
            </a:r>
            <a:r>
              <a:rPr lang="pt-BR" sz="2400" dirty="0">
                <a:latin typeface="Times New Roman" pitchFamily="18" charset="0"/>
              </a:rPr>
              <a:t> resultados;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// Síntese: </a:t>
            </a:r>
            <a:r>
              <a:rPr lang="pt-BR" sz="2800" b="1" dirty="0">
                <a:solidFill>
                  <a:srgbClr val="FF9933"/>
                </a:solidFill>
                <a:latin typeface="Times New Roman" pitchFamily="18" charset="0"/>
              </a:rPr>
              <a:t>??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pt-BR" sz="2800" b="1" dirty="0">
                <a:solidFill>
                  <a:schemeClr val="accent2"/>
                </a:solidFill>
                <a:latin typeface="Times New Roman" pitchFamily="18" charset="0"/>
              </a:rPr>
              <a:t>principal</a:t>
            </a:r>
            <a:endParaRPr lang="pt-BR" sz="24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 // Declarações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defRPr/>
            </a:pPr>
            <a:r>
              <a:rPr lang="pt-BR" sz="2400" dirty="0">
                <a:latin typeface="Times New Roman" pitchFamily="18" charset="0"/>
              </a:rPr>
              <a:t>	 inteiro resultado;</a:t>
            </a:r>
          </a:p>
          <a:p>
            <a:pPr marL="742950" lvl="1" indent="-285750">
              <a:lnSpc>
                <a:spcPct val="80000"/>
              </a:lnSpc>
              <a:spcBef>
                <a:spcPct val="0"/>
              </a:spcBef>
              <a:defRPr/>
            </a:pPr>
            <a:r>
              <a:rPr lang="pt-BR" sz="2400" dirty="0">
                <a:latin typeface="Times New Roman" pitchFamily="18" charset="0"/>
              </a:rPr>
              <a:t>inteiro numero; 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      // Instruções</a:t>
            </a: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 err="1">
                <a:latin typeface="Times New Roman" pitchFamily="18" charset="0"/>
              </a:rPr>
              <a:t>escreval</a:t>
            </a:r>
            <a:r>
              <a:rPr lang="pt-BR" sz="2400" dirty="0">
                <a:latin typeface="Times New Roman" pitchFamily="18" charset="0"/>
              </a:rPr>
              <a:t>("Informe um numero: ");</a:t>
            </a: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leia (numero);</a:t>
            </a: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>
                <a:solidFill>
                  <a:schemeClr val="accent6"/>
                </a:solidFill>
                <a:latin typeface="Times New Roman" pitchFamily="18" charset="0"/>
              </a:rPr>
              <a:t>se</a:t>
            </a:r>
            <a:r>
              <a:rPr lang="pt-BR" sz="2400" dirty="0">
                <a:latin typeface="Times New Roman" pitchFamily="18" charset="0"/>
              </a:rPr>
              <a:t> (numero &gt; 0) </a:t>
            </a:r>
            <a:r>
              <a:rPr lang="pt-BR" sz="2400" dirty="0" err="1">
                <a:latin typeface="Times New Roman" pitchFamily="18" charset="0"/>
              </a:rPr>
              <a:t>entao</a:t>
            </a:r>
            <a:endParaRPr lang="pt-BR" sz="2400" dirty="0">
              <a:latin typeface="Times New Roman" pitchFamily="18" charset="0"/>
            </a:endParaRP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	 resultado = numero * 10; </a:t>
            </a: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 err="1">
                <a:solidFill>
                  <a:schemeClr val="accent6"/>
                </a:solidFill>
                <a:latin typeface="Times New Roman" pitchFamily="18" charset="0"/>
              </a:rPr>
              <a:t>senao</a:t>
            </a:r>
            <a:endParaRPr lang="pt-BR" sz="2400" dirty="0">
              <a:solidFill>
                <a:schemeClr val="accent6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	 resultado = numero * 100; </a:t>
            </a: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 err="1">
                <a:solidFill>
                  <a:schemeClr val="accent6"/>
                </a:solidFill>
                <a:latin typeface="Times New Roman" pitchFamily="18" charset="0"/>
              </a:rPr>
              <a:t>fimSe</a:t>
            </a:r>
            <a:endParaRPr lang="pt-BR" sz="2400" dirty="0">
              <a:solidFill>
                <a:schemeClr val="accent6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80000"/>
              </a:lnSpc>
              <a:defRPr/>
            </a:pPr>
            <a:r>
              <a:rPr lang="pt-BR" sz="2400" dirty="0">
                <a:latin typeface="Times New Roman" pitchFamily="18" charset="0"/>
              </a:rPr>
              <a:t>escreva("Total final = ", resultado);</a:t>
            </a:r>
          </a:p>
          <a:p>
            <a:pPr marL="342900" indent="-342900">
              <a:lnSpc>
                <a:spcPct val="80000"/>
              </a:lnSpc>
              <a:defRPr/>
            </a:pPr>
            <a:r>
              <a:rPr lang="pt-BR" sz="2400" b="1" dirty="0" err="1">
                <a:solidFill>
                  <a:schemeClr val="accent2"/>
                </a:solidFill>
                <a:latin typeface="Times New Roman" pitchFamily="18" charset="0"/>
              </a:rPr>
              <a:t>fimPrincipa</a:t>
            </a:r>
            <a:r>
              <a:rPr lang="pt-BR" sz="2400" b="1" dirty="0" err="1">
                <a:latin typeface="Times New Roman" pitchFamily="18" charset="0"/>
              </a:rPr>
              <a:t>l</a:t>
            </a:r>
            <a:endParaRPr lang="pt-BR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7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7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7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7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7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7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7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7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7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7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37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37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37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bldLvl="4" autoUpdateAnimBg="0" advAuto="0"/>
      <p:bldP spid="73735" grpId="0" build="p" bldLvl="4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B1D46-BED1-4C0C-A0FB-7390944402A5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685800" y="6248400"/>
            <a:ext cx="777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533400" y="966774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3200" dirty="0"/>
              <a:t>Encadeamento de várias seleções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81146" y="2081234"/>
            <a:ext cx="533400" cy="4419600"/>
            <a:chOff x="1008" y="1152"/>
            <a:chExt cx="336" cy="2784"/>
          </a:xfrm>
        </p:grpSpPr>
        <p:sp>
          <p:nvSpPr>
            <p:cNvPr id="61456" name="Line 6"/>
            <p:cNvSpPr>
              <a:spLocks noChangeShapeType="1"/>
            </p:cNvSpPr>
            <p:nvPr/>
          </p:nvSpPr>
          <p:spPr bwMode="auto">
            <a:xfrm>
              <a:off x="1248" y="1152"/>
              <a:ext cx="0" cy="2784"/>
            </a:xfrm>
            <a:prstGeom prst="line">
              <a:avLst/>
            </a:prstGeom>
            <a:noFill/>
            <a:ln w="12700">
              <a:solidFill>
                <a:srgbClr val="FF9933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pt-BR"/>
            </a:p>
          </p:txBody>
        </p:sp>
        <p:sp>
          <p:nvSpPr>
            <p:cNvPr id="61457" name="Rectangle 7"/>
            <p:cNvSpPr>
              <a:spLocks noChangeArrowheads="1"/>
            </p:cNvSpPr>
            <p:nvPr/>
          </p:nvSpPr>
          <p:spPr bwMode="auto">
            <a:xfrm>
              <a:off x="1008" y="2256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14600" y="2357430"/>
            <a:ext cx="533400" cy="3810000"/>
            <a:chOff x="1584" y="1392"/>
            <a:chExt cx="336" cy="2400"/>
          </a:xfrm>
        </p:grpSpPr>
        <p:sp>
          <p:nvSpPr>
            <p:cNvPr id="61452" name="Line 8"/>
            <p:cNvSpPr>
              <a:spLocks noChangeShapeType="1"/>
            </p:cNvSpPr>
            <p:nvPr/>
          </p:nvSpPr>
          <p:spPr bwMode="auto">
            <a:xfrm>
              <a:off x="1824" y="1392"/>
              <a:ext cx="0" cy="62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pt-BR"/>
            </a:p>
          </p:txBody>
        </p:sp>
        <p:sp>
          <p:nvSpPr>
            <p:cNvPr id="61453" name="Rectangle 9"/>
            <p:cNvSpPr>
              <a:spLocks noChangeArrowheads="1"/>
            </p:cNvSpPr>
            <p:nvPr/>
          </p:nvSpPr>
          <p:spPr bwMode="auto">
            <a:xfrm>
              <a:off x="1584" y="1632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  <p:sp>
          <p:nvSpPr>
            <p:cNvPr id="61454" name="Line 10"/>
            <p:cNvSpPr>
              <a:spLocks noChangeShapeType="1"/>
            </p:cNvSpPr>
            <p:nvPr/>
          </p:nvSpPr>
          <p:spPr bwMode="auto">
            <a:xfrm>
              <a:off x="1824" y="2688"/>
              <a:ext cx="0" cy="110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lIns="92075" tIns="46038" rIns="92075" bIns="46038"/>
            <a:lstStyle/>
            <a:p>
              <a:endParaRPr lang="pt-BR"/>
            </a:p>
          </p:txBody>
        </p:sp>
        <p:sp>
          <p:nvSpPr>
            <p:cNvPr id="61455" name="Rectangle 11"/>
            <p:cNvSpPr>
              <a:spLocks noChangeArrowheads="1"/>
            </p:cNvSpPr>
            <p:nvPr/>
          </p:nvSpPr>
          <p:spPr bwMode="auto">
            <a:xfrm>
              <a:off x="1584" y="2928"/>
              <a:ext cx="336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pt-BR"/>
            </a:p>
          </p:txBody>
        </p:sp>
      </p:grpSp>
      <p:sp>
        <p:nvSpPr>
          <p:cNvPr id="61450" name="Rectangle 4"/>
          <p:cNvSpPr>
            <a:spLocks noChangeArrowheads="1"/>
          </p:cNvSpPr>
          <p:nvPr/>
        </p:nvSpPr>
        <p:spPr bwMode="auto">
          <a:xfrm>
            <a:off x="538194" y="31907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rgbClr val="000099"/>
                </a:solidFill>
              </a:rPr>
              <a:t>SELEÇÃO  ENCADEADA</a:t>
            </a: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786182" y="5481654"/>
            <a:ext cx="0" cy="30480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95463" y="1641499"/>
            <a:ext cx="4986337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>
                <a:solidFill>
                  <a:schemeClr val="accent6"/>
                </a:solidFill>
              </a:rPr>
              <a:t>se</a:t>
            </a:r>
            <a:r>
              <a:rPr lang="pt-PT" dirty="0"/>
              <a:t>  (&lt;condição 1&gt;)  entao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se</a:t>
            </a:r>
            <a:r>
              <a:rPr lang="pt-PT" dirty="0"/>
              <a:t>  (&lt;condição 2&gt;)  entao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&lt;comandos 1&gt;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senao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&lt;comandos 2&gt;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fimSe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>
                <a:solidFill>
                  <a:schemeClr val="accent6"/>
                </a:solidFill>
              </a:rPr>
              <a:t>senao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se</a:t>
            </a:r>
            <a:r>
              <a:rPr lang="pt-PT" dirty="0"/>
              <a:t>  (&lt;condição 3&gt;)  entao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&lt;comandos 3&gt;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senao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</a:t>
            </a:r>
            <a:r>
              <a:rPr lang="pt-PT" dirty="0">
                <a:solidFill>
                  <a:schemeClr val="accent6"/>
                </a:solidFill>
              </a:rPr>
              <a:t>se</a:t>
            </a:r>
            <a:r>
              <a:rPr lang="pt-PT" dirty="0"/>
              <a:t> (&lt;condição </a:t>
            </a:r>
            <a:r>
              <a:rPr lang="pt-PT" i="1" dirty="0"/>
              <a:t>n&gt;</a:t>
            </a:r>
            <a:r>
              <a:rPr lang="pt-PT" dirty="0"/>
              <a:t>) entao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    ::::::::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	</a:t>
            </a:r>
            <a:r>
              <a:rPr lang="pt-PT" dirty="0">
                <a:solidFill>
                  <a:schemeClr val="accent6"/>
                </a:solidFill>
              </a:rPr>
              <a:t>fimSe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/>
              <a:t>	</a:t>
            </a:r>
            <a:r>
              <a:rPr lang="pt-PT" dirty="0">
                <a:solidFill>
                  <a:schemeClr val="accent6"/>
                </a:solidFill>
              </a:rPr>
              <a:t>fimSe</a:t>
            </a:r>
          </a:p>
          <a:p>
            <a:pPr>
              <a:lnSpc>
                <a:spcPct val="90000"/>
              </a:lnSpc>
              <a:spcBef>
                <a:spcPct val="5000"/>
              </a:spcBef>
              <a:defRPr/>
            </a:pPr>
            <a:r>
              <a:rPr lang="pt-PT" dirty="0">
                <a:solidFill>
                  <a:schemeClr val="accent6"/>
                </a:solidFill>
              </a:rPr>
              <a:t>fimSe</a:t>
            </a:r>
            <a:endParaRPr lang="pt-BR" sz="16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autoUpdateAnimBg="0" advAuto="0"/>
      <p:bldP spid="76812" grpId="0" animBg="1"/>
      <p:bldP spid="76803" grpId="0" build="p" bldLvl="3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A699E-EF22-4099-AEA7-B72CFCCFF440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24000" y="1143000"/>
            <a:ext cx="6172200" cy="4724400"/>
            <a:chOff x="960" y="720"/>
            <a:chExt cx="3888" cy="2976"/>
          </a:xfrm>
        </p:grpSpPr>
        <p:sp>
          <p:nvSpPr>
            <p:cNvPr id="62472" name="AutoShape 2"/>
            <p:cNvSpPr>
              <a:spLocks noChangeArrowheads="1"/>
            </p:cNvSpPr>
            <p:nvPr/>
          </p:nvSpPr>
          <p:spPr bwMode="auto">
            <a:xfrm>
              <a:off x="960" y="1200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condição</a:t>
              </a:r>
            </a:p>
          </p:txBody>
        </p:sp>
        <p:sp>
          <p:nvSpPr>
            <p:cNvPr id="62473" name="Line 3"/>
            <p:cNvSpPr>
              <a:spLocks noChangeShapeType="1"/>
            </p:cNvSpPr>
            <p:nvPr/>
          </p:nvSpPr>
          <p:spPr bwMode="auto">
            <a:xfrm>
              <a:off x="1680" y="72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74" name="Line 4"/>
            <p:cNvSpPr>
              <a:spLocks noChangeShapeType="1"/>
            </p:cNvSpPr>
            <p:nvPr/>
          </p:nvSpPr>
          <p:spPr bwMode="auto">
            <a:xfrm>
              <a:off x="1680" y="1824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75" name="Freeform 5"/>
            <p:cNvSpPr>
              <a:spLocks/>
            </p:cNvSpPr>
            <p:nvPr/>
          </p:nvSpPr>
          <p:spPr bwMode="auto">
            <a:xfrm>
              <a:off x="2352" y="1488"/>
              <a:ext cx="912" cy="768"/>
            </a:xfrm>
            <a:custGeom>
              <a:avLst/>
              <a:gdLst>
                <a:gd name="T0" fmla="*/ 0 w 912"/>
                <a:gd name="T1" fmla="*/ 0 h 768"/>
                <a:gd name="T2" fmla="*/ 912 w 912"/>
                <a:gd name="T3" fmla="*/ 0 h 768"/>
                <a:gd name="T4" fmla="*/ 912 w 912"/>
                <a:gd name="T5" fmla="*/ 768 h 768"/>
                <a:gd name="T6" fmla="*/ 0 60000 65536"/>
                <a:gd name="T7" fmla="*/ 0 60000 65536"/>
                <a:gd name="T8" fmla="*/ 0 60000 65536"/>
                <a:gd name="T9" fmla="*/ 0 w 912"/>
                <a:gd name="T10" fmla="*/ 0 h 768"/>
                <a:gd name="T11" fmla="*/ 912 w 91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68">
                  <a:moveTo>
                    <a:pt x="0" y="0"/>
                  </a:moveTo>
                  <a:lnTo>
                    <a:pt x="912" y="0"/>
                  </a:lnTo>
                  <a:lnTo>
                    <a:pt x="912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76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77" name="Text Box 7"/>
            <p:cNvSpPr txBox="1">
              <a:spLocks noChangeArrowheads="1"/>
            </p:cNvSpPr>
            <p:nvPr/>
          </p:nvSpPr>
          <p:spPr bwMode="auto">
            <a:xfrm>
              <a:off x="1814" y="176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62478" name="Text Box 8"/>
            <p:cNvSpPr txBox="1">
              <a:spLocks noChangeArrowheads="1"/>
            </p:cNvSpPr>
            <p:nvPr/>
          </p:nvSpPr>
          <p:spPr bwMode="auto">
            <a:xfrm>
              <a:off x="2304" y="120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62479" name="AutoShape 9"/>
            <p:cNvSpPr>
              <a:spLocks noChangeArrowheads="1"/>
            </p:cNvSpPr>
            <p:nvPr/>
          </p:nvSpPr>
          <p:spPr bwMode="auto">
            <a:xfrm>
              <a:off x="2544" y="2208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condição</a:t>
              </a:r>
            </a:p>
          </p:txBody>
        </p:sp>
        <p:sp>
          <p:nvSpPr>
            <p:cNvPr id="62480" name="Line 10"/>
            <p:cNvSpPr>
              <a:spLocks noChangeShapeType="1"/>
            </p:cNvSpPr>
            <p:nvPr/>
          </p:nvSpPr>
          <p:spPr bwMode="auto">
            <a:xfrm>
              <a:off x="3264" y="2832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81" name="Freeform 11"/>
            <p:cNvSpPr>
              <a:spLocks/>
            </p:cNvSpPr>
            <p:nvPr/>
          </p:nvSpPr>
          <p:spPr bwMode="auto">
            <a:xfrm>
              <a:off x="3936" y="2496"/>
              <a:ext cx="912" cy="768"/>
            </a:xfrm>
            <a:custGeom>
              <a:avLst/>
              <a:gdLst>
                <a:gd name="T0" fmla="*/ 0 w 912"/>
                <a:gd name="T1" fmla="*/ 0 h 768"/>
                <a:gd name="T2" fmla="*/ 912 w 912"/>
                <a:gd name="T3" fmla="*/ 0 h 768"/>
                <a:gd name="T4" fmla="*/ 912 w 912"/>
                <a:gd name="T5" fmla="*/ 768 h 768"/>
                <a:gd name="T6" fmla="*/ 0 60000 65536"/>
                <a:gd name="T7" fmla="*/ 0 60000 65536"/>
                <a:gd name="T8" fmla="*/ 0 60000 65536"/>
                <a:gd name="T9" fmla="*/ 0 w 912"/>
                <a:gd name="T10" fmla="*/ 0 h 768"/>
                <a:gd name="T11" fmla="*/ 912 w 91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68">
                  <a:moveTo>
                    <a:pt x="0" y="0"/>
                  </a:moveTo>
                  <a:lnTo>
                    <a:pt x="912" y="0"/>
                  </a:lnTo>
                  <a:lnTo>
                    <a:pt x="912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82" name="Text Box 12"/>
            <p:cNvSpPr txBox="1">
              <a:spLocks noChangeArrowheads="1"/>
            </p:cNvSpPr>
            <p:nvPr/>
          </p:nvSpPr>
          <p:spPr bwMode="auto">
            <a:xfrm>
              <a:off x="3312" y="28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62483" name="Text Box 13"/>
            <p:cNvSpPr txBox="1">
              <a:spLocks noChangeArrowheads="1"/>
            </p:cNvSpPr>
            <p:nvPr/>
          </p:nvSpPr>
          <p:spPr bwMode="auto">
            <a:xfrm>
              <a:off x="3360" y="196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62484" name="Rectangle 14"/>
            <p:cNvSpPr>
              <a:spLocks noChangeArrowheads="1"/>
            </p:cNvSpPr>
            <p:nvPr/>
          </p:nvSpPr>
          <p:spPr bwMode="auto">
            <a:xfrm>
              <a:off x="2688" y="3264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2470" name="Rectangle 15"/>
          <p:cNvSpPr>
            <a:spLocks noChangeArrowheads="1"/>
          </p:cNvSpPr>
          <p:nvPr/>
        </p:nvSpPr>
        <p:spPr bwMode="auto">
          <a:xfrm>
            <a:off x="1109698" y="39050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rgbClr val="000099"/>
                </a:solidFill>
              </a:rPr>
              <a:t>FLUXOGRAMA:  seleção encadeada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7543800" y="5105400"/>
            <a:ext cx="30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pt-BR" sz="3200"/>
              <a:t>:</a:t>
            </a:r>
          </a:p>
          <a:p>
            <a:r>
              <a:rPr lang="pt-BR" sz="3200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E5761-5214-4029-9340-2D14B480AF35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1219200"/>
            <a:ext cx="6172200" cy="4724400"/>
            <a:chOff x="960" y="720"/>
            <a:chExt cx="3888" cy="2976"/>
          </a:xfrm>
        </p:grpSpPr>
        <p:sp>
          <p:nvSpPr>
            <p:cNvPr id="67593" name="AutoShape 3"/>
            <p:cNvSpPr>
              <a:spLocks noChangeArrowheads="1"/>
            </p:cNvSpPr>
            <p:nvPr/>
          </p:nvSpPr>
          <p:spPr bwMode="auto">
            <a:xfrm>
              <a:off x="960" y="1200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Valor = v1</a:t>
              </a:r>
            </a:p>
          </p:txBody>
        </p:sp>
        <p:sp>
          <p:nvSpPr>
            <p:cNvPr id="67594" name="Line 4"/>
            <p:cNvSpPr>
              <a:spLocks noChangeShapeType="1"/>
            </p:cNvSpPr>
            <p:nvPr/>
          </p:nvSpPr>
          <p:spPr bwMode="auto">
            <a:xfrm>
              <a:off x="1680" y="72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595" name="Line 5"/>
            <p:cNvSpPr>
              <a:spLocks noChangeShapeType="1"/>
            </p:cNvSpPr>
            <p:nvPr/>
          </p:nvSpPr>
          <p:spPr bwMode="auto">
            <a:xfrm>
              <a:off x="1680" y="1824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596" name="Freeform 6"/>
            <p:cNvSpPr>
              <a:spLocks/>
            </p:cNvSpPr>
            <p:nvPr/>
          </p:nvSpPr>
          <p:spPr bwMode="auto">
            <a:xfrm>
              <a:off x="2352" y="1488"/>
              <a:ext cx="912" cy="768"/>
            </a:xfrm>
            <a:custGeom>
              <a:avLst/>
              <a:gdLst>
                <a:gd name="T0" fmla="*/ 0 w 912"/>
                <a:gd name="T1" fmla="*/ 0 h 768"/>
                <a:gd name="T2" fmla="*/ 912 w 912"/>
                <a:gd name="T3" fmla="*/ 0 h 768"/>
                <a:gd name="T4" fmla="*/ 912 w 912"/>
                <a:gd name="T5" fmla="*/ 768 h 768"/>
                <a:gd name="T6" fmla="*/ 0 60000 65536"/>
                <a:gd name="T7" fmla="*/ 0 60000 65536"/>
                <a:gd name="T8" fmla="*/ 0 60000 65536"/>
                <a:gd name="T9" fmla="*/ 0 w 912"/>
                <a:gd name="T10" fmla="*/ 0 h 768"/>
                <a:gd name="T11" fmla="*/ 912 w 91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68">
                  <a:moveTo>
                    <a:pt x="0" y="0"/>
                  </a:moveTo>
                  <a:lnTo>
                    <a:pt x="912" y="0"/>
                  </a:lnTo>
                  <a:lnTo>
                    <a:pt x="912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597" name="Rectangle 7"/>
            <p:cNvSpPr>
              <a:spLocks noChangeArrowheads="1"/>
            </p:cNvSpPr>
            <p:nvPr/>
          </p:nvSpPr>
          <p:spPr bwMode="auto">
            <a:xfrm>
              <a:off x="1104" y="2304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598" name="Text Box 8"/>
            <p:cNvSpPr txBox="1">
              <a:spLocks noChangeArrowheads="1"/>
            </p:cNvSpPr>
            <p:nvPr/>
          </p:nvSpPr>
          <p:spPr bwMode="auto">
            <a:xfrm>
              <a:off x="1814" y="1766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67599" name="Text Box 9"/>
            <p:cNvSpPr txBox="1">
              <a:spLocks noChangeArrowheads="1"/>
            </p:cNvSpPr>
            <p:nvPr/>
          </p:nvSpPr>
          <p:spPr bwMode="auto">
            <a:xfrm>
              <a:off x="2304" y="120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67600" name="AutoShape 10"/>
            <p:cNvSpPr>
              <a:spLocks noChangeArrowheads="1"/>
            </p:cNvSpPr>
            <p:nvPr/>
          </p:nvSpPr>
          <p:spPr bwMode="auto">
            <a:xfrm>
              <a:off x="2544" y="2208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Valor = v2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Ou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Valor = v3</a:t>
              </a:r>
            </a:p>
          </p:txBody>
        </p:sp>
        <p:sp>
          <p:nvSpPr>
            <p:cNvPr id="67601" name="Line 11"/>
            <p:cNvSpPr>
              <a:spLocks noChangeShapeType="1"/>
            </p:cNvSpPr>
            <p:nvPr/>
          </p:nvSpPr>
          <p:spPr bwMode="auto">
            <a:xfrm>
              <a:off x="3264" y="2832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602" name="Freeform 12"/>
            <p:cNvSpPr>
              <a:spLocks/>
            </p:cNvSpPr>
            <p:nvPr/>
          </p:nvSpPr>
          <p:spPr bwMode="auto">
            <a:xfrm>
              <a:off x="3936" y="2496"/>
              <a:ext cx="912" cy="768"/>
            </a:xfrm>
            <a:custGeom>
              <a:avLst/>
              <a:gdLst>
                <a:gd name="T0" fmla="*/ 0 w 912"/>
                <a:gd name="T1" fmla="*/ 0 h 768"/>
                <a:gd name="T2" fmla="*/ 912 w 912"/>
                <a:gd name="T3" fmla="*/ 0 h 768"/>
                <a:gd name="T4" fmla="*/ 912 w 912"/>
                <a:gd name="T5" fmla="*/ 768 h 768"/>
                <a:gd name="T6" fmla="*/ 0 60000 65536"/>
                <a:gd name="T7" fmla="*/ 0 60000 65536"/>
                <a:gd name="T8" fmla="*/ 0 60000 65536"/>
                <a:gd name="T9" fmla="*/ 0 w 912"/>
                <a:gd name="T10" fmla="*/ 0 h 768"/>
                <a:gd name="T11" fmla="*/ 912 w 91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68">
                  <a:moveTo>
                    <a:pt x="0" y="0"/>
                  </a:moveTo>
                  <a:lnTo>
                    <a:pt x="912" y="0"/>
                  </a:lnTo>
                  <a:lnTo>
                    <a:pt x="912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7603" name="Text Box 13"/>
            <p:cNvSpPr txBox="1">
              <a:spLocks noChangeArrowheads="1"/>
            </p:cNvSpPr>
            <p:nvPr/>
          </p:nvSpPr>
          <p:spPr bwMode="auto">
            <a:xfrm>
              <a:off x="3312" y="288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67604" name="Text Box 14"/>
            <p:cNvSpPr txBox="1">
              <a:spLocks noChangeArrowheads="1"/>
            </p:cNvSpPr>
            <p:nvPr/>
          </p:nvSpPr>
          <p:spPr bwMode="auto">
            <a:xfrm>
              <a:off x="3360" y="196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1600" b="1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  <p:sp>
          <p:nvSpPr>
            <p:cNvPr id="67605" name="Rectangle 15"/>
            <p:cNvSpPr>
              <a:spLocks noChangeArrowheads="1"/>
            </p:cNvSpPr>
            <p:nvPr/>
          </p:nvSpPr>
          <p:spPr bwMode="auto">
            <a:xfrm>
              <a:off x="2688" y="3264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7590" name="Rectangle 16"/>
          <p:cNvSpPr>
            <a:spLocks noChangeArrowheads="1"/>
          </p:cNvSpPr>
          <p:nvPr/>
        </p:nvSpPr>
        <p:spPr bwMode="auto">
          <a:xfrm>
            <a:off x="1038260" y="39050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rgbClr val="000099"/>
                </a:solidFill>
              </a:rPr>
              <a:t>FLUXOGRAMA:  seleção encadeada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7543800" y="5105400"/>
            <a:ext cx="30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pt-BR" sz="3200"/>
              <a:t>:</a:t>
            </a:r>
          </a:p>
          <a:p>
            <a:r>
              <a:rPr lang="pt-BR" sz="3200"/>
              <a:t>:</a:t>
            </a:r>
          </a:p>
        </p:txBody>
      </p:sp>
      <p:sp>
        <p:nvSpPr>
          <p:cNvPr id="67592" name="Rectangle 18"/>
          <p:cNvSpPr>
            <a:spLocks noChangeArrowheads="1"/>
          </p:cNvSpPr>
          <p:nvPr/>
        </p:nvSpPr>
        <p:spPr bwMode="auto">
          <a:xfrm>
            <a:off x="6400800" y="36576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pt-BR" sz="1600" b="1">
                <a:solidFill>
                  <a:schemeClr val="accent1"/>
                </a:solidFill>
                <a:latin typeface="Arial" charset="0"/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Algoritmo e Programação</a:t>
            </a:r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E2B149-E91C-467D-AA52-BB8445F5B1A8}" type="slidenum">
              <a:rPr lang="pt-BR" smtClean="0">
                <a:solidFill>
                  <a:srgbClr val="000000"/>
                </a:solidFill>
              </a:rPr>
              <a:pPr/>
              <a:t>16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65541" name="Rectangle 9"/>
          <p:cNvSpPr>
            <a:spLocks noChangeArrowheads="1"/>
          </p:cNvSpPr>
          <p:nvPr/>
        </p:nvSpPr>
        <p:spPr bwMode="auto">
          <a:xfrm>
            <a:off x="609600" y="6248400"/>
            <a:ext cx="8001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03263" y="914400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2600" dirty="0">
                <a:solidFill>
                  <a:srgbClr val="000000"/>
                </a:solidFill>
              </a:rPr>
              <a:t>Utilizado quando uma determinada variável pode ser igual a diferentes valores que se deseja avaliar</a:t>
            </a:r>
          </a:p>
          <a:p>
            <a:pPr marL="342900" indent="-342900">
              <a:buFontTx/>
              <a:buChar char="•"/>
            </a:pPr>
            <a:r>
              <a:rPr lang="pt-BR" sz="2600" dirty="0">
                <a:solidFill>
                  <a:srgbClr val="000000"/>
                </a:solidFill>
              </a:rPr>
              <a:t>Sintaxe do comando:</a:t>
            </a:r>
          </a:p>
          <a:p>
            <a:pPr marL="742950" lvl="1" indent="-285750"/>
            <a:r>
              <a:rPr lang="pt-BR" sz="2200" dirty="0">
                <a:solidFill>
                  <a:srgbClr val="2D2DB9"/>
                </a:solidFill>
              </a:rPr>
              <a:t>escolha</a:t>
            </a:r>
            <a:r>
              <a:rPr lang="pt-BR" sz="2200" dirty="0">
                <a:solidFill>
                  <a:srgbClr val="000000"/>
                </a:solidFill>
              </a:rPr>
              <a:t> (</a:t>
            </a:r>
            <a:r>
              <a:rPr lang="pt-BR" sz="2200" dirty="0">
                <a:solidFill>
                  <a:srgbClr val="FF9933"/>
                </a:solidFill>
              </a:rPr>
              <a:t>&lt;valor&gt;</a:t>
            </a:r>
            <a:r>
              <a:rPr lang="pt-BR" sz="2200" dirty="0">
                <a:solidFill>
                  <a:srgbClr val="000000"/>
                </a:solidFill>
              </a:rPr>
              <a:t>)</a:t>
            </a:r>
          </a:p>
          <a:p>
            <a:pPr marL="742950" lvl="1" indent="-285750"/>
            <a:r>
              <a:rPr lang="pt-BR" sz="2200" dirty="0">
                <a:solidFill>
                  <a:srgbClr val="2D2DB9"/>
                </a:solidFill>
              </a:rPr>
              <a:t>caso</a:t>
            </a:r>
            <a:r>
              <a:rPr lang="pt-BR" sz="2200" dirty="0">
                <a:solidFill>
                  <a:srgbClr val="000000"/>
                </a:solidFill>
              </a:rPr>
              <a:t> </a:t>
            </a:r>
            <a:r>
              <a:rPr lang="pt-BR" sz="2200" dirty="0">
                <a:solidFill>
                  <a:srgbClr val="00CC99"/>
                </a:solidFill>
              </a:rPr>
              <a:t>v1</a:t>
            </a:r>
          </a:p>
          <a:p>
            <a:pPr marL="1143000" lvl="2" indent="-228600"/>
            <a:r>
              <a:rPr lang="pt-BR" sz="2200" dirty="0">
                <a:solidFill>
                  <a:srgbClr val="000000"/>
                </a:solidFill>
              </a:rPr>
              <a:t>comandos 1;</a:t>
            </a:r>
          </a:p>
          <a:p>
            <a:pPr marL="1143000" lvl="2" indent="-228600"/>
            <a:r>
              <a:rPr lang="pt-BR" sz="2200" dirty="0">
                <a:solidFill>
                  <a:srgbClr val="000000"/>
                </a:solidFill>
              </a:rPr>
              <a:t> </a:t>
            </a:r>
            <a:r>
              <a:rPr lang="pt-BR" sz="2200" dirty="0">
                <a:solidFill>
                  <a:srgbClr val="2D2DB9"/>
                </a:solidFill>
              </a:rPr>
              <a:t>interrompa</a:t>
            </a:r>
            <a:r>
              <a:rPr lang="pt-BR" sz="2200" dirty="0">
                <a:solidFill>
                  <a:srgbClr val="000000"/>
                </a:solidFill>
              </a:rPr>
              <a:t>;</a:t>
            </a:r>
          </a:p>
          <a:p>
            <a:pPr marL="742950" lvl="1" indent="-285750"/>
            <a:r>
              <a:rPr lang="pt-BR" sz="2200" dirty="0">
                <a:solidFill>
                  <a:srgbClr val="2D2DB9"/>
                </a:solidFill>
              </a:rPr>
              <a:t>caso v2</a:t>
            </a:r>
          </a:p>
          <a:p>
            <a:pPr marL="742950" lvl="1" indent="-285750"/>
            <a:r>
              <a:rPr lang="pt-BR" sz="2200" dirty="0">
                <a:solidFill>
                  <a:srgbClr val="2D2DB9"/>
                </a:solidFill>
              </a:rPr>
              <a:t>caso v3</a:t>
            </a:r>
          </a:p>
          <a:p>
            <a:pPr marL="1143000" lvl="2" indent="-228600"/>
            <a:r>
              <a:rPr lang="pt-BR" sz="2200" dirty="0">
                <a:solidFill>
                  <a:srgbClr val="000000"/>
                </a:solidFill>
              </a:rPr>
              <a:t>  comandos 2;</a:t>
            </a:r>
          </a:p>
          <a:p>
            <a:pPr marL="1143000" lvl="2" indent="-228600"/>
            <a:r>
              <a:rPr lang="pt-BR" sz="2200" dirty="0">
                <a:solidFill>
                  <a:srgbClr val="000000"/>
                </a:solidFill>
              </a:rPr>
              <a:t>  </a:t>
            </a:r>
            <a:r>
              <a:rPr lang="pt-BR" sz="2200" dirty="0">
                <a:solidFill>
                  <a:srgbClr val="2D2DB9"/>
                </a:solidFill>
              </a:rPr>
              <a:t>interrompa</a:t>
            </a:r>
            <a:r>
              <a:rPr lang="pt-BR" sz="2200" dirty="0">
                <a:solidFill>
                  <a:srgbClr val="000000"/>
                </a:solidFill>
              </a:rPr>
              <a:t>;</a:t>
            </a:r>
          </a:p>
          <a:p>
            <a:pPr marL="742950" lvl="1" indent="-285750"/>
            <a:r>
              <a:rPr lang="pt-BR" sz="2200" dirty="0" err="1">
                <a:solidFill>
                  <a:srgbClr val="2D2DB9"/>
                </a:solidFill>
              </a:rPr>
              <a:t>outroCaso</a:t>
            </a:r>
            <a:endParaRPr lang="pt-BR" sz="2200" dirty="0">
              <a:solidFill>
                <a:srgbClr val="2D2DB9"/>
              </a:solidFill>
            </a:endParaRPr>
          </a:p>
          <a:p>
            <a:pPr marL="342900" indent="-342900"/>
            <a:r>
              <a:rPr lang="pt-BR" sz="2200" dirty="0">
                <a:solidFill>
                  <a:srgbClr val="000000"/>
                </a:solidFill>
              </a:rPr>
              <a:t>		 comandos 3;</a:t>
            </a:r>
          </a:p>
          <a:p>
            <a:pPr marL="342900" indent="-342900"/>
            <a:r>
              <a:rPr lang="pt-BR" sz="2200" dirty="0">
                <a:solidFill>
                  <a:srgbClr val="000000"/>
                </a:solidFill>
              </a:rPr>
              <a:t>     </a:t>
            </a:r>
            <a:r>
              <a:rPr lang="pt-BR" sz="2200" dirty="0" err="1">
                <a:solidFill>
                  <a:srgbClr val="2D2DB9"/>
                </a:solidFill>
              </a:rPr>
              <a:t>fimEscolha</a:t>
            </a:r>
            <a:endParaRPr lang="pt-BR" sz="2200" dirty="0">
              <a:solidFill>
                <a:srgbClr val="2D2DB9"/>
              </a:solidFill>
            </a:endParaRPr>
          </a:p>
        </p:txBody>
      </p:sp>
      <p:sp>
        <p:nvSpPr>
          <p:cNvPr id="65543" name="Rectangle 3"/>
          <p:cNvSpPr>
            <a:spLocks noChangeArrowheads="1"/>
          </p:cNvSpPr>
          <p:nvPr/>
        </p:nvSpPr>
        <p:spPr bwMode="auto">
          <a:xfrm>
            <a:off x="1038260" y="247632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dirty="0">
                <a:solidFill>
                  <a:srgbClr val="000099"/>
                </a:solidFill>
              </a:rPr>
              <a:t>SELEÇÃO DE MÚLTIPLA ESCOLHA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481265" y="4857760"/>
            <a:ext cx="251936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just"/>
            <a:r>
              <a:rPr lang="pt-BR" sz="1800" b="1" dirty="0">
                <a:solidFill>
                  <a:srgbClr val="FF9933"/>
                </a:solidFill>
                <a:sym typeface="Symbol" pitchFamily="18" charset="2"/>
              </a:rPr>
              <a:t> Opcional e  último</a:t>
            </a:r>
          </a:p>
          <a:p>
            <a:pPr algn="just"/>
            <a:endParaRPr lang="pt-BR" sz="1400" b="1" dirty="0">
              <a:solidFill>
                <a:srgbClr val="3333FF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957794" y="3143248"/>
            <a:ext cx="4114800" cy="3200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/>
            <a:r>
              <a:rPr lang="pt-BR" sz="2600" dirty="0">
                <a:solidFill>
                  <a:srgbClr val="000000"/>
                </a:solidFill>
              </a:rPr>
              <a:t>O teste condicional da instrução de múltipla escolha não usa os operadores relacionais, pois só realiza a operação de </a:t>
            </a:r>
            <a:r>
              <a:rPr lang="pt-BR" sz="2600" b="1" u="sng" dirty="0">
                <a:solidFill>
                  <a:srgbClr val="000000"/>
                </a:solidFill>
              </a:rPr>
              <a:t>IGUALDADE</a:t>
            </a:r>
            <a:r>
              <a:rPr lang="pt-BR" sz="2600" dirty="0">
                <a:solidFill>
                  <a:srgbClr val="000000"/>
                </a:solidFill>
              </a:rPr>
              <a:t>, como no exemplo ao lado:</a:t>
            </a:r>
          </a:p>
          <a:p>
            <a:pPr algn="just"/>
            <a:endParaRPr lang="pt-BR" sz="800" dirty="0">
              <a:solidFill>
                <a:srgbClr val="000000"/>
              </a:solidFill>
            </a:endParaRPr>
          </a:p>
          <a:p>
            <a:pPr algn="ctr"/>
            <a:r>
              <a:rPr lang="pt-BR" sz="2600" dirty="0">
                <a:solidFill>
                  <a:srgbClr val="FF9933"/>
                </a:solidFill>
              </a:rPr>
              <a:t>&lt;valor&gt;</a:t>
            </a:r>
            <a:r>
              <a:rPr lang="pt-BR" sz="2600" dirty="0">
                <a:solidFill>
                  <a:srgbClr val="000000"/>
                </a:solidFill>
              </a:rPr>
              <a:t> = </a:t>
            </a:r>
            <a:r>
              <a:rPr lang="pt-BR" sz="2600" dirty="0">
                <a:solidFill>
                  <a:srgbClr val="00CC99"/>
                </a:solidFill>
              </a:rPr>
              <a:t>v1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3429000" y="229551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810000" y="2143116"/>
            <a:ext cx="42672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just">
              <a:lnSpc>
                <a:spcPct val="70000"/>
              </a:lnSpc>
            </a:pPr>
            <a:r>
              <a:rPr lang="pt-BR" dirty="0">
                <a:solidFill>
                  <a:srgbClr val="FF9933"/>
                </a:solidFill>
              </a:rPr>
              <a:t>&lt;valor&gt;</a:t>
            </a:r>
            <a:r>
              <a:rPr lang="pt-BR" dirty="0">
                <a:solidFill>
                  <a:srgbClr val="000000"/>
                </a:solidFill>
              </a:rPr>
              <a:t> pode corresponder a um</a:t>
            </a:r>
          </a:p>
          <a:p>
            <a:pPr algn="just">
              <a:lnSpc>
                <a:spcPct val="70000"/>
              </a:lnSpc>
            </a:pPr>
            <a:r>
              <a:rPr lang="pt-BR" dirty="0">
                <a:solidFill>
                  <a:srgbClr val="000000"/>
                </a:solidFill>
              </a:rPr>
              <a:t>     único valor ou uma expressão do tipo inteiro ou </a:t>
            </a:r>
            <a:r>
              <a:rPr lang="pt-BR" dirty="0" err="1">
                <a:solidFill>
                  <a:srgbClr val="000000"/>
                </a:solidFill>
              </a:rPr>
              <a:t>caracter</a:t>
            </a:r>
            <a:endParaRPr lang="pt-BR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8" presetID="5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bldLvl="3" autoUpdateAnimBg="0" advAuto="0"/>
      <p:bldP spid="80900" grpId="0" autoUpdateAnimBg="0"/>
      <p:bldP spid="80902" grpId="0" animBg="1" autoUpdateAnimBg="0"/>
      <p:bldP spid="80903" grpId="0" animBg="1"/>
      <p:bldP spid="809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7A8DB-251F-430A-BFA3-43825D585100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6565" name="Rectangle 9"/>
          <p:cNvSpPr>
            <a:spLocks noChangeArrowheads="1"/>
          </p:cNvSpPr>
          <p:nvPr/>
        </p:nvSpPr>
        <p:spPr bwMode="auto">
          <a:xfrm>
            <a:off x="609600" y="6248400"/>
            <a:ext cx="8001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703263" y="1223986"/>
            <a:ext cx="777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2600" dirty="0"/>
              <a:t>Ao ser obtido um v1,v2,v3 ... igual ao 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FF9933"/>
                </a:solidFill>
              </a:rPr>
              <a:t>&lt;valor&gt;</a:t>
            </a:r>
            <a:r>
              <a:rPr lang="pt-BR" sz="2800" dirty="0"/>
              <a:t>) usado no escolha, </a:t>
            </a:r>
            <a:r>
              <a:rPr lang="pt-BR" sz="2600" dirty="0"/>
              <a:t>todas as instruções serão executadas até ser encontrado uma instrução </a:t>
            </a:r>
            <a:r>
              <a:rPr lang="pt-BR" sz="2600" dirty="0">
                <a:solidFill>
                  <a:schemeClr val="accent2"/>
                </a:solidFill>
              </a:rPr>
              <a:t>interrompa</a:t>
            </a:r>
            <a:r>
              <a:rPr lang="pt-BR" sz="2600" dirty="0"/>
              <a:t> ou a instrução </a:t>
            </a:r>
            <a:r>
              <a:rPr lang="pt-BR" sz="2600" dirty="0" err="1">
                <a:solidFill>
                  <a:schemeClr val="accent2"/>
                </a:solidFill>
              </a:rPr>
              <a:t>fimEscolha</a:t>
            </a:r>
            <a:endParaRPr lang="pt-BR" sz="2600" dirty="0">
              <a:solidFill>
                <a:schemeClr val="accent2"/>
              </a:solidFill>
            </a:endParaRPr>
          </a:p>
          <a:p>
            <a:pPr marL="342900" indent="-342900">
              <a:buFontTx/>
              <a:buChar char="•"/>
            </a:pPr>
            <a:r>
              <a:rPr lang="pt-BR" sz="2600" dirty="0"/>
              <a:t>Coloque </a:t>
            </a:r>
            <a:r>
              <a:rPr lang="pt-BR" sz="2600" dirty="0">
                <a:solidFill>
                  <a:schemeClr val="accent2"/>
                </a:solidFill>
              </a:rPr>
              <a:t>interrompa</a:t>
            </a:r>
            <a:r>
              <a:rPr lang="pt-BR" sz="2600" dirty="0"/>
              <a:t>  para cada caso se eles forem mutuamente exclusivos;</a:t>
            </a:r>
          </a:p>
          <a:p>
            <a:pPr marL="342900" indent="-342900">
              <a:buFontTx/>
              <a:buChar char="•"/>
            </a:pPr>
            <a:r>
              <a:rPr lang="pt-BR" sz="2600" dirty="0"/>
              <a:t>Após o último caso ou </a:t>
            </a:r>
            <a:r>
              <a:rPr lang="pt-BR" sz="2600" dirty="0" err="1">
                <a:solidFill>
                  <a:schemeClr val="accent2"/>
                </a:solidFill>
              </a:rPr>
              <a:t>outroCaso</a:t>
            </a:r>
            <a:r>
              <a:rPr lang="pt-BR" sz="2600" dirty="0"/>
              <a:t> não há necessidade da colocação do </a:t>
            </a:r>
            <a:r>
              <a:rPr lang="pt-BR" sz="2600" dirty="0">
                <a:solidFill>
                  <a:schemeClr val="accent2"/>
                </a:solidFill>
              </a:rPr>
              <a:t>interrompa</a:t>
            </a:r>
          </a:p>
          <a:p>
            <a:pPr marL="342900" indent="-342900">
              <a:buFontTx/>
              <a:buChar char="•"/>
            </a:pPr>
            <a:endParaRPr lang="pt-BR" sz="2600" dirty="0">
              <a:solidFill>
                <a:schemeClr val="accent2"/>
              </a:solidFill>
            </a:endParaRPr>
          </a:p>
        </p:txBody>
      </p:sp>
      <p:sp>
        <p:nvSpPr>
          <p:cNvPr id="66567" name="Rectangle 3"/>
          <p:cNvSpPr>
            <a:spLocks noChangeArrowheads="1"/>
          </p:cNvSpPr>
          <p:nvPr/>
        </p:nvSpPr>
        <p:spPr bwMode="auto">
          <a:xfrm>
            <a:off x="1109698" y="31907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dirty="0">
                <a:solidFill>
                  <a:srgbClr val="000099"/>
                </a:solidFill>
              </a:rPr>
              <a:t>SELEÇÃO DE MÚLTIPLA ESCOLHA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bldLvl="3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>
            <a:stCxn id="5" idx="4"/>
          </p:cNvCxnSpPr>
          <p:nvPr/>
        </p:nvCxnSpPr>
        <p:spPr>
          <a:xfrm>
            <a:off x="4419600" y="590866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4267200" y="5603863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Fluxograma: Decisão 5"/>
          <p:cNvSpPr/>
          <p:nvPr/>
        </p:nvSpPr>
        <p:spPr>
          <a:xfrm>
            <a:off x="4000496" y="2095488"/>
            <a:ext cx="914400" cy="61277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7" name="Conector reto 6"/>
          <p:cNvCxnSpPr>
            <a:stCxn id="6" idx="0"/>
          </p:cNvCxnSpPr>
          <p:nvPr/>
        </p:nvCxnSpPr>
        <p:spPr>
          <a:xfrm flipV="1">
            <a:off x="4457696" y="1714488"/>
            <a:ext cx="0" cy="381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457696" y="171766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129070" y="226237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valor</a:t>
            </a: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457696" y="2708263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566866" y="3089263"/>
            <a:ext cx="571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>
            <a:off x="3270644" y="3426207"/>
            <a:ext cx="685799" cy="11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928662" y="3775063"/>
            <a:ext cx="1357322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1566866" y="3089263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endCxn id="5" idx="6"/>
          </p:cNvCxnSpPr>
          <p:nvPr/>
        </p:nvCxnSpPr>
        <p:spPr>
          <a:xfrm rot="10800000">
            <a:off x="4572000" y="5756263"/>
            <a:ext cx="2714644" cy="28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endCxn id="5" idx="2"/>
          </p:cNvCxnSpPr>
          <p:nvPr/>
        </p:nvCxnSpPr>
        <p:spPr>
          <a:xfrm flipV="1">
            <a:off x="1571604" y="5756263"/>
            <a:ext cx="2695596" cy="285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1566866" y="4460863"/>
            <a:ext cx="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3619496" y="4460863"/>
            <a:ext cx="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6286512" y="30892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outroCaso</a:t>
            </a:r>
            <a:endParaRPr lang="pt-BR" sz="1200" b="1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185866" y="3071810"/>
            <a:ext cx="4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v1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5405446" y="3070215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5405446" y="4441815"/>
            <a:ext cx="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7262834" y="3070215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7262834" y="4441815"/>
            <a:ext cx="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785786" y="533384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rgbClr val="000099"/>
                </a:solidFill>
              </a:rPr>
              <a:t>FLUXOGRAMA:  seleção de </a:t>
            </a:r>
          </a:p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rgbClr val="000099"/>
                </a:solidFill>
              </a:rPr>
              <a:t>múltipla escolha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3114692" y="3071810"/>
            <a:ext cx="4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v2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043518" y="3071810"/>
            <a:ext cx="4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v3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2928926" y="3786190"/>
            <a:ext cx="1357322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4714876" y="3743332"/>
            <a:ext cx="1357322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" name="Retângulo 70"/>
          <p:cNvSpPr/>
          <p:nvPr/>
        </p:nvSpPr>
        <p:spPr>
          <a:xfrm>
            <a:off x="6572264" y="3743332"/>
            <a:ext cx="1357322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C37CBD8-3F88-4150-A752-0FC514C3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E65CF3-32E2-4653-8CFF-F695BA7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357158" y="2857496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Praticar!!!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97A124-1DB0-4202-B2F9-D5BBB300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64E890-A6A3-4E72-9CB3-6DFF71C5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4686"/>
            <a:ext cx="8229600" cy="780696"/>
          </a:xfrm>
        </p:spPr>
        <p:txBody>
          <a:bodyPr>
            <a:noAutofit/>
          </a:bodyPr>
          <a:lstStyle/>
          <a:p>
            <a: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 de  Seleção</a:t>
            </a:r>
            <a:b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Condicionais</a:t>
            </a:r>
            <a:br>
              <a:rPr lang="pt-BR" sz="3600" dirty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F1BC46-8FC7-4EF9-80B7-0D3069AE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DD8440-1383-43B3-A01D-1C11429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None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Básica:</a:t>
            </a:r>
          </a:p>
          <a:p>
            <a:pPr>
              <a:buClr>
                <a:schemeClr val="tx2"/>
              </a:buClr>
              <a:buNone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EVARISTO,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Aprendendo a programar: Programando em C.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Book Express, 2001.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FARRER, H.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etall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 Estruturados.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3ª ed. LTC, 1999.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MANZANO, J.; OLIVEIRA, J. </a:t>
            </a:r>
            <a:r>
              <a:rPr lang="pt-BR" sz="2200" b="1" dirty="0">
                <a:latin typeface="Arial" pitchFamily="34" charset="0"/>
                <a:cs typeface="Arial" pitchFamily="34" charset="0"/>
              </a:rPr>
              <a:t>Algoritmos: Lógica para Desenvolvimento de Programação.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6ª ed. São Paulo: Ética, 2000.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0DA32DF-2694-4DB2-AFA8-89D20407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82DE3F9-CABD-450B-9C1B-948C1424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b="1" dirty="0">
                <a:latin typeface="Arial" pitchFamily="34" charset="0"/>
                <a:cs typeface="Arial" pitchFamily="34" charset="0"/>
              </a:rPr>
              <a:t>Complementar:</a:t>
            </a:r>
          </a:p>
          <a:p>
            <a:pPr algn="just">
              <a:buClr>
                <a:schemeClr val="tx2"/>
              </a:buClr>
              <a:buSzPct val="200000"/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FORBELLONE, A. L.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Lógica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construção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1993.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GUIMARÃES, A.; LAGES, N.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de Dados.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LTC, 1994.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MIZRAHI, V. V.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Treinamento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Módulo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2.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1990.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SALVETTI, D. D; BARBOSA, L. M.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Algoritmos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1998.</a:t>
            </a:r>
          </a:p>
          <a:p>
            <a:pPr algn="just">
              <a:buClr>
                <a:schemeClr val="tx2"/>
              </a:buClr>
              <a:buSzPct val="200000"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>
              <a:buClr>
                <a:schemeClr val="tx2"/>
              </a:buClr>
              <a:buSzPct val="200000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SCHILDT, H.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Completo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e total.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3ª ed. São Paulo: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Books, 1997.</a:t>
            </a:r>
          </a:p>
          <a:p>
            <a:pPr algn="just">
              <a:buClr>
                <a:schemeClr val="tx2"/>
              </a:buClr>
              <a:buSzPct val="200000"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E0FC133-9F18-45A1-A459-0F197225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6B85AC-03C8-403F-B043-0197492E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AC1F-0617-4FEC-9F1C-546BB2AC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2D3C8-87B9-462F-A0BD-41485014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latin typeface="+mj-lt"/>
              </a:rPr>
              <a:t>Os slides foram desenvolvidos pelo Prof. </a:t>
            </a:r>
            <a:r>
              <a:rPr lang="pt-BR" altLang="pt-BR" sz="2800" dirty="0">
                <a:latin typeface="+mj-lt"/>
              </a:rPr>
              <a:t>Jair Alves Barbosa (UCB) e atualizado e/ou adaptado pelos Professores Wesley </a:t>
            </a:r>
            <a:r>
              <a:rPr lang="pt-BR" altLang="pt-BR" sz="2800" dirty="0" err="1">
                <a:latin typeface="+mj-lt"/>
              </a:rPr>
              <a:t>Tschiedel</a:t>
            </a:r>
            <a:r>
              <a:rPr lang="pt-BR" altLang="pt-BR" sz="2800" dirty="0">
                <a:latin typeface="+mj-lt"/>
              </a:rPr>
              <a:t> e Joyce Siqueira.</a:t>
            </a:r>
          </a:p>
          <a:p>
            <a:pPr algn="just"/>
            <a:r>
              <a:rPr lang="pt-BR" sz="2800" dirty="0">
                <a:latin typeface="+mj-lt"/>
              </a:rPr>
              <a:t>Sugestões são sempre bem vindas. Fiquem a vontade para sugerir a inclusão de conteúdo, correções ou detalhamento dos tópicos. 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8200D7-1D39-409F-ADEF-19A80392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C15BEB-A3B2-44C7-9EBB-932CBD06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AC4E-C467-454E-A5CB-2435CFDD195A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0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E9716-8E2A-44E6-8FBF-180C1CB554A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914400" y="83663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Estrutura de Seleção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03263" y="1370035"/>
            <a:ext cx="7772400" cy="487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2700" b="1" dirty="0"/>
              <a:t>Objetivo: </a:t>
            </a:r>
          </a:p>
          <a:p>
            <a:pPr marL="742950" lvl="1" indent="-285750" algn="just">
              <a:buFontTx/>
              <a:buChar char="–"/>
            </a:pPr>
            <a:r>
              <a:rPr lang="pt-BR" sz="2700" dirty="0"/>
              <a:t>permitir a escolha de um grupo de ações e estruturas a ser executado quando determinadas condições, representadas por expressões lógicas, são ou não satisfeitas.</a:t>
            </a:r>
          </a:p>
          <a:p>
            <a:pPr marL="342900" indent="-342900"/>
            <a:endParaRPr lang="pt-BR" sz="2700" dirty="0"/>
          </a:p>
          <a:p>
            <a:pPr marL="342900" indent="-342900">
              <a:buFontTx/>
              <a:buChar char="•"/>
            </a:pPr>
            <a:r>
              <a:rPr lang="pt-BR" sz="2700" b="1" dirty="0"/>
              <a:t>Tipos:</a:t>
            </a:r>
            <a:endParaRPr lang="pt-BR" sz="2700" dirty="0"/>
          </a:p>
          <a:p>
            <a:pPr marL="742950" lvl="1" indent="-285750">
              <a:buFontTx/>
              <a:buChar char="–"/>
            </a:pPr>
            <a:r>
              <a:rPr lang="pt-BR" sz="2700" dirty="0"/>
              <a:t>Seleção simples</a:t>
            </a:r>
          </a:p>
          <a:p>
            <a:pPr marL="742950" lvl="1" indent="-285750">
              <a:buFontTx/>
              <a:buChar char="–"/>
            </a:pPr>
            <a:r>
              <a:rPr lang="pt-BR" sz="2700" dirty="0"/>
              <a:t>Seleção composta</a:t>
            </a:r>
          </a:p>
          <a:p>
            <a:pPr marL="742950" lvl="1" indent="-285750">
              <a:buFontTx/>
              <a:buChar char="–"/>
            </a:pPr>
            <a:r>
              <a:rPr lang="pt-BR" sz="2700" dirty="0"/>
              <a:t>Seleção encadeada</a:t>
            </a:r>
          </a:p>
          <a:p>
            <a:pPr marL="742950" lvl="1" indent="-285750">
              <a:buFontTx/>
              <a:buChar char="–"/>
            </a:pPr>
            <a:r>
              <a:rPr lang="pt-BR" sz="2700" dirty="0"/>
              <a:t>Seleção de múltipla escolha</a:t>
            </a:r>
          </a:p>
          <a:p>
            <a:pPr marL="742950" lvl="1" indent="-285750"/>
            <a:endParaRPr lang="pt-BR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3" grpId="0" build="p" bldLvl="2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44C29B-2963-4792-BFD9-6C9307D1187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228600" y="918902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Seleção Simples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81000" y="2393776"/>
            <a:ext cx="388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2600" dirty="0"/>
              <a:t>Comando:</a:t>
            </a:r>
          </a:p>
          <a:p>
            <a:pPr marL="742950" lvl="1" indent="-285750"/>
            <a:r>
              <a:rPr lang="pt-BR" sz="2600" dirty="0">
                <a:solidFill>
                  <a:srgbClr val="FF9933"/>
                </a:solidFill>
              </a:rPr>
              <a:t>se</a:t>
            </a:r>
            <a:r>
              <a:rPr lang="pt-BR" sz="2600" dirty="0"/>
              <a:t> (</a:t>
            </a:r>
            <a:r>
              <a:rPr lang="pt-BR" sz="2600" dirty="0">
                <a:solidFill>
                  <a:srgbClr val="339933"/>
                </a:solidFill>
              </a:rPr>
              <a:t>&lt;condição&gt;</a:t>
            </a:r>
            <a:r>
              <a:rPr lang="pt-BR" sz="2600" dirty="0"/>
              <a:t>) </a:t>
            </a:r>
            <a:r>
              <a:rPr lang="pt-BR" sz="2600" dirty="0" err="1">
                <a:solidFill>
                  <a:srgbClr val="FF9933"/>
                </a:solidFill>
              </a:rPr>
              <a:t>entao</a:t>
            </a:r>
            <a:endParaRPr lang="pt-BR" sz="2600" dirty="0">
              <a:solidFill>
                <a:srgbClr val="FF9933"/>
              </a:solidFill>
            </a:endParaRPr>
          </a:p>
          <a:p>
            <a:pPr marL="742950" lvl="1" indent="-285750"/>
            <a:r>
              <a:rPr lang="pt-BR" sz="2600" dirty="0"/>
              <a:t>	comando 1;</a:t>
            </a:r>
          </a:p>
          <a:p>
            <a:pPr marL="742950" lvl="1" indent="-285750"/>
            <a:r>
              <a:rPr lang="pt-BR" sz="2600" dirty="0"/>
              <a:t>	comando 2;</a:t>
            </a:r>
          </a:p>
          <a:p>
            <a:pPr marL="742950" lvl="1" indent="-285750"/>
            <a:r>
              <a:rPr lang="pt-BR" sz="2600" dirty="0"/>
              <a:t>	.</a:t>
            </a:r>
          </a:p>
          <a:p>
            <a:pPr marL="742950" lvl="1" indent="-285750"/>
            <a:r>
              <a:rPr lang="pt-BR" sz="2600" dirty="0"/>
              <a:t>	.	</a:t>
            </a:r>
          </a:p>
          <a:p>
            <a:pPr marL="742950" lvl="1" indent="-285750"/>
            <a:r>
              <a:rPr lang="pt-BR" sz="2600" dirty="0"/>
              <a:t>	.</a:t>
            </a:r>
          </a:p>
          <a:p>
            <a:pPr marL="742950" lvl="1" indent="-285750"/>
            <a:r>
              <a:rPr lang="pt-BR" sz="2600" dirty="0"/>
              <a:t>	comando </a:t>
            </a:r>
            <a:r>
              <a:rPr lang="pt-BR" sz="2600" i="1" dirty="0"/>
              <a:t>n;</a:t>
            </a:r>
          </a:p>
          <a:p>
            <a:pPr marL="742950" lvl="1" indent="-285750"/>
            <a:r>
              <a:rPr lang="pt-BR" sz="2600" dirty="0" err="1">
                <a:solidFill>
                  <a:srgbClr val="FF9933"/>
                </a:solidFill>
              </a:rPr>
              <a:t>fimSe</a:t>
            </a:r>
            <a:endParaRPr lang="pt-BR" sz="2600" dirty="0">
              <a:solidFill>
                <a:srgbClr val="FF9933"/>
              </a:solidFill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894263" y="2393776"/>
            <a:ext cx="39449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pt-BR" sz="2600" u="sng" dirty="0"/>
              <a:t>Exemplo</a:t>
            </a:r>
            <a:r>
              <a:rPr lang="pt-BR" sz="2600" dirty="0"/>
              <a:t>:</a:t>
            </a:r>
          </a:p>
          <a:p>
            <a:pPr marL="342900" indent="-342900"/>
            <a:r>
              <a:rPr lang="pt-BR" sz="2600" dirty="0"/>
              <a:t>		:</a:t>
            </a:r>
          </a:p>
          <a:p>
            <a:pPr marL="342900" indent="-342900"/>
            <a:r>
              <a:rPr lang="pt-BR" sz="2600" dirty="0"/>
              <a:t>		:</a:t>
            </a:r>
          </a:p>
          <a:p>
            <a:pPr marL="742950" lvl="1" indent="-285750"/>
            <a:r>
              <a:rPr lang="pt-BR" sz="2600" dirty="0">
                <a:solidFill>
                  <a:srgbClr val="FF9933"/>
                </a:solidFill>
              </a:rPr>
              <a:t>se</a:t>
            </a:r>
            <a:r>
              <a:rPr lang="pt-BR" sz="2600" dirty="0"/>
              <a:t> (</a:t>
            </a:r>
            <a:r>
              <a:rPr lang="pt-BR" sz="2600" dirty="0">
                <a:solidFill>
                  <a:srgbClr val="339933"/>
                </a:solidFill>
              </a:rPr>
              <a:t>idade &lt; 15</a:t>
            </a:r>
            <a:r>
              <a:rPr lang="pt-BR" sz="2600" dirty="0"/>
              <a:t>) </a:t>
            </a:r>
            <a:r>
              <a:rPr lang="pt-BR" sz="2600" dirty="0" err="1">
                <a:solidFill>
                  <a:srgbClr val="FF9933"/>
                </a:solidFill>
              </a:rPr>
              <a:t>entao</a:t>
            </a:r>
            <a:endParaRPr lang="pt-BR" sz="2600" dirty="0">
              <a:solidFill>
                <a:srgbClr val="FF9933"/>
              </a:solidFill>
            </a:endParaRPr>
          </a:p>
          <a:p>
            <a:pPr marL="742950" lvl="1" indent="-285750">
              <a:lnSpc>
                <a:spcPct val="80000"/>
              </a:lnSpc>
            </a:pPr>
            <a:r>
              <a:rPr lang="pt-BR" sz="2600" dirty="0"/>
              <a:t>	escreva (“você é uma</a:t>
            </a:r>
          </a:p>
          <a:p>
            <a:pPr marL="742950" lvl="1" indent="-285750">
              <a:lnSpc>
                <a:spcPct val="80000"/>
              </a:lnSpc>
            </a:pPr>
            <a:r>
              <a:rPr lang="pt-BR" sz="2600" dirty="0"/>
              <a:t>                   criança”);</a:t>
            </a:r>
          </a:p>
          <a:p>
            <a:pPr marL="742950" lvl="1" indent="-285750"/>
            <a:r>
              <a:rPr lang="pt-BR" sz="2600" dirty="0" err="1">
                <a:solidFill>
                  <a:srgbClr val="FF9933"/>
                </a:solidFill>
              </a:rPr>
              <a:t>fimSe</a:t>
            </a:r>
            <a:endParaRPr lang="pt-BR" sz="2600" dirty="0">
              <a:solidFill>
                <a:srgbClr val="FF9933"/>
              </a:solidFill>
            </a:endParaRPr>
          </a:p>
          <a:p>
            <a:pPr marL="342900" indent="-342900"/>
            <a:r>
              <a:rPr lang="pt-BR" sz="3000" dirty="0"/>
              <a:t>		:</a:t>
            </a:r>
          </a:p>
          <a:p>
            <a:pPr marL="342900" indent="-342900"/>
            <a:r>
              <a:rPr lang="pt-BR" sz="3000" dirty="0"/>
              <a:t>		: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62000" y="1514127"/>
            <a:ext cx="7924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lang="pt-BR" sz="2500" dirty="0"/>
              <a:t>Realiza um conjunto de ações que é executada quando uma condição é satisfeita.</a:t>
            </a: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4876800" y="2546176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184525" y="3913857"/>
            <a:ext cx="15398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pt-BR" sz="1600" b="1">
                <a:latin typeface="Arial" charset="0"/>
              </a:rPr>
              <a:t>Executado se a condição for verdadeira</a:t>
            </a:r>
          </a:p>
        </p:txBody>
      </p:sp>
      <p:sp>
        <p:nvSpPr>
          <p:cNvPr id="64523" name="AutoShape 11"/>
          <p:cNvSpPr>
            <a:spLocks/>
          </p:cNvSpPr>
          <p:nvPr/>
        </p:nvSpPr>
        <p:spPr bwMode="auto">
          <a:xfrm>
            <a:off x="3048000" y="3307432"/>
            <a:ext cx="169863" cy="2209800"/>
          </a:xfrm>
          <a:prstGeom prst="rightBrace">
            <a:avLst>
              <a:gd name="adj1" fmla="val 1084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4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4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bldLvl="2" autoUpdateAnimBg="0" advAuto="0"/>
      <p:bldP spid="64519" grpId="0" build="p" bldLvl="2" autoUpdateAnimBg="0" advAuto="0"/>
      <p:bldP spid="64520" grpId="0" build="p" autoUpdateAnimBg="0" advAuto="0"/>
      <p:bldP spid="64521" grpId="0" animBg="1"/>
      <p:bldP spid="64522" grpId="0" autoUpdateAnimBg="0"/>
      <p:bldP spid="645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40573D-FA73-4F1E-A0A3-876F34BCD57C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361950" y="887412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Fluxograma: símbolo para estrutura de seleção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47864" y="1766788"/>
            <a:ext cx="2209800" cy="3124200"/>
            <a:chOff x="1824" y="960"/>
            <a:chExt cx="1392" cy="1968"/>
          </a:xfrm>
        </p:grpSpPr>
        <p:sp>
          <p:nvSpPr>
            <p:cNvPr id="49161" name="AutoShape 4"/>
            <p:cNvSpPr>
              <a:spLocks noChangeArrowheads="1"/>
            </p:cNvSpPr>
            <p:nvPr/>
          </p:nvSpPr>
          <p:spPr bwMode="auto">
            <a:xfrm>
              <a:off x="1824" y="1392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condição</a:t>
              </a:r>
            </a:p>
          </p:txBody>
        </p:sp>
        <p:sp>
          <p:nvSpPr>
            <p:cNvPr id="49162" name="Line 5"/>
            <p:cNvSpPr>
              <a:spLocks noChangeShapeType="1"/>
            </p:cNvSpPr>
            <p:nvPr/>
          </p:nvSpPr>
          <p:spPr bwMode="auto">
            <a:xfrm>
              <a:off x="2543" y="96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163" name="Line 6"/>
            <p:cNvSpPr>
              <a:spLocks noChangeShapeType="1"/>
            </p:cNvSpPr>
            <p:nvPr/>
          </p:nvSpPr>
          <p:spPr bwMode="auto">
            <a:xfrm>
              <a:off x="2544" y="2016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1968" y="2496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2678" y="1958"/>
              <a:ext cx="2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3000" b="1" dirty="0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</p:grp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680864" y="5280769"/>
            <a:ext cx="34793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pt-BR" sz="2000" b="1" dirty="0">
                <a:solidFill>
                  <a:srgbClr val="FF9933"/>
                </a:solidFill>
              </a:rPr>
              <a:t>Condição verdadeira (</a:t>
            </a:r>
            <a:r>
              <a:rPr lang="pt-BR" sz="2000" b="1" dirty="0">
                <a:solidFill>
                  <a:srgbClr val="FF9933"/>
                </a:solidFill>
                <a:latin typeface="Arial" charset="0"/>
              </a:rPr>
              <a:t>V</a:t>
            </a:r>
            <a:r>
              <a:rPr lang="pt-BR" sz="2000" b="1" dirty="0">
                <a:solidFill>
                  <a:srgbClr val="FF9933"/>
                </a:solidFill>
              </a:rPr>
              <a:t>)  corresponde ao então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V="1">
            <a:off x="1900064" y="4594969"/>
            <a:ext cx="1591816" cy="609600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utoUpdateAnimBg="0"/>
      <p:bldP spid="942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395446-D3FB-40A8-A240-1CAD617D1C4A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467544" y="90872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Condição com expressões lógicas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85800" y="1752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77825" indent="-377825" algn="just"/>
            <a:r>
              <a:rPr lang="pt-BR" sz="2800" dirty="0"/>
              <a:t>Uso de operadores lógicos</a:t>
            </a:r>
          </a:p>
          <a:p>
            <a:pPr marL="377825" indent="-377825" algn="just"/>
            <a:endParaRPr lang="pt-BR" sz="800" dirty="0"/>
          </a:p>
          <a:p>
            <a:pPr marL="377825" indent="-377825" algn="just">
              <a:buFontTx/>
              <a:buChar char="•"/>
            </a:pPr>
            <a:r>
              <a:rPr lang="pt-BR" sz="2800" b="1" dirty="0"/>
              <a:t>Operador </a:t>
            </a:r>
            <a:r>
              <a:rPr lang="pt-BR" sz="2800" b="1" u="sng" dirty="0"/>
              <a:t>E</a:t>
            </a:r>
            <a:r>
              <a:rPr lang="pt-BR" sz="2800" dirty="0"/>
              <a:t>: utilizado quando dois ou mais relacionamentos lógicos de uma condição necessitam ser verdadeiros.</a:t>
            </a:r>
          </a:p>
          <a:p>
            <a:pPr marL="377825" indent="-377825" algn="just"/>
            <a:endParaRPr lang="pt-BR" sz="800" dirty="0"/>
          </a:p>
          <a:p>
            <a:pPr marL="377825" indent="-377825" algn="just">
              <a:buFontTx/>
              <a:buChar char="•"/>
            </a:pPr>
            <a:r>
              <a:rPr lang="pt-BR" sz="2800" b="1" dirty="0"/>
              <a:t>Operador </a:t>
            </a:r>
            <a:r>
              <a:rPr lang="pt-BR" sz="2800" b="1" u="sng" dirty="0"/>
              <a:t>OU</a:t>
            </a:r>
            <a:r>
              <a:rPr lang="pt-BR" sz="2800" dirty="0"/>
              <a:t>: utilizado quando pelo menos um dos relacionamentos lógicos de uma condição necessita ser verdadeiro.</a:t>
            </a:r>
          </a:p>
          <a:p>
            <a:pPr marL="377825" indent="-377825" algn="just">
              <a:buFontTx/>
              <a:buChar char="•"/>
            </a:pPr>
            <a:r>
              <a:rPr lang="pt-BR" sz="2800" b="1" dirty="0"/>
              <a:t>Operador </a:t>
            </a:r>
            <a:r>
              <a:rPr lang="pt-BR" sz="2800" b="1" u="sng" dirty="0"/>
              <a:t>NÃO (!)</a:t>
            </a:r>
            <a:r>
              <a:rPr lang="pt-BR" sz="2800" dirty="0"/>
              <a:t>: utilizado quando há necessidade de estabelecer a inversão do resultado.</a:t>
            </a:r>
          </a:p>
          <a:p>
            <a:pPr marL="377825" indent="-377825" algn="just">
              <a:buFontTx/>
              <a:buChar char="•"/>
            </a:pPr>
            <a:endParaRPr lang="pt-BR" sz="2800" dirty="0"/>
          </a:p>
          <a:p>
            <a:pPr marL="377825" indent="-377825" algn="just"/>
            <a:endParaRPr lang="pt-BR" sz="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7DA760-5D48-47FF-94AF-79F978590E02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304800" y="629047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Seleção Composta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533400" y="1391047"/>
            <a:ext cx="8001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0"/>
              </a:spcBef>
            </a:pPr>
            <a:r>
              <a:rPr lang="pt-BR" sz="2500" dirty="0"/>
              <a:t>Realiza um conjunto de ações que é executada quando uma condição é satisfeita ou não.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52400" y="2389584"/>
            <a:ext cx="37163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 typeface="Wingdings" pitchFamily="2" charset="2"/>
              <a:buChar char="Ø"/>
            </a:pPr>
            <a:r>
              <a:rPr lang="pt-BR" b="1"/>
              <a:t>Comando</a:t>
            </a:r>
            <a:endParaRPr lang="pt-BR"/>
          </a:p>
          <a:p>
            <a:pPr marL="854075" lvl="1" indent="-285750"/>
            <a:endParaRPr lang="pt-BR" sz="2200"/>
          </a:p>
          <a:p>
            <a:pPr marL="854075" lvl="1" indent="-285750"/>
            <a:r>
              <a:rPr lang="pt-BR" sz="2200">
                <a:solidFill>
                  <a:srgbClr val="FF9933"/>
                </a:solidFill>
              </a:rPr>
              <a:t>se</a:t>
            </a:r>
            <a:r>
              <a:rPr lang="pt-BR" sz="2200"/>
              <a:t> (</a:t>
            </a:r>
            <a:r>
              <a:rPr lang="pt-BR" sz="2200">
                <a:solidFill>
                  <a:srgbClr val="339933"/>
                </a:solidFill>
              </a:rPr>
              <a:t>&lt;condição&gt;</a:t>
            </a:r>
            <a:r>
              <a:rPr lang="pt-BR" sz="2200"/>
              <a:t>) </a:t>
            </a:r>
            <a:r>
              <a:rPr lang="pt-BR" sz="2200">
                <a:solidFill>
                  <a:srgbClr val="FF9933"/>
                </a:solidFill>
              </a:rPr>
              <a:t>entao</a:t>
            </a:r>
          </a:p>
          <a:p>
            <a:pPr marL="854075" lvl="1" indent="-285750"/>
            <a:r>
              <a:rPr lang="pt-BR" sz="2200"/>
              <a:t>	comando 1;</a:t>
            </a:r>
          </a:p>
          <a:p>
            <a:pPr marL="854075" lvl="1" indent="-285750"/>
            <a:r>
              <a:rPr lang="pt-BR" sz="2200"/>
              <a:t>	...</a:t>
            </a:r>
          </a:p>
          <a:p>
            <a:pPr marL="854075" lvl="1" indent="-285750"/>
            <a:r>
              <a:rPr lang="pt-BR" sz="2200"/>
              <a:t>	comando </a:t>
            </a:r>
            <a:r>
              <a:rPr lang="pt-BR" sz="2200" i="1"/>
              <a:t>n;</a:t>
            </a:r>
          </a:p>
          <a:p>
            <a:pPr marL="854075" lvl="1" indent="-285750"/>
            <a:r>
              <a:rPr lang="pt-BR" sz="2200">
                <a:solidFill>
                  <a:srgbClr val="FF9933"/>
                </a:solidFill>
              </a:rPr>
              <a:t>senao</a:t>
            </a:r>
          </a:p>
          <a:p>
            <a:pPr marL="854075" lvl="1" indent="-285750"/>
            <a:r>
              <a:rPr lang="pt-BR" sz="2200"/>
              <a:t>	....</a:t>
            </a:r>
          </a:p>
          <a:p>
            <a:pPr marL="854075" lvl="1" indent="-285750"/>
            <a:r>
              <a:rPr lang="pt-BR" sz="2200"/>
              <a:t>	comando </a:t>
            </a:r>
            <a:r>
              <a:rPr lang="pt-BR" sz="2200" i="1"/>
              <a:t>m;</a:t>
            </a:r>
          </a:p>
          <a:p>
            <a:pPr marL="854075" lvl="1" indent="-285750"/>
            <a:r>
              <a:rPr lang="pt-BR" sz="2200">
                <a:solidFill>
                  <a:srgbClr val="FF9933"/>
                </a:solidFill>
              </a:rPr>
              <a:t>fimSe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800600" y="2389584"/>
            <a:ext cx="419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98438" indent="-198438">
              <a:buFontTx/>
              <a:buChar char="•"/>
            </a:pPr>
            <a:r>
              <a:rPr lang="pt-BR" sz="2600" u="sng"/>
              <a:t>Exemplo</a:t>
            </a:r>
            <a:r>
              <a:rPr lang="pt-BR" sz="2600"/>
              <a:t>:</a:t>
            </a:r>
          </a:p>
          <a:p>
            <a:pPr marL="198438" indent="-198438"/>
            <a:r>
              <a:rPr lang="pt-BR" sz="2600"/>
              <a:t>		:</a:t>
            </a:r>
          </a:p>
          <a:p>
            <a:pPr marL="673100" lvl="1" indent="-284163"/>
            <a:r>
              <a:rPr lang="pt-BR" sz="2600">
                <a:solidFill>
                  <a:srgbClr val="FF9933"/>
                </a:solidFill>
              </a:rPr>
              <a:t>se</a:t>
            </a:r>
            <a:r>
              <a:rPr lang="pt-BR" sz="2600"/>
              <a:t> (</a:t>
            </a:r>
            <a:r>
              <a:rPr lang="pt-BR" sz="2600">
                <a:solidFill>
                  <a:srgbClr val="339933"/>
                </a:solidFill>
              </a:rPr>
              <a:t>idade &lt; 15</a:t>
            </a:r>
            <a:r>
              <a:rPr lang="pt-BR" sz="2600"/>
              <a:t>) </a:t>
            </a:r>
            <a:r>
              <a:rPr lang="pt-BR" sz="2600">
                <a:solidFill>
                  <a:srgbClr val="FF9933"/>
                </a:solidFill>
              </a:rPr>
              <a:t>entao</a:t>
            </a:r>
          </a:p>
          <a:p>
            <a:pPr marL="673100" lvl="1" indent="-284163">
              <a:lnSpc>
                <a:spcPct val="80000"/>
              </a:lnSpc>
            </a:pPr>
            <a:r>
              <a:rPr lang="pt-BR" sz="2600"/>
              <a:t>	escreva (“</a:t>
            </a:r>
            <a:r>
              <a:rPr lang="pt-BR"/>
              <a:t>você é jovem</a:t>
            </a:r>
            <a:r>
              <a:rPr lang="pt-BR" sz="2600"/>
              <a:t>”);</a:t>
            </a:r>
          </a:p>
          <a:p>
            <a:pPr marL="673100" lvl="1" indent="-284163"/>
            <a:r>
              <a:rPr lang="pt-BR" sz="2600">
                <a:solidFill>
                  <a:srgbClr val="FF9933"/>
                </a:solidFill>
              </a:rPr>
              <a:t>senao</a:t>
            </a:r>
          </a:p>
          <a:p>
            <a:pPr marL="673100" lvl="1" indent="-284163">
              <a:lnSpc>
                <a:spcPct val="80000"/>
              </a:lnSpc>
            </a:pPr>
            <a:r>
              <a:rPr lang="pt-BR" sz="2600"/>
              <a:t>	escreva (“</a:t>
            </a:r>
            <a:r>
              <a:rPr lang="pt-BR"/>
              <a:t>você é adulto</a:t>
            </a:r>
            <a:r>
              <a:rPr lang="pt-BR" sz="2600"/>
              <a:t>”);</a:t>
            </a:r>
          </a:p>
          <a:p>
            <a:pPr marL="673100" lvl="1" indent="-284163"/>
            <a:r>
              <a:rPr lang="pt-BR" sz="2600">
                <a:solidFill>
                  <a:srgbClr val="FF9933"/>
                </a:solidFill>
              </a:rPr>
              <a:t>fimSe</a:t>
            </a:r>
          </a:p>
          <a:p>
            <a:pPr marL="198438" indent="-198438"/>
            <a:r>
              <a:rPr lang="pt-BR" sz="3000"/>
              <a:t>		: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775448" y="2618184"/>
            <a:ext cx="12576" cy="30430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667000" y="3284984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pt-BR" sz="2000" b="1">
                <a:latin typeface="Arial" charset="0"/>
              </a:rPr>
              <a:t>Executado se a condição for </a:t>
            </a:r>
            <a:r>
              <a:rPr lang="pt-BR" sz="2000" b="1" u="sng">
                <a:latin typeface="Arial" charset="0"/>
              </a:rPr>
              <a:t>verdadeira</a:t>
            </a:r>
          </a:p>
        </p:txBody>
      </p:sp>
      <p:sp>
        <p:nvSpPr>
          <p:cNvPr id="67592" name="AutoShape 8"/>
          <p:cNvSpPr>
            <a:spLocks/>
          </p:cNvSpPr>
          <p:nvPr/>
        </p:nvSpPr>
        <p:spPr bwMode="auto">
          <a:xfrm>
            <a:off x="2438400" y="3361184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730624" y="4437112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pt-BR" sz="2000" b="1" dirty="0">
                <a:latin typeface="Arial" charset="0"/>
              </a:rPr>
              <a:t>Executado se a condição for </a:t>
            </a:r>
            <a:r>
              <a:rPr lang="pt-BR" sz="2000" b="1" u="sng" dirty="0">
                <a:latin typeface="Arial" charset="0"/>
              </a:rPr>
              <a:t>falsa</a:t>
            </a:r>
          </a:p>
        </p:txBody>
      </p:sp>
      <p:sp>
        <p:nvSpPr>
          <p:cNvPr id="67594" name="AutoShape 10"/>
          <p:cNvSpPr>
            <a:spLocks/>
          </p:cNvSpPr>
          <p:nvPr/>
        </p:nvSpPr>
        <p:spPr bwMode="auto">
          <a:xfrm>
            <a:off x="2502024" y="4437112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 advAuto="0"/>
      <p:bldP spid="67588" grpId="0" build="p" bldLvl="2" autoUpdateAnimBg="0" advAuto="0"/>
      <p:bldP spid="67589" grpId="0" build="p" autoUpdateAnimBg="0" advAuto="0"/>
      <p:bldP spid="67590" grpId="0" animBg="1"/>
      <p:bldP spid="67591" grpId="0" autoUpdateAnimBg="0"/>
      <p:bldP spid="67592" grpId="0" animBg="1"/>
      <p:bldP spid="67593" grpId="0" autoUpdateAnimBg="0"/>
      <p:bldP spid="675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pt-BR"/>
              <a:t>Algoritmo e Programação</a:t>
            </a:r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217AF85C-2ACB-4274-828B-CFA7434F45EB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304800" y="935037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Fluxograma: símbolo para estrutura de seleção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1700808"/>
            <a:ext cx="4572000" cy="3124200"/>
            <a:chOff x="1968" y="1104"/>
            <a:chExt cx="2880" cy="1968"/>
          </a:xfrm>
        </p:grpSpPr>
        <p:sp>
          <p:nvSpPr>
            <p:cNvPr id="53259" name="AutoShape 4"/>
            <p:cNvSpPr>
              <a:spLocks noChangeArrowheads="1"/>
            </p:cNvSpPr>
            <p:nvPr/>
          </p:nvSpPr>
          <p:spPr bwMode="auto">
            <a:xfrm>
              <a:off x="1968" y="1536"/>
              <a:ext cx="139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pt-BR" sz="1600">
                  <a:latin typeface="Arial" charset="0"/>
                </a:rPr>
                <a:t>condição</a:t>
              </a:r>
            </a:p>
          </p:txBody>
        </p:sp>
        <p:sp>
          <p:nvSpPr>
            <p:cNvPr id="53260" name="Line 5"/>
            <p:cNvSpPr>
              <a:spLocks noChangeShapeType="1"/>
            </p:cNvSpPr>
            <p:nvPr/>
          </p:nvSpPr>
          <p:spPr bwMode="auto">
            <a:xfrm>
              <a:off x="2687" y="1104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261" name="Line 6"/>
            <p:cNvSpPr>
              <a:spLocks noChangeShapeType="1"/>
            </p:cNvSpPr>
            <p:nvPr/>
          </p:nvSpPr>
          <p:spPr bwMode="auto">
            <a:xfrm>
              <a:off x="2688" y="2160"/>
              <a:ext cx="1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262" name="Freeform 7"/>
            <p:cNvSpPr>
              <a:spLocks/>
            </p:cNvSpPr>
            <p:nvPr/>
          </p:nvSpPr>
          <p:spPr bwMode="auto">
            <a:xfrm>
              <a:off x="3360" y="1824"/>
              <a:ext cx="912" cy="768"/>
            </a:xfrm>
            <a:custGeom>
              <a:avLst/>
              <a:gdLst>
                <a:gd name="T0" fmla="*/ 0 w 912"/>
                <a:gd name="T1" fmla="*/ 0 h 768"/>
                <a:gd name="T2" fmla="*/ 912 w 912"/>
                <a:gd name="T3" fmla="*/ 0 h 768"/>
                <a:gd name="T4" fmla="*/ 912 w 912"/>
                <a:gd name="T5" fmla="*/ 768 h 768"/>
                <a:gd name="T6" fmla="*/ 0 60000 65536"/>
                <a:gd name="T7" fmla="*/ 0 60000 65536"/>
                <a:gd name="T8" fmla="*/ 0 60000 65536"/>
                <a:gd name="T9" fmla="*/ 0 w 912"/>
                <a:gd name="T10" fmla="*/ 0 h 768"/>
                <a:gd name="T11" fmla="*/ 912 w 91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768">
                  <a:moveTo>
                    <a:pt x="0" y="0"/>
                  </a:moveTo>
                  <a:lnTo>
                    <a:pt x="912" y="0"/>
                  </a:lnTo>
                  <a:lnTo>
                    <a:pt x="912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263" name="Rectangle 8"/>
            <p:cNvSpPr>
              <a:spLocks noChangeArrowheads="1"/>
            </p:cNvSpPr>
            <p:nvPr/>
          </p:nvSpPr>
          <p:spPr bwMode="auto">
            <a:xfrm>
              <a:off x="2112" y="2640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264" name="Rectangle 9"/>
            <p:cNvSpPr>
              <a:spLocks noChangeArrowheads="1"/>
            </p:cNvSpPr>
            <p:nvPr/>
          </p:nvSpPr>
          <p:spPr bwMode="auto">
            <a:xfrm>
              <a:off x="3744" y="2592"/>
              <a:ext cx="11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3265" name="Text Box 10"/>
            <p:cNvSpPr txBox="1">
              <a:spLocks noChangeArrowheads="1"/>
            </p:cNvSpPr>
            <p:nvPr/>
          </p:nvSpPr>
          <p:spPr bwMode="auto">
            <a:xfrm>
              <a:off x="2822" y="2102"/>
              <a:ext cx="278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3000" b="1" dirty="0">
                  <a:solidFill>
                    <a:srgbClr val="FF9933"/>
                  </a:solidFill>
                  <a:latin typeface="Arial" charset="0"/>
                </a:rPr>
                <a:t>V</a:t>
              </a:r>
            </a:p>
          </p:txBody>
        </p:sp>
        <p:sp>
          <p:nvSpPr>
            <p:cNvPr id="53266" name="Text Box 11"/>
            <p:cNvSpPr txBox="1">
              <a:spLocks noChangeArrowheads="1"/>
            </p:cNvSpPr>
            <p:nvPr/>
          </p:nvSpPr>
          <p:spPr bwMode="auto">
            <a:xfrm>
              <a:off x="3312" y="1536"/>
              <a:ext cx="26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pt-BR" sz="3000" b="1" dirty="0">
                  <a:solidFill>
                    <a:schemeClr val="accent1"/>
                  </a:solidFill>
                  <a:latin typeface="Arial" charset="0"/>
                </a:rPr>
                <a:t>F</a:t>
              </a:r>
            </a:p>
          </p:txBody>
        </p:sp>
      </p:grp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60648" y="5358408"/>
            <a:ext cx="32632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pt-BR" sz="2000" b="1" dirty="0">
                <a:solidFill>
                  <a:srgbClr val="FF9933"/>
                </a:solidFill>
              </a:rPr>
              <a:t>Condição verdadeira (</a:t>
            </a:r>
            <a:r>
              <a:rPr lang="pt-BR" sz="2000" b="1" dirty="0">
                <a:solidFill>
                  <a:srgbClr val="FF9933"/>
                </a:solidFill>
                <a:latin typeface="Arial" charset="0"/>
              </a:rPr>
              <a:t>V</a:t>
            </a:r>
            <a:r>
              <a:rPr lang="pt-BR" sz="2000" b="1" dirty="0">
                <a:solidFill>
                  <a:srgbClr val="FF9933"/>
                </a:solidFill>
              </a:rPr>
              <a:t>) corresponde ao então</a:t>
            </a:r>
          </a:p>
        </p:txBody>
      </p:sp>
      <p:sp>
        <p:nvSpPr>
          <p:cNvPr id="95245" name="Line 13"/>
          <p:cNvSpPr>
            <a:spLocks noChangeShapeType="1"/>
          </p:cNvSpPr>
          <p:nvPr/>
        </p:nvSpPr>
        <p:spPr bwMode="auto">
          <a:xfrm flipV="1">
            <a:off x="1879848" y="4672608"/>
            <a:ext cx="1143000" cy="609600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6858000" y="4797152"/>
            <a:ext cx="685800" cy="685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lIns="92075" tIns="46038" rIns="92075" bIns="46038"/>
          <a:lstStyle/>
          <a:p>
            <a:endParaRPr lang="pt-BR"/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5943600" y="5559152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Condição falsa (</a:t>
            </a:r>
            <a:r>
              <a:rPr lang="pt-BR" sz="2000" b="1" dirty="0">
                <a:solidFill>
                  <a:schemeClr val="accent1"/>
                </a:solidFill>
                <a:latin typeface="Arial" charset="0"/>
              </a:rPr>
              <a:t>F</a:t>
            </a:r>
            <a:r>
              <a:rPr lang="pt-BR" sz="2000" b="1" dirty="0">
                <a:solidFill>
                  <a:schemeClr val="accent1"/>
                </a:solidFill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corresponde ao senão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autoUpdateAnimBg="0"/>
      <p:bldP spid="95245" grpId="0" animBg="1"/>
      <p:bldP spid="95246" grpId="0" animBg="1"/>
      <p:bldP spid="95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Algoritmo e Programação</a:t>
            </a:r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EA3633-81B6-4773-AD7F-7768983549C0}" type="slidenum">
              <a:rPr lang="pt-BR" smtClean="0">
                <a:solidFill>
                  <a:srgbClr val="000000"/>
                </a:solidFill>
              </a:rPr>
              <a:pPr/>
              <a:t>9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57200" y="1308590"/>
            <a:ext cx="8458200" cy="51583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Procure incorporar </a:t>
            </a:r>
            <a:r>
              <a:rPr lang="pt-BR" sz="2400" u="sng" dirty="0">
                <a:solidFill>
                  <a:srgbClr val="000000"/>
                </a:solidFill>
              </a:rPr>
              <a:t>comentários</a:t>
            </a:r>
            <a:r>
              <a:rPr lang="pt-BR" sz="2400" dirty="0">
                <a:solidFill>
                  <a:srgbClr val="000000"/>
                </a:solidFill>
              </a:rPr>
              <a:t> no algoritmo, pelo menos para descrever o significado das variáveis e alguns comandos, além da identificação inicial do algoritmo. Comentários devem ser escritos sempre após </a:t>
            </a:r>
            <a:r>
              <a:rPr lang="pt-BR" sz="2400" b="1" dirty="0">
                <a:solidFill>
                  <a:srgbClr val="FF9933"/>
                </a:solidFill>
              </a:rPr>
              <a:t>//</a:t>
            </a:r>
            <a:r>
              <a:rPr lang="pt-BR" sz="2400" dirty="0">
                <a:solidFill>
                  <a:srgbClr val="000000"/>
                </a:solidFill>
              </a:rPr>
              <a:t> (</a:t>
            </a:r>
            <a:r>
              <a:rPr lang="pt-BR" sz="2400" dirty="0">
                <a:solidFill>
                  <a:srgbClr val="FF9933"/>
                </a:solidFill>
              </a:rPr>
              <a:t>barra </a:t>
            </a:r>
            <a:r>
              <a:rPr lang="pt-BR" sz="2400" dirty="0" err="1">
                <a:solidFill>
                  <a:srgbClr val="FF9933"/>
                </a:solidFill>
              </a:rPr>
              <a:t>barra</a:t>
            </a:r>
            <a:r>
              <a:rPr lang="pt-BR" sz="2400" dirty="0">
                <a:solidFill>
                  <a:srgbClr val="000000"/>
                </a:solidFill>
              </a:rPr>
              <a:t>).</a:t>
            </a:r>
          </a:p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Escolha nome de </a:t>
            </a:r>
            <a:r>
              <a:rPr lang="pt-BR" sz="2400" u="sng" dirty="0">
                <a:solidFill>
                  <a:srgbClr val="000000"/>
                </a:solidFill>
              </a:rPr>
              <a:t>variáveis e constantes</a:t>
            </a:r>
            <a:r>
              <a:rPr lang="pt-BR" sz="2400" dirty="0">
                <a:solidFill>
                  <a:srgbClr val="000000"/>
                </a:solidFill>
              </a:rPr>
              <a:t> que sejam </a:t>
            </a:r>
            <a:r>
              <a:rPr lang="pt-BR" sz="2400" u="sng" dirty="0">
                <a:solidFill>
                  <a:srgbClr val="000000"/>
                </a:solidFill>
              </a:rPr>
              <a:t>significativos</a:t>
            </a:r>
            <a:r>
              <a:rPr lang="pt-BR" sz="2400" dirty="0">
                <a:solidFill>
                  <a:srgbClr val="000000"/>
                </a:solidFill>
              </a:rPr>
              <a:t>, respeitando as regras dos </a:t>
            </a:r>
            <a:r>
              <a:rPr lang="pt-BR" sz="2400" b="1" dirty="0">
                <a:solidFill>
                  <a:srgbClr val="000000"/>
                </a:solidFill>
              </a:rPr>
              <a:t>identificadores.</a:t>
            </a:r>
            <a:endParaRPr lang="pt-BR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Escreva todas </a:t>
            </a:r>
            <a:r>
              <a:rPr lang="pt-BR" sz="2400" u="sng" dirty="0">
                <a:solidFill>
                  <a:srgbClr val="000000"/>
                </a:solidFill>
              </a:rPr>
              <a:t>palavras-reservadas</a:t>
            </a:r>
            <a:r>
              <a:rPr lang="pt-BR" sz="2400" dirty="0">
                <a:solidFill>
                  <a:srgbClr val="000000"/>
                </a:solidFill>
              </a:rPr>
              <a:t> (chaves) de acordo com a sintaxe definida.</a:t>
            </a:r>
            <a:endParaRPr lang="pt-BR" sz="2400" u="sng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Procure </a:t>
            </a:r>
            <a:r>
              <a:rPr lang="pt-BR" sz="2400" u="sng" dirty="0">
                <a:solidFill>
                  <a:srgbClr val="000000"/>
                </a:solidFill>
              </a:rPr>
              <a:t>alinhar os comandos</a:t>
            </a:r>
            <a:r>
              <a:rPr lang="pt-BR" sz="2400" dirty="0">
                <a:solidFill>
                  <a:srgbClr val="000000"/>
                </a:solidFill>
              </a:rPr>
              <a:t> de acordo com o nível que eles pertençam, isto é, destaque a estrutura na qual estão contidos, respeitando sempre as </a:t>
            </a:r>
            <a:r>
              <a:rPr lang="pt-BR" sz="2400" u="sng" dirty="0">
                <a:solidFill>
                  <a:srgbClr val="000000"/>
                </a:solidFill>
              </a:rPr>
              <a:t>regras do português estruturado.</a:t>
            </a:r>
            <a:endParaRPr lang="pt-BR" sz="2400" dirty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90000"/>
              </a:lnSpc>
              <a:buFontTx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Use uma linha em branco entre a </a:t>
            </a:r>
            <a:r>
              <a:rPr lang="pt-BR" sz="2400" u="sng" dirty="0">
                <a:solidFill>
                  <a:srgbClr val="000000"/>
                </a:solidFill>
              </a:rPr>
              <a:t>declaração</a:t>
            </a:r>
            <a:r>
              <a:rPr lang="pt-BR" sz="2400" dirty="0">
                <a:solidFill>
                  <a:srgbClr val="000000"/>
                </a:solidFill>
              </a:rPr>
              <a:t> e o </a:t>
            </a:r>
            <a:r>
              <a:rPr lang="pt-BR" sz="2400" u="sng" dirty="0">
                <a:solidFill>
                  <a:srgbClr val="000000"/>
                </a:solidFill>
              </a:rPr>
              <a:t>início</a:t>
            </a:r>
            <a:r>
              <a:rPr lang="pt-BR" sz="2400" dirty="0">
                <a:solidFill>
                  <a:srgbClr val="000000"/>
                </a:solidFill>
              </a:rPr>
              <a:t> do bloco de instrução, quando esta divisão de blocos não estiver muito clara.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457200" y="69899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pt-BR" sz="3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Construção de Algoritmos Legíveis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nimBg="1" autoUpdateAnimBg="0" advAuto="0"/>
    </p:bldLst>
  </p:timing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1339</Words>
  <Application>Microsoft Office PowerPoint</Application>
  <PresentationFormat>Apresentação na tela (4:3)</PresentationFormat>
  <Paragraphs>266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Constantia</vt:lpstr>
      <vt:lpstr>Times New Roman</vt:lpstr>
      <vt:lpstr>Wingdings</vt:lpstr>
      <vt:lpstr>Tema do Office</vt:lpstr>
      <vt:lpstr>Apresentação do PowerPoint</vt:lpstr>
      <vt:lpstr>Estrutura  de  Seleção ou Condicionais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Joyce Siqueira</cp:lastModifiedBy>
  <cp:revision>173</cp:revision>
  <dcterms:created xsi:type="dcterms:W3CDTF">2016-08-15T14:02:52Z</dcterms:created>
  <dcterms:modified xsi:type="dcterms:W3CDTF">2022-02-14T00:34:35Z</dcterms:modified>
</cp:coreProperties>
</file>