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7" r:id="rId10"/>
    <p:sldId id="298" r:id="rId11"/>
    <p:sldId id="299" r:id="rId12"/>
    <p:sldId id="302" r:id="rId13"/>
    <p:sldId id="303" r:id="rId14"/>
    <p:sldId id="304" r:id="rId15"/>
    <p:sldId id="305" r:id="rId16"/>
    <p:sldId id="308" r:id="rId17"/>
    <p:sldId id="309" r:id="rId18"/>
    <p:sldId id="310" r:id="rId19"/>
    <p:sldId id="311" r:id="rId20"/>
    <p:sldId id="312" r:id="rId21"/>
    <p:sldId id="315" r:id="rId22"/>
    <p:sldId id="316" r:id="rId23"/>
    <p:sldId id="317" r:id="rId24"/>
    <p:sldId id="318" r:id="rId25"/>
    <p:sldId id="288" r:id="rId26"/>
    <p:sldId id="258" r:id="rId27"/>
    <p:sldId id="260" r:id="rId28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11" autoAdjust="0"/>
  </p:normalViewPr>
  <p:slideViewPr>
    <p:cSldViewPr>
      <p:cViewPr varScale="1">
        <p:scale>
          <a:sx n="61" d="100"/>
          <a:sy n="61" d="100"/>
        </p:scale>
        <p:origin x="144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ED32C16-4529-4191-B890-97BA955FED8C}" type="datetimeFigureOut">
              <a:rPr lang="pt-BR" smtClean="0"/>
              <a:pPr/>
              <a:t>13/02/2022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DBAF07C-43D1-46A4-A67B-FA725B97659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344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latin typeface="Times New Roman" pitchFamily="18" charset="0"/>
              </a:rPr>
              <a:t>Algoritmo e Programação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latin typeface="Times New Roman" pitchFamily="18" charset="0"/>
              </a:rPr>
              <a:t>06/02/2006 </a:t>
            </a: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latin typeface="Times New Roman" pitchFamily="18" charset="0"/>
              </a:rPr>
              <a:t>Vandor Roberto Vilardi Rissoli</a:t>
            </a: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A3F196D-3F9D-4B53-B788-49E0A6E1A857}" type="slidenum">
              <a:rPr lang="pt-BR" smtClean="0">
                <a:latin typeface="Times New Roman" pitchFamily="18" charset="0"/>
              </a:rPr>
              <a:pPr/>
              <a:t>2</a:t>
            </a:fld>
            <a:endParaRPr lang="pt-BR">
              <a:latin typeface="Times New Roman" pitchFamily="18" charset="0"/>
            </a:endParaRP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296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solidFill>
                  <a:srgbClr val="000000"/>
                </a:solidFill>
                <a:latin typeface="Times New Roman" pitchFamily="18" charset="0"/>
              </a:rPr>
              <a:t>Algoritmo e Programação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solidFill>
                  <a:srgbClr val="000000"/>
                </a:solidFill>
                <a:latin typeface="Times New Roman" pitchFamily="18" charset="0"/>
              </a:rPr>
              <a:t>06/02/2006 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solidFill>
                  <a:srgbClr val="000000"/>
                </a:solidFill>
                <a:latin typeface="Times New Roman" pitchFamily="18" charset="0"/>
              </a:rPr>
              <a:t>Vandor Roberto Vilardi Rissoli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16896AC-651E-453F-9B9E-5788B3E1EBEA}" type="slidenum">
              <a:rPr lang="pt-BR" smtClean="0">
                <a:solidFill>
                  <a:srgbClr val="000000"/>
                </a:solidFill>
                <a:latin typeface="Times New Roman" pitchFamily="18" charset="0"/>
              </a:rPr>
              <a:pPr/>
              <a:t>4</a:t>
            </a:fld>
            <a:endParaRPr lang="pt-BR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440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latin typeface="Times New Roman" pitchFamily="18" charset="0"/>
              </a:rPr>
              <a:t>Algoritmo e Programação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latin typeface="Times New Roman" pitchFamily="18" charset="0"/>
              </a:rPr>
              <a:t>06/02/2006 </a:t>
            </a:r>
          </a:p>
        </p:txBody>
      </p:sp>
      <p:sp>
        <p:nvSpPr>
          <p:cNvPr id="512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latin typeface="Times New Roman" pitchFamily="18" charset="0"/>
              </a:rPr>
              <a:t>Vandor Roberto Vilardi Rissoli</a:t>
            </a:r>
          </a:p>
        </p:txBody>
      </p:sp>
      <p:sp>
        <p:nvSpPr>
          <p:cNvPr id="512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59CDBEE-0BBD-4C68-ADE4-EBC63BC3CCD1}" type="slidenum">
              <a:rPr lang="pt-BR" smtClean="0">
                <a:latin typeface="Times New Roman" pitchFamily="18" charset="0"/>
              </a:rPr>
              <a:pPr/>
              <a:t>9</a:t>
            </a:fld>
            <a:endParaRPr lang="pt-BR">
              <a:latin typeface="Times New Roman" pitchFamily="18" charset="0"/>
            </a:endParaRPr>
          </a:p>
        </p:txBody>
      </p:sp>
      <p:sp>
        <p:nvSpPr>
          <p:cNvPr id="512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96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AF07C-43D1-46A4-A67B-FA725B97659F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587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13/02/2022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13/02/2022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13/02/2022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13/02/2022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13/02/2022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13/02/2022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13/02/2022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13/02/2022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13/02/2022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13/02/2022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13/02/2022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00E10-1340-496D-9F0A-DD3E5CBD3A74}" type="datetimeFigureOut">
              <a:rPr lang="pt-BR" smtClean="0"/>
              <a:pPr/>
              <a:t>13/02/2022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47C6A07A-9AB7-418C-9555-7A9EE42633FA}"/>
              </a:ext>
            </a:extLst>
          </p:cNvPr>
          <p:cNvSpPr txBox="1">
            <a:spLocks/>
          </p:cNvSpPr>
          <p:nvPr/>
        </p:nvSpPr>
        <p:spPr>
          <a:xfrm>
            <a:off x="379476" y="2301280"/>
            <a:ext cx="8385048" cy="2135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Algoritmos de Programação</a:t>
            </a:r>
            <a:br>
              <a:rPr lang="pt-BR" sz="5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Estruturas de Repetição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0571CDD1-131E-421B-A5D1-68DAA1174642}"/>
              </a:ext>
            </a:extLst>
          </p:cNvPr>
          <p:cNvSpPr txBox="1">
            <a:spLocks/>
          </p:cNvSpPr>
          <p:nvPr/>
        </p:nvSpPr>
        <p:spPr>
          <a:xfrm>
            <a:off x="539552" y="5085184"/>
            <a:ext cx="7854696" cy="1392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500" b="1">
                <a:solidFill>
                  <a:schemeClr val="bg1"/>
                </a:solidFill>
              </a:rPr>
              <a:t>Análise e Desenvolvimento de Sistemas/Presencial</a:t>
            </a:r>
          </a:p>
          <a:p>
            <a:pPr algn="l"/>
            <a:r>
              <a:rPr lang="pt-BR" sz="2500" b="1">
                <a:solidFill>
                  <a:schemeClr val="bg1"/>
                </a:solidFill>
              </a:rPr>
              <a:t>Professora Ma. Joyce Siqueira</a:t>
            </a:r>
          </a:p>
          <a:p>
            <a:pPr algn="l"/>
            <a:r>
              <a:rPr lang="pt-BR" sz="2500" b="1">
                <a:solidFill>
                  <a:schemeClr val="bg1"/>
                </a:solidFill>
              </a:rPr>
              <a:t>Email: joycitta@gmail.com </a:t>
            </a:r>
            <a:endParaRPr lang="pt-BR" sz="25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Data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0628AF5-6B77-4681-AF91-B47B07ABC8EF}" type="datetime1">
              <a:rPr lang="pt-BR" smtClean="0">
                <a:latin typeface="Times New Roman" pitchFamily="18" charset="0"/>
              </a:rPr>
              <a:pPr/>
              <a:t>13/02/2022</a:t>
            </a:fld>
            <a:endParaRPr lang="pt-BR">
              <a:latin typeface="Times New Roman" pitchFamily="18" charset="0"/>
            </a:endParaRPr>
          </a:p>
        </p:txBody>
      </p:sp>
      <p:sp>
        <p:nvSpPr>
          <p:cNvPr id="23555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latin typeface="Times New Roman" pitchFamily="18" charset="0"/>
              </a:rPr>
              <a:t>Algoritmo e Programação</a:t>
            </a:r>
          </a:p>
        </p:txBody>
      </p:sp>
      <p:sp>
        <p:nvSpPr>
          <p:cNvPr id="2355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92169CD-B2D9-4C09-A1AA-8685093881FA}" type="slidenum">
              <a:rPr lang="pt-BR" smtClean="0">
                <a:latin typeface="Times New Roman" pitchFamily="18" charset="0"/>
              </a:rPr>
              <a:pPr/>
              <a:t>10</a:t>
            </a:fld>
            <a:endParaRPr lang="pt-BR">
              <a:latin typeface="Times New Roman" pitchFamily="18" charset="0"/>
            </a:endParaRP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685800"/>
          </a:xfrm>
        </p:spPr>
        <p:txBody>
          <a:bodyPr/>
          <a:lstStyle/>
          <a:p>
            <a:pPr eaLnBrk="1" hangingPunct="1"/>
            <a:r>
              <a:rPr lang="pt-BR" sz="3600" dirty="0">
                <a:solidFill>
                  <a:srgbClr val="000099"/>
                </a:solidFill>
              </a:rPr>
              <a:t>Fluxograma</a:t>
            </a:r>
            <a:endParaRPr lang="pt-BR" sz="2600" dirty="0">
              <a:solidFill>
                <a:srgbClr val="000099"/>
              </a:solidFill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819400" y="1143000"/>
            <a:ext cx="3124200" cy="4800600"/>
            <a:chOff x="1776" y="720"/>
            <a:chExt cx="1968" cy="3024"/>
          </a:xfrm>
        </p:grpSpPr>
        <p:sp>
          <p:nvSpPr>
            <p:cNvPr id="23559" name="Line 2"/>
            <p:cNvSpPr>
              <a:spLocks noChangeShapeType="1"/>
            </p:cNvSpPr>
            <p:nvPr/>
          </p:nvSpPr>
          <p:spPr bwMode="auto">
            <a:xfrm>
              <a:off x="2832" y="2074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3560" name="Line 4"/>
            <p:cNvSpPr>
              <a:spLocks noChangeShapeType="1"/>
            </p:cNvSpPr>
            <p:nvPr/>
          </p:nvSpPr>
          <p:spPr bwMode="auto">
            <a:xfrm>
              <a:off x="2831" y="720"/>
              <a:ext cx="1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3561" name="Line 5"/>
            <p:cNvSpPr>
              <a:spLocks noChangeShapeType="1"/>
            </p:cNvSpPr>
            <p:nvPr/>
          </p:nvSpPr>
          <p:spPr bwMode="auto">
            <a:xfrm>
              <a:off x="2832" y="164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3562" name="Rectangle 6"/>
            <p:cNvSpPr>
              <a:spLocks noChangeArrowheads="1"/>
            </p:cNvSpPr>
            <p:nvPr/>
          </p:nvSpPr>
          <p:spPr bwMode="auto">
            <a:xfrm>
              <a:off x="2352" y="1824"/>
              <a:ext cx="960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pt-BR" sz="1600">
                  <a:latin typeface="Arial" charset="0"/>
                </a:rPr>
                <a:t>Comando 1;</a:t>
              </a:r>
            </a:p>
          </p:txBody>
        </p:sp>
        <p:sp>
          <p:nvSpPr>
            <p:cNvPr id="23563" name="Text Box 7"/>
            <p:cNvSpPr txBox="1">
              <a:spLocks noChangeArrowheads="1"/>
            </p:cNvSpPr>
            <p:nvPr/>
          </p:nvSpPr>
          <p:spPr bwMode="auto">
            <a:xfrm>
              <a:off x="2880" y="1660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1600" b="1">
                  <a:solidFill>
                    <a:srgbClr val="FF9900"/>
                  </a:solidFill>
                  <a:latin typeface="Arial" charset="0"/>
                </a:rPr>
                <a:t>V</a:t>
              </a:r>
            </a:p>
          </p:txBody>
        </p:sp>
        <p:sp>
          <p:nvSpPr>
            <p:cNvPr id="23564" name="Text Box 8"/>
            <p:cNvSpPr txBox="1">
              <a:spLocks noChangeArrowheads="1"/>
            </p:cNvSpPr>
            <p:nvPr/>
          </p:nvSpPr>
          <p:spPr bwMode="auto">
            <a:xfrm>
              <a:off x="3312" y="1180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1600" b="1">
                  <a:solidFill>
                    <a:schemeClr val="accent1"/>
                  </a:solidFill>
                  <a:latin typeface="Arial" charset="0"/>
                </a:rPr>
                <a:t>F</a:t>
              </a:r>
            </a:p>
          </p:txBody>
        </p:sp>
        <p:sp>
          <p:nvSpPr>
            <p:cNvPr id="23565" name="AutoShape 9"/>
            <p:cNvSpPr>
              <a:spLocks noChangeArrowheads="1"/>
            </p:cNvSpPr>
            <p:nvPr/>
          </p:nvSpPr>
          <p:spPr bwMode="auto">
            <a:xfrm>
              <a:off x="2304" y="1152"/>
              <a:ext cx="1056" cy="48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pt-BR" sz="1600">
                  <a:latin typeface="Arial" charset="0"/>
                </a:rPr>
                <a:t>condição</a:t>
              </a:r>
            </a:p>
          </p:txBody>
        </p:sp>
        <p:sp>
          <p:nvSpPr>
            <p:cNvPr id="23566" name="Rectangle 10"/>
            <p:cNvSpPr>
              <a:spLocks noChangeArrowheads="1"/>
            </p:cNvSpPr>
            <p:nvPr/>
          </p:nvSpPr>
          <p:spPr bwMode="auto">
            <a:xfrm>
              <a:off x="2352" y="2256"/>
              <a:ext cx="960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pt-BR" sz="1600">
                  <a:latin typeface="Arial" charset="0"/>
                </a:rPr>
                <a:t>Comando 2;</a:t>
              </a:r>
            </a:p>
          </p:txBody>
        </p:sp>
        <p:sp>
          <p:nvSpPr>
            <p:cNvPr id="23567" name="Rectangle 11"/>
            <p:cNvSpPr>
              <a:spLocks noChangeArrowheads="1"/>
            </p:cNvSpPr>
            <p:nvPr/>
          </p:nvSpPr>
          <p:spPr bwMode="auto">
            <a:xfrm>
              <a:off x="2352" y="2928"/>
              <a:ext cx="960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pt-BR" sz="1600">
                  <a:latin typeface="Arial" charset="0"/>
                </a:rPr>
                <a:t>Comando n;</a:t>
              </a:r>
            </a:p>
          </p:txBody>
        </p:sp>
        <p:sp>
          <p:nvSpPr>
            <p:cNvPr id="23568" name="Line 12"/>
            <p:cNvSpPr>
              <a:spLocks noChangeShapeType="1"/>
            </p:cNvSpPr>
            <p:nvPr/>
          </p:nvSpPr>
          <p:spPr bwMode="auto">
            <a:xfrm>
              <a:off x="2832" y="2544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3569" name="Text Box 13"/>
            <p:cNvSpPr txBox="1">
              <a:spLocks noChangeArrowheads="1"/>
            </p:cNvSpPr>
            <p:nvPr/>
          </p:nvSpPr>
          <p:spPr bwMode="auto">
            <a:xfrm>
              <a:off x="2736" y="2678"/>
              <a:ext cx="2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1600">
                  <a:latin typeface="Arial" charset="0"/>
                </a:rPr>
                <a:t>...</a:t>
              </a:r>
            </a:p>
          </p:txBody>
        </p:sp>
        <p:sp>
          <p:nvSpPr>
            <p:cNvPr id="23570" name="Freeform 14"/>
            <p:cNvSpPr>
              <a:spLocks/>
            </p:cNvSpPr>
            <p:nvPr/>
          </p:nvSpPr>
          <p:spPr bwMode="auto">
            <a:xfrm>
              <a:off x="1776" y="1392"/>
              <a:ext cx="576" cy="1728"/>
            </a:xfrm>
            <a:custGeom>
              <a:avLst/>
              <a:gdLst>
                <a:gd name="T0" fmla="*/ 576 w 576"/>
                <a:gd name="T1" fmla="*/ 1728 h 1728"/>
                <a:gd name="T2" fmla="*/ 0 w 576"/>
                <a:gd name="T3" fmla="*/ 1728 h 1728"/>
                <a:gd name="T4" fmla="*/ 0 w 576"/>
                <a:gd name="T5" fmla="*/ 0 h 1728"/>
                <a:gd name="T6" fmla="*/ 528 w 576"/>
                <a:gd name="T7" fmla="*/ 0 h 17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6" h="1728">
                  <a:moveTo>
                    <a:pt x="576" y="1728"/>
                  </a:moveTo>
                  <a:lnTo>
                    <a:pt x="0" y="1728"/>
                  </a:lnTo>
                  <a:lnTo>
                    <a:pt x="0" y="0"/>
                  </a:lnTo>
                  <a:lnTo>
                    <a:pt x="528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3571" name="Freeform 15"/>
            <p:cNvSpPr>
              <a:spLocks/>
            </p:cNvSpPr>
            <p:nvPr/>
          </p:nvSpPr>
          <p:spPr bwMode="auto">
            <a:xfrm>
              <a:off x="2784" y="1392"/>
              <a:ext cx="960" cy="2352"/>
            </a:xfrm>
            <a:custGeom>
              <a:avLst/>
              <a:gdLst>
                <a:gd name="T0" fmla="*/ 528 w 960"/>
                <a:gd name="T1" fmla="*/ 0 h 2352"/>
                <a:gd name="T2" fmla="*/ 960 w 960"/>
                <a:gd name="T3" fmla="*/ 0 h 2352"/>
                <a:gd name="T4" fmla="*/ 960 w 960"/>
                <a:gd name="T5" fmla="*/ 1776 h 2352"/>
                <a:gd name="T6" fmla="*/ 960 w 960"/>
                <a:gd name="T7" fmla="*/ 2160 h 2352"/>
                <a:gd name="T8" fmla="*/ 0 w 960"/>
                <a:gd name="T9" fmla="*/ 2160 h 2352"/>
                <a:gd name="T10" fmla="*/ 0 w 960"/>
                <a:gd name="T11" fmla="*/ 2352 h 23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60" h="2352">
                  <a:moveTo>
                    <a:pt x="528" y="0"/>
                  </a:moveTo>
                  <a:lnTo>
                    <a:pt x="960" y="0"/>
                  </a:lnTo>
                  <a:lnTo>
                    <a:pt x="960" y="1776"/>
                  </a:lnTo>
                  <a:lnTo>
                    <a:pt x="960" y="2160"/>
                  </a:lnTo>
                  <a:lnTo>
                    <a:pt x="0" y="2160"/>
                  </a:lnTo>
                  <a:lnTo>
                    <a:pt x="0" y="235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Data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5DE5E4A-A65F-4DD8-B1FA-FAE996B1DDB1}" type="datetime1">
              <a:rPr lang="pt-BR" smtClean="0">
                <a:latin typeface="Times New Roman" pitchFamily="18" charset="0"/>
              </a:rPr>
              <a:pPr/>
              <a:t>13/02/2022</a:t>
            </a:fld>
            <a:endParaRPr lang="pt-BR">
              <a:latin typeface="Times New Roman" pitchFamily="18" charset="0"/>
            </a:endParaRPr>
          </a:p>
        </p:txBody>
      </p:sp>
      <p:sp>
        <p:nvSpPr>
          <p:cNvPr id="24579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latin typeface="Times New Roman" pitchFamily="18" charset="0"/>
              </a:rPr>
              <a:t>Algoritmo e Programação</a:t>
            </a:r>
          </a:p>
        </p:txBody>
      </p:sp>
      <p:sp>
        <p:nvSpPr>
          <p:cNvPr id="2458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1B5FA0C-F9A0-4D48-B557-69567D3C8A6B}" type="slidenum">
              <a:rPr lang="pt-BR" smtClean="0">
                <a:latin typeface="Times New Roman" pitchFamily="18" charset="0"/>
              </a:rPr>
              <a:pPr/>
              <a:t>11</a:t>
            </a:fld>
            <a:endParaRPr lang="pt-BR">
              <a:latin typeface="Times New Roman" pitchFamily="18" charset="0"/>
            </a:endParaRPr>
          </a:p>
        </p:txBody>
      </p:sp>
      <p:sp>
        <p:nvSpPr>
          <p:cNvPr id="24581" name="Rectangle 14"/>
          <p:cNvSpPr>
            <a:spLocks noChangeArrowheads="1"/>
          </p:cNvSpPr>
          <p:nvPr/>
        </p:nvSpPr>
        <p:spPr bwMode="auto">
          <a:xfrm>
            <a:off x="609600" y="6172200"/>
            <a:ext cx="7848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152400" y="261918"/>
            <a:ext cx="853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3400" dirty="0">
                <a:solidFill>
                  <a:srgbClr val="000099"/>
                </a:solidFill>
              </a:rPr>
              <a:t>Exemplo</a:t>
            </a:r>
          </a:p>
        </p:txBody>
      </p:sp>
      <p:sp>
        <p:nvSpPr>
          <p:cNvPr id="87052" name="Text Box 12"/>
          <p:cNvSpPr txBox="1">
            <a:spLocks noChangeArrowheads="1"/>
          </p:cNvSpPr>
          <p:nvPr/>
        </p:nvSpPr>
        <p:spPr bwMode="auto">
          <a:xfrm>
            <a:off x="1785918" y="757614"/>
            <a:ext cx="7000924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  <a:buFontTx/>
              <a:buChar char="•"/>
            </a:pPr>
            <a:r>
              <a:rPr lang="pt-BR" b="1" dirty="0">
                <a:latin typeface="Arial" charset="0"/>
              </a:rPr>
              <a:t> Algoritmo para calculo da média aritmética de 50 números</a:t>
            </a:r>
          </a:p>
        </p:txBody>
      </p:sp>
      <p:sp>
        <p:nvSpPr>
          <p:cNvPr id="87053" name="Text Box 13"/>
          <p:cNvSpPr txBox="1">
            <a:spLocks noChangeArrowheads="1"/>
          </p:cNvSpPr>
          <p:nvPr/>
        </p:nvSpPr>
        <p:spPr bwMode="auto">
          <a:xfrm>
            <a:off x="500034" y="1154275"/>
            <a:ext cx="67056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pt-BR" sz="1800" b="1" dirty="0">
                <a:solidFill>
                  <a:schemeClr val="accent6"/>
                </a:solidFill>
                <a:latin typeface="Arial" charset="0"/>
                <a:sym typeface="Wingdings" pitchFamily="2" charset="2"/>
              </a:rPr>
              <a:t>algoritmo</a:t>
            </a:r>
            <a:r>
              <a:rPr lang="pt-BR" sz="1800" dirty="0">
                <a:latin typeface="Arial" charset="0"/>
                <a:sym typeface="Wingdings" pitchFamily="2" charset="2"/>
              </a:rPr>
              <a:t> media;</a:t>
            </a:r>
          </a:p>
          <a:p>
            <a:pPr>
              <a:defRPr/>
            </a:pPr>
            <a:r>
              <a:rPr lang="pt-BR" sz="1800" dirty="0">
                <a:latin typeface="Arial" charset="0"/>
                <a:sym typeface="Wingdings" pitchFamily="2" charset="2"/>
              </a:rPr>
              <a:t>// Síntese</a:t>
            </a:r>
          </a:p>
          <a:p>
            <a:pPr>
              <a:defRPr/>
            </a:pPr>
            <a:r>
              <a:rPr lang="pt-BR" sz="1800" dirty="0">
                <a:latin typeface="Arial" charset="0"/>
                <a:sym typeface="Wingdings" pitchFamily="2" charset="2"/>
              </a:rPr>
              <a:t>//     objetivo: calcular a média aritmética para 50 números</a:t>
            </a:r>
          </a:p>
          <a:p>
            <a:pPr>
              <a:defRPr/>
            </a:pPr>
            <a:r>
              <a:rPr lang="pt-BR" sz="1800" dirty="0">
                <a:latin typeface="Arial" charset="0"/>
                <a:sym typeface="Wingdings" pitchFamily="2" charset="2"/>
              </a:rPr>
              <a:t>//     entrada: 50 números</a:t>
            </a:r>
          </a:p>
          <a:p>
            <a:pPr>
              <a:defRPr/>
            </a:pPr>
            <a:r>
              <a:rPr lang="pt-BR" sz="1800" dirty="0">
                <a:latin typeface="Arial" charset="0"/>
                <a:sym typeface="Wingdings" pitchFamily="2" charset="2"/>
              </a:rPr>
              <a:t>//     saída:     média aritmética dos 50 números</a:t>
            </a:r>
          </a:p>
          <a:p>
            <a:pPr>
              <a:defRPr/>
            </a:pPr>
            <a:r>
              <a:rPr lang="pt-BR" sz="1800" b="1" dirty="0">
                <a:solidFill>
                  <a:schemeClr val="accent6"/>
                </a:solidFill>
                <a:latin typeface="Arial" charset="0"/>
                <a:sym typeface="Wingdings" pitchFamily="2" charset="2"/>
              </a:rPr>
              <a:t>principal</a:t>
            </a:r>
          </a:p>
          <a:p>
            <a:pPr>
              <a:defRPr/>
            </a:pPr>
            <a:r>
              <a:rPr lang="pt-BR" sz="1800" dirty="0">
                <a:latin typeface="Arial" charset="0"/>
                <a:sym typeface="Wingdings" pitchFamily="2" charset="2"/>
              </a:rPr>
              <a:t>      // Declarações</a:t>
            </a:r>
          </a:p>
          <a:p>
            <a:pPr>
              <a:defRPr/>
            </a:pPr>
            <a:r>
              <a:rPr lang="pt-BR" sz="1800" dirty="0">
                <a:latin typeface="Arial" charset="0"/>
                <a:sym typeface="Wingdings" pitchFamily="2" charset="2"/>
              </a:rPr>
              <a:t>      real numero, soma;</a:t>
            </a:r>
          </a:p>
          <a:p>
            <a:pPr>
              <a:defRPr/>
            </a:pPr>
            <a:r>
              <a:rPr lang="pt-BR" sz="1800" dirty="0">
                <a:latin typeface="Arial" charset="0"/>
                <a:sym typeface="Wingdings" pitchFamily="2" charset="2"/>
              </a:rPr>
              <a:t>      inteiro contador ;</a:t>
            </a:r>
          </a:p>
          <a:p>
            <a:pPr>
              <a:defRPr/>
            </a:pPr>
            <a:r>
              <a:rPr lang="pt-BR" sz="1800" dirty="0">
                <a:latin typeface="Arial" charset="0"/>
                <a:sym typeface="Wingdings" pitchFamily="2" charset="2"/>
              </a:rPr>
              <a:t>      // Instruções</a:t>
            </a:r>
          </a:p>
          <a:p>
            <a:pPr>
              <a:defRPr/>
            </a:pPr>
            <a:r>
              <a:rPr lang="pt-BR" sz="1800" dirty="0">
                <a:latin typeface="Arial" charset="0"/>
                <a:sym typeface="Wingdings" pitchFamily="2" charset="2"/>
              </a:rPr>
              <a:t>      soma </a:t>
            </a:r>
            <a:r>
              <a:rPr lang="pt-BR" sz="1800" dirty="0">
                <a:sym typeface="Symbol" pitchFamily="18" charset="2"/>
              </a:rPr>
              <a:t>= </a:t>
            </a:r>
            <a:r>
              <a:rPr lang="pt-BR" sz="1800" dirty="0">
                <a:latin typeface="Arial" charset="0"/>
                <a:sym typeface="Wingdings" pitchFamily="2" charset="2"/>
              </a:rPr>
              <a:t>0;</a:t>
            </a:r>
          </a:p>
          <a:p>
            <a:pPr>
              <a:defRPr/>
            </a:pPr>
            <a:r>
              <a:rPr lang="pt-BR" sz="1800" dirty="0">
                <a:latin typeface="Arial" charset="0"/>
                <a:sym typeface="Wingdings" pitchFamily="2" charset="2"/>
              </a:rPr>
              <a:t>      contador = 1;</a:t>
            </a:r>
          </a:p>
          <a:p>
            <a:pPr>
              <a:defRPr/>
            </a:pPr>
            <a:r>
              <a:rPr lang="pt-BR" sz="1800" dirty="0">
                <a:latin typeface="Arial" charset="0"/>
                <a:sym typeface="Wingdings" pitchFamily="2" charset="2"/>
              </a:rPr>
              <a:t>      </a:t>
            </a:r>
            <a:r>
              <a:rPr lang="pt-BR" sz="1800" dirty="0">
                <a:solidFill>
                  <a:schemeClr val="accent6"/>
                </a:solidFill>
                <a:latin typeface="Arial" charset="0"/>
                <a:sym typeface="Wingdings" pitchFamily="2" charset="2"/>
              </a:rPr>
              <a:t>enquanto</a:t>
            </a:r>
            <a:r>
              <a:rPr lang="pt-BR" sz="1800" dirty="0">
                <a:latin typeface="Arial" charset="0"/>
                <a:sym typeface="Wingdings" pitchFamily="2" charset="2"/>
              </a:rPr>
              <a:t> (contador &lt;= 50) faca</a:t>
            </a:r>
          </a:p>
          <a:p>
            <a:pPr>
              <a:defRPr/>
            </a:pPr>
            <a:r>
              <a:rPr lang="pt-BR" sz="1800" dirty="0">
                <a:latin typeface="Arial" charset="0"/>
                <a:sym typeface="Wingdings" pitchFamily="2" charset="2"/>
              </a:rPr>
              <a:t>         escreva("Informe o número", contador," desejado:");</a:t>
            </a:r>
          </a:p>
          <a:p>
            <a:pPr>
              <a:defRPr/>
            </a:pPr>
            <a:r>
              <a:rPr lang="pt-BR" sz="1800" dirty="0">
                <a:latin typeface="Arial" charset="0"/>
                <a:sym typeface="Wingdings" pitchFamily="2" charset="2"/>
              </a:rPr>
              <a:t>         leia(numero);</a:t>
            </a:r>
          </a:p>
          <a:p>
            <a:pPr>
              <a:defRPr/>
            </a:pPr>
            <a:r>
              <a:rPr lang="pt-BR" sz="1800" dirty="0">
                <a:latin typeface="Arial" charset="0"/>
                <a:sym typeface="Wingdings" pitchFamily="2" charset="2"/>
              </a:rPr>
              <a:t>         contador = contador + 1;</a:t>
            </a:r>
          </a:p>
          <a:p>
            <a:pPr>
              <a:defRPr/>
            </a:pPr>
            <a:r>
              <a:rPr lang="pt-BR" sz="1800" dirty="0">
                <a:latin typeface="Arial" charset="0"/>
                <a:sym typeface="Wingdings" pitchFamily="2" charset="2"/>
              </a:rPr>
              <a:t>         soma = soma + numero;</a:t>
            </a:r>
          </a:p>
          <a:p>
            <a:pPr>
              <a:defRPr/>
            </a:pPr>
            <a:r>
              <a:rPr lang="pt-BR" sz="1800" dirty="0">
                <a:latin typeface="Arial" charset="0"/>
                <a:sym typeface="Wingdings" pitchFamily="2" charset="2"/>
              </a:rPr>
              <a:t>     </a:t>
            </a:r>
            <a:r>
              <a:rPr lang="pt-BR" sz="1800" dirty="0" err="1">
                <a:solidFill>
                  <a:schemeClr val="accent6"/>
                </a:solidFill>
                <a:latin typeface="Arial" charset="0"/>
                <a:sym typeface="Wingdings" pitchFamily="2" charset="2"/>
              </a:rPr>
              <a:t>fimEnquanto</a:t>
            </a:r>
            <a:endParaRPr lang="pt-BR" sz="1800" dirty="0">
              <a:solidFill>
                <a:schemeClr val="accent6"/>
              </a:solidFill>
              <a:latin typeface="Arial" charset="0"/>
              <a:sym typeface="Wingdings" pitchFamily="2" charset="2"/>
            </a:endParaRPr>
          </a:p>
          <a:p>
            <a:pPr>
              <a:defRPr/>
            </a:pPr>
            <a:r>
              <a:rPr lang="pt-BR" sz="1800" dirty="0">
                <a:latin typeface="Arial" charset="0"/>
                <a:sym typeface="Wingdings" pitchFamily="2" charset="2"/>
              </a:rPr>
              <a:t>     escreva ("Média = ", soma / 50::3);</a:t>
            </a:r>
            <a:r>
              <a:rPr lang="pt-BR" sz="1800" dirty="0">
                <a:solidFill>
                  <a:srgbClr val="FF0000"/>
                </a:solidFill>
                <a:latin typeface="Arial" charset="0"/>
                <a:sym typeface="Wingdings" pitchFamily="2" charset="2"/>
              </a:rPr>
              <a:t>// 3 casas decimais</a:t>
            </a:r>
          </a:p>
          <a:p>
            <a:pPr>
              <a:defRPr/>
            </a:pPr>
            <a:r>
              <a:rPr lang="pt-BR" sz="1800" b="1" dirty="0" err="1">
                <a:solidFill>
                  <a:schemeClr val="accent6"/>
                </a:solidFill>
                <a:latin typeface="Arial" charset="0"/>
                <a:sym typeface="Wingdings" pitchFamily="2" charset="2"/>
              </a:rPr>
              <a:t>fimPrincipal</a:t>
            </a:r>
            <a:endParaRPr lang="pt-BR" sz="1800" b="1" dirty="0">
              <a:solidFill>
                <a:schemeClr val="accent6"/>
              </a:solidFill>
              <a:latin typeface="Arial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7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7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7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7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7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7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7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7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7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7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7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70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70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70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70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70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70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70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70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70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70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70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70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70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70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705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705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705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705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9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705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705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9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705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705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705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705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0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705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705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2" grpId="0" autoUpdateAnimBg="0"/>
      <p:bldP spid="87053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ço Reservado para Data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979AD8D-7C99-46E6-8F24-7A7E3877C306}" type="datetime1">
              <a:rPr lang="pt-BR" smtClean="0">
                <a:latin typeface="Times New Roman" pitchFamily="18" charset="0"/>
              </a:rPr>
              <a:pPr/>
              <a:t>13/02/2022</a:t>
            </a:fld>
            <a:endParaRPr lang="pt-BR">
              <a:latin typeface="Times New Roman" pitchFamily="18" charset="0"/>
            </a:endParaRPr>
          </a:p>
        </p:txBody>
      </p:sp>
      <p:sp>
        <p:nvSpPr>
          <p:cNvPr id="27651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latin typeface="Times New Roman" pitchFamily="18" charset="0"/>
              </a:rPr>
              <a:t>Algoritmo e Programação</a:t>
            </a:r>
          </a:p>
        </p:txBody>
      </p:sp>
      <p:sp>
        <p:nvSpPr>
          <p:cNvPr id="2765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F875201-ADFE-4C47-9B84-6A91E3D0DC5F}" type="slidenum">
              <a:rPr lang="pt-BR" smtClean="0">
                <a:latin typeface="Times New Roman" pitchFamily="18" charset="0"/>
              </a:rPr>
              <a:pPr/>
              <a:t>12</a:t>
            </a:fld>
            <a:endParaRPr lang="pt-BR">
              <a:latin typeface="Times New Roman" pitchFamily="18" charset="0"/>
            </a:endParaRPr>
          </a:p>
        </p:txBody>
      </p:sp>
      <p:sp>
        <p:nvSpPr>
          <p:cNvPr id="93192" name="Rectangle 8"/>
          <p:cNvSpPr>
            <a:spLocks noChangeArrowheads="1"/>
          </p:cNvSpPr>
          <p:nvPr/>
        </p:nvSpPr>
        <p:spPr bwMode="auto">
          <a:xfrm>
            <a:off x="685800" y="6248400"/>
            <a:ext cx="7696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319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791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2800" u="sng" dirty="0"/>
              <a:t>FACA ... ENQUANTO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pt-BR" sz="800" dirty="0"/>
          </a:p>
          <a:p>
            <a:pPr algn="just" eaLnBrk="1" hangingPunct="1">
              <a:lnSpc>
                <a:spcPct val="90000"/>
              </a:lnSpc>
              <a:defRPr/>
            </a:pPr>
            <a:r>
              <a:rPr lang="pt-BR" sz="2800" dirty="0"/>
              <a:t>Repetição com teste condicional ao final;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endParaRPr lang="pt-BR" sz="800" dirty="0"/>
          </a:p>
          <a:p>
            <a:pPr algn="just" eaLnBrk="1" hangingPunct="1">
              <a:lnSpc>
                <a:spcPct val="90000"/>
              </a:lnSpc>
              <a:defRPr/>
            </a:pPr>
            <a:r>
              <a:rPr lang="pt-BR" sz="2800" dirty="0"/>
              <a:t>Um conjunto de ações é executado </a:t>
            </a:r>
            <a:r>
              <a:rPr lang="pt-BR" sz="2800" dirty="0">
                <a:solidFill>
                  <a:schemeClr val="accent1"/>
                </a:solidFill>
              </a:rPr>
              <a:t>enquanto </a:t>
            </a:r>
            <a:r>
              <a:rPr lang="pt-BR" sz="2800" dirty="0"/>
              <a:t>uma determinada condição seja VERDADEIRA;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endParaRPr lang="pt-BR" sz="800" dirty="0"/>
          </a:p>
          <a:p>
            <a:pPr algn="just" eaLnBrk="1" hangingPunct="1">
              <a:lnSpc>
                <a:spcPct val="90000"/>
              </a:lnSpc>
              <a:defRPr/>
            </a:pPr>
            <a:r>
              <a:rPr lang="pt-BR" sz="2800" dirty="0"/>
              <a:t>Ao menos uma vez sempre será executado o bloco de repetição.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endParaRPr lang="pt-BR" sz="800" dirty="0"/>
          </a:p>
          <a:p>
            <a:pPr algn="just" eaLnBrk="1" hangingPunct="1">
              <a:lnSpc>
                <a:spcPct val="90000"/>
              </a:lnSpc>
              <a:defRPr/>
            </a:pPr>
            <a:r>
              <a:rPr lang="pt-BR" sz="2800" dirty="0"/>
              <a:t>Sintaxe do comando: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  <a:defRPr/>
            </a:pPr>
            <a:r>
              <a:rPr lang="pt-BR" sz="2400" dirty="0">
                <a:solidFill>
                  <a:schemeClr val="accent6"/>
                </a:solidFill>
              </a:rPr>
              <a:t>faca</a:t>
            </a:r>
          </a:p>
          <a:p>
            <a:pPr lvl="2" algn="just" eaLnBrk="1" hangingPunct="1">
              <a:lnSpc>
                <a:spcPct val="90000"/>
              </a:lnSpc>
              <a:buFontTx/>
              <a:buNone/>
              <a:defRPr/>
            </a:pPr>
            <a:r>
              <a:rPr lang="pt-BR" sz="2000" dirty="0"/>
              <a:t>comando 1;</a:t>
            </a:r>
          </a:p>
          <a:p>
            <a:pPr lvl="2" algn="just" eaLnBrk="1" hangingPunct="1">
              <a:lnSpc>
                <a:spcPct val="90000"/>
              </a:lnSpc>
              <a:buFontTx/>
              <a:buNone/>
              <a:defRPr/>
            </a:pPr>
            <a:r>
              <a:rPr lang="pt-BR" sz="2000" dirty="0"/>
              <a:t>comando 2;</a:t>
            </a:r>
          </a:p>
          <a:p>
            <a:pPr lvl="2" algn="just" eaLnBrk="1" hangingPunct="1">
              <a:lnSpc>
                <a:spcPct val="90000"/>
              </a:lnSpc>
              <a:buFontTx/>
              <a:buNone/>
              <a:defRPr/>
            </a:pPr>
            <a:r>
              <a:rPr lang="pt-BR" sz="2000" dirty="0"/>
              <a:t> :::</a:t>
            </a:r>
          </a:p>
          <a:p>
            <a:pPr lvl="2" algn="just" eaLnBrk="1" hangingPunct="1">
              <a:lnSpc>
                <a:spcPct val="90000"/>
              </a:lnSpc>
              <a:buFontTx/>
              <a:buNone/>
              <a:defRPr/>
            </a:pPr>
            <a:r>
              <a:rPr lang="pt-BR" sz="2000" dirty="0"/>
              <a:t>comando </a:t>
            </a:r>
            <a:r>
              <a:rPr lang="pt-BR" sz="2000" i="1" dirty="0"/>
              <a:t>n;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  <a:defRPr/>
            </a:pPr>
            <a:r>
              <a:rPr lang="pt-BR" sz="2400" dirty="0">
                <a:solidFill>
                  <a:schemeClr val="accent6"/>
                </a:solidFill>
              </a:rPr>
              <a:t>enquanto</a:t>
            </a:r>
            <a:r>
              <a:rPr lang="pt-BR" sz="2400" dirty="0"/>
              <a:t> (</a:t>
            </a:r>
            <a:r>
              <a:rPr lang="pt-BR" sz="2400" dirty="0">
                <a:solidFill>
                  <a:srgbClr val="FF9900"/>
                </a:solidFill>
              </a:rPr>
              <a:t>&lt;condição&gt;</a:t>
            </a:r>
            <a:r>
              <a:rPr lang="pt-BR" sz="2400" dirty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3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3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3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3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3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3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3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3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3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3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3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3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3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3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31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31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31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31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2" grpId="0" animBg="1"/>
      <p:bldP spid="93194" grpId="0" build="p" bldLvl="5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Data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50CC170-5D8E-4420-ABE9-346E42035B17}" type="datetime1">
              <a:rPr lang="pt-BR" smtClean="0">
                <a:latin typeface="Times New Roman" pitchFamily="18" charset="0"/>
              </a:rPr>
              <a:pPr/>
              <a:t>13/02/2022</a:t>
            </a:fld>
            <a:endParaRPr lang="pt-BR">
              <a:latin typeface="Times New Roman" pitchFamily="18" charset="0"/>
            </a:endParaRPr>
          </a:p>
        </p:txBody>
      </p:sp>
      <p:sp>
        <p:nvSpPr>
          <p:cNvPr id="28675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latin typeface="Times New Roman" pitchFamily="18" charset="0"/>
              </a:rPr>
              <a:t>Algoritmo e Programação</a:t>
            </a:r>
          </a:p>
        </p:txBody>
      </p:sp>
      <p:sp>
        <p:nvSpPr>
          <p:cNvPr id="2867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E06864B-D11B-4911-AF8B-D127480C56AD}" type="slidenum">
              <a:rPr lang="pt-BR" smtClean="0">
                <a:latin typeface="Times New Roman" pitchFamily="18" charset="0"/>
              </a:rPr>
              <a:pPr/>
              <a:t>13</a:t>
            </a:fld>
            <a:endParaRPr lang="pt-BR">
              <a:latin typeface="Times New Roman" pitchFamily="18" charset="0"/>
            </a:endParaRPr>
          </a:p>
        </p:txBody>
      </p:sp>
      <p:sp>
        <p:nvSpPr>
          <p:cNvPr id="28677" name="Rectangle 20"/>
          <p:cNvSpPr>
            <a:spLocks noGrp="1" noChangeArrowheads="1"/>
          </p:cNvSpPr>
          <p:nvPr>
            <p:ph type="title"/>
          </p:nvPr>
        </p:nvSpPr>
        <p:spPr>
          <a:xfrm>
            <a:off x="304800" y="252394"/>
            <a:ext cx="8610600" cy="5334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pt-BR" sz="3600" dirty="0">
                <a:solidFill>
                  <a:srgbClr val="000099"/>
                </a:solidFill>
              </a:rPr>
              <a:t>Fluxograma</a:t>
            </a:r>
            <a:endParaRPr lang="pt-BR" sz="2600" dirty="0">
              <a:solidFill>
                <a:srgbClr val="000099"/>
              </a:solidFill>
            </a:endParaRP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971800" y="1066800"/>
            <a:ext cx="2514600" cy="4833938"/>
            <a:chOff x="1872" y="672"/>
            <a:chExt cx="1584" cy="3045"/>
          </a:xfrm>
        </p:grpSpPr>
        <p:sp>
          <p:nvSpPr>
            <p:cNvPr id="28679" name="Line 4"/>
            <p:cNvSpPr>
              <a:spLocks noChangeShapeType="1"/>
            </p:cNvSpPr>
            <p:nvPr/>
          </p:nvSpPr>
          <p:spPr bwMode="auto">
            <a:xfrm>
              <a:off x="2976" y="168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680" name="Line 6"/>
            <p:cNvSpPr>
              <a:spLocks noChangeShapeType="1"/>
            </p:cNvSpPr>
            <p:nvPr/>
          </p:nvSpPr>
          <p:spPr bwMode="auto">
            <a:xfrm>
              <a:off x="2976" y="1248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681" name="Rectangle 7"/>
            <p:cNvSpPr>
              <a:spLocks noChangeArrowheads="1"/>
            </p:cNvSpPr>
            <p:nvPr/>
          </p:nvSpPr>
          <p:spPr bwMode="auto">
            <a:xfrm>
              <a:off x="2496" y="1430"/>
              <a:ext cx="960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pt-BR" sz="1600">
                  <a:latin typeface="Arial" charset="0"/>
                </a:rPr>
                <a:t>Comando 1;</a:t>
              </a:r>
            </a:p>
          </p:txBody>
        </p:sp>
        <p:sp>
          <p:nvSpPr>
            <p:cNvPr id="28682" name="Text Box 8"/>
            <p:cNvSpPr txBox="1">
              <a:spLocks noChangeArrowheads="1"/>
            </p:cNvSpPr>
            <p:nvPr/>
          </p:nvSpPr>
          <p:spPr bwMode="auto">
            <a:xfrm>
              <a:off x="2247" y="3052"/>
              <a:ext cx="20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1600" b="1">
                  <a:solidFill>
                    <a:schemeClr val="accent1"/>
                  </a:solidFill>
                  <a:latin typeface="Arial" charset="0"/>
                </a:rPr>
                <a:t>V</a:t>
              </a:r>
            </a:p>
          </p:txBody>
        </p:sp>
        <p:sp>
          <p:nvSpPr>
            <p:cNvPr id="28683" name="Text Box 9"/>
            <p:cNvSpPr txBox="1">
              <a:spLocks noChangeArrowheads="1"/>
            </p:cNvSpPr>
            <p:nvPr/>
          </p:nvSpPr>
          <p:spPr bwMode="auto">
            <a:xfrm>
              <a:off x="3120" y="3504"/>
              <a:ext cx="19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1600" b="1">
                  <a:solidFill>
                    <a:srgbClr val="FF9900"/>
                  </a:solidFill>
                  <a:latin typeface="Arial" charset="0"/>
                </a:rPr>
                <a:t>F</a:t>
              </a:r>
            </a:p>
          </p:txBody>
        </p:sp>
        <p:sp>
          <p:nvSpPr>
            <p:cNvPr id="28684" name="Rectangle 10"/>
            <p:cNvSpPr>
              <a:spLocks noChangeArrowheads="1"/>
            </p:cNvSpPr>
            <p:nvPr/>
          </p:nvSpPr>
          <p:spPr bwMode="auto">
            <a:xfrm>
              <a:off x="2496" y="1862"/>
              <a:ext cx="960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pt-BR" sz="1600">
                  <a:latin typeface="Arial" charset="0"/>
                </a:rPr>
                <a:t>Comando 2;</a:t>
              </a:r>
            </a:p>
          </p:txBody>
        </p:sp>
        <p:sp>
          <p:nvSpPr>
            <p:cNvPr id="28685" name="Rectangle 11"/>
            <p:cNvSpPr>
              <a:spLocks noChangeArrowheads="1"/>
            </p:cNvSpPr>
            <p:nvPr/>
          </p:nvSpPr>
          <p:spPr bwMode="auto">
            <a:xfrm>
              <a:off x="2496" y="2544"/>
              <a:ext cx="960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pt-BR" sz="1600">
                  <a:latin typeface="Arial" charset="0"/>
                </a:rPr>
                <a:t>Comando n;</a:t>
              </a:r>
            </a:p>
          </p:txBody>
        </p:sp>
        <p:sp>
          <p:nvSpPr>
            <p:cNvPr id="28686" name="Line 12"/>
            <p:cNvSpPr>
              <a:spLocks noChangeShapeType="1"/>
            </p:cNvSpPr>
            <p:nvPr/>
          </p:nvSpPr>
          <p:spPr bwMode="auto">
            <a:xfrm>
              <a:off x="2976" y="215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687" name="Text Box 13"/>
            <p:cNvSpPr txBox="1">
              <a:spLocks noChangeArrowheads="1"/>
            </p:cNvSpPr>
            <p:nvPr/>
          </p:nvSpPr>
          <p:spPr bwMode="auto">
            <a:xfrm>
              <a:off x="2880" y="2332"/>
              <a:ext cx="2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1600">
                  <a:latin typeface="Arial" charset="0"/>
                </a:rPr>
                <a:t>...</a:t>
              </a:r>
            </a:p>
          </p:txBody>
        </p:sp>
        <p:sp>
          <p:nvSpPr>
            <p:cNvPr id="28688" name="Freeform 14"/>
            <p:cNvSpPr>
              <a:spLocks/>
            </p:cNvSpPr>
            <p:nvPr/>
          </p:nvSpPr>
          <p:spPr bwMode="auto">
            <a:xfrm>
              <a:off x="1872" y="1152"/>
              <a:ext cx="1104" cy="2112"/>
            </a:xfrm>
            <a:custGeom>
              <a:avLst/>
              <a:gdLst>
                <a:gd name="T0" fmla="*/ 104911 w 576"/>
                <a:gd name="T1" fmla="*/ 8604 h 1728"/>
                <a:gd name="T2" fmla="*/ 0 w 576"/>
                <a:gd name="T3" fmla="*/ 8604 h 1728"/>
                <a:gd name="T4" fmla="*/ 0 w 576"/>
                <a:gd name="T5" fmla="*/ 0 h 1728"/>
                <a:gd name="T6" fmla="*/ 96169 w 576"/>
                <a:gd name="T7" fmla="*/ 0 h 17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6" h="1728">
                  <a:moveTo>
                    <a:pt x="576" y="1728"/>
                  </a:moveTo>
                  <a:lnTo>
                    <a:pt x="0" y="1728"/>
                  </a:lnTo>
                  <a:lnTo>
                    <a:pt x="0" y="0"/>
                  </a:lnTo>
                  <a:lnTo>
                    <a:pt x="528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689" name="Line 15"/>
            <p:cNvSpPr>
              <a:spLocks noChangeShapeType="1"/>
            </p:cNvSpPr>
            <p:nvPr/>
          </p:nvSpPr>
          <p:spPr bwMode="auto">
            <a:xfrm>
              <a:off x="2976" y="283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690" name="Line 16"/>
            <p:cNvSpPr>
              <a:spLocks noChangeShapeType="1"/>
            </p:cNvSpPr>
            <p:nvPr/>
          </p:nvSpPr>
          <p:spPr bwMode="auto">
            <a:xfrm>
              <a:off x="2976" y="3456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691" name="AutoShape 18"/>
            <p:cNvSpPr>
              <a:spLocks noChangeArrowheads="1"/>
            </p:cNvSpPr>
            <p:nvPr/>
          </p:nvSpPr>
          <p:spPr bwMode="auto">
            <a:xfrm>
              <a:off x="2880" y="1104"/>
              <a:ext cx="192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692" name="AutoShape 23"/>
            <p:cNvSpPr>
              <a:spLocks noChangeArrowheads="1"/>
            </p:cNvSpPr>
            <p:nvPr/>
          </p:nvSpPr>
          <p:spPr bwMode="auto">
            <a:xfrm>
              <a:off x="2448" y="3024"/>
              <a:ext cx="1008" cy="432"/>
            </a:xfrm>
            <a:prstGeom prst="flowChartDecision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pt-BR" sz="1800"/>
                <a:t>Condição;</a:t>
              </a:r>
            </a:p>
          </p:txBody>
        </p:sp>
        <p:sp>
          <p:nvSpPr>
            <p:cNvPr id="28693" name="Line 26"/>
            <p:cNvSpPr>
              <a:spLocks noChangeShapeType="1"/>
            </p:cNvSpPr>
            <p:nvPr/>
          </p:nvSpPr>
          <p:spPr bwMode="auto">
            <a:xfrm>
              <a:off x="2976" y="672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Data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7BD5BCF-CA38-4481-9B16-FDEA4C14DA33}" type="datetime1">
              <a:rPr lang="pt-BR" smtClean="0">
                <a:latin typeface="Times New Roman" pitchFamily="18" charset="0"/>
              </a:rPr>
              <a:pPr/>
              <a:t>13/02/2022</a:t>
            </a:fld>
            <a:endParaRPr lang="pt-BR">
              <a:latin typeface="Times New Roman" pitchFamily="18" charset="0"/>
            </a:endParaRPr>
          </a:p>
        </p:txBody>
      </p:sp>
      <p:sp>
        <p:nvSpPr>
          <p:cNvPr id="29699" name="Espaço Reservado para Rodapé 3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latin typeface="Times New Roman" pitchFamily="18" charset="0"/>
              </a:rPr>
              <a:t>Algoritmo e Programação</a:t>
            </a:r>
          </a:p>
        </p:txBody>
      </p:sp>
      <p:sp>
        <p:nvSpPr>
          <p:cNvPr id="29700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930BBC4-17C7-4809-964D-4C49A653BDC6}" type="slidenum">
              <a:rPr lang="pt-BR" smtClean="0">
                <a:latin typeface="Times New Roman" pitchFamily="18" charset="0"/>
              </a:rPr>
              <a:pPr/>
              <a:t>14</a:t>
            </a:fld>
            <a:endParaRPr lang="pt-BR">
              <a:latin typeface="Times New Roman" pitchFamily="18" charset="0"/>
            </a:endParaRPr>
          </a:p>
        </p:txBody>
      </p:sp>
      <p:sp>
        <p:nvSpPr>
          <p:cNvPr id="29701" name="Rectangle 7"/>
          <p:cNvSpPr>
            <a:spLocks noChangeArrowheads="1"/>
          </p:cNvSpPr>
          <p:nvPr/>
        </p:nvSpPr>
        <p:spPr bwMode="auto">
          <a:xfrm>
            <a:off x="685800" y="6248400"/>
            <a:ext cx="7696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152400" y="152400"/>
            <a:ext cx="853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3400" dirty="0">
                <a:solidFill>
                  <a:srgbClr val="000099"/>
                </a:solidFill>
              </a:rPr>
              <a:t>Exemplo</a:t>
            </a:r>
          </a:p>
        </p:txBody>
      </p:sp>
      <p:sp>
        <p:nvSpPr>
          <p:cNvPr id="95241" name="Rectangle 9"/>
          <p:cNvSpPr>
            <a:spLocks noChangeArrowheads="1"/>
          </p:cNvSpPr>
          <p:nvPr/>
        </p:nvSpPr>
        <p:spPr bwMode="auto">
          <a:xfrm>
            <a:off x="533400" y="1190652"/>
            <a:ext cx="6781800" cy="55959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just" eaLnBrk="0" hangingPunct="0">
              <a:defRPr/>
            </a:pPr>
            <a:r>
              <a:rPr lang="pt-BR" b="1" dirty="0">
                <a:solidFill>
                  <a:schemeClr val="accent6"/>
                </a:solidFill>
                <a:latin typeface="Arial" charset="0"/>
              </a:rPr>
              <a:t>algoritmo</a:t>
            </a:r>
            <a:r>
              <a:rPr lang="pt-BR" dirty="0">
                <a:latin typeface="Arial" charset="0"/>
              </a:rPr>
              <a:t> media;</a:t>
            </a:r>
          </a:p>
          <a:p>
            <a:pPr algn="just" eaLnBrk="0" hangingPunct="0">
              <a:defRPr/>
            </a:pPr>
            <a:r>
              <a:rPr lang="pt-BR" dirty="0">
                <a:latin typeface="Arial" charset="0"/>
              </a:rPr>
              <a:t>// Síntese</a:t>
            </a:r>
          </a:p>
          <a:p>
            <a:pPr algn="just" eaLnBrk="0" hangingPunct="0">
              <a:defRPr/>
            </a:pPr>
            <a:r>
              <a:rPr lang="pt-BR" dirty="0">
                <a:latin typeface="Arial" charset="0"/>
              </a:rPr>
              <a:t>//     objetivo: calcular a média aritmética para 50 números</a:t>
            </a:r>
          </a:p>
          <a:p>
            <a:pPr algn="just" eaLnBrk="0" hangingPunct="0">
              <a:defRPr/>
            </a:pPr>
            <a:r>
              <a:rPr lang="pt-BR" dirty="0">
                <a:latin typeface="Arial" charset="0"/>
              </a:rPr>
              <a:t>//     entrada: 50 números</a:t>
            </a:r>
          </a:p>
          <a:p>
            <a:pPr algn="just" eaLnBrk="0" hangingPunct="0">
              <a:defRPr/>
            </a:pPr>
            <a:r>
              <a:rPr lang="pt-BR" dirty="0">
                <a:latin typeface="Arial" charset="0"/>
              </a:rPr>
              <a:t>//     saída:     média aritmética dos 50 números</a:t>
            </a:r>
          </a:p>
          <a:p>
            <a:pPr algn="just" eaLnBrk="0" hangingPunct="0">
              <a:defRPr/>
            </a:pPr>
            <a:r>
              <a:rPr lang="pt-BR" b="1" dirty="0">
                <a:solidFill>
                  <a:schemeClr val="accent6"/>
                </a:solidFill>
                <a:latin typeface="Arial" charset="0"/>
              </a:rPr>
              <a:t>principal</a:t>
            </a:r>
          </a:p>
          <a:p>
            <a:pPr algn="just" eaLnBrk="0" hangingPunct="0">
              <a:defRPr/>
            </a:pPr>
            <a:r>
              <a:rPr lang="pt-BR" dirty="0">
                <a:latin typeface="Arial" charset="0"/>
              </a:rPr>
              <a:t>      // Declarações</a:t>
            </a:r>
          </a:p>
          <a:p>
            <a:pPr algn="just" eaLnBrk="0" hangingPunct="0">
              <a:defRPr/>
            </a:pPr>
            <a:r>
              <a:rPr lang="pt-BR" dirty="0">
                <a:latin typeface="Arial" charset="0"/>
              </a:rPr>
              <a:t>      real numero, soma;</a:t>
            </a:r>
          </a:p>
          <a:p>
            <a:pPr algn="just" eaLnBrk="0" hangingPunct="0">
              <a:defRPr/>
            </a:pPr>
            <a:r>
              <a:rPr lang="pt-BR" dirty="0">
                <a:latin typeface="Arial" charset="0"/>
              </a:rPr>
              <a:t>      inteiro contador;</a:t>
            </a:r>
          </a:p>
          <a:p>
            <a:pPr algn="just" eaLnBrk="0" hangingPunct="0">
              <a:defRPr/>
            </a:pPr>
            <a:r>
              <a:rPr lang="pt-BR" dirty="0">
                <a:latin typeface="Arial" charset="0"/>
              </a:rPr>
              <a:t>      // </a:t>
            </a:r>
            <a:r>
              <a:rPr lang="pt-BR" dirty="0" err="1">
                <a:latin typeface="Arial" charset="0"/>
              </a:rPr>
              <a:t>Instrucões</a:t>
            </a:r>
            <a:endParaRPr lang="pt-BR" dirty="0">
              <a:latin typeface="Arial" charset="0"/>
            </a:endParaRPr>
          </a:p>
          <a:p>
            <a:pPr algn="just" eaLnBrk="0" hangingPunct="0">
              <a:defRPr/>
            </a:pPr>
            <a:r>
              <a:rPr lang="pt-BR" dirty="0">
                <a:latin typeface="Arial" charset="0"/>
              </a:rPr>
              <a:t>     soma = 0;</a:t>
            </a:r>
          </a:p>
          <a:p>
            <a:pPr algn="just" eaLnBrk="0" hangingPunct="0">
              <a:defRPr/>
            </a:pPr>
            <a:r>
              <a:rPr lang="pt-BR" dirty="0">
                <a:latin typeface="Arial" charset="0"/>
              </a:rPr>
              <a:t>     contador = 1;</a:t>
            </a:r>
          </a:p>
          <a:p>
            <a:pPr algn="just" eaLnBrk="0" hangingPunct="0">
              <a:defRPr/>
            </a:pPr>
            <a:r>
              <a:rPr lang="pt-BR" dirty="0">
                <a:latin typeface="Arial" charset="0"/>
              </a:rPr>
              <a:t>     </a:t>
            </a:r>
            <a:r>
              <a:rPr lang="pt-BR" dirty="0">
                <a:solidFill>
                  <a:schemeClr val="accent6"/>
                </a:solidFill>
                <a:latin typeface="Arial" charset="0"/>
              </a:rPr>
              <a:t>faca </a:t>
            </a:r>
          </a:p>
          <a:p>
            <a:pPr algn="just" eaLnBrk="0" hangingPunct="0">
              <a:defRPr/>
            </a:pPr>
            <a:r>
              <a:rPr lang="pt-BR" dirty="0">
                <a:latin typeface="Arial" charset="0"/>
              </a:rPr>
              <a:t>         escreva("Informe o número ",contador, " desejado:");</a:t>
            </a:r>
          </a:p>
          <a:p>
            <a:pPr algn="just" eaLnBrk="0" hangingPunct="0">
              <a:defRPr/>
            </a:pPr>
            <a:r>
              <a:rPr lang="pt-BR" dirty="0">
                <a:latin typeface="Arial" charset="0"/>
              </a:rPr>
              <a:t>         leia(numero);</a:t>
            </a:r>
          </a:p>
          <a:p>
            <a:pPr algn="just" eaLnBrk="0" hangingPunct="0">
              <a:defRPr/>
            </a:pPr>
            <a:r>
              <a:rPr lang="pt-BR" dirty="0">
                <a:latin typeface="Arial" charset="0"/>
              </a:rPr>
              <a:t>         contador = contador + 1;</a:t>
            </a:r>
          </a:p>
          <a:p>
            <a:pPr algn="just" eaLnBrk="0" hangingPunct="0">
              <a:defRPr/>
            </a:pPr>
            <a:r>
              <a:rPr lang="pt-BR" dirty="0">
                <a:latin typeface="Arial" charset="0"/>
              </a:rPr>
              <a:t>         soma = soma + numero;</a:t>
            </a:r>
          </a:p>
          <a:p>
            <a:pPr algn="just" eaLnBrk="0" hangingPunct="0">
              <a:defRPr/>
            </a:pPr>
            <a:r>
              <a:rPr lang="pt-BR" dirty="0">
                <a:latin typeface="Arial" charset="0"/>
              </a:rPr>
              <a:t>      </a:t>
            </a:r>
            <a:r>
              <a:rPr lang="pt-BR" dirty="0">
                <a:solidFill>
                  <a:schemeClr val="accent6"/>
                </a:solidFill>
                <a:latin typeface="Arial" charset="0"/>
              </a:rPr>
              <a:t>enquanto</a:t>
            </a:r>
            <a:r>
              <a:rPr lang="pt-BR" dirty="0">
                <a:latin typeface="Arial" charset="0"/>
              </a:rPr>
              <a:t> (contador &lt;= 50);</a:t>
            </a:r>
          </a:p>
          <a:p>
            <a:pPr algn="just" eaLnBrk="0" hangingPunct="0">
              <a:defRPr/>
            </a:pPr>
            <a:r>
              <a:rPr lang="pt-BR" dirty="0">
                <a:latin typeface="Arial" charset="0"/>
              </a:rPr>
              <a:t>      </a:t>
            </a:r>
            <a:r>
              <a:rPr lang="pt-BR" dirty="0" err="1">
                <a:latin typeface="Arial" charset="0"/>
              </a:rPr>
              <a:t>escreval</a:t>
            </a:r>
            <a:r>
              <a:rPr lang="pt-BR" dirty="0">
                <a:latin typeface="Arial" charset="0"/>
              </a:rPr>
              <a:t>(" Media = ", soma/50);</a:t>
            </a:r>
          </a:p>
          <a:p>
            <a:pPr algn="just" eaLnBrk="0" hangingPunct="0">
              <a:defRPr/>
            </a:pPr>
            <a:r>
              <a:rPr lang="pt-BR" b="1" dirty="0" err="1">
                <a:solidFill>
                  <a:schemeClr val="accent6"/>
                </a:solidFill>
                <a:latin typeface="Arial" charset="0"/>
              </a:rPr>
              <a:t>fimPrincipal</a:t>
            </a:r>
            <a:endParaRPr lang="pt-BR" b="1" dirty="0">
              <a:solidFill>
                <a:schemeClr val="accent6"/>
              </a:solidFill>
              <a:latin typeface="Arial" charset="0"/>
            </a:endParaRPr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1714480" y="829052"/>
            <a:ext cx="7215238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  <a:buFontTx/>
              <a:buChar char="•"/>
            </a:pPr>
            <a:r>
              <a:rPr lang="pt-BR" b="1" dirty="0">
                <a:latin typeface="Arial" charset="0"/>
              </a:rPr>
              <a:t> Algoritmo para calculo da média aritmética de 50 números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24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4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5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5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5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5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5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5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5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5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5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5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5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5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5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52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52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52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52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52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52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52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52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52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52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52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52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52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52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52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52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9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52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52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9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524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524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524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524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0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524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524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9524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9524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1" grpId="0" build="p" animBg="1" autoUpdateAnimBg="0" advAuto="0"/>
      <p:bldP spid="9524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Data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2CAA291-9586-4615-BFA2-BAB919E679E8}" type="datetime1">
              <a:rPr lang="pt-BR" smtClean="0">
                <a:solidFill>
                  <a:srgbClr val="000000"/>
                </a:solidFill>
                <a:latin typeface="Times New Roman" pitchFamily="18" charset="0"/>
              </a:rPr>
              <a:pPr/>
              <a:t>13/02/2022</a:t>
            </a:fld>
            <a:endParaRPr lang="pt-BR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23" name="Espaço Reservado para Rodapé 3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solidFill>
                  <a:srgbClr val="000000"/>
                </a:solidFill>
                <a:latin typeface="Times New Roman" pitchFamily="18" charset="0"/>
              </a:rPr>
              <a:t>Algoritmo e Programação</a:t>
            </a:r>
          </a:p>
        </p:txBody>
      </p:sp>
      <p:sp>
        <p:nvSpPr>
          <p:cNvPr id="30724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8D7D590-A671-4001-8844-EA46F7470987}" type="slidenum">
              <a:rPr lang="pt-BR" smtClean="0">
                <a:solidFill>
                  <a:srgbClr val="000000"/>
                </a:solidFill>
                <a:latin typeface="Times New Roman" pitchFamily="18" charset="0"/>
              </a:rPr>
              <a:pPr/>
              <a:t>15</a:t>
            </a:fld>
            <a:endParaRPr lang="pt-BR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25" name="Rectangle 7"/>
          <p:cNvSpPr>
            <a:spLocks noChangeArrowheads="1"/>
          </p:cNvSpPr>
          <p:nvPr/>
        </p:nvSpPr>
        <p:spPr bwMode="auto">
          <a:xfrm>
            <a:off x="685800" y="6248400"/>
            <a:ext cx="7696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52400" y="152400"/>
            <a:ext cx="853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3400" dirty="0">
                <a:solidFill>
                  <a:srgbClr val="000099"/>
                </a:solidFill>
              </a:rPr>
              <a:t>Exemplo</a:t>
            </a:r>
          </a:p>
        </p:txBody>
      </p:sp>
      <p:sp>
        <p:nvSpPr>
          <p:cNvPr id="95241" name="Rectangle 9"/>
          <p:cNvSpPr>
            <a:spLocks noChangeArrowheads="1"/>
          </p:cNvSpPr>
          <p:nvPr/>
        </p:nvSpPr>
        <p:spPr bwMode="auto">
          <a:xfrm>
            <a:off x="0" y="1071546"/>
            <a:ext cx="5181608" cy="41434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just" eaLnBrk="0" hangingPunct="0">
              <a:defRPr/>
            </a:pPr>
            <a:r>
              <a:rPr lang="pt-BR" sz="1600" b="1" dirty="0">
                <a:solidFill>
                  <a:srgbClr val="2D2DB9"/>
                </a:solidFill>
                <a:latin typeface="Arial" charset="0"/>
              </a:rPr>
              <a:t>algoritmo</a:t>
            </a:r>
            <a:r>
              <a:rPr lang="pt-BR" sz="1600" dirty="0">
                <a:solidFill>
                  <a:srgbClr val="000000"/>
                </a:solidFill>
                <a:latin typeface="Arial" charset="0"/>
              </a:rPr>
              <a:t> media;</a:t>
            </a:r>
          </a:p>
          <a:p>
            <a:pPr algn="just" eaLnBrk="0" hangingPunct="0">
              <a:defRPr/>
            </a:pPr>
            <a:r>
              <a:rPr lang="pt-BR" sz="1600" dirty="0">
                <a:solidFill>
                  <a:srgbClr val="000000"/>
                </a:solidFill>
                <a:latin typeface="Arial" charset="0"/>
              </a:rPr>
              <a:t>// Síntese</a:t>
            </a:r>
          </a:p>
          <a:p>
            <a:pPr algn="just" eaLnBrk="0" hangingPunct="0">
              <a:defRPr/>
            </a:pPr>
            <a:r>
              <a:rPr lang="pt-BR" sz="1600" dirty="0">
                <a:solidFill>
                  <a:srgbClr val="000000"/>
                </a:solidFill>
                <a:latin typeface="Arial" charset="0"/>
              </a:rPr>
              <a:t>//     objetivo: validar dados de entrada</a:t>
            </a:r>
          </a:p>
          <a:p>
            <a:pPr algn="just" eaLnBrk="0" hangingPunct="0">
              <a:defRPr/>
            </a:pPr>
            <a:r>
              <a:rPr lang="pt-BR" sz="1600" dirty="0">
                <a:solidFill>
                  <a:srgbClr val="000000"/>
                </a:solidFill>
                <a:latin typeface="Arial" charset="0"/>
              </a:rPr>
              <a:t>//     entrada: nome e idade</a:t>
            </a:r>
          </a:p>
          <a:p>
            <a:pPr algn="just" eaLnBrk="0" hangingPunct="0">
              <a:defRPr/>
            </a:pPr>
            <a:r>
              <a:rPr lang="pt-BR" sz="1600" dirty="0">
                <a:solidFill>
                  <a:srgbClr val="000000"/>
                </a:solidFill>
                <a:latin typeface="Arial" charset="0"/>
              </a:rPr>
              <a:t>//     saída:     dados válidos</a:t>
            </a:r>
          </a:p>
          <a:p>
            <a:pPr algn="just" eaLnBrk="0" hangingPunct="0">
              <a:defRPr/>
            </a:pPr>
            <a:r>
              <a:rPr lang="pt-BR" sz="1600" b="1" dirty="0">
                <a:solidFill>
                  <a:srgbClr val="2D2DB9"/>
                </a:solidFill>
                <a:latin typeface="Arial" charset="0"/>
              </a:rPr>
              <a:t>principal</a:t>
            </a:r>
          </a:p>
          <a:p>
            <a:pPr algn="just" eaLnBrk="0" hangingPunct="0">
              <a:defRPr/>
            </a:pPr>
            <a:r>
              <a:rPr lang="pt-BR" sz="1600" dirty="0">
                <a:solidFill>
                  <a:srgbClr val="000000"/>
                </a:solidFill>
                <a:latin typeface="Arial" charset="0"/>
              </a:rPr>
              <a:t>      // Declarações</a:t>
            </a:r>
          </a:p>
          <a:p>
            <a:pPr algn="just" eaLnBrk="0" hangingPunct="0">
              <a:defRPr/>
            </a:pPr>
            <a:r>
              <a:rPr lang="pt-BR" sz="1600" dirty="0">
                <a:solidFill>
                  <a:srgbClr val="000000"/>
                </a:solidFill>
                <a:latin typeface="Arial" charset="0"/>
              </a:rPr>
              <a:t>      inteiro idade;</a:t>
            </a:r>
          </a:p>
          <a:p>
            <a:pPr algn="just" eaLnBrk="0" hangingPunct="0">
              <a:defRPr/>
            </a:pPr>
            <a:r>
              <a:rPr lang="pt-BR" sz="1600" dirty="0">
                <a:solidFill>
                  <a:srgbClr val="000000"/>
                </a:solidFill>
                <a:latin typeface="Arial" charset="0"/>
              </a:rPr>
              <a:t>      texto nome;</a:t>
            </a:r>
          </a:p>
          <a:p>
            <a:pPr algn="just" eaLnBrk="0" hangingPunct="0">
              <a:defRPr/>
            </a:pPr>
            <a:r>
              <a:rPr lang="pt-BR" sz="1600" dirty="0">
                <a:solidFill>
                  <a:srgbClr val="000000"/>
                </a:solidFill>
                <a:latin typeface="Arial" charset="0"/>
              </a:rPr>
              <a:t>      // </a:t>
            </a:r>
            <a:r>
              <a:rPr lang="pt-BR" sz="1600" dirty="0" err="1">
                <a:solidFill>
                  <a:srgbClr val="000000"/>
                </a:solidFill>
                <a:latin typeface="Arial" charset="0"/>
              </a:rPr>
              <a:t>Instrucões</a:t>
            </a:r>
            <a:endParaRPr lang="pt-BR" sz="1600" dirty="0">
              <a:solidFill>
                <a:srgbClr val="000000"/>
              </a:solidFill>
              <a:latin typeface="Arial" charset="0"/>
            </a:endParaRPr>
          </a:p>
          <a:p>
            <a:pPr algn="just" eaLnBrk="0" hangingPunct="0">
              <a:defRPr/>
            </a:pPr>
            <a:r>
              <a:rPr lang="pt-BR" sz="1600" dirty="0">
                <a:solidFill>
                  <a:srgbClr val="000000"/>
                </a:solidFill>
                <a:latin typeface="Arial" charset="0"/>
              </a:rPr>
              <a:t>     escreva(" Informe sua idade :  " );</a:t>
            </a:r>
          </a:p>
          <a:p>
            <a:pPr algn="just" eaLnBrk="0" hangingPunct="0">
              <a:defRPr/>
            </a:pPr>
            <a:r>
              <a:rPr lang="pt-BR" sz="1600" dirty="0">
                <a:solidFill>
                  <a:srgbClr val="000000"/>
                </a:solidFill>
                <a:latin typeface="Arial" charset="0"/>
              </a:rPr>
              <a:t>     leia(idade);</a:t>
            </a:r>
          </a:p>
          <a:p>
            <a:pPr algn="just" eaLnBrk="0" hangingPunct="0">
              <a:defRPr/>
            </a:pPr>
            <a:r>
              <a:rPr lang="pt-BR" sz="1600" dirty="0">
                <a:solidFill>
                  <a:srgbClr val="000000"/>
                </a:solidFill>
                <a:latin typeface="Arial" charset="0"/>
              </a:rPr>
              <a:t>     </a:t>
            </a:r>
            <a:r>
              <a:rPr lang="pt-BR" sz="1600" dirty="0">
                <a:solidFill>
                  <a:srgbClr val="2D2DB9"/>
                </a:solidFill>
                <a:latin typeface="Arial" charset="0"/>
              </a:rPr>
              <a:t>enquanto </a:t>
            </a:r>
            <a:r>
              <a:rPr lang="pt-BR" sz="1600" dirty="0">
                <a:solidFill>
                  <a:srgbClr val="000000"/>
                </a:solidFill>
                <a:latin typeface="Arial" charset="0"/>
              </a:rPr>
              <a:t>((idade&lt;=0) ou (idade&gt;150)) </a:t>
            </a:r>
            <a:r>
              <a:rPr lang="pt-BR" sz="1600" dirty="0">
                <a:solidFill>
                  <a:srgbClr val="2D2DB9"/>
                </a:solidFill>
                <a:latin typeface="Arial" charset="0"/>
              </a:rPr>
              <a:t>faca</a:t>
            </a:r>
          </a:p>
          <a:p>
            <a:pPr algn="just" eaLnBrk="0" hangingPunct="0">
              <a:defRPr/>
            </a:pPr>
            <a:r>
              <a:rPr lang="pt-BR" sz="1600" dirty="0">
                <a:solidFill>
                  <a:srgbClr val="2D2DB9"/>
                </a:solidFill>
                <a:latin typeface="Arial" charset="0"/>
              </a:rPr>
              <a:t>           </a:t>
            </a:r>
            <a:r>
              <a:rPr lang="pt-BR" sz="1600" dirty="0">
                <a:solidFill>
                  <a:srgbClr val="000000"/>
                </a:solidFill>
                <a:latin typeface="Arial" charset="0"/>
              </a:rPr>
              <a:t>escreva(" Idade inválida. Informe novamente " );  </a:t>
            </a:r>
          </a:p>
          <a:p>
            <a:pPr algn="just" eaLnBrk="0" hangingPunct="0">
              <a:defRPr/>
            </a:pPr>
            <a:r>
              <a:rPr lang="pt-BR" sz="1600" dirty="0">
                <a:solidFill>
                  <a:srgbClr val="000000"/>
                </a:solidFill>
                <a:latin typeface="Arial" charset="0"/>
              </a:rPr>
              <a:t>            leia(idade);</a:t>
            </a:r>
          </a:p>
          <a:p>
            <a:pPr algn="just" eaLnBrk="0" hangingPunct="0">
              <a:defRPr/>
            </a:pPr>
            <a:r>
              <a:rPr lang="pt-BR" sz="1600" b="1" dirty="0">
                <a:solidFill>
                  <a:srgbClr val="2D2DB9"/>
                </a:solidFill>
                <a:latin typeface="Arial" charset="0"/>
              </a:rPr>
              <a:t>     </a:t>
            </a:r>
            <a:r>
              <a:rPr lang="pt-BR" sz="1600" dirty="0" err="1">
                <a:solidFill>
                  <a:srgbClr val="2D2DB9"/>
                </a:solidFill>
                <a:latin typeface="Arial" charset="0"/>
              </a:rPr>
              <a:t>fimEnquanto</a:t>
            </a:r>
            <a:endParaRPr lang="pt-BR" sz="1600" dirty="0">
              <a:solidFill>
                <a:srgbClr val="2D2DB9"/>
              </a:solidFill>
              <a:latin typeface="Arial" charset="0"/>
            </a:endParaRPr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2071670" y="642918"/>
            <a:ext cx="55626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buFontTx/>
              <a:buChar char="•"/>
            </a:pPr>
            <a:r>
              <a:rPr lang="pt-BR" b="1" dirty="0">
                <a:solidFill>
                  <a:srgbClr val="000000"/>
                </a:solidFill>
                <a:latin typeface="Arial" charset="0"/>
              </a:rPr>
              <a:t> Validação de dados de entrada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572000" y="1000108"/>
            <a:ext cx="4572000" cy="29289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just" eaLnBrk="0" hangingPunct="0">
              <a:defRPr/>
            </a:pPr>
            <a:r>
              <a:rPr lang="pt-BR" sz="1600" dirty="0">
                <a:solidFill>
                  <a:srgbClr val="2D2DB9"/>
                </a:solidFill>
                <a:latin typeface="Arial" charset="0"/>
              </a:rPr>
              <a:t>faca</a:t>
            </a:r>
          </a:p>
          <a:p>
            <a:pPr algn="just" eaLnBrk="0" hangingPunct="0">
              <a:defRPr/>
            </a:pPr>
            <a:r>
              <a:rPr lang="pt-BR" sz="1600" dirty="0">
                <a:solidFill>
                  <a:srgbClr val="2D2DB9"/>
                </a:solidFill>
                <a:latin typeface="Arial" charset="0"/>
              </a:rPr>
              <a:t>          </a:t>
            </a:r>
            <a:r>
              <a:rPr lang="pt-BR" sz="1600" dirty="0">
                <a:solidFill>
                  <a:srgbClr val="000000"/>
                </a:solidFill>
                <a:latin typeface="Arial" charset="0"/>
              </a:rPr>
              <a:t>escreva(" Informe seu nome : ");</a:t>
            </a:r>
          </a:p>
          <a:p>
            <a:pPr algn="just" eaLnBrk="0" hangingPunct="0">
              <a:defRPr/>
            </a:pPr>
            <a:r>
              <a:rPr lang="pt-BR" sz="1600" dirty="0">
                <a:solidFill>
                  <a:srgbClr val="000000"/>
                </a:solidFill>
                <a:latin typeface="Arial" charset="0"/>
              </a:rPr>
              <a:t>          leia(nome);</a:t>
            </a:r>
          </a:p>
          <a:p>
            <a:pPr algn="just" eaLnBrk="0" hangingPunct="0">
              <a:defRPr/>
            </a:pPr>
            <a:r>
              <a:rPr lang="pt-BR" sz="1600" dirty="0">
                <a:solidFill>
                  <a:srgbClr val="2D2DB9"/>
                </a:solidFill>
                <a:latin typeface="Arial" charset="0"/>
              </a:rPr>
              <a:t>          se </a:t>
            </a:r>
            <a:r>
              <a:rPr lang="pt-BR" sz="1600" dirty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pt-BR" sz="1600" dirty="0" err="1">
                <a:solidFill>
                  <a:srgbClr val="000000"/>
                </a:solidFill>
                <a:latin typeface="Arial" charset="0"/>
              </a:rPr>
              <a:t>tamanhoTexto</a:t>
            </a:r>
            <a:r>
              <a:rPr lang="pt-BR" sz="1600" dirty="0">
                <a:solidFill>
                  <a:srgbClr val="000000"/>
                </a:solidFill>
                <a:latin typeface="Arial" charset="0"/>
              </a:rPr>
              <a:t>(nome)==0) </a:t>
            </a:r>
            <a:r>
              <a:rPr lang="pt-BR" sz="1600" dirty="0" err="1">
                <a:solidFill>
                  <a:srgbClr val="2D2DB9"/>
                </a:solidFill>
                <a:latin typeface="Arial" charset="0"/>
              </a:rPr>
              <a:t>entao</a:t>
            </a:r>
            <a:endParaRPr lang="pt-BR" sz="1600" dirty="0">
              <a:solidFill>
                <a:srgbClr val="2D2DB9"/>
              </a:solidFill>
              <a:latin typeface="Arial" charset="0"/>
            </a:endParaRPr>
          </a:p>
          <a:p>
            <a:pPr algn="just" eaLnBrk="0" hangingPunct="0">
              <a:defRPr/>
            </a:pPr>
            <a:r>
              <a:rPr lang="pt-BR" sz="1600" dirty="0">
                <a:solidFill>
                  <a:srgbClr val="000000"/>
                </a:solidFill>
                <a:latin typeface="Arial" charset="0"/>
              </a:rPr>
              <a:t>              </a:t>
            </a:r>
            <a:r>
              <a:rPr lang="pt-BR" sz="1600" dirty="0" err="1">
                <a:solidFill>
                  <a:srgbClr val="000000"/>
                </a:solidFill>
                <a:latin typeface="Arial" charset="0"/>
              </a:rPr>
              <a:t>escreval</a:t>
            </a:r>
            <a:r>
              <a:rPr lang="pt-BR" sz="1600" dirty="0">
                <a:solidFill>
                  <a:srgbClr val="000000"/>
                </a:solidFill>
                <a:latin typeface="Arial" charset="0"/>
              </a:rPr>
              <a:t>(" Nome inválido ");</a:t>
            </a:r>
          </a:p>
          <a:p>
            <a:pPr algn="just" eaLnBrk="0" hangingPunct="0">
              <a:defRPr/>
            </a:pPr>
            <a:r>
              <a:rPr lang="pt-BR" sz="1600" dirty="0">
                <a:solidFill>
                  <a:srgbClr val="2D2DB9"/>
                </a:solidFill>
                <a:latin typeface="Arial" charset="0"/>
              </a:rPr>
              <a:t>          </a:t>
            </a:r>
            <a:r>
              <a:rPr lang="pt-BR" sz="1600" dirty="0" err="1">
                <a:solidFill>
                  <a:srgbClr val="2D2DB9"/>
                </a:solidFill>
                <a:latin typeface="Arial" charset="0"/>
              </a:rPr>
              <a:t>fimSe</a:t>
            </a:r>
            <a:endParaRPr lang="pt-BR" sz="1600" dirty="0">
              <a:solidFill>
                <a:srgbClr val="2D2DB9"/>
              </a:solidFill>
              <a:latin typeface="Arial" charset="0"/>
            </a:endParaRPr>
          </a:p>
          <a:p>
            <a:pPr algn="just" eaLnBrk="0" hangingPunct="0">
              <a:defRPr/>
            </a:pPr>
            <a:r>
              <a:rPr lang="pt-BR" sz="1600" dirty="0">
                <a:solidFill>
                  <a:srgbClr val="2D2DB9"/>
                </a:solidFill>
                <a:latin typeface="Arial" charset="0"/>
              </a:rPr>
              <a:t>     </a:t>
            </a:r>
            <a:r>
              <a:rPr lang="pt-BR" sz="1600" dirty="0">
                <a:solidFill>
                  <a:schemeClr val="accent6"/>
                </a:solidFill>
                <a:latin typeface="Arial" charset="0"/>
              </a:rPr>
              <a:t>enquanto</a:t>
            </a:r>
            <a:r>
              <a:rPr lang="pt-BR" sz="1600" dirty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pt-BR" sz="1600" dirty="0" err="1">
                <a:solidFill>
                  <a:srgbClr val="000000"/>
                </a:solidFill>
                <a:latin typeface="Arial" charset="0"/>
              </a:rPr>
              <a:t>tamanhoTexto</a:t>
            </a:r>
            <a:r>
              <a:rPr lang="pt-BR" sz="1600" dirty="0">
                <a:solidFill>
                  <a:srgbClr val="000000"/>
                </a:solidFill>
                <a:latin typeface="Arial" charset="0"/>
              </a:rPr>
              <a:t>(nome) ==0)</a:t>
            </a:r>
            <a:r>
              <a:rPr lang="pt-BR" sz="1600" dirty="0">
                <a:solidFill>
                  <a:srgbClr val="2D2DB9"/>
                </a:solidFill>
                <a:latin typeface="Arial" charset="0"/>
              </a:rPr>
              <a:t>; </a:t>
            </a:r>
          </a:p>
          <a:p>
            <a:pPr algn="just" eaLnBrk="0" hangingPunct="0">
              <a:defRPr/>
            </a:pPr>
            <a:r>
              <a:rPr lang="pt-BR" sz="1600" dirty="0">
                <a:solidFill>
                  <a:srgbClr val="2D2DB9"/>
                </a:solidFill>
                <a:latin typeface="Arial" charset="0"/>
              </a:rPr>
              <a:t>     </a:t>
            </a:r>
            <a:r>
              <a:rPr lang="pt-BR" sz="1600" dirty="0" err="1">
                <a:latin typeface="Arial" charset="0"/>
              </a:rPr>
              <a:t>escreval</a:t>
            </a:r>
            <a:r>
              <a:rPr lang="pt-BR" sz="1600" dirty="0">
                <a:solidFill>
                  <a:srgbClr val="2D2DB9"/>
                </a:solidFill>
                <a:latin typeface="Arial" charset="0"/>
              </a:rPr>
              <a:t>(</a:t>
            </a:r>
            <a:r>
              <a:rPr lang="pt-BR" sz="1600" dirty="0">
                <a:solidFill>
                  <a:srgbClr val="000000"/>
                </a:solidFill>
                <a:latin typeface="Arial" charset="0"/>
              </a:rPr>
              <a:t>" Nome : " ,nome, "  Idade : " ,idade);</a:t>
            </a:r>
            <a:endParaRPr lang="pt-BR" sz="1600" dirty="0">
              <a:solidFill>
                <a:srgbClr val="2D2DB9"/>
              </a:solidFill>
              <a:latin typeface="Arial" charset="0"/>
            </a:endParaRPr>
          </a:p>
          <a:p>
            <a:pPr algn="just" eaLnBrk="0" hangingPunct="0">
              <a:defRPr/>
            </a:pPr>
            <a:r>
              <a:rPr lang="pt-BR" sz="1600" b="1" dirty="0" err="1">
                <a:solidFill>
                  <a:srgbClr val="2D2DB9"/>
                </a:solidFill>
                <a:latin typeface="Arial" charset="0"/>
              </a:rPr>
              <a:t>fimPrincipal</a:t>
            </a:r>
            <a:endParaRPr lang="pt-BR" sz="1600" b="1" dirty="0">
              <a:solidFill>
                <a:srgbClr val="2D2DB9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24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4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5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5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5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5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5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5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5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5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5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5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5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5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5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52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52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52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52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52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52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52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52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52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52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52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52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52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52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52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52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9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52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52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1" grpId="0" build="p" animBg="1" autoUpdateAnimBg="0" advAuto="0"/>
      <p:bldP spid="95240" grpId="0" autoUpdateAnimBg="0"/>
      <p:bldP spid="9" grpId="0" build="p" animBg="1" autoUpdateAnimBg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Data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867682D-7EFC-4A29-A544-9CE03C2949F5}" type="datetime1">
              <a:rPr lang="pt-BR" smtClean="0">
                <a:latin typeface="Times New Roman" pitchFamily="18" charset="0"/>
              </a:rPr>
              <a:pPr/>
              <a:t>13/02/2022</a:t>
            </a:fld>
            <a:endParaRPr lang="pt-BR">
              <a:latin typeface="Times New Roman" pitchFamily="18" charset="0"/>
            </a:endParaRPr>
          </a:p>
        </p:txBody>
      </p:sp>
      <p:sp>
        <p:nvSpPr>
          <p:cNvPr id="33795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latin typeface="Times New Roman" pitchFamily="18" charset="0"/>
              </a:rPr>
              <a:t>Algoritmo e Programação</a:t>
            </a:r>
          </a:p>
        </p:txBody>
      </p:sp>
      <p:sp>
        <p:nvSpPr>
          <p:cNvPr id="3379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BE4CB40-7864-498C-A3DF-47028C61BEBE}" type="slidenum">
              <a:rPr lang="pt-BR" smtClean="0">
                <a:latin typeface="Times New Roman" pitchFamily="18" charset="0"/>
              </a:rPr>
              <a:pPr/>
              <a:t>16</a:t>
            </a:fld>
            <a:endParaRPr lang="pt-BR">
              <a:latin typeface="Times New Roman" pitchFamily="18" charset="0"/>
            </a:endParaRPr>
          </a:p>
        </p:txBody>
      </p:sp>
      <p:sp>
        <p:nvSpPr>
          <p:cNvPr id="33797" name="Rectangle 31"/>
          <p:cNvSpPr>
            <a:spLocks noChangeArrowheads="1"/>
          </p:cNvSpPr>
          <p:nvPr/>
        </p:nvSpPr>
        <p:spPr bwMode="auto">
          <a:xfrm>
            <a:off x="152400" y="228600"/>
            <a:ext cx="8839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3400" dirty="0">
                <a:solidFill>
                  <a:srgbClr val="000099"/>
                </a:solidFill>
              </a:rPr>
              <a:t>Características de cada </a:t>
            </a:r>
          </a:p>
          <a:p>
            <a:pPr algn="ctr"/>
            <a:r>
              <a:rPr lang="pt-BR" sz="3400" dirty="0">
                <a:solidFill>
                  <a:srgbClr val="000099"/>
                </a:solidFill>
              </a:rPr>
              <a:t>Estrutura de Repetição</a:t>
            </a:r>
          </a:p>
        </p:txBody>
      </p:sp>
      <p:graphicFrame>
        <p:nvGraphicFramePr>
          <p:cNvPr id="97318" name="Group 38"/>
          <p:cNvGraphicFramePr>
            <a:graphicFrameLocks noGrp="1"/>
          </p:cNvGraphicFramePr>
          <p:nvPr/>
        </p:nvGraphicFramePr>
        <p:xfrm>
          <a:off x="228600" y="1519238"/>
          <a:ext cx="8686800" cy="4637086"/>
        </p:xfrm>
        <a:graphic>
          <a:graphicData uri="http://schemas.openxmlformats.org/drawingml/2006/table">
            <a:tbl>
              <a:tblPr/>
              <a:tblGrid>
                <a:gridCol w="2316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2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651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ESTRUTURA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Condição de término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Quantidade  de execuções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Condição de existência/repetição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9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enquanto.. Faca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Início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?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Condição </a:t>
                      </a:r>
                      <a:r>
                        <a:rPr kumimoji="0" 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verdadeira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59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faca..enquanto</a:t>
                      </a:r>
                      <a:endParaRPr kumimoji="0" lang="pt-B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Final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Mínimo 1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Condição </a:t>
                      </a:r>
                      <a:r>
                        <a:rPr kumimoji="0" 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verdadeira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0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para..</a:t>
                      </a:r>
                      <a:r>
                        <a:rPr kumimoji="0" lang="pt-B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fimPara</a:t>
                      </a:r>
                      <a:endParaRPr kumimoji="0" lang="pt-B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Início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</a:t>
                      </a:r>
                      <a:r>
                        <a:rPr kumimoji="0" lang="pt-BR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vf</a:t>
                      </a: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–</a:t>
                      </a:r>
                      <a:r>
                        <a:rPr kumimoji="0" lang="pt-BR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vi+p</a:t>
                      </a: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) \ p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v &lt;= </a:t>
                      </a:r>
                      <a:r>
                        <a:rPr kumimoji="0" lang="pt-BR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vf</a:t>
                      </a: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Times New Roman" charset="0"/>
                        </a:rPr>
                        <a:t>ou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v &gt;= </a:t>
                      </a:r>
                      <a:r>
                        <a:rPr kumimoji="0" lang="pt-BR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vf</a:t>
                      </a: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(depende do passo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Data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EF95720-EB8C-44A2-A1BC-A0D7645F9D7F}" type="datetime1">
              <a:rPr lang="pt-BR" smtClean="0">
                <a:latin typeface="Times New Roman" pitchFamily="18" charset="0"/>
              </a:rPr>
              <a:pPr/>
              <a:t>13/02/2022</a:t>
            </a:fld>
            <a:endParaRPr lang="pt-BR">
              <a:latin typeface="Times New Roman" pitchFamily="18" charset="0"/>
            </a:endParaRPr>
          </a:p>
        </p:txBody>
      </p:sp>
      <p:sp>
        <p:nvSpPr>
          <p:cNvPr id="34819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latin typeface="Times New Roman" pitchFamily="18" charset="0"/>
              </a:rPr>
              <a:t>Algoritmo e Programação</a:t>
            </a:r>
          </a:p>
        </p:txBody>
      </p:sp>
      <p:sp>
        <p:nvSpPr>
          <p:cNvPr id="3482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543744D-A890-4B06-8673-88A468D41873}" type="slidenum">
              <a:rPr lang="pt-BR" smtClean="0">
                <a:latin typeface="Times New Roman" pitchFamily="18" charset="0"/>
              </a:rPr>
              <a:pPr/>
              <a:t>17</a:t>
            </a:fld>
            <a:endParaRPr lang="pt-BR">
              <a:latin typeface="Times New Roman" pitchFamily="18" charset="0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057400"/>
            <a:ext cx="7772400" cy="4114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pt-BR" sz="2800" dirty="0"/>
              <a:t>Uma variável auxiliar que funciona como </a:t>
            </a:r>
            <a:r>
              <a:rPr lang="pt-BR" sz="2800" b="1" dirty="0"/>
              <a:t>contador</a:t>
            </a:r>
            <a:r>
              <a:rPr lang="pt-BR" sz="2800" dirty="0"/>
              <a:t> de quantas vezes será executado o conjunto de comandos</a:t>
            </a:r>
          </a:p>
          <a:p>
            <a:pPr algn="just" eaLnBrk="1" hangingPunct="1">
              <a:lnSpc>
                <a:spcPct val="90000"/>
              </a:lnSpc>
            </a:pPr>
            <a:endParaRPr lang="pt-BR" sz="2800" dirty="0"/>
          </a:p>
          <a:p>
            <a:pPr algn="just" eaLnBrk="1" hangingPunct="1">
              <a:lnSpc>
                <a:spcPct val="90000"/>
              </a:lnSpc>
            </a:pPr>
            <a:r>
              <a:rPr lang="pt-BR" sz="2800" dirty="0"/>
              <a:t>Uma variável que seja utilizada como </a:t>
            </a:r>
            <a:r>
              <a:rPr lang="pt-BR" sz="2800" b="1" dirty="0"/>
              <a:t>resposta</a:t>
            </a:r>
            <a:r>
              <a:rPr lang="pt-BR" sz="2800" dirty="0"/>
              <a:t>, permitindo que o algoritmo seja executado até o valor da resposta ser coerente com um valor desejado (essa variável é muitas vezes chamada de </a:t>
            </a:r>
            <a:r>
              <a:rPr lang="pt-BR" sz="2800" i="1" dirty="0" err="1"/>
              <a:t>flag</a:t>
            </a:r>
            <a:r>
              <a:rPr lang="pt-BR" sz="2800" dirty="0"/>
              <a:t> ou </a:t>
            </a:r>
            <a:r>
              <a:rPr lang="pt-BR" sz="2800" i="1" dirty="0"/>
              <a:t>sentinela</a:t>
            </a:r>
            <a:r>
              <a:rPr lang="pt-BR" sz="2800" dirty="0"/>
              <a:t>).</a:t>
            </a:r>
            <a:r>
              <a:rPr lang="pt-BR" sz="2800" i="1" dirty="0"/>
              <a:t> </a:t>
            </a:r>
            <a:endParaRPr lang="pt-BR" sz="2800" dirty="0"/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304800" y="228600"/>
            <a:ext cx="853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3400" dirty="0">
                <a:solidFill>
                  <a:srgbClr val="000099"/>
                </a:solidFill>
              </a:rPr>
              <a:t>Características</a:t>
            </a:r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685800" y="914400"/>
            <a:ext cx="7772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800" dirty="0"/>
              <a:t>As estruturas de repetição (</a:t>
            </a:r>
            <a:r>
              <a:rPr lang="pt-BR" sz="2800" dirty="0">
                <a:solidFill>
                  <a:schemeClr val="accent6"/>
                </a:solidFill>
              </a:rPr>
              <a:t>enquanto</a:t>
            </a:r>
            <a:r>
              <a:rPr lang="pt-BR" sz="2800" dirty="0"/>
              <a:t> .. </a:t>
            </a:r>
            <a:r>
              <a:rPr lang="pt-BR" sz="2800" dirty="0">
                <a:solidFill>
                  <a:schemeClr val="accent6"/>
                </a:solidFill>
              </a:rPr>
              <a:t>faca</a:t>
            </a:r>
            <a:r>
              <a:rPr lang="pt-BR" sz="2800" dirty="0"/>
              <a:t> e </a:t>
            </a:r>
            <a:r>
              <a:rPr lang="pt-BR" sz="2800" dirty="0">
                <a:solidFill>
                  <a:schemeClr val="accent6"/>
                </a:solidFill>
              </a:rPr>
              <a:t>faca</a:t>
            </a:r>
            <a:r>
              <a:rPr lang="pt-BR" sz="2800" dirty="0"/>
              <a:t>.. </a:t>
            </a:r>
            <a:r>
              <a:rPr lang="pt-BR" sz="2800" dirty="0">
                <a:solidFill>
                  <a:schemeClr val="accent6"/>
                </a:solidFill>
              </a:rPr>
              <a:t>enquanto</a:t>
            </a:r>
            <a:r>
              <a:rPr lang="pt-BR" sz="2800" dirty="0"/>
              <a:t>) podem utilizar: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 autoUpdateAnimBg="0" advAuto="0"/>
      <p:bldP spid="9831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Data 4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0448575-1F47-40B6-8E35-8C64BA261BB0}" type="datetime1">
              <a:rPr lang="pt-BR" smtClean="0">
                <a:latin typeface="Times New Roman" pitchFamily="18" charset="0"/>
              </a:rPr>
              <a:pPr/>
              <a:t>13/02/2022</a:t>
            </a:fld>
            <a:endParaRPr lang="pt-BR">
              <a:latin typeface="Times New Roman" pitchFamily="18" charset="0"/>
            </a:endParaRPr>
          </a:p>
        </p:txBody>
      </p:sp>
      <p:sp>
        <p:nvSpPr>
          <p:cNvPr id="35843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latin typeface="Times New Roman" pitchFamily="18" charset="0"/>
              </a:rPr>
              <a:t>Algoritmo e Programação</a:t>
            </a:r>
          </a:p>
        </p:txBody>
      </p:sp>
      <p:sp>
        <p:nvSpPr>
          <p:cNvPr id="35844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3BA2B41-C783-49EC-9B4E-45853FE7F7C0}" type="slidenum">
              <a:rPr lang="pt-BR" smtClean="0">
                <a:latin typeface="Times New Roman" pitchFamily="18" charset="0"/>
              </a:rPr>
              <a:pPr/>
              <a:t>18</a:t>
            </a:fld>
            <a:endParaRPr lang="pt-BR">
              <a:latin typeface="Times New Roman" pitchFamily="18" charset="0"/>
            </a:endParaRPr>
          </a:p>
        </p:txBody>
      </p:sp>
      <p:sp>
        <p:nvSpPr>
          <p:cNvPr id="35845" name="Rectangle 11"/>
          <p:cNvSpPr>
            <a:spLocks noChangeArrowheads="1"/>
          </p:cNvSpPr>
          <p:nvPr/>
        </p:nvSpPr>
        <p:spPr bwMode="auto">
          <a:xfrm>
            <a:off x="685800" y="6248400"/>
            <a:ext cx="7848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846" name="Rectangle 8"/>
          <p:cNvSpPr>
            <a:spLocks noChangeArrowheads="1"/>
          </p:cNvSpPr>
          <p:nvPr/>
        </p:nvSpPr>
        <p:spPr bwMode="auto">
          <a:xfrm>
            <a:off x="304800" y="76200"/>
            <a:ext cx="853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3400" dirty="0">
                <a:solidFill>
                  <a:srgbClr val="000099"/>
                </a:solidFill>
              </a:rPr>
              <a:t>Exemplos - </a:t>
            </a:r>
            <a:r>
              <a:rPr lang="pt-BR" sz="3400" b="1" dirty="0">
                <a:solidFill>
                  <a:srgbClr val="000099"/>
                </a:solidFill>
              </a:rPr>
              <a:t>enquanto</a:t>
            </a:r>
          </a:p>
        </p:txBody>
      </p:sp>
      <p:sp>
        <p:nvSpPr>
          <p:cNvPr id="99342" name="Rectangle 14"/>
          <p:cNvSpPr>
            <a:spLocks noChangeArrowheads="1"/>
          </p:cNvSpPr>
          <p:nvPr/>
        </p:nvSpPr>
        <p:spPr bwMode="auto">
          <a:xfrm>
            <a:off x="4495800" y="962028"/>
            <a:ext cx="4495800" cy="57531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198438" indent="-198438"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000" b="1" dirty="0"/>
              <a:t>CONTROLADO PELO USUÁRIO</a:t>
            </a:r>
            <a:endParaRPr lang="pt-BR" sz="2000" u="sng" dirty="0"/>
          </a:p>
          <a:p>
            <a:pPr marL="198438" indent="-198438">
              <a:spcBef>
                <a:spcPct val="10000"/>
              </a:spcBef>
              <a:defRPr/>
            </a:pPr>
            <a:r>
              <a:rPr lang="pt-BR" b="1" dirty="0">
                <a:solidFill>
                  <a:schemeClr val="accent6"/>
                </a:solidFill>
              </a:rPr>
              <a:t>algoritmo</a:t>
            </a:r>
            <a:r>
              <a:rPr lang="pt-BR" dirty="0"/>
              <a:t> </a:t>
            </a:r>
            <a:r>
              <a:rPr lang="pt-BR" dirty="0" err="1"/>
              <a:t>pelo_usuario</a:t>
            </a:r>
            <a:r>
              <a:rPr lang="pt-BR" dirty="0"/>
              <a:t>;</a:t>
            </a:r>
          </a:p>
          <a:p>
            <a:pPr marL="198438" indent="-198438">
              <a:spcBef>
                <a:spcPct val="10000"/>
              </a:spcBef>
              <a:defRPr/>
            </a:pPr>
            <a:r>
              <a:rPr lang="pt-BR" sz="1200" dirty="0"/>
              <a:t>// Síntese</a:t>
            </a:r>
          </a:p>
          <a:p>
            <a:pPr marL="198438" indent="-198438">
              <a:spcBef>
                <a:spcPct val="10000"/>
              </a:spcBef>
              <a:defRPr/>
            </a:pPr>
            <a:r>
              <a:rPr lang="pt-BR" sz="1200" dirty="0"/>
              <a:t>//    Objetivo: ler os nomes informados</a:t>
            </a:r>
          </a:p>
          <a:p>
            <a:pPr marL="198438" indent="-198438">
              <a:spcBef>
                <a:spcPct val="10000"/>
              </a:spcBef>
              <a:defRPr/>
            </a:pPr>
            <a:r>
              <a:rPr lang="pt-BR" sz="1200" dirty="0"/>
              <a:t>//    Entrada : nomes</a:t>
            </a:r>
          </a:p>
          <a:p>
            <a:pPr marL="198438" indent="-198438">
              <a:spcBef>
                <a:spcPct val="10000"/>
              </a:spcBef>
              <a:defRPr/>
            </a:pPr>
            <a:r>
              <a:rPr lang="pt-BR" sz="1200" dirty="0"/>
              <a:t>//    Saída     : confirmação da quantidade  de nomes lidos</a:t>
            </a:r>
          </a:p>
          <a:p>
            <a:pPr marL="198438" indent="-198438">
              <a:spcBef>
                <a:spcPct val="10000"/>
              </a:spcBef>
              <a:defRPr/>
            </a:pPr>
            <a:r>
              <a:rPr lang="pt-BR" b="1" dirty="0">
                <a:solidFill>
                  <a:schemeClr val="accent6"/>
                </a:solidFill>
              </a:rPr>
              <a:t>principal</a:t>
            </a:r>
          </a:p>
          <a:p>
            <a:pPr marL="198438" indent="-198438">
              <a:spcBef>
                <a:spcPct val="10000"/>
              </a:spcBef>
              <a:defRPr/>
            </a:pPr>
            <a:r>
              <a:rPr lang="pt-BR" dirty="0"/>
              <a:t>     </a:t>
            </a:r>
            <a:r>
              <a:rPr lang="pt-BR" sz="1200" dirty="0"/>
              <a:t>// Declarações</a:t>
            </a:r>
          </a:p>
          <a:p>
            <a:pPr marL="198438" indent="-198438">
              <a:spcBef>
                <a:spcPct val="10000"/>
              </a:spcBef>
              <a:defRPr/>
            </a:pPr>
            <a:r>
              <a:rPr lang="pt-BR" dirty="0"/>
              <a:t>     </a:t>
            </a:r>
            <a:r>
              <a:rPr lang="pt-BR" sz="1600" dirty="0"/>
              <a:t>texto nome;</a:t>
            </a:r>
          </a:p>
          <a:p>
            <a:pPr marL="198438" indent="-198438">
              <a:spcBef>
                <a:spcPct val="10000"/>
              </a:spcBef>
              <a:defRPr/>
            </a:pPr>
            <a:r>
              <a:rPr lang="pt-BR" sz="1600" dirty="0"/>
              <a:t>      inteiro contador;</a:t>
            </a:r>
          </a:p>
          <a:p>
            <a:pPr marL="198438" indent="-198438">
              <a:spcBef>
                <a:spcPct val="10000"/>
              </a:spcBef>
              <a:defRPr/>
            </a:pPr>
            <a:r>
              <a:rPr lang="pt-BR" dirty="0"/>
              <a:t>     </a:t>
            </a:r>
            <a:r>
              <a:rPr lang="pt-BR" sz="1200" dirty="0"/>
              <a:t>// Instruções</a:t>
            </a:r>
          </a:p>
          <a:p>
            <a:pPr marL="198438" indent="-198438">
              <a:spcBef>
                <a:spcPct val="10000"/>
              </a:spcBef>
              <a:defRPr/>
            </a:pPr>
            <a:r>
              <a:rPr lang="pt-BR" dirty="0"/>
              <a:t>     </a:t>
            </a:r>
            <a:r>
              <a:rPr lang="pt-BR" sz="1600" dirty="0"/>
              <a:t>escreva(" Nome = ");  </a:t>
            </a:r>
            <a:r>
              <a:rPr lang="pt-BR" sz="1600" dirty="0">
                <a:solidFill>
                  <a:srgbClr val="FF0000"/>
                </a:solidFill>
              </a:rPr>
              <a:t>função embutida</a:t>
            </a:r>
          </a:p>
          <a:p>
            <a:pPr marL="198438" indent="-198438">
              <a:spcBef>
                <a:spcPct val="10000"/>
              </a:spcBef>
              <a:defRPr/>
            </a:pPr>
            <a:r>
              <a:rPr lang="pt-BR" sz="1600" dirty="0"/>
              <a:t>     leia(nome);</a:t>
            </a:r>
          </a:p>
          <a:p>
            <a:pPr marL="198438" indent="-198438">
              <a:spcBef>
                <a:spcPct val="10000"/>
              </a:spcBef>
              <a:defRPr/>
            </a:pPr>
            <a:r>
              <a:rPr lang="pt-BR" sz="1600" dirty="0"/>
              <a:t>     contador = 1;</a:t>
            </a:r>
          </a:p>
          <a:p>
            <a:pPr marL="198438" indent="-198438">
              <a:spcBef>
                <a:spcPct val="10000"/>
              </a:spcBef>
              <a:defRPr/>
            </a:pPr>
            <a:r>
              <a:rPr lang="pt-BR" sz="1400" dirty="0"/>
              <a:t>       </a:t>
            </a:r>
            <a:r>
              <a:rPr lang="pt-BR" sz="1400" dirty="0">
                <a:solidFill>
                  <a:schemeClr val="accent6"/>
                </a:solidFill>
              </a:rPr>
              <a:t>enquanto</a:t>
            </a:r>
            <a:r>
              <a:rPr lang="pt-BR" sz="1400" dirty="0"/>
              <a:t> (</a:t>
            </a:r>
            <a:r>
              <a:rPr lang="pt-BR" sz="1400" dirty="0" err="1">
                <a:solidFill>
                  <a:srgbClr val="FF0000"/>
                </a:solidFill>
              </a:rPr>
              <a:t>comparaTexto</a:t>
            </a:r>
            <a:r>
              <a:rPr lang="pt-BR" sz="1400" dirty="0"/>
              <a:t>(</a:t>
            </a:r>
            <a:r>
              <a:rPr lang="pt-BR" sz="1400" dirty="0" err="1"/>
              <a:t>nome,"FIM</a:t>
            </a:r>
            <a:r>
              <a:rPr lang="pt-BR" sz="1400" dirty="0"/>
              <a:t>")!=0) faca</a:t>
            </a:r>
          </a:p>
          <a:p>
            <a:pPr marL="198438" indent="-198438">
              <a:spcBef>
                <a:spcPct val="10000"/>
              </a:spcBef>
              <a:defRPr/>
            </a:pPr>
            <a:r>
              <a:rPr lang="pt-BR" sz="1600" dirty="0"/>
              <a:t>          escreva(" Nome = ");</a:t>
            </a:r>
          </a:p>
          <a:p>
            <a:pPr marL="198438" indent="-198438">
              <a:spcBef>
                <a:spcPct val="10000"/>
              </a:spcBef>
              <a:defRPr/>
            </a:pPr>
            <a:r>
              <a:rPr lang="pt-BR" sz="1600" dirty="0"/>
              <a:t>          leia(nome);</a:t>
            </a:r>
          </a:p>
          <a:p>
            <a:pPr marL="198438" indent="-198438">
              <a:spcBef>
                <a:spcPct val="10000"/>
              </a:spcBef>
              <a:defRPr/>
            </a:pPr>
            <a:r>
              <a:rPr lang="pt-BR" sz="1600" dirty="0"/>
              <a:t>           contador = contador +1;</a:t>
            </a:r>
          </a:p>
          <a:p>
            <a:pPr marL="198438" indent="-198438">
              <a:spcBef>
                <a:spcPct val="10000"/>
              </a:spcBef>
              <a:defRPr/>
            </a:pPr>
            <a:r>
              <a:rPr lang="pt-BR" sz="1600" dirty="0"/>
              <a:t>      </a:t>
            </a:r>
            <a:r>
              <a:rPr lang="pt-BR" sz="1600" dirty="0" err="1">
                <a:solidFill>
                  <a:schemeClr val="accent2"/>
                </a:solidFill>
              </a:rPr>
              <a:t>fimEnquanto</a:t>
            </a:r>
            <a:endParaRPr lang="pt-BR" sz="1600" dirty="0">
              <a:solidFill>
                <a:schemeClr val="accent2"/>
              </a:solidFill>
            </a:endParaRPr>
          </a:p>
          <a:p>
            <a:pPr marL="198438" indent="-198438">
              <a:spcBef>
                <a:spcPct val="10000"/>
              </a:spcBef>
              <a:defRPr/>
            </a:pPr>
            <a:r>
              <a:rPr lang="pt-BR" dirty="0"/>
              <a:t>      </a:t>
            </a:r>
            <a:r>
              <a:rPr lang="pt-BR" sz="1600" dirty="0" err="1"/>
              <a:t>escreval</a:t>
            </a:r>
            <a:r>
              <a:rPr lang="pt-BR" sz="1600" dirty="0"/>
              <a:t>(contador, " nomes lidos");</a:t>
            </a:r>
          </a:p>
          <a:p>
            <a:pPr marL="198438" indent="-198438">
              <a:spcBef>
                <a:spcPct val="10000"/>
              </a:spcBef>
              <a:defRPr/>
            </a:pPr>
            <a:r>
              <a:rPr lang="pt-BR" b="1" dirty="0" err="1">
                <a:solidFill>
                  <a:schemeClr val="accent2"/>
                </a:solidFill>
              </a:rPr>
              <a:t>fimPrincipal</a:t>
            </a:r>
            <a:endParaRPr lang="pt-BR" b="1" dirty="0">
              <a:solidFill>
                <a:schemeClr val="accent2"/>
              </a:solidFill>
            </a:endParaRPr>
          </a:p>
        </p:txBody>
      </p:sp>
      <p:sp>
        <p:nvSpPr>
          <p:cNvPr id="99343" name="Rectangle 15"/>
          <p:cNvSpPr>
            <a:spLocks noChangeArrowheads="1"/>
          </p:cNvSpPr>
          <p:nvPr/>
        </p:nvSpPr>
        <p:spPr bwMode="auto">
          <a:xfrm>
            <a:off x="152400" y="1247780"/>
            <a:ext cx="4267200" cy="54673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/>
              <a:t>CONTADOR</a:t>
            </a:r>
            <a:endParaRPr lang="pt-BR" sz="1600" dirty="0"/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defRPr/>
            </a:pPr>
            <a:endParaRPr lang="pt-BR" sz="700" dirty="0"/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b="1" dirty="0">
                <a:solidFill>
                  <a:schemeClr val="accent6"/>
                </a:solidFill>
              </a:rPr>
              <a:t>algoritmo</a:t>
            </a:r>
            <a:r>
              <a:rPr lang="pt-BR" dirty="0"/>
              <a:t> </a:t>
            </a:r>
            <a:r>
              <a:rPr lang="pt-BR" b="1" dirty="0" err="1"/>
              <a:t>automatico</a:t>
            </a:r>
            <a:r>
              <a:rPr lang="pt-BR" dirty="0"/>
              <a:t>;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dirty="0"/>
              <a:t>// Síntese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dirty="0"/>
              <a:t>//    Objetivo: ler 5 nomes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dirty="0"/>
              <a:t>//    Entrada : nomes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dirty="0"/>
              <a:t>//    </a:t>
            </a:r>
            <a:r>
              <a:rPr lang="pt-BR" dirty="0" err="1"/>
              <a:t>Saida</a:t>
            </a:r>
            <a:r>
              <a:rPr lang="pt-BR" dirty="0"/>
              <a:t>   : confirmação da quantidade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dirty="0"/>
              <a:t>//                  de nomes lidos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principal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dirty="0"/>
              <a:t>     // Declarações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dirty="0"/>
              <a:t>     texto nome;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dirty="0"/>
              <a:t>     inteiro contador;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dirty="0"/>
              <a:t>      //Instruções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dirty="0"/>
              <a:t>      contador </a:t>
            </a:r>
            <a:r>
              <a:rPr lang="pt-BR" dirty="0">
                <a:latin typeface="Arial" charset="0"/>
                <a:sym typeface="Wingdings" pitchFamily="2" charset="2"/>
              </a:rPr>
              <a:t>=</a:t>
            </a:r>
            <a:r>
              <a:rPr lang="pt-BR" dirty="0"/>
              <a:t> 0;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dirty="0"/>
              <a:t>     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enquanto</a:t>
            </a:r>
            <a:r>
              <a:rPr lang="pt-BR" dirty="0"/>
              <a:t> (contador &lt; 5) faca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dirty="0"/>
              <a:t>         escreva(" Nome = ");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dirty="0"/>
              <a:t>          leia(nome);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dirty="0"/>
              <a:t>          contador </a:t>
            </a:r>
            <a:r>
              <a:rPr lang="pt-BR" dirty="0">
                <a:latin typeface="Arial" charset="0"/>
                <a:sym typeface="Wingdings" pitchFamily="2" charset="2"/>
              </a:rPr>
              <a:t>=</a:t>
            </a:r>
            <a:r>
              <a:rPr lang="pt-BR" dirty="0"/>
              <a:t> contador + 1;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dirty="0"/>
              <a:t>      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</a:rPr>
              <a:t>fimEnquanto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dirty="0"/>
              <a:t>      </a:t>
            </a:r>
            <a:r>
              <a:rPr lang="pt-BR" dirty="0" err="1"/>
              <a:t>escreval</a:t>
            </a:r>
            <a:r>
              <a:rPr lang="pt-BR" dirty="0"/>
              <a:t>(contador," nomes lidos");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b="1" dirty="0" err="1">
                <a:solidFill>
                  <a:schemeClr val="accent6">
                    <a:lumMod val="75000"/>
                  </a:schemeClr>
                </a:solidFill>
              </a:rPr>
              <a:t>fimPrincipal</a:t>
            </a:r>
            <a:endParaRPr lang="pt-B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9333" name="Line 5"/>
          <p:cNvSpPr>
            <a:spLocks noChangeShapeType="1"/>
          </p:cNvSpPr>
          <p:nvPr/>
        </p:nvSpPr>
        <p:spPr bwMode="auto">
          <a:xfrm>
            <a:off x="4419600" y="838200"/>
            <a:ext cx="0" cy="563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4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4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9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9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9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9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9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9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9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93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93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93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93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93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93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93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93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93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93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93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93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93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93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93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93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93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93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93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93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93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93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93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93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9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93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93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9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934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934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934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934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0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934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934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3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9934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9934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99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99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99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9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99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99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99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99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99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99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99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99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99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99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99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99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99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99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6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993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993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993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993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7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993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993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8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993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993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8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993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993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9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993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993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9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993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993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20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9934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9934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20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9934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9934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9934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9934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2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9934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9934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2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9934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9934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42" grpId="0" build="p" animBg="1" autoUpdateAnimBg="0" advAuto="0"/>
      <p:bldP spid="99343" grpId="0" build="p" animBg="1" autoUpdateAnimBg="0" advAuto="0"/>
      <p:bldP spid="993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Data 4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30324ED-DC09-4217-B810-590ABFF9924C}" type="datetime1">
              <a:rPr lang="pt-BR" smtClean="0">
                <a:solidFill>
                  <a:srgbClr val="000000"/>
                </a:solidFill>
                <a:latin typeface="Times New Roman" pitchFamily="18" charset="0"/>
              </a:rPr>
              <a:pPr/>
              <a:t>13/02/2022</a:t>
            </a:fld>
            <a:endParaRPr lang="pt-BR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solidFill>
                  <a:srgbClr val="000000"/>
                </a:solidFill>
                <a:latin typeface="Times New Roman" pitchFamily="18" charset="0"/>
              </a:rPr>
              <a:t>Algoritmo e Programação</a:t>
            </a:r>
          </a:p>
        </p:txBody>
      </p:sp>
      <p:sp>
        <p:nvSpPr>
          <p:cNvPr id="36868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DCE54B7-46E7-4FE3-BBD9-20E9AE7D8AF4}" type="slidenum">
              <a:rPr lang="pt-BR" smtClean="0">
                <a:solidFill>
                  <a:srgbClr val="000000"/>
                </a:solidFill>
                <a:latin typeface="Times New Roman" pitchFamily="18" charset="0"/>
              </a:rPr>
              <a:pPr/>
              <a:t>19</a:t>
            </a:fld>
            <a:endParaRPr lang="pt-BR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9" name="Rectangle 11"/>
          <p:cNvSpPr>
            <a:spLocks noChangeArrowheads="1"/>
          </p:cNvSpPr>
          <p:nvPr/>
        </p:nvSpPr>
        <p:spPr bwMode="auto">
          <a:xfrm>
            <a:off x="685800" y="6248400"/>
            <a:ext cx="7848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870" name="Rectangle 8"/>
          <p:cNvSpPr>
            <a:spLocks noChangeArrowheads="1"/>
          </p:cNvSpPr>
          <p:nvPr/>
        </p:nvSpPr>
        <p:spPr bwMode="auto">
          <a:xfrm>
            <a:off x="304800" y="261918"/>
            <a:ext cx="853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3400" dirty="0">
                <a:solidFill>
                  <a:srgbClr val="000099"/>
                </a:solidFill>
              </a:rPr>
              <a:t>Exemplos - </a:t>
            </a:r>
            <a:r>
              <a:rPr lang="pt-BR" sz="3400" b="1" dirty="0">
                <a:solidFill>
                  <a:srgbClr val="000099"/>
                </a:solidFill>
              </a:rPr>
              <a:t>enquanto</a:t>
            </a:r>
          </a:p>
        </p:txBody>
      </p:sp>
      <p:sp>
        <p:nvSpPr>
          <p:cNvPr id="99342" name="Rectangle 14"/>
          <p:cNvSpPr>
            <a:spLocks noChangeArrowheads="1"/>
          </p:cNvSpPr>
          <p:nvPr/>
        </p:nvSpPr>
        <p:spPr bwMode="auto">
          <a:xfrm>
            <a:off x="4495800" y="2205038"/>
            <a:ext cx="4495800" cy="4424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198438" indent="-198438">
              <a:spcBef>
                <a:spcPct val="10000"/>
              </a:spcBef>
              <a:defRPr/>
            </a:pPr>
            <a:endParaRPr lang="pt-BR" sz="1600" dirty="0">
              <a:solidFill>
                <a:srgbClr val="2D2DB9"/>
              </a:solidFill>
            </a:endParaRPr>
          </a:p>
          <a:p>
            <a:pPr marL="198438" indent="-198438">
              <a:spcBef>
                <a:spcPct val="10000"/>
              </a:spcBef>
              <a:defRPr/>
            </a:pPr>
            <a:r>
              <a:rPr lang="pt-BR" sz="1600" dirty="0">
                <a:solidFill>
                  <a:srgbClr val="2D2DB9"/>
                </a:solidFill>
              </a:rPr>
              <a:t>       enquanto</a:t>
            </a:r>
            <a:r>
              <a:rPr lang="pt-BR" sz="1600" dirty="0">
                <a:solidFill>
                  <a:srgbClr val="000000"/>
                </a:solidFill>
              </a:rPr>
              <a:t> (</a:t>
            </a:r>
            <a:r>
              <a:rPr lang="pt-BR" sz="1600" dirty="0" err="1">
                <a:solidFill>
                  <a:srgbClr val="FF0000"/>
                </a:solidFill>
              </a:rPr>
              <a:t>comparaTexto</a:t>
            </a:r>
            <a:r>
              <a:rPr lang="pt-BR" sz="1600" dirty="0">
                <a:solidFill>
                  <a:srgbClr val="000000"/>
                </a:solidFill>
              </a:rPr>
              <a:t>(</a:t>
            </a:r>
            <a:r>
              <a:rPr lang="pt-BR" sz="1600" dirty="0" err="1">
                <a:solidFill>
                  <a:srgbClr val="000000"/>
                </a:solidFill>
              </a:rPr>
              <a:t>nome,"FIM</a:t>
            </a:r>
            <a:r>
              <a:rPr lang="pt-BR" sz="1600" dirty="0">
                <a:solidFill>
                  <a:srgbClr val="000000"/>
                </a:solidFill>
              </a:rPr>
              <a:t>")!=0) faca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sz="1800" dirty="0">
                <a:solidFill>
                  <a:srgbClr val="000000"/>
                </a:solidFill>
              </a:rPr>
              <a:t>          </a:t>
            </a:r>
            <a:r>
              <a:rPr lang="pt-BR" sz="2000" dirty="0">
                <a:solidFill>
                  <a:srgbClr val="000000"/>
                </a:solidFill>
              </a:rPr>
              <a:t>escreva(" Nome = ");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sz="2000" dirty="0">
                <a:solidFill>
                  <a:srgbClr val="000000"/>
                </a:solidFill>
              </a:rPr>
              <a:t>          leia(nome);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sz="2000" dirty="0">
                <a:solidFill>
                  <a:srgbClr val="000000"/>
                </a:solidFill>
              </a:rPr>
              <a:t>          nome = </a:t>
            </a:r>
            <a:r>
              <a:rPr lang="pt-BR" sz="2000" dirty="0" err="1">
                <a:solidFill>
                  <a:srgbClr val="000000"/>
                </a:solidFill>
              </a:rPr>
              <a:t>maiusculo</a:t>
            </a:r>
            <a:r>
              <a:rPr lang="pt-BR" sz="2000" dirty="0">
                <a:solidFill>
                  <a:srgbClr val="000000"/>
                </a:solidFill>
              </a:rPr>
              <a:t>(nome);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sz="2000" dirty="0">
                <a:solidFill>
                  <a:srgbClr val="000000"/>
                </a:solidFill>
              </a:rPr>
              <a:t>          contador = contador +1;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sz="2000" dirty="0">
                <a:solidFill>
                  <a:srgbClr val="000000"/>
                </a:solidFill>
              </a:rPr>
              <a:t>      </a:t>
            </a:r>
            <a:r>
              <a:rPr lang="pt-BR" sz="2000" dirty="0" err="1">
                <a:solidFill>
                  <a:schemeClr val="accent6"/>
                </a:solidFill>
              </a:rPr>
              <a:t>fimEnquanto</a:t>
            </a:r>
            <a:endParaRPr lang="pt-BR" sz="2000" dirty="0">
              <a:solidFill>
                <a:schemeClr val="accent6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sz="2000" dirty="0">
                <a:solidFill>
                  <a:srgbClr val="000000"/>
                </a:solidFill>
              </a:rPr>
              <a:t>      </a:t>
            </a:r>
            <a:r>
              <a:rPr lang="pt-BR" sz="2000" dirty="0" err="1">
                <a:solidFill>
                  <a:srgbClr val="000000"/>
                </a:solidFill>
              </a:rPr>
              <a:t>escreval</a:t>
            </a:r>
            <a:r>
              <a:rPr lang="pt-BR" sz="2000" dirty="0">
                <a:solidFill>
                  <a:srgbClr val="000000"/>
                </a:solidFill>
              </a:rPr>
              <a:t>(contador, " nomes lidos");</a:t>
            </a:r>
          </a:p>
          <a:p>
            <a:pPr marL="198438" indent="-198438">
              <a:spcBef>
                <a:spcPct val="10000"/>
              </a:spcBef>
              <a:defRPr/>
            </a:pPr>
            <a:r>
              <a:rPr lang="pt-BR" sz="2000" b="1" dirty="0" err="1">
                <a:solidFill>
                  <a:srgbClr val="3333CC"/>
                </a:solidFill>
              </a:rPr>
              <a:t>fimPrincipal</a:t>
            </a:r>
            <a:endParaRPr lang="pt-BR" sz="2000" b="1" dirty="0">
              <a:solidFill>
                <a:srgbClr val="3333CC"/>
              </a:solidFill>
            </a:endParaRPr>
          </a:p>
        </p:txBody>
      </p:sp>
      <p:sp>
        <p:nvSpPr>
          <p:cNvPr id="99343" name="Rectangle 15"/>
          <p:cNvSpPr>
            <a:spLocks noChangeArrowheads="1"/>
          </p:cNvSpPr>
          <p:nvPr/>
        </p:nvSpPr>
        <p:spPr bwMode="auto">
          <a:xfrm>
            <a:off x="152400" y="1268413"/>
            <a:ext cx="4267200" cy="53609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10000"/>
              </a:spcBef>
              <a:defRPr/>
            </a:pPr>
            <a:endParaRPr lang="pt-BR" sz="80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sz="2000" b="1" dirty="0">
                <a:solidFill>
                  <a:srgbClr val="2D2DB9"/>
                </a:solidFill>
              </a:rPr>
              <a:t>algoritmo</a:t>
            </a:r>
            <a:r>
              <a:rPr lang="pt-BR" sz="2000" dirty="0">
                <a:solidFill>
                  <a:srgbClr val="000000"/>
                </a:solidFill>
              </a:rPr>
              <a:t> </a:t>
            </a:r>
            <a:r>
              <a:rPr lang="pt-BR" sz="2000" b="1" dirty="0" err="1">
                <a:solidFill>
                  <a:srgbClr val="000000"/>
                </a:solidFill>
              </a:rPr>
              <a:t>pelo_usuario</a:t>
            </a:r>
            <a:r>
              <a:rPr lang="pt-BR" sz="2000" dirty="0">
                <a:solidFill>
                  <a:srgbClr val="000000"/>
                </a:solidFill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sz="2000" dirty="0">
                <a:solidFill>
                  <a:srgbClr val="000000"/>
                </a:solidFill>
              </a:rPr>
              <a:t>// Síntese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sz="2000" dirty="0">
                <a:solidFill>
                  <a:srgbClr val="000000"/>
                </a:solidFill>
              </a:rPr>
              <a:t>//    Objetivo: ler  nomes informados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sz="2000" dirty="0">
                <a:solidFill>
                  <a:srgbClr val="000000"/>
                </a:solidFill>
              </a:rPr>
              <a:t>//    Entrada : nomes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sz="2000" dirty="0">
                <a:solidFill>
                  <a:srgbClr val="000000"/>
                </a:solidFill>
              </a:rPr>
              <a:t>//    </a:t>
            </a:r>
            <a:r>
              <a:rPr lang="pt-BR" sz="2000" dirty="0" err="1">
                <a:solidFill>
                  <a:srgbClr val="000000"/>
                </a:solidFill>
              </a:rPr>
              <a:t>Saida</a:t>
            </a:r>
            <a:r>
              <a:rPr lang="pt-BR" sz="2000" dirty="0">
                <a:solidFill>
                  <a:srgbClr val="000000"/>
                </a:solidFill>
              </a:rPr>
              <a:t>   : confirmação da quantidade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sz="2000" dirty="0">
                <a:solidFill>
                  <a:srgbClr val="000000"/>
                </a:solidFill>
              </a:rPr>
              <a:t>//                  dos nomes lidos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sz="2000" b="1" dirty="0">
                <a:solidFill>
                  <a:srgbClr val="2D2DB9">
                    <a:lumMod val="75000"/>
                  </a:srgbClr>
                </a:solidFill>
              </a:rPr>
              <a:t>principal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sz="2000" dirty="0">
                <a:solidFill>
                  <a:srgbClr val="000000"/>
                </a:solidFill>
              </a:rPr>
              <a:t>     // Declarações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sz="2000" dirty="0">
                <a:solidFill>
                  <a:srgbClr val="000000"/>
                </a:solidFill>
              </a:rPr>
              <a:t>     texto nome;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sz="2000" dirty="0">
                <a:solidFill>
                  <a:srgbClr val="000000"/>
                </a:solidFill>
              </a:rPr>
              <a:t>     inteiro contador;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sz="2000" dirty="0">
                <a:solidFill>
                  <a:srgbClr val="000000"/>
                </a:solidFill>
              </a:rPr>
              <a:t>      //Instruções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sz="2000" dirty="0">
                <a:solidFill>
                  <a:srgbClr val="000000"/>
                </a:solidFill>
              </a:rPr>
              <a:t>      escreva(" Nome = "); </a:t>
            </a:r>
          </a:p>
          <a:p>
            <a:pPr marL="198438" indent="-198438">
              <a:spcBef>
                <a:spcPct val="10000"/>
              </a:spcBef>
              <a:defRPr/>
            </a:pPr>
            <a:r>
              <a:rPr lang="pt-BR" sz="2000" dirty="0">
                <a:solidFill>
                  <a:srgbClr val="000000"/>
                </a:solidFill>
              </a:rPr>
              <a:t>      leia(nome);</a:t>
            </a:r>
          </a:p>
          <a:p>
            <a:pPr marL="198438" indent="-198438">
              <a:spcBef>
                <a:spcPct val="10000"/>
              </a:spcBef>
              <a:defRPr/>
            </a:pPr>
            <a:r>
              <a:rPr lang="pt-BR" sz="2000" dirty="0">
                <a:solidFill>
                  <a:srgbClr val="000000"/>
                </a:solidFill>
              </a:rPr>
              <a:t>      nome= </a:t>
            </a:r>
            <a:r>
              <a:rPr lang="pt-BR" sz="2000" dirty="0" err="1">
                <a:solidFill>
                  <a:srgbClr val="000000"/>
                </a:solidFill>
              </a:rPr>
              <a:t>maiusculo</a:t>
            </a:r>
            <a:r>
              <a:rPr lang="pt-BR" sz="2000" dirty="0">
                <a:solidFill>
                  <a:srgbClr val="000000"/>
                </a:solidFill>
              </a:rPr>
              <a:t>(nome);</a:t>
            </a:r>
          </a:p>
          <a:p>
            <a:pPr marL="198438" indent="-198438">
              <a:spcBef>
                <a:spcPct val="10000"/>
              </a:spcBef>
              <a:defRPr/>
            </a:pPr>
            <a:r>
              <a:rPr lang="pt-BR" sz="2000" dirty="0">
                <a:solidFill>
                  <a:srgbClr val="000000"/>
                </a:solidFill>
              </a:rPr>
              <a:t>      contador </a:t>
            </a:r>
            <a:r>
              <a:rPr lang="pt-BR" sz="2000" dirty="0">
                <a:solidFill>
                  <a:srgbClr val="000000"/>
                </a:solidFill>
                <a:latin typeface="Arial" charset="0"/>
                <a:sym typeface="Wingdings" pitchFamily="2" charset="2"/>
              </a:rPr>
              <a:t>=</a:t>
            </a:r>
            <a:r>
              <a:rPr lang="pt-BR" sz="2000" dirty="0">
                <a:solidFill>
                  <a:srgbClr val="000000"/>
                </a:solidFill>
              </a:rPr>
              <a:t> 1;</a:t>
            </a:r>
          </a:p>
          <a:p>
            <a:pPr marL="198438" indent="-198438">
              <a:spcBef>
                <a:spcPct val="10000"/>
              </a:spcBef>
              <a:defRPr/>
            </a:pPr>
            <a:endParaRPr lang="pt-BR" sz="200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endParaRPr lang="pt-BR" sz="2000" dirty="0">
              <a:solidFill>
                <a:srgbClr val="000000"/>
              </a:solidFill>
            </a:endParaRPr>
          </a:p>
        </p:txBody>
      </p:sp>
      <p:sp>
        <p:nvSpPr>
          <p:cNvPr id="99333" name="Line 5"/>
          <p:cNvSpPr>
            <a:spLocks noChangeShapeType="1"/>
          </p:cNvSpPr>
          <p:nvPr/>
        </p:nvSpPr>
        <p:spPr bwMode="auto">
          <a:xfrm>
            <a:off x="4419600" y="1557338"/>
            <a:ext cx="0" cy="4919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cxnSp>
        <p:nvCxnSpPr>
          <p:cNvPr id="5" name="Conector de seta reta 4"/>
          <p:cNvCxnSpPr/>
          <p:nvPr/>
        </p:nvCxnSpPr>
        <p:spPr>
          <a:xfrm flipH="1">
            <a:off x="6216650" y="1919288"/>
            <a:ext cx="863600" cy="649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75" name="CaixaDeTexto 1"/>
          <p:cNvSpPr txBox="1">
            <a:spLocks noChangeArrowheads="1"/>
          </p:cNvSpPr>
          <p:nvPr/>
        </p:nvSpPr>
        <p:spPr bwMode="auto">
          <a:xfrm>
            <a:off x="1009681" y="742937"/>
            <a:ext cx="7991475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98438" indent="-198438" algn="ctr">
              <a:lnSpc>
                <a:spcPct val="90000"/>
              </a:lnSpc>
              <a:spcBef>
                <a:spcPct val="20000"/>
              </a:spcBef>
            </a:pPr>
            <a:r>
              <a:rPr lang="pt-BR" b="1" dirty="0">
                <a:solidFill>
                  <a:srgbClr val="000000"/>
                </a:solidFill>
              </a:rPr>
              <a:t>Eliminando diferença entre letras maiúsculas e minúsculas CONTROLADO PELO USUÁRIO</a:t>
            </a:r>
            <a:endParaRPr lang="pt-BR" u="sng" dirty="0">
              <a:solidFill>
                <a:srgbClr val="000000"/>
              </a:solidFill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 flipH="1">
            <a:off x="6743700" y="2205038"/>
            <a:ext cx="962025" cy="1223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77" name="CaixaDeTexto 8"/>
          <p:cNvSpPr txBox="1">
            <a:spLocks noChangeArrowheads="1"/>
          </p:cNvSpPr>
          <p:nvPr/>
        </p:nvSpPr>
        <p:spPr bwMode="auto">
          <a:xfrm>
            <a:off x="7092950" y="1412875"/>
            <a:ext cx="1582738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Funções embutidas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4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4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9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9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9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9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9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9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9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93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93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93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93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93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93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93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93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93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93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93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93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93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93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93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93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93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93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93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93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93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93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8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934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934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9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9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9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9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9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9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99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99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99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99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99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99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99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9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99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99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42" grpId="0" build="p" animBg="1" autoUpdateAnimBg="0" advAuto="0"/>
      <p:bldP spid="99343" grpId="0" build="p" animBg="1" autoUpdateAnimBg="0" advAuto="0"/>
      <p:bldP spid="993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Data 1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8B2ACB7-1754-4877-A198-EA603C121832}" type="datetime1">
              <a:rPr lang="pt-BR" smtClean="0">
                <a:latin typeface="Times New Roman" pitchFamily="18" charset="0"/>
              </a:rPr>
              <a:pPr/>
              <a:t>13/02/2022</a:t>
            </a:fld>
            <a:endParaRPr lang="pt-BR">
              <a:latin typeface="Times New Roman" pitchFamily="18" charset="0"/>
            </a:endParaRPr>
          </a:p>
        </p:txBody>
      </p:sp>
      <p:sp>
        <p:nvSpPr>
          <p:cNvPr id="14339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latin typeface="Times New Roman" pitchFamily="18" charset="0"/>
              </a:rPr>
              <a:t>Algoritmo e Programação</a:t>
            </a:r>
          </a:p>
        </p:txBody>
      </p:sp>
      <p:sp>
        <p:nvSpPr>
          <p:cNvPr id="14340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F29EC6F-0135-47E0-A4E9-7487A32935CC}" type="slidenum">
              <a:rPr lang="pt-BR" smtClean="0">
                <a:latin typeface="Times New Roman" pitchFamily="18" charset="0"/>
              </a:rPr>
              <a:pPr/>
              <a:t>2</a:t>
            </a:fld>
            <a:endParaRPr lang="pt-BR">
              <a:latin typeface="Times New Roman" pitchFamily="18" charset="0"/>
            </a:endParaRPr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685800" y="6248400"/>
            <a:ext cx="7696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457200" y="457200"/>
            <a:ext cx="7772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tabLst>
                <a:tab pos="377825" algn="l"/>
              </a:tabLst>
            </a:pPr>
            <a:r>
              <a:rPr lang="pt-BR" sz="2800" u="sng" dirty="0"/>
              <a:t>ATIVIDADE</a:t>
            </a:r>
          </a:p>
          <a:p>
            <a:pPr>
              <a:lnSpc>
                <a:spcPct val="90000"/>
              </a:lnSpc>
              <a:spcBef>
                <a:spcPct val="20000"/>
              </a:spcBef>
              <a:tabLst>
                <a:tab pos="377825" algn="l"/>
              </a:tabLst>
            </a:pPr>
            <a:endParaRPr lang="pt-BR" sz="800" dirty="0"/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377825" algn="l"/>
              </a:tabLst>
            </a:pPr>
            <a:r>
              <a:rPr lang="pt-BR" sz="2600" dirty="0"/>
              <a:t>Vamos criar um algoritmo que leia um número de 1 à 10 e apresente o cálculo da tabuada do valor lido. O resultado deve ser apresentado como o exemplo abaixo: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228600" y="2514600"/>
            <a:ext cx="1828800" cy="4130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  <a:tabLst>
                <a:tab pos="377825" algn="l"/>
                <a:tab pos="1617663" algn="l"/>
              </a:tabLst>
            </a:pPr>
            <a:r>
              <a:rPr lang="pt-BR" sz="2000" u="sng"/>
              <a:t>Exemplo</a:t>
            </a:r>
            <a:r>
              <a:rPr lang="pt-BR" sz="2000"/>
              <a:t>:	</a:t>
            </a:r>
          </a:p>
          <a:p>
            <a:pPr>
              <a:lnSpc>
                <a:spcPct val="75000"/>
              </a:lnSpc>
              <a:spcBef>
                <a:spcPct val="50000"/>
              </a:spcBef>
              <a:tabLst>
                <a:tab pos="377825" algn="l"/>
                <a:tab pos="1617663" algn="l"/>
              </a:tabLst>
            </a:pPr>
            <a:r>
              <a:rPr lang="pt-BR" sz="2000"/>
              <a:t>	2 x 1 = 2</a:t>
            </a:r>
          </a:p>
          <a:p>
            <a:pPr>
              <a:lnSpc>
                <a:spcPct val="75000"/>
              </a:lnSpc>
              <a:spcBef>
                <a:spcPct val="50000"/>
              </a:spcBef>
              <a:tabLst>
                <a:tab pos="377825" algn="l"/>
                <a:tab pos="1617663" algn="l"/>
              </a:tabLst>
            </a:pPr>
            <a:r>
              <a:rPr lang="pt-BR" sz="2000"/>
              <a:t>	2 x 2 = 4</a:t>
            </a:r>
          </a:p>
          <a:p>
            <a:pPr>
              <a:lnSpc>
                <a:spcPct val="75000"/>
              </a:lnSpc>
              <a:spcBef>
                <a:spcPct val="50000"/>
              </a:spcBef>
              <a:tabLst>
                <a:tab pos="377825" algn="l"/>
                <a:tab pos="1617663" algn="l"/>
              </a:tabLst>
            </a:pPr>
            <a:r>
              <a:rPr lang="pt-BR" sz="2000"/>
              <a:t>	2 x 3 = 6</a:t>
            </a:r>
          </a:p>
          <a:p>
            <a:pPr>
              <a:lnSpc>
                <a:spcPct val="75000"/>
              </a:lnSpc>
              <a:spcBef>
                <a:spcPct val="50000"/>
              </a:spcBef>
              <a:tabLst>
                <a:tab pos="377825" algn="l"/>
                <a:tab pos="1617663" algn="l"/>
              </a:tabLst>
            </a:pPr>
            <a:r>
              <a:rPr lang="pt-BR" sz="2000"/>
              <a:t>	2 x 4 = 8</a:t>
            </a:r>
          </a:p>
          <a:p>
            <a:pPr>
              <a:lnSpc>
                <a:spcPct val="75000"/>
              </a:lnSpc>
              <a:spcBef>
                <a:spcPct val="50000"/>
              </a:spcBef>
              <a:tabLst>
                <a:tab pos="377825" algn="l"/>
                <a:tab pos="1617663" algn="l"/>
              </a:tabLst>
            </a:pPr>
            <a:r>
              <a:rPr lang="pt-BR" sz="2000"/>
              <a:t>	2 x 5 = 10</a:t>
            </a:r>
          </a:p>
          <a:p>
            <a:pPr>
              <a:lnSpc>
                <a:spcPct val="75000"/>
              </a:lnSpc>
              <a:spcBef>
                <a:spcPct val="50000"/>
              </a:spcBef>
              <a:tabLst>
                <a:tab pos="377825" algn="l"/>
                <a:tab pos="1617663" algn="l"/>
              </a:tabLst>
            </a:pPr>
            <a:r>
              <a:rPr lang="pt-BR" sz="2000"/>
              <a:t>	2 x 6 = 12</a:t>
            </a:r>
          </a:p>
          <a:p>
            <a:pPr>
              <a:lnSpc>
                <a:spcPct val="75000"/>
              </a:lnSpc>
              <a:spcBef>
                <a:spcPct val="50000"/>
              </a:spcBef>
              <a:tabLst>
                <a:tab pos="377825" algn="l"/>
                <a:tab pos="1617663" algn="l"/>
              </a:tabLst>
            </a:pPr>
            <a:r>
              <a:rPr lang="pt-BR" sz="2000"/>
              <a:t>	2 x 7 = 14</a:t>
            </a:r>
          </a:p>
          <a:p>
            <a:pPr>
              <a:lnSpc>
                <a:spcPct val="75000"/>
              </a:lnSpc>
              <a:spcBef>
                <a:spcPct val="50000"/>
              </a:spcBef>
              <a:tabLst>
                <a:tab pos="377825" algn="l"/>
                <a:tab pos="1617663" algn="l"/>
              </a:tabLst>
            </a:pPr>
            <a:r>
              <a:rPr lang="pt-BR" sz="2000"/>
              <a:t>	2 x 8 = 16</a:t>
            </a:r>
          </a:p>
          <a:p>
            <a:pPr>
              <a:lnSpc>
                <a:spcPct val="75000"/>
              </a:lnSpc>
              <a:spcBef>
                <a:spcPct val="50000"/>
              </a:spcBef>
              <a:tabLst>
                <a:tab pos="377825" algn="l"/>
                <a:tab pos="1617663" algn="l"/>
              </a:tabLst>
            </a:pPr>
            <a:r>
              <a:rPr lang="pt-BR" sz="2000"/>
              <a:t>	2 x 9 = 18</a:t>
            </a:r>
          </a:p>
          <a:p>
            <a:pPr>
              <a:lnSpc>
                <a:spcPct val="75000"/>
              </a:lnSpc>
              <a:spcBef>
                <a:spcPct val="50000"/>
              </a:spcBef>
              <a:tabLst>
                <a:tab pos="377825" algn="l"/>
                <a:tab pos="1617663" algn="l"/>
              </a:tabLst>
            </a:pPr>
            <a:r>
              <a:rPr lang="pt-BR" sz="2000"/>
              <a:t>	2 x 10 = 20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3581400" y="1981200"/>
            <a:ext cx="54102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tabLst>
                <a:tab pos="287338" algn="l"/>
              </a:tabLst>
            </a:pPr>
            <a:r>
              <a:rPr lang="pt-BR" sz="2200" b="1">
                <a:solidFill>
                  <a:schemeClr val="accent2"/>
                </a:solidFill>
              </a:rPr>
              <a:t>algoritmo</a:t>
            </a:r>
            <a:r>
              <a:rPr lang="pt-BR" sz="2200"/>
              <a:t> tabuada;</a:t>
            </a:r>
          </a:p>
          <a:p>
            <a:pPr>
              <a:lnSpc>
                <a:spcPct val="90000"/>
              </a:lnSpc>
              <a:tabLst>
                <a:tab pos="287338" algn="l"/>
              </a:tabLst>
            </a:pPr>
            <a:r>
              <a:rPr lang="pt-BR" sz="2200"/>
              <a:t>// Síntese</a:t>
            </a:r>
          </a:p>
          <a:p>
            <a:pPr>
              <a:lnSpc>
                <a:spcPct val="90000"/>
              </a:lnSpc>
              <a:tabLst>
                <a:tab pos="287338" algn="l"/>
              </a:tabLst>
            </a:pPr>
            <a:r>
              <a:rPr lang="pt-BR" sz="2200"/>
              <a:t>//	 objetivo: tabuada de um número</a:t>
            </a:r>
          </a:p>
          <a:p>
            <a:pPr>
              <a:lnSpc>
                <a:spcPct val="90000"/>
              </a:lnSpc>
              <a:tabLst>
                <a:tab pos="287338" algn="l"/>
              </a:tabLst>
            </a:pPr>
            <a:r>
              <a:rPr lang="pt-BR" sz="2200"/>
              <a:t>//	 entrada:  valor da tabuada</a:t>
            </a:r>
          </a:p>
          <a:p>
            <a:pPr>
              <a:lnSpc>
                <a:spcPct val="90000"/>
              </a:lnSpc>
              <a:tabLst>
                <a:tab pos="287338" algn="l"/>
              </a:tabLst>
            </a:pPr>
            <a:r>
              <a:rPr lang="pt-BR" sz="2200"/>
              <a:t>//	 saída:     valor calculado de 1 a 10</a:t>
            </a:r>
          </a:p>
          <a:p>
            <a:pPr>
              <a:lnSpc>
                <a:spcPct val="90000"/>
              </a:lnSpc>
              <a:tabLst>
                <a:tab pos="287338" algn="l"/>
              </a:tabLst>
            </a:pPr>
            <a:r>
              <a:rPr lang="pt-BR" sz="2200" b="1">
                <a:solidFill>
                  <a:schemeClr val="accent2"/>
                </a:solidFill>
              </a:rPr>
              <a:t>principal</a:t>
            </a:r>
          </a:p>
          <a:p>
            <a:pPr>
              <a:lnSpc>
                <a:spcPct val="90000"/>
              </a:lnSpc>
              <a:tabLst>
                <a:tab pos="287338" algn="l"/>
              </a:tabLst>
            </a:pPr>
            <a:r>
              <a:rPr lang="pt-BR" sz="2200"/>
              <a:t>   // Declarações</a:t>
            </a:r>
          </a:p>
          <a:p>
            <a:pPr>
              <a:lnSpc>
                <a:spcPct val="90000"/>
              </a:lnSpc>
              <a:tabLst>
                <a:tab pos="287338" algn="l"/>
              </a:tabLst>
            </a:pPr>
            <a:r>
              <a:rPr lang="pt-BR" sz="2200"/>
              <a:t>   inteiro numero;</a:t>
            </a:r>
          </a:p>
          <a:p>
            <a:pPr>
              <a:lnSpc>
                <a:spcPct val="90000"/>
              </a:lnSpc>
              <a:tabLst>
                <a:tab pos="287338" algn="l"/>
              </a:tabLst>
            </a:pPr>
            <a:r>
              <a:rPr lang="pt-BR" sz="2200"/>
              <a:t>   // Instruções</a:t>
            </a:r>
          </a:p>
          <a:p>
            <a:pPr>
              <a:lnSpc>
                <a:spcPct val="90000"/>
              </a:lnSpc>
              <a:tabLst>
                <a:tab pos="287338" algn="l"/>
              </a:tabLst>
            </a:pPr>
            <a:r>
              <a:rPr lang="pt-BR" sz="2200"/>
              <a:t>    escreva("Informe o número desejado: ");</a:t>
            </a:r>
          </a:p>
          <a:p>
            <a:pPr>
              <a:lnSpc>
                <a:spcPct val="90000"/>
              </a:lnSpc>
              <a:tabLst>
                <a:tab pos="287338" algn="l"/>
              </a:tabLst>
            </a:pPr>
            <a:r>
              <a:rPr lang="pt-BR" sz="2200"/>
              <a:t>    leia(numero);</a:t>
            </a:r>
          </a:p>
          <a:p>
            <a:pPr>
              <a:lnSpc>
                <a:spcPct val="90000"/>
              </a:lnSpc>
              <a:tabLst>
                <a:tab pos="287338" algn="l"/>
              </a:tabLst>
            </a:pPr>
            <a:r>
              <a:rPr lang="pt-BR" sz="2200"/>
              <a:t>    escreval(numero, " x 1 = ",numero*1);</a:t>
            </a:r>
          </a:p>
          <a:p>
            <a:pPr>
              <a:lnSpc>
                <a:spcPct val="90000"/>
              </a:lnSpc>
              <a:tabLst>
                <a:tab pos="287338" algn="l"/>
              </a:tabLst>
            </a:pPr>
            <a:r>
              <a:rPr lang="pt-BR" sz="2200"/>
              <a:t>    escreval(numero, " x 2 = ",numero *2);</a:t>
            </a:r>
          </a:p>
          <a:p>
            <a:pPr>
              <a:lnSpc>
                <a:spcPct val="90000"/>
              </a:lnSpc>
              <a:tabLst>
                <a:tab pos="287338" algn="l"/>
              </a:tabLst>
            </a:pPr>
            <a:r>
              <a:rPr lang="pt-BR" sz="2200"/>
              <a:t>	  </a:t>
            </a:r>
            <a:r>
              <a:rPr lang="pt-BR" sz="2200" b="1"/>
              <a:t>:	:	:		:</a:t>
            </a:r>
          </a:p>
          <a:p>
            <a:pPr>
              <a:lnSpc>
                <a:spcPct val="90000"/>
              </a:lnSpc>
              <a:tabLst>
                <a:tab pos="287338" algn="l"/>
              </a:tabLst>
            </a:pPr>
            <a:r>
              <a:rPr lang="pt-BR" sz="2200"/>
              <a:t>    escreval(numero, " x 10 = ",numero *10);</a:t>
            </a:r>
          </a:p>
          <a:p>
            <a:pPr>
              <a:lnSpc>
                <a:spcPct val="90000"/>
              </a:lnSpc>
              <a:tabLst>
                <a:tab pos="287338" algn="l"/>
              </a:tabLst>
            </a:pPr>
            <a:r>
              <a:rPr lang="pt-BR" sz="2200" b="1">
                <a:solidFill>
                  <a:schemeClr val="accent2"/>
                </a:solidFill>
              </a:rPr>
              <a:t>fimPrincipal</a:t>
            </a:r>
          </a:p>
        </p:txBody>
      </p:sp>
      <p:sp>
        <p:nvSpPr>
          <p:cNvPr id="103431" name="Rectangle 7"/>
          <p:cNvSpPr>
            <a:spLocks noChangeArrowheads="1"/>
          </p:cNvSpPr>
          <p:nvPr/>
        </p:nvSpPr>
        <p:spPr bwMode="auto">
          <a:xfrm>
            <a:off x="2057400" y="3762375"/>
            <a:ext cx="13858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000" u="sng">
                <a:solidFill>
                  <a:srgbClr val="0033CC"/>
                </a:solidFill>
              </a:rPr>
              <a:t>Solução</a:t>
            </a:r>
            <a:r>
              <a:rPr lang="pt-BR" sz="2000">
                <a:solidFill>
                  <a:srgbClr val="0033CC"/>
                </a:solidFill>
              </a:rPr>
              <a:t> </a:t>
            </a:r>
            <a:r>
              <a:rPr lang="pt-BR" sz="2000">
                <a:solidFill>
                  <a:srgbClr val="0033CC"/>
                </a:solidFill>
                <a:sym typeface="Symbol" pitchFamily="18" charset="2"/>
              </a:rPr>
              <a:t></a:t>
            </a:r>
            <a:r>
              <a:rPr lang="pt-BR" sz="2200">
                <a:solidFill>
                  <a:srgbClr val="0033CC"/>
                </a:solidFill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3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3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34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34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34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34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34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34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34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34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34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34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34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34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7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34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34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34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34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8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34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34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9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34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34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9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342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342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0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0342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342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0" grpId="0" animBg="1"/>
      <p:bldP spid="103427" grpId="0" autoUpdateAnimBg="0"/>
      <p:bldP spid="103428" grpId="0" animBg="1" autoUpdateAnimBg="0"/>
      <p:bldP spid="103429" grpId="0" build="p" autoUpdateAnimBg="0" advAuto="0"/>
      <p:bldP spid="10343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Data 4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2447879-F2F8-41AB-B7FD-8067EE91138F}" type="datetime1">
              <a:rPr lang="pt-BR" smtClean="0">
                <a:latin typeface="Times New Roman" pitchFamily="18" charset="0"/>
              </a:rPr>
              <a:pPr/>
              <a:t>13/02/2022</a:t>
            </a:fld>
            <a:endParaRPr lang="pt-BR">
              <a:latin typeface="Times New Roman" pitchFamily="18" charset="0"/>
            </a:endParaRPr>
          </a:p>
        </p:txBody>
      </p:sp>
      <p:sp>
        <p:nvSpPr>
          <p:cNvPr id="37891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latin typeface="Times New Roman" pitchFamily="18" charset="0"/>
              </a:rPr>
              <a:t>Algoritmo e Programação</a:t>
            </a:r>
          </a:p>
        </p:txBody>
      </p:sp>
      <p:sp>
        <p:nvSpPr>
          <p:cNvPr id="37892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8B75CF8-1C00-4291-A0D3-43745BB05A48}" type="slidenum">
              <a:rPr lang="pt-BR" smtClean="0">
                <a:latin typeface="Times New Roman" pitchFamily="18" charset="0"/>
              </a:rPr>
              <a:pPr/>
              <a:t>20</a:t>
            </a:fld>
            <a:endParaRPr lang="pt-BR">
              <a:latin typeface="Times New Roman" pitchFamily="18" charset="0"/>
            </a:endParaRPr>
          </a:p>
        </p:txBody>
      </p:sp>
      <p:sp>
        <p:nvSpPr>
          <p:cNvPr id="37893" name="Rectangle 7"/>
          <p:cNvSpPr>
            <a:spLocks noChangeArrowheads="1"/>
          </p:cNvSpPr>
          <p:nvPr/>
        </p:nvSpPr>
        <p:spPr bwMode="auto">
          <a:xfrm>
            <a:off x="538194" y="76200"/>
            <a:ext cx="853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3400" dirty="0">
                <a:solidFill>
                  <a:srgbClr val="000099"/>
                </a:solidFill>
              </a:rPr>
              <a:t>Exemplos – </a:t>
            </a:r>
            <a:r>
              <a:rPr lang="pt-BR" sz="3400" b="1" dirty="0">
                <a:solidFill>
                  <a:srgbClr val="000099"/>
                </a:solidFill>
              </a:rPr>
              <a:t>faca .. enquanto</a:t>
            </a:r>
          </a:p>
        </p:txBody>
      </p:sp>
      <p:sp>
        <p:nvSpPr>
          <p:cNvPr id="100361" name="Rectangle 9"/>
          <p:cNvSpPr>
            <a:spLocks noChangeArrowheads="1"/>
          </p:cNvSpPr>
          <p:nvPr/>
        </p:nvSpPr>
        <p:spPr bwMode="auto">
          <a:xfrm>
            <a:off x="152400" y="1119214"/>
            <a:ext cx="4343400" cy="55244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/>
              <a:t>CONTADOR</a:t>
            </a:r>
            <a:endParaRPr lang="pt-BR" sz="1600" dirty="0"/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defRPr/>
            </a:pPr>
            <a:endParaRPr lang="pt-BR" sz="700" dirty="0"/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b="1" dirty="0">
                <a:solidFill>
                  <a:schemeClr val="accent6"/>
                </a:solidFill>
              </a:rPr>
              <a:t>algoritmo</a:t>
            </a:r>
            <a:r>
              <a:rPr lang="pt-BR" dirty="0"/>
              <a:t> </a:t>
            </a:r>
            <a:r>
              <a:rPr lang="pt-BR" b="1" dirty="0" err="1"/>
              <a:t>automatico</a:t>
            </a:r>
            <a:r>
              <a:rPr lang="pt-BR" dirty="0"/>
              <a:t>;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dirty="0"/>
              <a:t>// Síntese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dirty="0"/>
              <a:t>//    Objetivo: ler 5 nomes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dirty="0"/>
              <a:t>//    Entrada : nomes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dirty="0"/>
              <a:t>//    </a:t>
            </a:r>
            <a:r>
              <a:rPr lang="pt-BR" dirty="0" err="1"/>
              <a:t>Saida</a:t>
            </a:r>
            <a:r>
              <a:rPr lang="pt-BR" dirty="0"/>
              <a:t>   : confirmação da quantidade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dirty="0"/>
              <a:t>//                  dos nomes lidos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b="1" dirty="0">
                <a:solidFill>
                  <a:schemeClr val="accent6"/>
                </a:solidFill>
              </a:rPr>
              <a:t>principal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dirty="0"/>
              <a:t>        // Declarações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dirty="0"/>
              <a:t>        texto nome;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dirty="0"/>
              <a:t>        inteiro contador;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dirty="0"/>
              <a:t>        // Instruções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dirty="0"/>
              <a:t>        contador = 0;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dirty="0"/>
              <a:t>        </a:t>
            </a:r>
            <a:r>
              <a:rPr lang="pt-BR" dirty="0">
                <a:solidFill>
                  <a:schemeClr val="accent6"/>
                </a:solidFill>
              </a:rPr>
              <a:t>faca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dirty="0"/>
              <a:t>           escreva("Nome = ");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dirty="0"/>
              <a:t>           leia(nome);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dirty="0"/>
              <a:t>           contador = contador + 1;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dirty="0"/>
              <a:t>       </a:t>
            </a:r>
            <a:r>
              <a:rPr lang="pt-BR" dirty="0">
                <a:solidFill>
                  <a:schemeClr val="accent6"/>
                </a:solidFill>
              </a:rPr>
              <a:t>enquanto</a:t>
            </a:r>
            <a:r>
              <a:rPr lang="pt-BR" dirty="0"/>
              <a:t> (contador &lt; 5);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dirty="0"/>
              <a:t>       </a:t>
            </a:r>
            <a:r>
              <a:rPr lang="pt-BR" dirty="0" err="1"/>
              <a:t>escreval</a:t>
            </a:r>
            <a:r>
              <a:rPr lang="pt-BR" dirty="0"/>
              <a:t>(contador," nomes lidos");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b="1" dirty="0" err="1">
                <a:solidFill>
                  <a:schemeClr val="accent6"/>
                </a:solidFill>
              </a:rPr>
              <a:t>fimPrincipal</a:t>
            </a:r>
            <a:endParaRPr lang="pt-BR" b="1" dirty="0">
              <a:solidFill>
                <a:schemeClr val="accent6"/>
              </a:solidFill>
            </a:endParaRPr>
          </a:p>
        </p:txBody>
      </p:sp>
      <p:sp>
        <p:nvSpPr>
          <p:cNvPr id="100364" name="Rectangle 12"/>
          <p:cNvSpPr>
            <a:spLocks noChangeArrowheads="1"/>
          </p:cNvSpPr>
          <p:nvPr/>
        </p:nvSpPr>
        <p:spPr bwMode="auto">
          <a:xfrm>
            <a:off x="4495800" y="609600"/>
            <a:ext cx="4495800" cy="5943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198438" indent="-198438"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b="1" dirty="0"/>
              <a:t>CONTROLADO PELO USUÁRIO</a:t>
            </a:r>
            <a:endParaRPr lang="pt-BR" sz="2200" u="sng" dirty="0"/>
          </a:p>
          <a:p>
            <a:pPr marL="198438" indent="-198438">
              <a:lnSpc>
                <a:spcPct val="90000"/>
              </a:lnSpc>
              <a:spcBef>
                <a:spcPct val="20000"/>
              </a:spcBef>
              <a:defRPr/>
            </a:pPr>
            <a:endParaRPr lang="pt-BR" sz="800" dirty="0"/>
          </a:p>
          <a:p>
            <a:pPr marL="198438" indent="-198438">
              <a:spcBef>
                <a:spcPct val="10000"/>
              </a:spcBef>
              <a:defRPr/>
            </a:pPr>
            <a:r>
              <a:rPr lang="pt-BR" sz="2000" b="1" dirty="0">
                <a:solidFill>
                  <a:schemeClr val="accent6"/>
                </a:solidFill>
              </a:rPr>
              <a:t>algoritmo</a:t>
            </a:r>
            <a:r>
              <a:rPr lang="pt-BR" sz="2000" dirty="0"/>
              <a:t> </a:t>
            </a:r>
            <a:r>
              <a:rPr lang="pt-BR" sz="2000" b="1" dirty="0" err="1"/>
              <a:t>pelo_usuario</a:t>
            </a:r>
            <a:r>
              <a:rPr lang="pt-BR" sz="2000" dirty="0"/>
              <a:t>;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sz="1600" dirty="0"/>
              <a:t>// Síntese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sz="1600" dirty="0"/>
              <a:t>//    Objetivo: ler os nomes informados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sz="1600" dirty="0"/>
              <a:t>//    Entrada: nomes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sz="1600" dirty="0"/>
              <a:t>//    Saída: confirmação da quantidade de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sz="1600" dirty="0"/>
              <a:t>//               nomes lidos</a:t>
            </a:r>
          </a:p>
          <a:p>
            <a:pPr marL="198438" indent="-198438">
              <a:spcBef>
                <a:spcPct val="10000"/>
              </a:spcBef>
              <a:defRPr/>
            </a:pPr>
            <a:r>
              <a:rPr lang="pt-BR" sz="2000" b="1" dirty="0">
                <a:solidFill>
                  <a:schemeClr val="accent6"/>
                </a:solidFill>
              </a:rPr>
              <a:t>principal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sz="2000" dirty="0">
                <a:solidFill>
                  <a:srgbClr val="000000"/>
                </a:solidFill>
              </a:rPr>
              <a:t>    // Declarações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sz="2000" dirty="0">
                <a:solidFill>
                  <a:srgbClr val="000000"/>
                </a:solidFill>
              </a:rPr>
              <a:t>     texto nome;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sz="2000" dirty="0">
                <a:solidFill>
                  <a:srgbClr val="000000"/>
                </a:solidFill>
              </a:rPr>
              <a:t>     inteiro contador;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sz="2000" dirty="0">
                <a:solidFill>
                  <a:srgbClr val="000000"/>
                </a:solidFill>
              </a:rPr>
              <a:t>     //Instruções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sz="2000" dirty="0">
                <a:solidFill>
                  <a:srgbClr val="000000"/>
                </a:solidFill>
              </a:rPr>
              <a:t>     contador </a:t>
            </a:r>
            <a:r>
              <a:rPr lang="pt-BR" sz="2000" dirty="0">
                <a:solidFill>
                  <a:srgbClr val="000000"/>
                </a:solidFill>
                <a:latin typeface="Arial" charset="0"/>
                <a:sym typeface="Wingdings" pitchFamily="2" charset="2"/>
              </a:rPr>
              <a:t>=</a:t>
            </a:r>
            <a:r>
              <a:rPr lang="pt-BR" sz="2000" dirty="0">
                <a:solidFill>
                  <a:srgbClr val="000000"/>
                </a:solidFill>
              </a:rPr>
              <a:t> 0;</a:t>
            </a:r>
          </a:p>
          <a:p>
            <a:pPr marL="198438" indent="-198438">
              <a:spcBef>
                <a:spcPct val="10000"/>
              </a:spcBef>
              <a:defRPr/>
            </a:pPr>
            <a:r>
              <a:rPr lang="pt-BR" sz="1600" dirty="0">
                <a:solidFill>
                  <a:srgbClr val="000000"/>
                </a:solidFill>
              </a:rPr>
              <a:t>       </a:t>
            </a:r>
            <a:r>
              <a:rPr lang="pt-BR" sz="2000" dirty="0">
                <a:solidFill>
                  <a:schemeClr val="accent6"/>
                </a:solidFill>
              </a:rPr>
              <a:t>faca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sz="1800" dirty="0">
                <a:solidFill>
                  <a:srgbClr val="000000"/>
                </a:solidFill>
              </a:rPr>
              <a:t>          </a:t>
            </a:r>
            <a:r>
              <a:rPr lang="pt-BR" sz="2000" dirty="0">
                <a:solidFill>
                  <a:srgbClr val="000000"/>
                </a:solidFill>
              </a:rPr>
              <a:t>escreva(" Nome = ");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sz="2000" dirty="0">
                <a:solidFill>
                  <a:srgbClr val="000000"/>
                </a:solidFill>
              </a:rPr>
              <a:t>          leia(nome);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sz="2000" dirty="0">
                <a:solidFill>
                  <a:srgbClr val="000000"/>
                </a:solidFill>
              </a:rPr>
              <a:t>          nome = </a:t>
            </a:r>
            <a:r>
              <a:rPr lang="pt-BR" sz="2000" dirty="0" err="1">
                <a:solidFill>
                  <a:srgbClr val="000000"/>
                </a:solidFill>
              </a:rPr>
              <a:t>maiusculo</a:t>
            </a:r>
            <a:r>
              <a:rPr lang="pt-BR" sz="2000" dirty="0">
                <a:solidFill>
                  <a:srgbClr val="000000"/>
                </a:solidFill>
              </a:rPr>
              <a:t>(nome);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sz="2000" dirty="0">
                <a:solidFill>
                  <a:srgbClr val="000000"/>
                </a:solidFill>
              </a:rPr>
              <a:t>          contador = contador +1;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sz="1600" dirty="0">
                <a:solidFill>
                  <a:srgbClr val="2D2DB9"/>
                </a:solidFill>
              </a:rPr>
              <a:t>       enquanto</a:t>
            </a:r>
            <a:r>
              <a:rPr lang="pt-BR" sz="1600" dirty="0">
                <a:solidFill>
                  <a:srgbClr val="000000"/>
                </a:solidFill>
              </a:rPr>
              <a:t> (</a:t>
            </a:r>
            <a:r>
              <a:rPr lang="pt-BR" sz="1600" dirty="0" err="1">
                <a:solidFill>
                  <a:srgbClr val="FF0000"/>
                </a:solidFill>
              </a:rPr>
              <a:t>comparaTexto</a:t>
            </a:r>
            <a:r>
              <a:rPr lang="pt-BR" sz="1600" dirty="0">
                <a:solidFill>
                  <a:srgbClr val="000000"/>
                </a:solidFill>
              </a:rPr>
              <a:t>(</a:t>
            </a:r>
            <a:r>
              <a:rPr lang="pt-BR" sz="1600" dirty="0" err="1">
                <a:solidFill>
                  <a:srgbClr val="000000"/>
                </a:solidFill>
              </a:rPr>
              <a:t>nome,"FIM</a:t>
            </a:r>
            <a:r>
              <a:rPr lang="pt-BR" sz="1600" dirty="0">
                <a:solidFill>
                  <a:srgbClr val="000000"/>
                </a:solidFill>
              </a:rPr>
              <a:t>")!=0);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r>
              <a:rPr lang="pt-BR" sz="2000" dirty="0">
                <a:solidFill>
                  <a:srgbClr val="000000"/>
                </a:solidFill>
              </a:rPr>
              <a:t>      </a:t>
            </a:r>
            <a:r>
              <a:rPr lang="pt-BR" sz="2000" dirty="0" err="1">
                <a:solidFill>
                  <a:srgbClr val="000000"/>
                </a:solidFill>
              </a:rPr>
              <a:t>escreval</a:t>
            </a:r>
            <a:r>
              <a:rPr lang="pt-BR" sz="2000" dirty="0">
                <a:solidFill>
                  <a:srgbClr val="000000"/>
                </a:solidFill>
              </a:rPr>
              <a:t>(contador, " nomes lidos");</a:t>
            </a:r>
          </a:p>
          <a:p>
            <a:pPr marL="198438" indent="-198438">
              <a:spcBef>
                <a:spcPct val="10000"/>
              </a:spcBef>
              <a:defRPr/>
            </a:pPr>
            <a:r>
              <a:rPr lang="pt-BR" sz="2000" b="1" dirty="0" err="1">
                <a:solidFill>
                  <a:srgbClr val="3333CC"/>
                </a:solidFill>
              </a:rPr>
              <a:t>fimPrincipal</a:t>
            </a:r>
            <a:endParaRPr lang="pt-BR" sz="2000" b="1" dirty="0">
              <a:solidFill>
                <a:srgbClr val="3333CC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defRPr/>
            </a:pPr>
            <a:endParaRPr lang="pt-BR" sz="2000" dirty="0">
              <a:solidFill>
                <a:srgbClr val="000000"/>
              </a:solidFill>
            </a:endParaRPr>
          </a:p>
          <a:p>
            <a:pPr marL="198438" indent="-198438">
              <a:spcBef>
                <a:spcPct val="10000"/>
              </a:spcBef>
              <a:defRPr/>
            </a:pPr>
            <a:endParaRPr lang="pt-BR" sz="2000" dirty="0">
              <a:solidFill>
                <a:schemeClr val="accent6"/>
              </a:solidFill>
            </a:endParaRPr>
          </a:p>
        </p:txBody>
      </p:sp>
      <p:sp>
        <p:nvSpPr>
          <p:cNvPr id="100365" name="Line 13"/>
          <p:cNvSpPr>
            <a:spLocks noChangeShapeType="1"/>
          </p:cNvSpPr>
          <p:nvPr/>
        </p:nvSpPr>
        <p:spPr bwMode="auto">
          <a:xfrm>
            <a:off x="4419600" y="838200"/>
            <a:ext cx="0" cy="563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6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6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0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0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0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03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03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03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03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03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03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03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03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03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03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03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03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03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03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03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03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03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03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03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03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03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03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036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036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036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036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036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036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9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036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036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9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036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036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0036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036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0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0036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0036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3" dur="500"/>
                                        <p:tgtEl>
                                          <p:spTgt spid="100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036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0036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0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00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00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00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00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00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00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00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00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00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00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00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00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00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00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00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00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00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6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00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00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00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00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7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00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00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8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003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003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8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003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003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9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003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003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9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0036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0036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20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0036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0036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20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0036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0036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0036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10036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2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0036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0036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2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0036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0036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61" grpId="0" build="p" animBg="1" autoUpdateAnimBg="0" advAuto="0"/>
      <p:bldP spid="100364" grpId="0" build="p" animBg="1" autoUpdateAnimBg="0" advAuto="0"/>
      <p:bldP spid="10036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ço Reservado para Data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B1670A7-A54C-48EF-B83A-F33662EA9E00}" type="datetime1">
              <a:rPr lang="pt-BR" smtClean="0">
                <a:latin typeface="Times New Roman" pitchFamily="18" charset="0"/>
              </a:rPr>
              <a:pPr/>
              <a:t>13/02/2022</a:t>
            </a:fld>
            <a:endParaRPr lang="pt-BR">
              <a:latin typeface="Times New Roman" pitchFamily="18" charset="0"/>
            </a:endParaRPr>
          </a:p>
        </p:txBody>
      </p:sp>
      <p:sp>
        <p:nvSpPr>
          <p:cNvPr id="40963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latin typeface="Times New Roman" pitchFamily="18" charset="0"/>
              </a:rPr>
              <a:t>Algoritmo e Programação</a:t>
            </a:r>
          </a:p>
        </p:txBody>
      </p:sp>
      <p:sp>
        <p:nvSpPr>
          <p:cNvPr id="4096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5C61C2F-71E4-4C88-B247-02CF08924EDA}" type="slidenum">
              <a:rPr lang="pt-BR" smtClean="0">
                <a:latin typeface="Times New Roman" pitchFamily="18" charset="0"/>
              </a:rPr>
              <a:pPr/>
              <a:t>21</a:t>
            </a:fld>
            <a:endParaRPr lang="pt-BR">
              <a:latin typeface="Times New Roman" pitchFamily="18" charset="0"/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57298"/>
            <a:ext cx="7924800" cy="5429288"/>
          </a:xfrm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pt-BR" sz="2800" dirty="0"/>
              <a:t>As estruturas de repetição podem ser </a:t>
            </a:r>
            <a:r>
              <a:rPr lang="pt-BR" sz="2800" b="1" dirty="0"/>
              <a:t>interrompidas</a:t>
            </a:r>
            <a:r>
              <a:rPr lang="pt-BR" sz="2800" dirty="0"/>
              <a:t> por um comando dentro do seu corpo, independente da sua condição de existência. 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endParaRPr lang="pt-BR" sz="800" dirty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pt-BR" sz="2800" dirty="0"/>
              <a:t>Este tipo de interrupção deve ser tratada com um caso excepcional, pois esta lógica pode ser normalmente substituída por uma lógica melhor elaborada.</a:t>
            </a:r>
            <a:endParaRPr lang="pt-BR" sz="1400" dirty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pt-BR" sz="2800" dirty="0"/>
              <a:t>Sintaxe do comando: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pt-BR" sz="2800" dirty="0"/>
              <a:t>			: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pt-BR" sz="2800" dirty="0"/>
              <a:t>		</a:t>
            </a:r>
            <a:r>
              <a:rPr lang="pt-BR" sz="2400" dirty="0">
                <a:solidFill>
                  <a:srgbClr val="FF9900"/>
                </a:solidFill>
              </a:rPr>
              <a:t>&lt;instrução de repetição&gt;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pt-BR" sz="2600" dirty="0"/>
              <a:t>			comando 1;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pt-BR" sz="2600" dirty="0"/>
              <a:t>			</a:t>
            </a:r>
            <a:r>
              <a:rPr lang="pt-BR" sz="2600" dirty="0">
                <a:solidFill>
                  <a:schemeClr val="accent6"/>
                </a:solidFill>
              </a:rPr>
              <a:t>interrompa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pt-BR" sz="2400" dirty="0">
                <a:solidFill>
                  <a:srgbClr val="FF9900"/>
                </a:solidFill>
              </a:rPr>
              <a:t>		&lt;instrução de encerramento da repetição&gt;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pt-BR" sz="2400" b="1" dirty="0"/>
              <a:t>			:</a:t>
            </a:r>
          </a:p>
        </p:txBody>
      </p:sp>
      <p:sp>
        <p:nvSpPr>
          <p:cNvPr id="40967" name="Rectangle 4"/>
          <p:cNvSpPr>
            <a:spLocks noChangeArrowheads="1"/>
          </p:cNvSpPr>
          <p:nvPr/>
        </p:nvSpPr>
        <p:spPr bwMode="auto">
          <a:xfrm>
            <a:off x="357158" y="538146"/>
            <a:ext cx="8534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3600" dirty="0">
                <a:solidFill>
                  <a:srgbClr val="000099"/>
                </a:solidFill>
              </a:rPr>
              <a:t>Interrupção abrupta da </a:t>
            </a:r>
          </a:p>
          <a:p>
            <a:pPr algn="ctr"/>
            <a:r>
              <a:rPr lang="pt-BR" sz="3600" dirty="0">
                <a:solidFill>
                  <a:srgbClr val="000099"/>
                </a:solidFill>
              </a:rPr>
              <a:t>estrutura de repetição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9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9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9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9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build="p" bldLvl="3" autoUpdateAnimBg="0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ço Reservado para Data 1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1EA3A89-A278-4C0A-A844-BED58605C239}" type="datetime1">
              <a:rPr lang="pt-BR" smtClean="0">
                <a:latin typeface="Times New Roman" pitchFamily="18" charset="0"/>
              </a:rPr>
              <a:pPr/>
              <a:t>13/02/2022</a:t>
            </a:fld>
            <a:endParaRPr lang="pt-BR">
              <a:latin typeface="Times New Roman" pitchFamily="18" charset="0"/>
            </a:endParaRPr>
          </a:p>
        </p:txBody>
      </p:sp>
      <p:sp>
        <p:nvSpPr>
          <p:cNvPr id="41987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latin typeface="Times New Roman" pitchFamily="18" charset="0"/>
              </a:rPr>
              <a:t>Algoritmo e Programação</a:t>
            </a:r>
          </a:p>
        </p:txBody>
      </p:sp>
      <p:sp>
        <p:nvSpPr>
          <p:cNvPr id="41988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875E1B6-C3E4-48D1-9345-98405D7AF8C5}" type="slidenum">
              <a:rPr lang="pt-BR" smtClean="0">
                <a:latin typeface="Times New Roman" pitchFamily="18" charset="0"/>
              </a:rPr>
              <a:pPr/>
              <a:t>22</a:t>
            </a:fld>
            <a:endParaRPr lang="pt-BR">
              <a:latin typeface="Times New Roman" pitchFamily="18" charset="0"/>
            </a:endParaRPr>
          </a:p>
        </p:txBody>
      </p:sp>
      <p:sp>
        <p:nvSpPr>
          <p:cNvPr id="133123" name="Rectangle 3"/>
          <p:cNvSpPr>
            <a:spLocks noChangeArrowheads="1"/>
          </p:cNvSpPr>
          <p:nvPr/>
        </p:nvSpPr>
        <p:spPr bwMode="auto">
          <a:xfrm>
            <a:off x="685800" y="1685948"/>
            <a:ext cx="79248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77825" indent="-377825"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pt-BR" sz="2800" dirty="0"/>
              <a:t>Interrupção na estrutura de repetição </a:t>
            </a:r>
            <a:r>
              <a:rPr lang="pt-BR" sz="2800" b="1" dirty="0"/>
              <a:t>para...faca</a:t>
            </a:r>
            <a:endParaRPr lang="pt-BR" sz="2800" dirty="0"/>
          </a:p>
          <a:p>
            <a:pPr marL="1273175" lvl="2" indent="-228600" algn="just">
              <a:lnSpc>
                <a:spcPct val="90000"/>
              </a:lnSpc>
              <a:spcBef>
                <a:spcPct val="20000"/>
              </a:spcBef>
              <a:defRPr/>
            </a:pPr>
            <a:endParaRPr lang="pt-BR" sz="2800" u="sng" dirty="0"/>
          </a:p>
          <a:p>
            <a:pPr marL="1273175" lvl="2" indent="-22860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600" dirty="0">
                <a:solidFill>
                  <a:schemeClr val="accent6"/>
                </a:solidFill>
              </a:rPr>
              <a:t>para</a:t>
            </a:r>
            <a:r>
              <a:rPr lang="pt-BR" sz="2600" dirty="0"/>
              <a:t> (</a:t>
            </a:r>
            <a:r>
              <a:rPr lang="pt-BR" sz="2600" i="1" dirty="0">
                <a:solidFill>
                  <a:srgbClr val="FF9900"/>
                </a:solidFill>
              </a:rPr>
              <a:t>v</a:t>
            </a:r>
            <a:r>
              <a:rPr lang="pt-BR" sz="2600" dirty="0"/>
              <a:t> de </a:t>
            </a:r>
            <a:r>
              <a:rPr lang="pt-BR" sz="2600" i="1" dirty="0">
                <a:solidFill>
                  <a:srgbClr val="FF9900"/>
                </a:solidFill>
              </a:rPr>
              <a:t>vi</a:t>
            </a:r>
            <a:r>
              <a:rPr lang="pt-BR" sz="2600" dirty="0"/>
              <a:t> ate </a:t>
            </a:r>
            <a:r>
              <a:rPr lang="pt-BR" sz="2600" i="1" dirty="0" err="1">
                <a:solidFill>
                  <a:srgbClr val="FF9900"/>
                </a:solidFill>
              </a:rPr>
              <a:t>vf</a:t>
            </a:r>
            <a:r>
              <a:rPr lang="pt-BR" sz="2600" dirty="0"/>
              <a:t> passo </a:t>
            </a:r>
            <a:r>
              <a:rPr lang="pt-BR" sz="2600" i="1" dirty="0">
                <a:solidFill>
                  <a:srgbClr val="FF9900"/>
                </a:solidFill>
              </a:rPr>
              <a:t>p)</a:t>
            </a:r>
            <a:r>
              <a:rPr lang="pt-BR" sz="2600" dirty="0"/>
              <a:t> faca</a:t>
            </a:r>
          </a:p>
          <a:p>
            <a:pPr marL="1692275" lvl="3" indent="-22860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600" dirty="0"/>
              <a:t>comando 1;</a:t>
            </a:r>
          </a:p>
          <a:p>
            <a:pPr marL="1692275" lvl="3" indent="-22860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600" dirty="0"/>
              <a:t>:::</a:t>
            </a:r>
          </a:p>
          <a:p>
            <a:pPr marL="1692275" lvl="3" indent="-22860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600" dirty="0">
                <a:solidFill>
                  <a:schemeClr val="accent1"/>
                </a:solidFill>
              </a:rPr>
              <a:t>interrompa;</a:t>
            </a:r>
            <a:r>
              <a:rPr lang="pt-BR" sz="2600" b="1" dirty="0"/>
              <a:t> </a:t>
            </a:r>
            <a:r>
              <a:rPr lang="pt-BR" sz="2600" dirty="0"/>
              <a:t> </a:t>
            </a:r>
          </a:p>
          <a:p>
            <a:pPr marL="1692275" lvl="3" indent="-22860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600" dirty="0"/>
              <a:t>:::</a:t>
            </a:r>
          </a:p>
          <a:p>
            <a:pPr marL="1692275" lvl="3" indent="-22860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600" dirty="0"/>
              <a:t>comando </a:t>
            </a:r>
            <a:r>
              <a:rPr lang="pt-BR" sz="2600" i="1" dirty="0"/>
              <a:t>n;</a:t>
            </a:r>
          </a:p>
          <a:p>
            <a:pPr marL="1273175" lvl="2" indent="-22860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600" dirty="0" err="1">
                <a:solidFill>
                  <a:schemeClr val="accent6"/>
                </a:solidFill>
              </a:rPr>
              <a:t>fimPara</a:t>
            </a:r>
            <a:endParaRPr lang="pt-BR" sz="2600" dirty="0">
              <a:solidFill>
                <a:schemeClr val="accent6"/>
              </a:solidFill>
            </a:endParaRPr>
          </a:p>
        </p:txBody>
      </p:sp>
      <p:sp>
        <p:nvSpPr>
          <p:cNvPr id="133124" name="Line 4"/>
          <p:cNvSpPr>
            <a:spLocks noChangeShapeType="1"/>
          </p:cNvSpPr>
          <p:nvPr/>
        </p:nvSpPr>
        <p:spPr bwMode="auto">
          <a:xfrm>
            <a:off x="4000496" y="450057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5715000" y="3714773"/>
            <a:ext cx="2819400" cy="163121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2000" dirty="0"/>
              <a:t>Interrompe o </a:t>
            </a:r>
            <a:r>
              <a:rPr lang="pt-BR" sz="2000" b="1" dirty="0"/>
              <a:t>para...faca</a:t>
            </a:r>
            <a:r>
              <a:rPr lang="pt-BR" sz="2000" dirty="0"/>
              <a:t> independente do valor da variável de controle (</a:t>
            </a:r>
            <a:r>
              <a:rPr lang="pt-BR" sz="2000" b="1" i="1" dirty="0">
                <a:solidFill>
                  <a:srgbClr val="FF9900"/>
                </a:solidFill>
              </a:rPr>
              <a:t>v</a:t>
            </a:r>
            <a:r>
              <a:rPr lang="pt-BR" sz="2000" dirty="0"/>
              <a:t>)</a:t>
            </a:r>
          </a:p>
        </p:txBody>
      </p:sp>
      <p:sp>
        <p:nvSpPr>
          <p:cNvPr id="41992" name="Rectangle 6"/>
          <p:cNvSpPr>
            <a:spLocks noChangeArrowheads="1"/>
          </p:cNvSpPr>
          <p:nvPr/>
        </p:nvSpPr>
        <p:spPr bwMode="auto">
          <a:xfrm>
            <a:off x="304800" y="538146"/>
            <a:ext cx="8534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4000" dirty="0">
                <a:solidFill>
                  <a:srgbClr val="000099"/>
                </a:solidFill>
              </a:rPr>
              <a:t>Interrupção na </a:t>
            </a:r>
          </a:p>
          <a:p>
            <a:pPr algn="ctr"/>
            <a:r>
              <a:rPr lang="pt-BR" sz="4000" dirty="0">
                <a:solidFill>
                  <a:srgbClr val="000099"/>
                </a:solidFill>
              </a:rPr>
              <a:t>repetição </a:t>
            </a:r>
            <a:r>
              <a:rPr lang="pt-BR" sz="4000" b="1" dirty="0">
                <a:solidFill>
                  <a:srgbClr val="000099"/>
                </a:solidFill>
              </a:rPr>
              <a:t>para...faca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3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 bldLvl="4" autoUpdateAnimBg="0" advAuto="0"/>
      <p:bldP spid="133124" grpId="0" animBg="1"/>
      <p:bldP spid="133125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ço Reservado para Data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3B771C-B08E-4C19-A995-DB19000751F0}" type="datetime1">
              <a:rPr lang="pt-BR" smtClean="0">
                <a:latin typeface="Times New Roman" pitchFamily="18" charset="0"/>
              </a:rPr>
              <a:pPr/>
              <a:t>13/02/2022</a:t>
            </a:fld>
            <a:endParaRPr lang="pt-BR">
              <a:latin typeface="Times New Roman" pitchFamily="18" charset="0"/>
            </a:endParaRPr>
          </a:p>
        </p:txBody>
      </p:sp>
      <p:sp>
        <p:nvSpPr>
          <p:cNvPr id="43011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latin typeface="Times New Roman" pitchFamily="18" charset="0"/>
              </a:rPr>
              <a:t>Algoritmo e Programação</a:t>
            </a:r>
          </a:p>
        </p:txBody>
      </p:sp>
      <p:sp>
        <p:nvSpPr>
          <p:cNvPr id="430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49DF689-3AD5-4EAE-9740-62342644A8BF}" type="slidenum">
              <a:rPr lang="pt-BR" smtClean="0">
                <a:latin typeface="Times New Roman" pitchFamily="18" charset="0"/>
              </a:rPr>
              <a:pPr/>
              <a:t>23</a:t>
            </a:fld>
            <a:endParaRPr lang="pt-BR">
              <a:latin typeface="Times New Roman" pitchFamily="18" charset="0"/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24110"/>
            <a:ext cx="8153400" cy="4419600"/>
          </a:xfrm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itchFamily="2" charset="2"/>
              <a:buChar char="v"/>
              <a:defRPr/>
            </a:pPr>
            <a:r>
              <a:rPr lang="pt-BR" sz="2800" dirty="0"/>
              <a:t>Interrupção na estrutura de repetição </a:t>
            </a:r>
            <a:r>
              <a:rPr lang="pt-BR" sz="2800" b="1" dirty="0"/>
              <a:t>enquanto...faca</a:t>
            </a:r>
            <a:endParaRPr lang="pt-BR" sz="2800" dirty="0"/>
          </a:p>
          <a:p>
            <a:pPr lvl="2" algn="just" eaLnBrk="1" hangingPunct="1">
              <a:spcBef>
                <a:spcPct val="0"/>
              </a:spcBef>
              <a:buFontTx/>
              <a:buNone/>
              <a:defRPr/>
            </a:pPr>
            <a:endParaRPr lang="pt-BR" sz="2800" dirty="0"/>
          </a:p>
          <a:p>
            <a:pPr lvl="2" algn="just" eaLnBrk="1" hangingPunct="1">
              <a:spcBef>
                <a:spcPct val="0"/>
              </a:spcBef>
              <a:buFontTx/>
              <a:buNone/>
              <a:defRPr/>
            </a:pPr>
            <a:r>
              <a:rPr lang="pt-BR" sz="2800" dirty="0">
                <a:solidFill>
                  <a:schemeClr val="accent6"/>
                </a:solidFill>
              </a:rPr>
              <a:t>enquanto</a:t>
            </a:r>
            <a:r>
              <a:rPr lang="pt-BR" sz="2800" dirty="0"/>
              <a:t> (</a:t>
            </a:r>
            <a:r>
              <a:rPr lang="pt-BR" sz="2800" dirty="0">
                <a:solidFill>
                  <a:srgbClr val="FF9900"/>
                </a:solidFill>
              </a:rPr>
              <a:t>&lt;condição&gt;</a:t>
            </a:r>
            <a:r>
              <a:rPr lang="pt-BR" sz="2800" dirty="0"/>
              <a:t>) faca</a:t>
            </a:r>
          </a:p>
          <a:p>
            <a:pPr lvl="3" algn="just" eaLnBrk="1" hangingPunct="1">
              <a:spcBef>
                <a:spcPct val="0"/>
              </a:spcBef>
              <a:buFontTx/>
              <a:buNone/>
              <a:defRPr/>
            </a:pPr>
            <a:r>
              <a:rPr lang="pt-BR" sz="2600" dirty="0"/>
              <a:t>comando 1;</a:t>
            </a:r>
          </a:p>
          <a:p>
            <a:pPr lvl="3" algn="just" eaLnBrk="1" hangingPunct="1">
              <a:spcBef>
                <a:spcPct val="0"/>
              </a:spcBef>
              <a:buFontTx/>
              <a:buNone/>
              <a:defRPr/>
            </a:pPr>
            <a:r>
              <a:rPr lang="pt-BR" sz="2600" dirty="0"/>
              <a:t>:::</a:t>
            </a:r>
          </a:p>
          <a:p>
            <a:pPr lvl="3" algn="just" eaLnBrk="1" hangingPunct="1">
              <a:spcBef>
                <a:spcPct val="0"/>
              </a:spcBef>
              <a:buFontTx/>
              <a:buNone/>
              <a:defRPr/>
            </a:pPr>
            <a:r>
              <a:rPr lang="pt-BR" sz="2600" dirty="0">
                <a:solidFill>
                  <a:schemeClr val="accent1"/>
                </a:solidFill>
              </a:rPr>
              <a:t>interrompa;</a:t>
            </a:r>
          </a:p>
          <a:p>
            <a:pPr lvl="3" algn="just" eaLnBrk="1" hangingPunct="1">
              <a:spcBef>
                <a:spcPct val="0"/>
              </a:spcBef>
              <a:buFontTx/>
              <a:buNone/>
              <a:defRPr/>
            </a:pPr>
            <a:r>
              <a:rPr lang="pt-BR" sz="2600" dirty="0"/>
              <a:t>:::</a:t>
            </a:r>
          </a:p>
          <a:p>
            <a:pPr lvl="3" algn="just" eaLnBrk="1" hangingPunct="1">
              <a:spcBef>
                <a:spcPct val="0"/>
              </a:spcBef>
              <a:buFontTx/>
              <a:buNone/>
              <a:defRPr/>
            </a:pPr>
            <a:r>
              <a:rPr lang="pt-BR" sz="2600" dirty="0"/>
              <a:t>comando </a:t>
            </a:r>
            <a:r>
              <a:rPr lang="pt-BR" sz="2600" i="1" dirty="0"/>
              <a:t>n;</a:t>
            </a:r>
          </a:p>
          <a:p>
            <a:pPr lvl="2" algn="just" eaLnBrk="1" hangingPunct="1">
              <a:spcBef>
                <a:spcPct val="0"/>
              </a:spcBef>
              <a:buFontTx/>
              <a:buNone/>
              <a:defRPr/>
            </a:pPr>
            <a:r>
              <a:rPr lang="pt-BR" sz="2800" dirty="0" err="1">
                <a:solidFill>
                  <a:schemeClr val="accent6"/>
                </a:solidFill>
              </a:rPr>
              <a:t>fimEnquanto</a:t>
            </a:r>
            <a:endParaRPr lang="pt-BR" sz="2800" dirty="0">
              <a:solidFill>
                <a:schemeClr val="accent6"/>
              </a:solidFill>
            </a:endParaRPr>
          </a:p>
        </p:txBody>
      </p:sp>
      <p:sp>
        <p:nvSpPr>
          <p:cNvPr id="43014" name="Rectangle 4"/>
          <p:cNvSpPr>
            <a:spLocks noChangeArrowheads="1"/>
          </p:cNvSpPr>
          <p:nvPr/>
        </p:nvSpPr>
        <p:spPr bwMode="auto">
          <a:xfrm>
            <a:off x="304800" y="690546"/>
            <a:ext cx="853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3600" dirty="0">
                <a:solidFill>
                  <a:srgbClr val="000099"/>
                </a:solidFill>
              </a:rPr>
              <a:t>Interrupção na </a:t>
            </a:r>
          </a:p>
          <a:p>
            <a:pPr algn="ctr"/>
            <a:r>
              <a:rPr lang="pt-BR" sz="3600" dirty="0">
                <a:solidFill>
                  <a:srgbClr val="000099"/>
                </a:solidFill>
              </a:rPr>
              <a:t>repetição </a:t>
            </a:r>
            <a:r>
              <a:rPr lang="pt-BR" sz="3600" b="1" dirty="0">
                <a:solidFill>
                  <a:srgbClr val="000099"/>
                </a:solidFill>
              </a:rPr>
              <a:t>enquanto...faca</a:t>
            </a:r>
          </a:p>
        </p:txBody>
      </p:sp>
      <p:sp>
        <p:nvSpPr>
          <p:cNvPr id="130053" name="Line 5"/>
          <p:cNvSpPr>
            <a:spLocks noChangeShapeType="1"/>
          </p:cNvSpPr>
          <p:nvPr/>
        </p:nvSpPr>
        <p:spPr bwMode="auto">
          <a:xfrm>
            <a:off x="4038600" y="501334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30054" name="Text Box 6"/>
          <p:cNvSpPr txBox="1">
            <a:spLocks noChangeArrowheads="1"/>
          </p:cNvSpPr>
          <p:nvPr/>
        </p:nvSpPr>
        <p:spPr bwMode="auto">
          <a:xfrm>
            <a:off x="5410200" y="4556140"/>
            <a:ext cx="3429000" cy="1016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defRPr/>
            </a:pPr>
            <a:r>
              <a:rPr lang="pt-BR" sz="2000" dirty="0"/>
              <a:t>Interrompe o </a:t>
            </a:r>
            <a:r>
              <a:rPr lang="pt-BR" sz="2000" b="1" dirty="0">
                <a:solidFill>
                  <a:schemeClr val="accent6"/>
                </a:solidFill>
              </a:rPr>
              <a:t>enquanto</a:t>
            </a:r>
            <a:r>
              <a:rPr lang="pt-BR" sz="2000" b="1" dirty="0"/>
              <a:t>...</a:t>
            </a:r>
            <a:r>
              <a:rPr lang="pt-BR" sz="2000" b="1" dirty="0">
                <a:solidFill>
                  <a:schemeClr val="accent6"/>
                </a:solidFill>
              </a:rPr>
              <a:t>faca</a:t>
            </a:r>
            <a:r>
              <a:rPr lang="pt-BR" sz="2000" dirty="0">
                <a:solidFill>
                  <a:schemeClr val="accent6"/>
                </a:solidFill>
              </a:rPr>
              <a:t> </a:t>
            </a:r>
            <a:r>
              <a:rPr lang="pt-BR" sz="2000" dirty="0"/>
              <a:t>independente da condição existente no comando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2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build="p" bldLvl="5" autoUpdateAnimBg="0" advAuto="0"/>
      <p:bldP spid="130053" grpId="0" animBg="1"/>
      <p:bldP spid="130054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Data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E465398-C708-48B1-AA61-AF4A8FA127AC}" type="datetime1">
              <a:rPr lang="pt-BR" smtClean="0">
                <a:latin typeface="Times New Roman" pitchFamily="18" charset="0"/>
              </a:rPr>
              <a:pPr/>
              <a:t>13/02/2022</a:t>
            </a:fld>
            <a:endParaRPr lang="pt-BR">
              <a:latin typeface="Times New Roman" pitchFamily="18" charset="0"/>
            </a:endParaRPr>
          </a:p>
        </p:txBody>
      </p:sp>
      <p:sp>
        <p:nvSpPr>
          <p:cNvPr id="44035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latin typeface="Times New Roman" pitchFamily="18" charset="0"/>
              </a:rPr>
              <a:t>Algoritmo e Programação</a:t>
            </a:r>
          </a:p>
        </p:txBody>
      </p:sp>
      <p:sp>
        <p:nvSpPr>
          <p:cNvPr id="4403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A153297-9E0B-4D20-9147-33B6CB68F242}" type="slidenum">
              <a:rPr lang="pt-BR" smtClean="0">
                <a:latin typeface="Times New Roman" pitchFamily="18" charset="0"/>
              </a:rPr>
              <a:pPr/>
              <a:t>24</a:t>
            </a:fld>
            <a:endParaRPr lang="pt-BR">
              <a:latin typeface="Times New Roman" pitchFamily="18" charset="0"/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62196"/>
            <a:ext cx="7772400" cy="4267200"/>
          </a:xfrm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FF99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77825" indent="-377825" algn="just" eaLnBrk="1" hangingPunct="1">
              <a:spcBef>
                <a:spcPct val="0"/>
              </a:spcBef>
              <a:buFont typeface="Wingdings" pitchFamily="2" charset="2"/>
              <a:buChar char="v"/>
              <a:defRPr/>
            </a:pPr>
            <a:r>
              <a:rPr lang="pt-BR" sz="2800" dirty="0"/>
              <a:t>Interrupção na estrutura de repetição </a:t>
            </a:r>
            <a:r>
              <a:rPr lang="pt-BR" sz="2800" b="1" dirty="0"/>
              <a:t>faca...enquanto</a:t>
            </a:r>
            <a:endParaRPr lang="pt-BR" sz="2800" dirty="0"/>
          </a:p>
          <a:p>
            <a:pPr marL="1273175" lvl="2" algn="just" eaLnBrk="1" hangingPunct="1">
              <a:spcBef>
                <a:spcPct val="0"/>
              </a:spcBef>
              <a:buFontTx/>
              <a:buNone/>
              <a:defRPr/>
            </a:pPr>
            <a:endParaRPr lang="pt-BR" sz="2800" dirty="0"/>
          </a:p>
          <a:p>
            <a:pPr marL="1273175" lvl="2" algn="just" eaLnBrk="1" hangingPunct="1">
              <a:spcBef>
                <a:spcPct val="0"/>
              </a:spcBef>
              <a:buFontTx/>
              <a:buNone/>
              <a:defRPr/>
            </a:pPr>
            <a:r>
              <a:rPr lang="pt-BR" sz="2800" dirty="0">
                <a:solidFill>
                  <a:schemeClr val="accent6"/>
                </a:solidFill>
              </a:rPr>
              <a:t>faca</a:t>
            </a:r>
          </a:p>
          <a:p>
            <a:pPr marL="1692275" lvl="3" algn="just" eaLnBrk="1" hangingPunct="1">
              <a:spcBef>
                <a:spcPct val="0"/>
              </a:spcBef>
              <a:buFontTx/>
              <a:buNone/>
              <a:defRPr/>
            </a:pPr>
            <a:r>
              <a:rPr lang="pt-BR" sz="2600" dirty="0"/>
              <a:t>Comando; </a:t>
            </a:r>
          </a:p>
          <a:p>
            <a:pPr marL="1692275" lvl="3" algn="just" eaLnBrk="1" hangingPunct="1">
              <a:spcBef>
                <a:spcPct val="0"/>
              </a:spcBef>
              <a:buFontTx/>
              <a:buNone/>
              <a:defRPr/>
            </a:pPr>
            <a:r>
              <a:rPr lang="pt-BR" sz="2600" dirty="0"/>
              <a:t>:::</a:t>
            </a:r>
          </a:p>
          <a:p>
            <a:pPr marL="1692275" lvl="3" algn="just" eaLnBrk="1" hangingPunct="1">
              <a:spcBef>
                <a:spcPct val="0"/>
              </a:spcBef>
              <a:buFontTx/>
              <a:buNone/>
              <a:defRPr/>
            </a:pPr>
            <a:r>
              <a:rPr lang="pt-BR" sz="2600" dirty="0">
                <a:solidFill>
                  <a:schemeClr val="accent1"/>
                </a:solidFill>
              </a:rPr>
              <a:t>interrompa; </a:t>
            </a:r>
            <a:r>
              <a:rPr lang="pt-BR" sz="2600" dirty="0"/>
              <a:t> </a:t>
            </a:r>
          </a:p>
          <a:p>
            <a:pPr marL="1692275" lvl="3" algn="just" eaLnBrk="1" hangingPunct="1">
              <a:spcBef>
                <a:spcPct val="0"/>
              </a:spcBef>
              <a:buFontTx/>
              <a:buNone/>
              <a:defRPr/>
            </a:pPr>
            <a:r>
              <a:rPr lang="pt-BR" sz="2600" dirty="0"/>
              <a:t>:::</a:t>
            </a:r>
          </a:p>
          <a:p>
            <a:pPr marL="1692275" lvl="3" algn="just" eaLnBrk="1" hangingPunct="1">
              <a:spcBef>
                <a:spcPct val="0"/>
              </a:spcBef>
              <a:buFontTx/>
              <a:buNone/>
              <a:defRPr/>
            </a:pPr>
            <a:r>
              <a:rPr lang="pt-BR" sz="2600" dirty="0"/>
              <a:t>comando </a:t>
            </a:r>
            <a:r>
              <a:rPr lang="pt-BR" sz="2600" i="1" dirty="0"/>
              <a:t>n;</a:t>
            </a:r>
          </a:p>
          <a:p>
            <a:pPr marL="1273175" lvl="2" algn="just" eaLnBrk="1" hangingPunct="1">
              <a:spcBef>
                <a:spcPct val="0"/>
              </a:spcBef>
              <a:buFontTx/>
              <a:buNone/>
              <a:defRPr/>
            </a:pPr>
            <a:r>
              <a:rPr lang="pt-BR" sz="2800" dirty="0">
                <a:solidFill>
                  <a:schemeClr val="accent6"/>
                </a:solidFill>
              </a:rPr>
              <a:t>enquanto</a:t>
            </a:r>
            <a:r>
              <a:rPr lang="pt-BR" sz="2800" dirty="0"/>
              <a:t>(</a:t>
            </a:r>
            <a:r>
              <a:rPr lang="pt-BR" sz="2800" dirty="0">
                <a:solidFill>
                  <a:srgbClr val="FF9900"/>
                </a:solidFill>
              </a:rPr>
              <a:t>&lt;condição&gt;</a:t>
            </a:r>
            <a:r>
              <a:rPr lang="pt-BR" sz="2800" dirty="0"/>
              <a:t>);</a:t>
            </a:r>
          </a:p>
        </p:txBody>
      </p:sp>
      <p:sp>
        <p:nvSpPr>
          <p:cNvPr id="44038" name="Rectangle 4"/>
          <p:cNvSpPr>
            <a:spLocks noChangeArrowheads="1"/>
          </p:cNvSpPr>
          <p:nvPr/>
        </p:nvSpPr>
        <p:spPr bwMode="auto">
          <a:xfrm>
            <a:off x="304800" y="619108"/>
            <a:ext cx="853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3600" dirty="0">
                <a:solidFill>
                  <a:srgbClr val="000099"/>
                </a:solidFill>
              </a:rPr>
              <a:t>Interrupção na </a:t>
            </a:r>
          </a:p>
          <a:p>
            <a:pPr algn="ctr"/>
            <a:r>
              <a:rPr lang="pt-BR" sz="3600" dirty="0">
                <a:solidFill>
                  <a:srgbClr val="000099"/>
                </a:solidFill>
              </a:rPr>
              <a:t>repetição </a:t>
            </a:r>
            <a:r>
              <a:rPr lang="pt-BR" sz="3600" b="1" dirty="0">
                <a:solidFill>
                  <a:srgbClr val="000099"/>
                </a:solidFill>
              </a:rPr>
              <a:t>faca...enquanto</a:t>
            </a:r>
          </a:p>
        </p:txBody>
      </p:sp>
      <p:sp>
        <p:nvSpPr>
          <p:cNvPr id="131077" name="Line 5"/>
          <p:cNvSpPr>
            <a:spLocks noChangeShapeType="1"/>
          </p:cNvSpPr>
          <p:nvPr/>
        </p:nvSpPr>
        <p:spPr bwMode="auto">
          <a:xfrm>
            <a:off x="4114800" y="4957786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5638800" y="4348191"/>
            <a:ext cx="2743200" cy="13239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defRPr/>
            </a:pPr>
            <a:r>
              <a:rPr lang="pt-BR" sz="2000" dirty="0"/>
              <a:t>Interrompe o </a:t>
            </a:r>
            <a:r>
              <a:rPr lang="pt-BR" sz="2000" b="1" dirty="0">
                <a:solidFill>
                  <a:schemeClr val="accent6"/>
                </a:solidFill>
              </a:rPr>
              <a:t>faca</a:t>
            </a:r>
            <a:r>
              <a:rPr lang="pt-BR" sz="2000" b="1" dirty="0"/>
              <a:t>...</a:t>
            </a:r>
            <a:r>
              <a:rPr lang="pt-BR" sz="2000" b="1" dirty="0">
                <a:solidFill>
                  <a:schemeClr val="accent6"/>
                </a:solidFill>
              </a:rPr>
              <a:t>enquanto</a:t>
            </a:r>
            <a:r>
              <a:rPr lang="pt-BR" sz="2000" dirty="0">
                <a:solidFill>
                  <a:schemeClr val="accent6"/>
                </a:solidFill>
              </a:rPr>
              <a:t> </a:t>
            </a:r>
            <a:r>
              <a:rPr lang="pt-BR" sz="2000" dirty="0"/>
              <a:t>independente da condição do comando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1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1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1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build="p" bldLvl="5" autoUpdateAnimBg="0" advAuto="0"/>
      <p:bldP spid="131077" grpId="0" animBg="1"/>
      <p:bldP spid="131078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357158" y="2857496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pt-BR" sz="3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Vamos Praticar!!!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Referências Bibliográficas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89120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None/>
            </a:pPr>
            <a:r>
              <a:rPr lang="pt-BR" sz="2400" b="1" dirty="0">
                <a:latin typeface="Arial" pitchFamily="34" charset="0"/>
                <a:cs typeface="Arial" pitchFamily="34" charset="0"/>
              </a:rPr>
              <a:t>Básica:</a:t>
            </a:r>
          </a:p>
          <a:p>
            <a:pPr>
              <a:buClr>
                <a:schemeClr val="tx2"/>
              </a:buClr>
              <a:buNone/>
            </a:pPr>
            <a:endParaRPr lang="pt-BR" sz="22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EVARISTO, J. </a:t>
            </a:r>
            <a:r>
              <a:rPr lang="pt-BR" sz="2200" b="1" dirty="0">
                <a:latin typeface="Arial" pitchFamily="34" charset="0"/>
                <a:cs typeface="Arial" pitchFamily="34" charset="0"/>
              </a:rPr>
              <a:t>Aprendendo a programar: Programando em C. 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Book Express, 2001.</a:t>
            </a:r>
          </a:p>
          <a:p>
            <a:pPr algn="just">
              <a:buClr>
                <a:schemeClr val="tx2"/>
              </a:buClr>
              <a:buSzPct val="200000"/>
            </a:pPr>
            <a:endParaRPr lang="pt-BR" sz="22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FARRER, H.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etall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. </a:t>
            </a:r>
            <a:r>
              <a:rPr lang="pt-BR" sz="2200" b="1" dirty="0">
                <a:latin typeface="Arial" pitchFamily="34" charset="0"/>
                <a:cs typeface="Arial" pitchFamily="34" charset="0"/>
              </a:rPr>
              <a:t>Algoritmos Estruturados. 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3ª ed. LTC, 1999.</a:t>
            </a:r>
          </a:p>
          <a:p>
            <a:pPr algn="just">
              <a:buClr>
                <a:schemeClr val="tx2"/>
              </a:buClr>
              <a:buSzPct val="200000"/>
            </a:pPr>
            <a:endParaRPr lang="pt-BR" sz="22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MANZANO, J.; OLIVEIRA, J. </a:t>
            </a:r>
            <a:r>
              <a:rPr lang="pt-BR" sz="2200" b="1" dirty="0">
                <a:latin typeface="Arial" pitchFamily="34" charset="0"/>
                <a:cs typeface="Arial" pitchFamily="34" charset="0"/>
              </a:rPr>
              <a:t>Algoritmos: Lógica para Desenvolvimento de Programação. 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6ª ed. São Paulo: Ética, 2000.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Referências Bibliográficas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363272" cy="43891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200" b="1" dirty="0">
                <a:latin typeface="Arial" pitchFamily="34" charset="0"/>
                <a:cs typeface="Arial" pitchFamily="34" charset="0"/>
              </a:rPr>
              <a:t>Complementar:</a:t>
            </a:r>
          </a:p>
          <a:p>
            <a:pPr algn="just">
              <a:buClr>
                <a:schemeClr val="tx2"/>
              </a:buClr>
              <a:buSzPct val="200000"/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FORBELLONE, A. L. V.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Lógica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Programação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: A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construção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algoritmos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e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estrutura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de dados.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Makron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Books, 1993.</a:t>
            </a:r>
          </a:p>
          <a:p>
            <a:pPr algn="just">
              <a:buClr>
                <a:schemeClr val="tx2"/>
              </a:buClr>
              <a:buSzPct val="200000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GUIMARÃES, A.; LAGES, N.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Algoritmos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e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Estrutura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de Dados.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LTC, 1994.</a:t>
            </a:r>
          </a:p>
          <a:p>
            <a:pPr algn="just">
              <a:buClr>
                <a:schemeClr val="tx2"/>
              </a:buClr>
              <a:buSzPct val="200000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MIZRAHI, V. V.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Treinamento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em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linguagem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C: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Módulo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2.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São Paulo: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Makron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Books, 1990.</a:t>
            </a:r>
          </a:p>
          <a:p>
            <a:pPr algn="just">
              <a:buClr>
                <a:schemeClr val="tx2"/>
              </a:buClr>
              <a:buSzPct val="200000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SALVETTI, D. D; BARBOSA, L. M.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Algoritmos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São Paulo: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Makron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Books, 1998.</a:t>
            </a:r>
          </a:p>
          <a:p>
            <a:pPr algn="just">
              <a:buClr>
                <a:schemeClr val="tx2"/>
              </a:buClr>
              <a:buSzPct val="200000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SCHILDT, H.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C: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Completo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e total.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3ª ed. São Paulo: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Makron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Books, 1997.</a:t>
            </a:r>
          </a:p>
          <a:p>
            <a:pPr algn="just">
              <a:buClr>
                <a:schemeClr val="tx2"/>
              </a:buClr>
              <a:buSzPct val="200000"/>
            </a:pPr>
            <a:endParaRPr lang="pt-BR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Data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EC3B49B-B9B3-4FD5-B1EE-12F7279D6129}" type="datetime1">
              <a:rPr lang="pt-BR" smtClean="0">
                <a:latin typeface="Times New Roman" pitchFamily="18" charset="0"/>
              </a:rPr>
              <a:pPr/>
              <a:t>13/02/2022</a:t>
            </a:fld>
            <a:endParaRPr lang="pt-BR">
              <a:latin typeface="Times New Roman" pitchFamily="18" charset="0"/>
            </a:endParaRPr>
          </a:p>
        </p:txBody>
      </p:sp>
      <p:sp>
        <p:nvSpPr>
          <p:cNvPr id="15363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latin typeface="Times New Roman" pitchFamily="18" charset="0"/>
              </a:rPr>
              <a:t>Algoritmo e Programação</a:t>
            </a:r>
          </a:p>
        </p:txBody>
      </p:sp>
      <p:sp>
        <p:nvSpPr>
          <p:cNvPr id="1536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145187E-EBC3-4EDC-A2EE-211673F7969E}" type="slidenum">
              <a:rPr lang="pt-BR" smtClean="0">
                <a:latin typeface="Times New Roman" pitchFamily="18" charset="0"/>
              </a:rPr>
              <a:pPr/>
              <a:t>3</a:t>
            </a:fld>
            <a:endParaRPr lang="pt-BR">
              <a:latin typeface="Times New Roman" pitchFamily="18" charset="0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257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pt-BR" sz="2800" u="sng"/>
              <a:t>PARA  FAÇA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pt-BR" sz="1400"/>
          </a:p>
          <a:p>
            <a:pPr algn="just" eaLnBrk="1" hangingPunct="1">
              <a:lnSpc>
                <a:spcPct val="90000"/>
              </a:lnSpc>
            </a:pPr>
            <a:r>
              <a:rPr lang="pt-BR" sz="2800"/>
              <a:t>Executar um conjunto de ações um número definido de vezes a partir da definição de limites fixos.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pt-BR" sz="800"/>
          </a:p>
          <a:p>
            <a:pPr algn="just" eaLnBrk="1" hangingPunct="1">
              <a:lnSpc>
                <a:spcPct val="90000"/>
              </a:lnSpc>
            </a:pPr>
            <a:r>
              <a:rPr lang="pt-BR" sz="2800"/>
              <a:t>Sintaxe:</a:t>
            </a:r>
          </a:p>
          <a:p>
            <a:pPr lvl="2" algn="just" eaLnBrk="1" hangingPunct="1">
              <a:lnSpc>
                <a:spcPct val="90000"/>
              </a:lnSpc>
              <a:buFontTx/>
              <a:buNone/>
            </a:pPr>
            <a:r>
              <a:rPr lang="pt-BR" sz="2800">
                <a:solidFill>
                  <a:schemeClr val="accent2"/>
                </a:solidFill>
              </a:rPr>
              <a:t>para</a:t>
            </a:r>
            <a:r>
              <a:rPr lang="pt-BR" sz="2800"/>
              <a:t> (</a:t>
            </a:r>
            <a:r>
              <a:rPr lang="pt-BR" sz="2800">
                <a:solidFill>
                  <a:srgbClr val="FF9900"/>
                </a:solidFill>
              </a:rPr>
              <a:t>&lt;</a:t>
            </a:r>
            <a:r>
              <a:rPr lang="pt-BR" sz="2800" i="1">
                <a:solidFill>
                  <a:srgbClr val="FF9900"/>
                </a:solidFill>
              </a:rPr>
              <a:t>v&gt;</a:t>
            </a:r>
            <a:r>
              <a:rPr lang="pt-BR" sz="2800"/>
              <a:t> de </a:t>
            </a:r>
            <a:r>
              <a:rPr lang="pt-BR" sz="2800">
                <a:solidFill>
                  <a:srgbClr val="FF9900"/>
                </a:solidFill>
              </a:rPr>
              <a:t>&lt;</a:t>
            </a:r>
            <a:r>
              <a:rPr lang="pt-BR" sz="2800" i="1">
                <a:solidFill>
                  <a:srgbClr val="FF9900"/>
                </a:solidFill>
              </a:rPr>
              <a:t>vi&gt;</a:t>
            </a:r>
            <a:r>
              <a:rPr lang="pt-BR" sz="2800"/>
              <a:t> ate </a:t>
            </a:r>
            <a:r>
              <a:rPr lang="pt-BR" sz="2800">
                <a:solidFill>
                  <a:srgbClr val="FF9900"/>
                </a:solidFill>
              </a:rPr>
              <a:t>&lt;</a:t>
            </a:r>
            <a:r>
              <a:rPr lang="pt-BR" sz="2800" i="1">
                <a:solidFill>
                  <a:srgbClr val="FF9900"/>
                </a:solidFill>
              </a:rPr>
              <a:t>vf&gt;</a:t>
            </a:r>
            <a:r>
              <a:rPr lang="pt-BR" sz="2800"/>
              <a:t> passo </a:t>
            </a:r>
            <a:r>
              <a:rPr lang="pt-BR" sz="2800">
                <a:solidFill>
                  <a:srgbClr val="FF9900"/>
                </a:solidFill>
              </a:rPr>
              <a:t>&lt;</a:t>
            </a:r>
            <a:r>
              <a:rPr lang="pt-BR" sz="2800" i="1">
                <a:solidFill>
                  <a:srgbClr val="FF9900"/>
                </a:solidFill>
              </a:rPr>
              <a:t>p&gt;)</a:t>
            </a:r>
            <a:r>
              <a:rPr lang="pt-BR" sz="2800"/>
              <a:t> faca</a:t>
            </a:r>
          </a:p>
          <a:p>
            <a:pPr lvl="3" algn="just" eaLnBrk="1" hangingPunct="1">
              <a:lnSpc>
                <a:spcPct val="90000"/>
              </a:lnSpc>
              <a:buFontTx/>
              <a:buNone/>
            </a:pPr>
            <a:r>
              <a:rPr lang="pt-BR" sz="2400"/>
              <a:t>comando 1;</a:t>
            </a:r>
          </a:p>
          <a:p>
            <a:pPr lvl="3" algn="just" eaLnBrk="1" hangingPunct="1">
              <a:lnSpc>
                <a:spcPct val="90000"/>
              </a:lnSpc>
              <a:buFontTx/>
              <a:buNone/>
            </a:pPr>
            <a:r>
              <a:rPr lang="pt-BR" sz="2400"/>
              <a:t>comando 2;</a:t>
            </a:r>
          </a:p>
          <a:p>
            <a:pPr lvl="3" algn="just" eaLnBrk="1" hangingPunct="1">
              <a:lnSpc>
                <a:spcPct val="90000"/>
              </a:lnSpc>
              <a:buFontTx/>
              <a:buNone/>
            </a:pPr>
            <a:r>
              <a:rPr lang="pt-BR" sz="2400"/>
              <a:t>...</a:t>
            </a:r>
          </a:p>
          <a:p>
            <a:pPr lvl="3" algn="just" eaLnBrk="1" hangingPunct="1">
              <a:lnSpc>
                <a:spcPct val="90000"/>
              </a:lnSpc>
              <a:buFontTx/>
              <a:buNone/>
            </a:pPr>
            <a:r>
              <a:rPr lang="pt-BR" sz="2400"/>
              <a:t>comando </a:t>
            </a:r>
            <a:r>
              <a:rPr lang="pt-BR" sz="2400" i="1"/>
              <a:t>n;</a:t>
            </a:r>
            <a:endParaRPr lang="pt-BR" sz="2400"/>
          </a:p>
          <a:p>
            <a:pPr lvl="2" algn="just" eaLnBrk="1" hangingPunct="1">
              <a:lnSpc>
                <a:spcPct val="90000"/>
              </a:lnSpc>
              <a:buFontTx/>
              <a:buNone/>
            </a:pPr>
            <a:r>
              <a:rPr lang="pt-BR" sz="2800">
                <a:solidFill>
                  <a:schemeClr val="accent2"/>
                </a:solidFill>
              </a:rPr>
              <a:t>fimPara</a:t>
            </a:r>
          </a:p>
        </p:txBody>
      </p:sp>
      <p:sp>
        <p:nvSpPr>
          <p:cNvPr id="89092" name="AutoShape 4"/>
          <p:cNvSpPr>
            <a:spLocks noChangeArrowheads="1"/>
          </p:cNvSpPr>
          <p:nvPr/>
        </p:nvSpPr>
        <p:spPr bwMode="auto">
          <a:xfrm>
            <a:off x="5105400" y="4318000"/>
            <a:ext cx="3276600" cy="1798638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buFontTx/>
              <a:buChar char="•"/>
            </a:pPr>
            <a:r>
              <a:rPr lang="pt-BR" sz="1800">
                <a:latin typeface="Arial" charset="0"/>
              </a:rPr>
              <a:t>  </a:t>
            </a:r>
            <a:r>
              <a:rPr lang="pt-BR" sz="2000" b="1" i="1">
                <a:solidFill>
                  <a:srgbClr val="FF9900"/>
                </a:solidFill>
              </a:rPr>
              <a:t>v</a:t>
            </a:r>
            <a:r>
              <a:rPr lang="pt-BR" sz="1800">
                <a:latin typeface="Arial" charset="0"/>
              </a:rPr>
              <a:t> é a variável de controle</a:t>
            </a:r>
          </a:p>
          <a:p>
            <a:pPr eaLnBrk="0" hangingPunct="0">
              <a:buFontTx/>
              <a:buChar char="•"/>
            </a:pPr>
            <a:r>
              <a:rPr lang="pt-BR" sz="1800">
                <a:latin typeface="Arial" charset="0"/>
              </a:rPr>
              <a:t>  </a:t>
            </a:r>
            <a:r>
              <a:rPr lang="pt-BR" sz="2000" b="1" i="1">
                <a:solidFill>
                  <a:srgbClr val="FF9900"/>
                </a:solidFill>
              </a:rPr>
              <a:t>vi</a:t>
            </a:r>
            <a:r>
              <a:rPr lang="pt-BR" sz="1800">
                <a:latin typeface="Arial" charset="0"/>
              </a:rPr>
              <a:t>  é o valor inicial de </a:t>
            </a:r>
            <a:r>
              <a:rPr lang="pt-BR" sz="2000" b="1" i="1">
                <a:solidFill>
                  <a:srgbClr val="FF9900"/>
                </a:solidFill>
              </a:rPr>
              <a:t>v</a:t>
            </a:r>
            <a:endParaRPr lang="pt-BR" sz="2000" b="1" i="1">
              <a:solidFill>
                <a:srgbClr val="FF9900"/>
              </a:solidFill>
              <a:latin typeface="Arial" charset="0"/>
            </a:endParaRPr>
          </a:p>
          <a:p>
            <a:pPr eaLnBrk="0" hangingPunct="0">
              <a:buFontTx/>
              <a:buChar char="•"/>
            </a:pPr>
            <a:r>
              <a:rPr lang="pt-BR" sz="1800">
                <a:latin typeface="Arial" charset="0"/>
              </a:rPr>
              <a:t>  </a:t>
            </a:r>
            <a:r>
              <a:rPr lang="pt-BR" sz="2000" b="1" i="1">
                <a:solidFill>
                  <a:srgbClr val="FF9900"/>
                </a:solidFill>
              </a:rPr>
              <a:t>vf</a:t>
            </a:r>
            <a:r>
              <a:rPr lang="pt-BR" sz="1800">
                <a:latin typeface="Arial" charset="0"/>
              </a:rPr>
              <a:t> é o valor final de </a:t>
            </a:r>
            <a:r>
              <a:rPr lang="pt-BR" sz="2000" b="1" i="1">
                <a:solidFill>
                  <a:srgbClr val="FF9900"/>
                </a:solidFill>
              </a:rPr>
              <a:t>v</a:t>
            </a:r>
            <a:endParaRPr lang="pt-BR" sz="2000" b="1" i="1">
              <a:solidFill>
                <a:srgbClr val="FF9900"/>
              </a:solidFill>
              <a:latin typeface="Arial" charset="0"/>
            </a:endParaRPr>
          </a:p>
          <a:p>
            <a:pPr eaLnBrk="0" hangingPunct="0">
              <a:buFontTx/>
              <a:buChar char="•"/>
            </a:pPr>
            <a:r>
              <a:rPr lang="pt-BR" sz="1800">
                <a:latin typeface="Arial" charset="0"/>
              </a:rPr>
              <a:t>  </a:t>
            </a:r>
            <a:r>
              <a:rPr lang="pt-BR" sz="2000" b="1" i="1">
                <a:solidFill>
                  <a:srgbClr val="FF9900"/>
                </a:solidFill>
              </a:rPr>
              <a:t>p</a:t>
            </a:r>
            <a:r>
              <a:rPr lang="pt-BR" sz="1800">
                <a:latin typeface="Arial" charset="0"/>
              </a:rPr>
              <a:t> é o valor do incremento </a:t>
            </a:r>
          </a:p>
          <a:p>
            <a:pPr eaLnBrk="0" hangingPunct="0"/>
            <a:r>
              <a:rPr lang="pt-BR" sz="1800">
                <a:latin typeface="Arial" charset="0"/>
              </a:rPr>
              <a:t>    dado à variável </a:t>
            </a:r>
            <a:r>
              <a:rPr lang="pt-BR" sz="2000" b="1" i="1">
                <a:solidFill>
                  <a:srgbClr val="FF9900"/>
                </a:solidFill>
              </a:rPr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9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9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9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9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 bldLvl="5" autoUpdateAnimBg="0" advAuto="0"/>
      <p:bldP spid="89092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Data 1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01D9361-887B-49A4-A336-A870B196A8BD}" type="datetime1">
              <a:rPr lang="pt-BR" smtClean="0">
                <a:solidFill>
                  <a:srgbClr val="000000"/>
                </a:solidFill>
                <a:latin typeface="Times New Roman" pitchFamily="18" charset="0"/>
              </a:rPr>
              <a:pPr/>
              <a:t>13/02/2022</a:t>
            </a:fld>
            <a:endParaRPr lang="pt-BR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387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solidFill>
                  <a:srgbClr val="000000"/>
                </a:solidFill>
                <a:latin typeface="Times New Roman" pitchFamily="18" charset="0"/>
              </a:rPr>
              <a:t>Algoritmo e Programação</a:t>
            </a:r>
          </a:p>
        </p:txBody>
      </p:sp>
      <p:sp>
        <p:nvSpPr>
          <p:cNvPr id="16388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F9565E9-1D1B-455A-9DAC-6D20BFC66CCA}" type="slidenum">
              <a:rPr lang="pt-BR" smtClean="0">
                <a:solidFill>
                  <a:srgbClr val="000000"/>
                </a:solidFill>
                <a:latin typeface="Times New Roman" pitchFamily="18" charset="0"/>
              </a:rPr>
              <a:pPr/>
              <a:t>4</a:t>
            </a:fld>
            <a:endParaRPr lang="pt-BR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685800" y="6248400"/>
            <a:ext cx="7696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1857356" y="357166"/>
            <a:ext cx="662939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377825" algn="l"/>
              </a:tabLst>
            </a:pPr>
            <a:r>
              <a:rPr lang="pt-BR" sz="2800" u="sng" dirty="0">
                <a:solidFill>
                  <a:srgbClr val="000000"/>
                </a:solidFill>
              </a:rPr>
              <a:t>Solução do problema da Tabuada com a instrução para</a:t>
            </a:r>
            <a:r>
              <a:rPr lang="pt-BR" sz="2600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688975" y="1547813"/>
            <a:ext cx="8162925" cy="466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tabLst>
                <a:tab pos="287338" algn="l"/>
              </a:tabLst>
            </a:pPr>
            <a:r>
              <a:rPr lang="pt-BR" sz="2200" b="1">
                <a:solidFill>
                  <a:srgbClr val="3333CC"/>
                </a:solidFill>
              </a:rPr>
              <a:t>algoritmo</a:t>
            </a:r>
            <a:r>
              <a:rPr lang="pt-BR" sz="2200">
                <a:solidFill>
                  <a:srgbClr val="000000"/>
                </a:solidFill>
              </a:rPr>
              <a:t> tabuada;</a:t>
            </a:r>
          </a:p>
          <a:p>
            <a:pPr>
              <a:lnSpc>
                <a:spcPct val="90000"/>
              </a:lnSpc>
              <a:tabLst>
                <a:tab pos="287338" algn="l"/>
              </a:tabLst>
            </a:pPr>
            <a:r>
              <a:rPr lang="pt-BR" sz="2200">
                <a:solidFill>
                  <a:srgbClr val="000000"/>
                </a:solidFill>
              </a:rPr>
              <a:t>// Síntese</a:t>
            </a:r>
          </a:p>
          <a:p>
            <a:pPr>
              <a:lnSpc>
                <a:spcPct val="90000"/>
              </a:lnSpc>
              <a:tabLst>
                <a:tab pos="287338" algn="l"/>
              </a:tabLst>
            </a:pPr>
            <a:r>
              <a:rPr lang="pt-BR" sz="2200">
                <a:solidFill>
                  <a:srgbClr val="000000"/>
                </a:solidFill>
              </a:rPr>
              <a:t>//	 objetivo: tabuada de um número</a:t>
            </a:r>
          </a:p>
          <a:p>
            <a:pPr>
              <a:lnSpc>
                <a:spcPct val="90000"/>
              </a:lnSpc>
              <a:tabLst>
                <a:tab pos="287338" algn="l"/>
              </a:tabLst>
            </a:pPr>
            <a:r>
              <a:rPr lang="pt-BR" sz="2200">
                <a:solidFill>
                  <a:srgbClr val="000000"/>
                </a:solidFill>
              </a:rPr>
              <a:t>//	 entrada:  valor da tabuada</a:t>
            </a:r>
          </a:p>
          <a:p>
            <a:pPr>
              <a:lnSpc>
                <a:spcPct val="90000"/>
              </a:lnSpc>
              <a:tabLst>
                <a:tab pos="287338" algn="l"/>
              </a:tabLst>
            </a:pPr>
            <a:r>
              <a:rPr lang="pt-BR" sz="2200">
                <a:solidFill>
                  <a:srgbClr val="000000"/>
                </a:solidFill>
              </a:rPr>
              <a:t>//	 saída:     valor calculado de 1 a 10</a:t>
            </a:r>
          </a:p>
          <a:p>
            <a:pPr>
              <a:lnSpc>
                <a:spcPct val="90000"/>
              </a:lnSpc>
              <a:tabLst>
                <a:tab pos="287338" algn="l"/>
              </a:tabLst>
            </a:pPr>
            <a:r>
              <a:rPr lang="pt-BR" sz="2200" b="1">
                <a:solidFill>
                  <a:srgbClr val="3333CC"/>
                </a:solidFill>
              </a:rPr>
              <a:t>principal</a:t>
            </a:r>
          </a:p>
          <a:p>
            <a:pPr>
              <a:lnSpc>
                <a:spcPct val="90000"/>
              </a:lnSpc>
              <a:tabLst>
                <a:tab pos="287338" algn="l"/>
              </a:tabLst>
            </a:pPr>
            <a:r>
              <a:rPr lang="pt-BR" sz="2200">
                <a:solidFill>
                  <a:srgbClr val="000000"/>
                </a:solidFill>
              </a:rPr>
              <a:t>   // Declarações</a:t>
            </a:r>
          </a:p>
          <a:p>
            <a:pPr>
              <a:lnSpc>
                <a:spcPct val="90000"/>
              </a:lnSpc>
              <a:tabLst>
                <a:tab pos="287338" algn="l"/>
              </a:tabLst>
            </a:pPr>
            <a:r>
              <a:rPr lang="pt-BR" sz="2200">
                <a:solidFill>
                  <a:srgbClr val="000000"/>
                </a:solidFill>
              </a:rPr>
              <a:t>   inteiro numero,contador;</a:t>
            </a:r>
          </a:p>
          <a:p>
            <a:pPr>
              <a:lnSpc>
                <a:spcPct val="90000"/>
              </a:lnSpc>
              <a:tabLst>
                <a:tab pos="287338" algn="l"/>
              </a:tabLst>
            </a:pPr>
            <a:r>
              <a:rPr lang="pt-BR" sz="2200">
                <a:solidFill>
                  <a:srgbClr val="000000"/>
                </a:solidFill>
              </a:rPr>
              <a:t>   // Instruções</a:t>
            </a:r>
          </a:p>
          <a:p>
            <a:pPr>
              <a:lnSpc>
                <a:spcPct val="90000"/>
              </a:lnSpc>
              <a:tabLst>
                <a:tab pos="287338" algn="l"/>
              </a:tabLst>
            </a:pPr>
            <a:r>
              <a:rPr lang="pt-BR" sz="2200">
                <a:solidFill>
                  <a:srgbClr val="000000"/>
                </a:solidFill>
              </a:rPr>
              <a:t>    escreva("Informe o número desejado: ");</a:t>
            </a:r>
          </a:p>
          <a:p>
            <a:pPr>
              <a:lnSpc>
                <a:spcPct val="90000"/>
              </a:lnSpc>
              <a:tabLst>
                <a:tab pos="287338" algn="l"/>
              </a:tabLst>
            </a:pPr>
            <a:r>
              <a:rPr lang="pt-BR" sz="2200">
                <a:solidFill>
                  <a:srgbClr val="000000"/>
                </a:solidFill>
              </a:rPr>
              <a:t>    leia(numero);</a:t>
            </a:r>
          </a:p>
          <a:p>
            <a:pPr>
              <a:lnSpc>
                <a:spcPct val="90000"/>
              </a:lnSpc>
              <a:tabLst>
                <a:tab pos="287338" algn="l"/>
              </a:tabLst>
            </a:pPr>
            <a:r>
              <a:rPr lang="pt-BR" sz="2200">
                <a:solidFill>
                  <a:srgbClr val="000000"/>
                </a:solidFill>
              </a:rPr>
              <a:t>    </a:t>
            </a:r>
            <a:r>
              <a:rPr lang="pt-BR" sz="2200">
                <a:solidFill>
                  <a:schemeClr val="accent2"/>
                </a:solidFill>
              </a:rPr>
              <a:t>para</a:t>
            </a:r>
            <a:r>
              <a:rPr lang="pt-BR" sz="2200">
                <a:solidFill>
                  <a:srgbClr val="000000"/>
                </a:solidFill>
              </a:rPr>
              <a:t> (contador de 1 ate 10 passo 1 ) faca</a:t>
            </a:r>
          </a:p>
          <a:p>
            <a:pPr>
              <a:lnSpc>
                <a:spcPct val="90000"/>
              </a:lnSpc>
              <a:tabLst>
                <a:tab pos="287338" algn="l"/>
              </a:tabLst>
            </a:pPr>
            <a:r>
              <a:rPr lang="pt-BR" sz="2200">
                <a:solidFill>
                  <a:srgbClr val="000000"/>
                </a:solidFill>
              </a:rPr>
              <a:t>         </a:t>
            </a:r>
            <a:r>
              <a:rPr lang="pt-BR">
                <a:solidFill>
                  <a:srgbClr val="000000"/>
                </a:solidFill>
              </a:rPr>
              <a:t>escreval(numero, " x ", contador, " = ",numero*contador);</a:t>
            </a:r>
          </a:p>
          <a:p>
            <a:pPr>
              <a:lnSpc>
                <a:spcPct val="90000"/>
              </a:lnSpc>
              <a:tabLst>
                <a:tab pos="287338" algn="l"/>
              </a:tabLst>
            </a:pPr>
            <a:r>
              <a:rPr lang="pt-BR" sz="2200">
                <a:solidFill>
                  <a:srgbClr val="000000"/>
                </a:solidFill>
              </a:rPr>
              <a:t>   </a:t>
            </a:r>
            <a:r>
              <a:rPr lang="pt-BR" sz="2200">
                <a:solidFill>
                  <a:schemeClr val="accent2"/>
                </a:solidFill>
              </a:rPr>
              <a:t>fimPara</a:t>
            </a:r>
          </a:p>
          <a:p>
            <a:pPr>
              <a:lnSpc>
                <a:spcPct val="90000"/>
              </a:lnSpc>
              <a:tabLst>
                <a:tab pos="287338" algn="l"/>
              </a:tabLst>
            </a:pPr>
            <a:r>
              <a:rPr lang="pt-BR" sz="2200" b="1">
                <a:solidFill>
                  <a:srgbClr val="3333CC"/>
                </a:solidFill>
              </a:rPr>
              <a:t>fimPrincipal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3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4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4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34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4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34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34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34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34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34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34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34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34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34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34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34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34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34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34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34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34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342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342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0" grpId="0" animBg="1"/>
      <p:bldP spid="103427" grpId="0" autoUpdateAnimBg="0"/>
      <p:bldP spid="103429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Data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8FF68CC-C9D7-48C4-8894-E4CFAB4402A9}" type="datetime1">
              <a:rPr lang="pt-BR" smtClean="0">
                <a:latin typeface="Times New Roman" pitchFamily="18" charset="0"/>
              </a:rPr>
              <a:pPr/>
              <a:t>13/02/2022</a:t>
            </a:fld>
            <a:endParaRPr lang="pt-BR">
              <a:latin typeface="Times New Roman" pitchFamily="18" charset="0"/>
            </a:endParaRPr>
          </a:p>
        </p:txBody>
      </p:sp>
      <p:sp>
        <p:nvSpPr>
          <p:cNvPr id="17411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latin typeface="Times New Roman" pitchFamily="18" charset="0"/>
              </a:rPr>
              <a:t>Algoritmo e Programação</a:t>
            </a:r>
          </a:p>
        </p:txBody>
      </p:sp>
      <p:sp>
        <p:nvSpPr>
          <p:cNvPr id="174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D188317-4E31-46AE-A53F-E96310B84F19}" type="slidenum">
              <a:rPr lang="pt-BR" smtClean="0">
                <a:latin typeface="Times New Roman" pitchFamily="18" charset="0"/>
              </a:rPr>
              <a:pPr/>
              <a:t>5</a:t>
            </a:fld>
            <a:endParaRPr lang="pt-BR">
              <a:latin typeface="Times New Roman" pitchFamily="18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10600" cy="685800"/>
          </a:xfrm>
        </p:spPr>
        <p:txBody>
          <a:bodyPr/>
          <a:lstStyle/>
          <a:p>
            <a:pPr eaLnBrk="1" hangingPunct="1"/>
            <a:r>
              <a:rPr lang="pt-BR" sz="3600" dirty="0">
                <a:solidFill>
                  <a:srgbClr val="000099"/>
                </a:solidFill>
              </a:rPr>
              <a:t>Fluxograma</a:t>
            </a:r>
            <a:endParaRPr lang="pt-BR" sz="2600" dirty="0">
              <a:solidFill>
                <a:srgbClr val="000099"/>
              </a:solidFill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819400" y="990600"/>
            <a:ext cx="3124200" cy="4953000"/>
            <a:chOff x="1776" y="624"/>
            <a:chExt cx="1968" cy="3120"/>
          </a:xfrm>
        </p:grpSpPr>
        <p:sp>
          <p:nvSpPr>
            <p:cNvPr id="17415" name="Line 4"/>
            <p:cNvSpPr>
              <a:spLocks noChangeShapeType="1"/>
            </p:cNvSpPr>
            <p:nvPr/>
          </p:nvSpPr>
          <p:spPr bwMode="auto">
            <a:xfrm>
              <a:off x="2832" y="2074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16" name="Line 5"/>
            <p:cNvSpPr>
              <a:spLocks noChangeShapeType="1"/>
            </p:cNvSpPr>
            <p:nvPr/>
          </p:nvSpPr>
          <p:spPr bwMode="auto">
            <a:xfrm>
              <a:off x="2831" y="720"/>
              <a:ext cx="1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17" name="Line 6"/>
            <p:cNvSpPr>
              <a:spLocks noChangeShapeType="1"/>
            </p:cNvSpPr>
            <p:nvPr/>
          </p:nvSpPr>
          <p:spPr bwMode="auto">
            <a:xfrm>
              <a:off x="2832" y="164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18" name="Rectangle 7"/>
            <p:cNvSpPr>
              <a:spLocks noChangeArrowheads="1"/>
            </p:cNvSpPr>
            <p:nvPr/>
          </p:nvSpPr>
          <p:spPr bwMode="auto">
            <a:xfrm>
              <a:off x="2352" y="1824"/>
              <a:ext cx="960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pt-BR" sz="1600">
                  <a:latin typeface="Arial" charset="0"/>
                </a:rPr>
                <a:t>Comando 1</a:t>
              </a:r>
            </a:p>
          </p:txBody>
        </p:sp>
        <p:sp>
          <p:nvSpPr>
            <p:cNvPr id="17419" name="Text Box 8"/>
            <p:cNvSpPr txBox="1">
              <a:spLocks noChangeArrowheads="1"/>
            </p:cNvSpPr>
            <p:nvPr/>
          </p:nvSpPr>
          <p:spPr bwMode="auto">
            <a:xfrm>
              <a:off x="2880" y="1660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1600" b="1">
                  <a:solidFill>
                    <a:srgbClr val="FF9900"/>
                  </a:solidFill>
                  <a:latin typeface="Arial" charset="0"/>
                </a:rPr>
                <a:t>V</a:t>
              </a:r>
            </a:p>
          </p:txBody>
        </p:sp>
        <p:sp>
          <p:nvSpPr>
            <p:cNvPr id="17420" name="Text Box 9"/>
            <p:cNvSpPr txBox="1">
              <a:spLocks noChangeArrowheads="1"/>
            </p:cNvSpPr>
            <p:nvPr/>
          </p:nvSpPr>
          <p:spPr bwMode="auto">
            <a:xfrm>
              <a:off x="3312" y="1180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1600" b="1">
                  <a:solidFill>
                    <a:schemeClr val="accent1"/>
                  </a:solidFill>
                  <a:latin typeface="Arial" charset="0"/>
                </a:rPr>
                <a:t>F</a:t>
              </a:r>
            </a:p>
          </p:txBody>
        </p:sp>
        <p:sp>
          <p:nvSpPr>
            <p:cNvPr id="17421" name="AutoShape 10"/>
            <p:cNvSpPr>
              <a:spLocks noChangeArrowheads="1"/>
            </p:cNvSpPr>
            <p:nvPr/>
          </p:nvSpPr>
          <p:spPr bwMode="auto">
            <a:xfrm>
              <a:off x="2304" y="1152"/>
              <a:ext cx="1056" cy="48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pt-BR" sz="1600">
                  <a:latin typeface="Arial" charset="0"/>
                </a:rPr>
                <a:t>v&lt;= vf</a:t>
              </a:r>
            </a:p>
          </p:txBody>
        </p:sp>
        <p:sp>
          <p:nvSpPr>
            <p:cNvPr id="17422" name="Rectangle 11"/>
            <p:cNvSpPr>
              <a:spLocks noChangeArrowheads="1"/>
            </p:cNvSpPr>
            <p:nvPr/>
          </p:nvSpPr>
          <p:spPr bwMode="auto">
            <a:xfrm>
              <a:off x="2352" y="2256"/>
              <a:ext cx="960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pt-BR" sz="1600">
                  <a:latin typeface="Arial" charset="0"/>
                </a:rPr>
                <a:t>Comando 2</a:t>
              </a:r>
            </a:p>
          </p:txBody>
        </p:sp>
        <p:sp>
          <p:nvSpPr>
            <p:cNvPr id="17423" name="Rectangle 12"/>
            <p:cNvSpPr>
              <a:spLocks noChangeArrowheads="1"/>
            </p:cNvSpPr>
            <p:nvPr/>
          </p:nvSpPr>
          <p:spPr bwMode="auto">
            <a:xfrm>
              <a:off x="2352" y="2928"/>
              <a:ext cx="960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pt-BR" sz="1600">
                  <a:latin typeface="Arial" charset="0"/>
                </a:rPr>
                <a:t>V</a:t>
              </a:r>
              <a:r>
                <a:rPr lang="pt-BR" sz="1600">
                  <a:latin typeface="Arial" charset="0"/>
                  <a:sym typeface="Wingdings" pitchFamily="2" charset="2"/>
                </a:rPr>
                <a:t>=v+p</a:t>
              </a:r>
              <a:endParaRPr lang="pt-BR" sz="1600">
                <a:latin typeface="Arial" charset="0"/>
              </a:endParaRPr>
            </a:p>
          </p:txBody>
        </p:sp>
        <p:sp>
          <p:nvSpPr>
            <p:cNvPr id="17424" name="Line 13"/>
            <p:cNvSpPr>
              <a:spLocks noChangeShapeType="1"/>
            </p:cNvSpPr>
            <p:nvPr/>
          </p:nvSpPr>
          <p:spPr bwMode="auto">
            <a:xfrm>
              <a:off x="2832" y="2544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25" name="Text Box 14"/>
            <p:cNvSpPr txBox="1">
              <a:spLocks noChangeArrowheads="1"/>
            </p:cNvSpPr>
            <p:nvPr/>
          </p:nvSpPr>
          <p:spPr bwMode="auto">
            <a:xfrm>
              <a:off x="2736" y="2678"/>
              <a:ext cx="2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1600">
                  <a:latin typeface="Arial" charset="0"/>
                </a:rPr>
                <a:t>...</a:t>
              </a:r>
            </a:p>
          </p:txBody>
        </p:sp>
        <p:sp>
          <p:nvSpPr>
            <p:cNvPr id="17426" name="Freeform 15"/>
            <p:cNvSpPr>
              <a:spLocks/>
            </p:cNvSpPr>
            <p:nvPr/>
          </p:nvSpPr>
          <p:spPr bwMode="auto">
            <a:xfrm>
              <a:off x="1776" y="1392"/>
              <a:ext cx="576" cy="1728"/>
            </a:xfrm>
            <a:custGeom>
              <a:avLst/>
              <a:gdLst>
                <a:gd name="T0" fmla="*/ 576 w 576"/>
                <a:gd name="T1" fmla="*/ 1728 h 1728"/>
                <a:gd name="T2" fmla="*/ 0 w 576"/>
                <a:gd name="T3" fmla="*/ 1728 h 1728"/>
                <a:gd name="T4" fmla="*/ 0 w 576"/>
                <a:gd name="T5" fmla="*/ 0 h 1728"/>
                <a:gd name="T6" fmla="*/ 528 w 576"/>
                <a:gd name="T7" fmla="*/ 0 h 17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6" h="1728">
                  <a:moveTo>
                    <a:pt x="576" y="1728"/>
                  </a:moveTo>
                  <a:lnTo>
                    <a:pt x="0" y="1728"/>
                  </a:lnTo>
                  <a:lnTo>
                    <a:pt x="0" y="0"/>
                  </a:lnTo>
                  <a:lnTo>
                    <a:pt x="528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27" name="Freeform 16"/>
            <p:cNvSpPr>
              <a:spLocks/>
            </p:cNvSpPr>
            <p:nvPr/>
          </p:nvSpPr>
          <p:spPr bwMode="auto">
            <a:xfrm>
              <a:off x="2784" y="1392"/>
              <a:ext cx="960" cy="2352"/>
            </a:xfrm>
            <a:custGeom>
              <a:avLst/>
              <a:gdLst>
                <a:gd name="T0" fmla="*/ 528 w 960"/>
                <a:gd name="T1" fmla="*/ 0 h 2352"/>
                <a:gd name="T2" fmla="*/ 960 w 960"/>
                <a:gd name="T3" fmla="*/ 0 h 2352"/>
                <a:gd name="T4" fmla="*/ 960 w 960"/>
                <a:gd name="T5" fmla="*/ 1776 h 2352"/>
                <a:gd name="T6" fmla="*/ 960 w 960"/>
                <a:gd name="T7" fmla="*/ 2160 h 2352"/>
                <a:gd name="T8" fmla="*/ 0 w 960"/>
                <a:gd name="T9" fmla="*/ 2160 h 2352"/>
                <a:gd name="T10" fmla="*/ 0 w 960"/>
                <a:gd name="T11" fmla="*/ 2352 h 23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60" h="2352">
                  <a:moveTo>
                    <a:pt x="528" y="0"/>
                  </a:moveTo>
                  <a:lnTo>
                    <a:pt x="960" y="0"/>
                  </a:lnTo>
                  <a:lnTo>
                    <a:pt x="960" y="1776"/>
                  </a:lnTo>
                  <a:lnTo>
                    <a:pt x="960" y="2160"/>
                  </a:lnTo>
                  <a:lnTo>
                    <a:pt x="0" y="2160"/>
                  </a:lnTo>
                  <a:lnTo>
                    <a:pt x="0" y="235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28" name="Rectangle 17"/>
            <p:cNvSpPr>
              <a:spLocks noChangeArrowheads="1"/>
            </p:cNvSpPr>
            <p:nvPr/>
          </p:nvSpPr>
          <p:spPr bwMode="auto">
            <a:xfrm>
              <a:off x="2352" y="624"/>
              <a:ext cx="960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pt-BR" sz="1600">
                  <a:latin typeface="Arial" charset="0"/>
                  <a:sym typeface="Wingdings" pitchFamily="2" charset="2"/>
                </a:rPr>
                <a:t>v=vi</a:t>
              </a:r>
              <a:endParaRPr lang="pt-BR" sz="1600"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Data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F6E62D6-BEE0-48FC-B72F-9B983F294C35}" type="datetime1">
              <a:rPr lang="pt-BR" smtClean="0">
                <a:latin typeface="Times New Roman" pitchFamily="18" charset="0"/>
              </a:rPr>
              <a:pPr/>
              <a:t>13/02/2022</a:t>
            </a:fld>
            <a:endParaRPr lang="pt-BR">
              <a:latin typeface="Times New Roman" pitchFamily="18" charset="0"/>
            </a:endParaRPr>
          </a:p>
        </p:txBody>
      </p:sp>
      <p:sp>
        <p:nvSpPr>
          <p:cNvPr id="18435" name="Espaço Reservado para Rodapé 3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latin typeface="Times New Roman" pitchFamily="18" charset="0"/>
              </a:rPr>
              <a:t>Algoritmo e Programação</a:t>
            </a:r>
          </a:p>
        </p:txBody>
      </p:sp>
      <p:sp>
        <p:nvSpPr>
          <p:cNvPr id="18436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4597AD5-D43C-4CB7-852F-5A4660A5605E}" type="slidenum">
              <a:rPr lang="pt-BR" smtClean="0">
                <a:latin typeface="Times New Roman" pitchFamily="18" charset="0"/>
              </a:rPr>
              <a:pPr/>
              <a:t>6</a:t>
            </a:fld>
            <a:endParaRPr lang="pt-BR">
              <a:latin typeface="Times New Roman" pitchFamily="18" charset="0"/>
            </a:endParaRPr>
          </a:p>
        </p:txBody>
      </p:sp>
      <p:sp>
        <p:nvSpPr>
          <p:cNvPr id="18437" name="Rectangle 2055"/>
          <p:cNvSpPr>
            <a:spLocks noChangeArrowheads="1"/>
          </p:cNvSpPr>
          <p:nvPr/>
        </p:nvSpPr>
        <p:spPr bwMode="auto">
          <a:xfrm>
            <a:off x="609600" y="6248400"/>
            <a:ext cx="7848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1139" name="Text Box 2051"/>
          <p:cNvSpPr txBox="1">
            <a:spLocks noChangeArrowheads="1"/>
          </p:cNvSpPr>
          <p:nvPr/>
        </p:nvSpPr>
        <p:spPr bwMode="auto">
          <a:xfrm>
            <a:off x="1676400" y="1066800"/>
            <a:ext cx="67056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pt-BR" sz="2000" b="1">
                <a:solidFill>
                  <a:schemeClr val="accent2"/>
                </a:solidFill>
                <a:latin typeface="Arial" charset="0"/>
              </a:rPr>
              <a:t>algoritmo</a:t>
            </a:r>
            <a:r>
              <a:rPr lang="pt-BR" sz="2000">
                <a:latin typeface="Arial" charset="0"/>
              </a:rPr>
              <a:t> media;</a:t>
            </a:r>
          </a:p>
          <a:p>
            <a:pPr eaLnBrk="0" hangingPunct="0"/>
            <a:r>
              <a:rPr lang="pt-BR" sz="2000">
                <a:latin typeface="Arial" charset="0"/>
              </a:rPr>
              <a:t>// Síntese</a:t>
            </a:r>
          </a:p>
          <a:p>
            <a:pPr eaLnBrk="0" hangingPunct="0"/>
            <a:r>
              <a:rPr lang="pt-BR" sz="2000">
                <a:latin typeface="Arial" charset="0"/>
              </a:rPr>
              <a:t>//     objetivo: calcular a média aritmética para 50 números</a:t>
            </a:r>
          </a:p>
          <a:p>
            <a:pPr eaLnBrk="0" hangingPunct="0"/>
            <a:r>
              <a:rPr lang="pt-BR" sz="2000">
                <a:latin typeface="Arial" charset="0"/>
              </a:rPr>
              <a:t>//     entrada: 50 números</a:t>
            </a:r>
          </a:p>
          <a:p>
            <a:pPr eaLnBrk="0" hangingPunct="0"/>
            <a:r>
              <a:rPr lang="pt-BR" sz="2000">
                <a:latin typeface="Arial" charset="0"/>
              </a:rPr>
              <a:t>//     saída:     média aritmética dos 50 números</a:t>
            </a:r>
          </a:p>
          <a:p>
            <a:pPr eaLnBrk="0" hangingPunct="0"/>
            <a:r>
              <a:rPr lang="pt-BR" sz="2000" b="1">
                <a:solidFill>
                  <a:schemeClr val="accent2"/>
                </a:solidFill>
                <a:latin typeface="Arial" charset="0"/>
              </a:rPr>
              <a:t>principal</a:t>
            </a:r>
          </a:p>
          <a:p>
            <a:pPr eaLnBrk="0" hangingPunct="0"/>
            <a:r>
              <a:rPr lang="pt-BR" sz="2000">
                <a:latin typeface="Arial" charset="0"/>
              </a:rPr>
              <a:t>     // Declarações</a:t>
            </a:r>
          </a:p>
          <a:p>
            <a:pPr eaLnBrk="0" hangingPunct="0"/>
            <a:r>
              <a:rPr lang="pt-BR" sz="2000">
                <a:latin typeface="Arial" charset="0"/>
              </a:rPr>
              <a:t>     real numero, soma;</a:t>
            </a:r>
          </a:p>
          <a:p>
            <a:pPr eaLnBrk="0" hangingPunct="0"/>
            <a:r>
              <a:rPr lang="pt-BR" sz="2000">
                <a:latin typeface="Arial" charset="0"/>
              </a:rPr>
              <a:t>     inteiro auxiliar;</a:t>
            </a:r>
          </a:p>
          <a:p>
            <a:pPr eaLnBrk="0" hangingPunct="0"/>
            <a:r>
              <a:rPr lang="pt-BR" sz="2000">
                <a:latin typeface="Arial" charset="0"/>
              </a:rPr>
              <a:t>     // Instruções</a:t>
            </a:r>
          </a:p>
          <a:p>
            <a:pPr eaLnBrk="0" hangingPunct="0"/>
            <a:r>
              <a:rPr lang="pt-BR" sz="2000">
                <a:latin typeface="Arial" charset="0"/>
              </a:rPr>
              <a:t>     soma = 0;</a:t>
            </a:r>
          </a:p>
          <a:p>
            <a:pPr eaLnBrk="0" hangingPunct="0"/>
            <a:r>
              <a:rPr lang="pt-BR" sz="2000">
                <a:latin typeface="Arial" charset="0"/>
              </a:rPr>
              <a:t>     </a:t>
            </a:r>
            <a:r>
              <a:rPr lang="pt-BR" sz="2000">
                <a:solidFill>
                  <a:schemeClr val="accent2"/>
                </a:solidFill>
                <a:latin typeface="Arial" charset="0"/>
              </a:rPr>
              <a:t>para</a:t>
            </a:r>
            <a:r>
              <a:rPr lang="pt-BR" sz="2000">
                <a:latin typeface="Arial" charset="0"/>
              </a:rPr>
              <a:t> (auxiliar de 1 ate 50 passo 1)  faca</a:t>
            </a:r>
          </a:p>
          <a:p>
            <a:pPr eaLnBrk="0" hangingPunct="0"/>
            <a:r>
              <a:rPr lang="pt-BR" sz="2000">
                <a:latin typeface="Arial" charset="0"/>
              </a:rPr>
              <a:t>         escreva("Informe o valor numérico: ");</a:t>
            </a:r>
          </a:p>
          <a:p>
            <a:pPr eaLnBrk="0" hangingPunct="0"/>
            <a:r>
              <a:rPr lang="pt-BR" sz="2000">
                <a:latin typeface="Arial" charset="0"/>
              </a:rPr>
              <a:t>         leia(numero);</a:t>
            </a:r>
          </a:p>
          <a:p>
            <a:pPr eaLnBrk="0" hangingPunct="0"/>
            <a:r>
              <a:rPr lang="pt-BR" sz="2000">
                <a:latin typeface="Arial" charset="0"/>
              </a:rPr>
              <a:t>         soma </a:t>
            </a:r>
            <a:r>
              <a:rPr lang="pt-BR" sz="2000">
                <a:latin typeface="Arial" charset="0"/>
                <a:sym typeface="Symbol" pitchFamily="18" charset="2"/>
              </a:rPr>
              <a:t>=</a:t>
            </a:r>
            <a:r>
              <a:rPr lang="pt-BR" sz="2000">
                <a:latin typeface="Arial" charset="0"/>
              </a:rPr>
              <a:t> soma + numero;</a:t>
            </a:r>
          </a:p>
          <a:p>
            <a:pPr eaLnBrk="0" hangingPunct="0"/>
            <a:r>
              <a:rPr lang="pt-BR" sz="2000">
                <a:latin typeface="Arial" charset="0"/>
              </a:rPr>
              <a:t>     </a:t>
            </a:r>
            <a:r>
              <a:rPr lang="pt-BR" sz="2000">
                <a:solidFill>
                  <a:schemeClr val="accent2"/>
                </a:solidFill>
                <a:latin typeface="Arial" charset="0"/>
              </a:rPr>
              <a:t>fimPara</a:t>
            </a:r>
          </a:p>
          <a:p>
            <a:pPr eaLnBrk="0" hangingPunct="0"/>
            <a:r>
              <a:rPr lang="pt-BR" sz="2000">
                <a:latin typeface="Arial" charset="0"/>
              </a:rPr>
              <a:t>     escreva ("Média = ", soma / 50);</a:t>
            </a:r>
          </a:p>
          <a:p>
            <a:pPr eaLnBrk="0" hangingPunct="0"/>
            <a:r>
              <a:rPr lang="pt-BR" sz="2000" b="1">
                <a:solidFill>
                  <a:schemeClr val="accent2"/>
                </a:solidFill>
                <a:latin typeface="Arial" charset="0"/>
              </a:rPr>
              <a:t>fimPrincipal</a:t>
            </a:r>
          </a:p>
        </p:txBody>
      </p:sp>
      <p:sp>
        <p:nvSpPr>
          <p:cNvPr id="91140" name="Text Box 2052"/>
          <p:cNvSpPr txBox="1">
            <a:spLocks noChangeArrowheads="1"/>
          </p:cNvSpPr>
          <p:nvPr/>
        </p:nvSpPr>
        <p:spPr bwMode="auto">
          <a:xfrm>
            <a:off x="1732004" y="609600"/>
            <a:ext cx="8840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</a:pPr>
            <a:r>
              <a:rPr lang="pt-BR" b="1" dirty="0">
                <a:latin typeface="Arial" charset="0"/>
              </a:rPr>
              <a:t> Algoritmo para calculo da média aritmética de 50 números</a:t>
            </a:r>
          </a:p>
        </p:txBody>
      </p:sp>
      <p:sp>
        <p:nvSpPr>
          <p:cNvPr id="18440" name="Rectangle 2054"/>
          <p:cNvSpPr>
            <a:spLocks noChangeArrowheads="1"/>
          </p:cNvSpPr>
          <p:nvPr/>
        </p:nvSpPr>
        <p:spPr bwMode="auto">
          <a:xfrm>
            <a:off x="304800" y="152400"/>
            <a:ext cx="853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3400" dirty="0">
                <a:solidFill>
                  <a:srgbClr val="000099"/>
                </a:solidFill>
              </a:rPr>
              <a:t>Exemplo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1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1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1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1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1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1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11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11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11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11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9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11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11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9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113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113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 autoUpdateAnimBg="0" advAuto="0"/>
      <p:bldP spid="9114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Data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44796FD-2607-4570-9C1D-C9787FDDA435}" type="datetime1">
              <a:rPr lang="pt-BR" smtClean="0">
                <a:solidFill>
                  <a:srgbClr val="000000"/>
                </a:solidFill>
                <a:latin typeface="Times New Roman" pitchFamily="18" charset="0"/>
              </a:rPr>
              <a:pPr/>
              <a:t>13/02/2022</a:t>
            </a:fld>
            <a:endParaRPr lang="pt-BR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59" name="Espaço Reservado para Rodapé 3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solidFill>
                  <a:srgbClr val="000000"/>
                </a:solidFill>
                <a:latin typeface="Times New Roman" pitchFamily="18" charset="0"/>
              </a:rPr>
              <a:t>Algoritmo e Programação</a:t>
            </a:r>
          </a:p>
        </p:txBody>
      </p:sp>
      <p:sp>
        <p:nvSpPr>
          <p:cNvPr id="19460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E5EA0F9-6DAB-4E92-8C37-14AE2FE67C5D}" type="slidenum">
              <a:rPr lang="pt-BR" smtClean="0">
                <a:solidFill>
                  <a:srgbClr val="000000"/>
                </a:solidFill>
                <a:latin typeface="Times New Roman" pitchFamily="18" charset="0"/>
              </a:rPr>
              <a:pPr/>
              <a:t>7</a:t>
            </a:fld>
            <a:endParaRPr lang="pt-BR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61" name="Rectangle 2055"/>
          <p:cNvSpPr>
            <a:spLocks noChangeArrowheads="1"/>
          </p:cNvSpPr>
          <p:nvPr/>
        </p:nvSpPr>
        <p:spPr bwMode="auto">
          <a:xfrm>
            <a:off x="609600" y="6248400"/>
            <a:ext cx="7848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91139" name="Text Box 2051"/>
          <p:cNvSpPr txBox="1">
            <a:spLocks noChangeArrowheads="1"/>
          </p:cNvSpPr>
          <p:nvPr/>
        </p:nvSpPr>
        <p:spPr bwMode="auto">
          <a:xfrm>
            <a:off x="609600" y="1341438"/>
            <a:ext cx="77724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pt-BR" sz="1600" b="1">
                <a:solidFill>
                  <a:srgbClr val="3333CC"/>
                </a:solidFill>
                <a:latin typeface="Arial" charset="0"/>
              </a:rPr>
              <a:t>algoritmo</a:t>
            </a:r>
            <a:r>
              <a:rPr lang="pt-BR" sz="1600">
                <a:solidFill>
                  <a:srgbClr val="000000"/>
                </a:solidFill>
                <a:latin typeface="Arial" charset="0"/>
              </a:rPr>
              <a:t> media2;</a:t>
            </a:r>
          </a:p>
          <a:p>
            <a:pPr eaLnBrk="0" hangingPunct="0"/>
            <a:r>
              <a:rPr lang="pt-BR" sz="1600">
                <a:solidFill>
                  <a:srgbClr val="000000"/>
                </a:solidFill>
                <a:latin typeface="Arial" charset="0"/>
              </a:rPr>
              <a:t>// Síntese</a:t>
            </a:r>
          </a:p>
          <a:p>
            <a:pPr eaLnBrk="0" hangingPunct="0"/>
            <a:r>
              <a:rPr lang="pt-BR" sz="1600">
                <a:solidFill>
                  <a:srgbClr val="000000"/>
                </a:solidFill>
                <a:latin typeface="Arial" charset="0"/>
              </a:rPr>
              <a:t>//     objetivo: calcular a média aritmética de uma quantidade de números</a:t>
            </a:r>
          </a:p>
          <a:p>
            <a:pPr eaLnBrk="0" hangingPunct="0"/>
            <a:r>
              <a:rPr lang="pt-BR" sz="1600">
                <a:solidFill>
                  <a:srgbClr val="000000"/>
                </a:solidFill>
                <a:latin typeface="Arial" charset="0"/>
              </a:rPr>
              <a:t>//     entrada: quantidade de números e os números a serem calculados</a:t>
            </a:r>
          </a:p>
          <a:p>
            <a:pPr eaLnBrk="0" hangingPunct="0"/>
            <a:r>
              <a:rPr lang="pt-BR" sz="1600">
                <a:solidFill>
                  <a:srgbClr val="000000"/>
                </a:solidFill>
                <a:latin typeface="Arial" charset="0"/>
              </a:rPr>
              <a:t>//     saída   :  média aritmética dos números fornecidos</a:t>
            </a:r>
          </a:p>
          <a:p>
            <a:pPr eaLnBrk="0" hangingPunct="0"/>
            <a:r>
              <a:rPr lang="pt-BR" sz="1600" b="1">
                <a:solidFill>
                  <a:srgbClr val="3333CC"/>
                </a:solidFill>
                <a:latin typeface="Arial" charset="0"/>
              </a:rPr>
              <a:t>principal</a:t>
            </a:r>
          </a:p>
          <a:p>
            <a:pPr eaLnBrk="0" hangingPunct="0"/>
            <a:r>
              <a:rPr lang="pt-BR" sz="1600">
                <a:solidFill>
                  <a:srgbClr val="000000"/>
                </a:solidFill>
                <a:latin typeface="Arial" charset="0"/>
              </a:rPr>
              <a:t>     // Declarações</a:t>
            </a:r>
          </a:p>
          <a:p>
            <a:pPr eaLnBrk="0" hangingPunct="0"/>
            <a:r>
              <a:rPr lang="pt-BR" sz="1600">
                <a:solidFill>
                  <a:srgbClr val="000000"/>
                </a:solidFill>
                <a:latin typeface="Arial" charset="0"/>
              </a:rPr>
              <a:t>     real numero, soma;</a:t>
            </a:r>
          </a:p>
          <a:p>
            <a:pPr eaLnBrk="0" hangingPunct="0"/>
            <a:r>
              <a:rPr lang="pt-BR" sz="1600">
                <a:solidFill>
                  <a:srgbClr val="000000"/>
                </a:solidFill>
                <a:latin typeface="Arial" charset="0"/>
              </a:rPr>
              <a:t>     inteiro auxiliar, qtdeNros;</a:t>
            </a:r>
          </a:p>
          <a:p>
            <a:pPr eaLnBrk="0" hangingPunct="0"/>
            <a:r>
              <a:rPr lang="pt-BR" sz="1600">
                <a:solidFill>
                  <a:srgbClr val="000000"/>
                </a:solidFill>
                <a:latin typeface="Arial" charset="0"/>
              </a:rPr>
              <a:t>     // Instruções</a:t>
            </a:r>
          </a:p>
          <a:p>
            <a:pPr eaLnBrk="0" hangingPunct="0"/>
            <a:r>
              <a:rPr lang="pt-BR" sz="1600">
                <a:solidFill>
                  <a:srgbClr val="000000"/>
                </a:solidFill>
                <a:latin typeface="Arial" charset="0"/>
              </a:rPr>
              <a:t>     escreva(" Informe a quantidade de números : ");</a:t>
            </a:r>
          </a:p>
          <a:p>
            <a:pPr eaLnBrk="0" hangingPunct="0"/>
            <a:r>
              <a:rPr lang="pt-BR" sz="1600">
                <a:solidFill>
                  <a:srgbClr val="000000"/>
                </a:solidFill>
                <a:latin typeface="Arial" charset="0"/>
              </a:rPr>
              <a:t>     leia(qtdeNros);</a:t>
            </a:r>
          </a:p>
          <a:p>
            <a:pPr eaLnBrk="0" hangingPunct="0"/>
            <a:r>
              <a:rPr lang="pt-BR" sz="1600">
                <a:solidFill>
                  <a:srgbClr val="000000"/>
                </a:solidFill>
                <a:latin typeface="Arial" charset="0"/>
              </a:rPr>
              <a:t>     soma = 0;</a:t>
            </a:r>
          </a:p>
          <a:p>
            <a:pPr eaLnBrk="0" hangingPunct="0"/>
            <a:r>
              <a:rPr lang="pt-BR" sz="1600">
                <a:solidFill>
                  <a:srgbClr val="000000"/>
                </a:solidFill>
                <a:latin typeface="Arial" charset="0"/>
              </a:rPr>
              <a:t>     </a:t>
            </a:r>
            <a:r>
              <a:rPr lang="pt-BR" sz="1600">
                <a:solidFill>
                  <a:srgbClr val="3333CC"/>
                </a:solidFill>
                <a:latin typeface="Arial" charset="0"/>
              </a:rPr>
              <a:t>para</a:t>
            </a:r>
            <a:r>
              <a:rPr lang="pt-BR" sz="1600">
                <a:solidFill>
                  <a:srgbClr val="000000"/>
                </a:solidFill>
                <a:latin typeface="Arial" charset="0"/>
              </a:rPr>
              <a:t> (auxiliar de 1 ate qtdeNros passo 1)  faca</a:t>
            </a:r>
          </a:p>
          <a:p>
            <a:pPr eaLnBrk="0" hangingPunct="0"/>
            <a:r>
              <a:rPr lang="pt-BR" sz="1600">
                <a:solidFill>
                  <a:srgbClr val="000000"/>
                </a:solidFill>
                <a:latin typeface="Arial" charset="0"/>
              </a:rPr>
              <a:t>         escreva("Informe o numero ",auxiliar, ":" );</a:t>
            </a:r>
          </a:p>
          <a:p>
            <a:pPr eaLnBrk="0" hangingPunct="0"/>
            <a:r>
              <a:rPr lang="pt-BR" sz="1600">
                <a:solidFill>
                  <a:srgbClr val="000000"/>
                </a:solidFill>
                <a:latin typeface="Arial" charset="0"/>
              </a:rPr>
              <a:t>         leia(numero);</a:t>
            </a:r>
          </a:p>
          <a:p>
            <a:pPr eaLnBrk="0" hangingPunct="0"/>
            <a:r>
              <a:rPr lang="pt-BR" sz="1600">
                <a:solidFill>
                  <a:srgbClr val="000000"/>
                </a:solidFill>
                <a:latin typeface="Arial" charset="0"/>
              </a:rPr>
              <a:t>         soma </a:t>
            </a:r>
            <a:r>
              <a:rPr lang="pt-BR" sz="1600">
                <a:solidFill>
                  <a:srgbClr val="000000"/>
                </a:solidFill>
                <a:latin typeface="Arial" charset="0"/>
                <a:sym typeface="Symbol" pitchFamily="18" charset="2"/>
              </a:rPr>
              <a:t>=</a:t>
            </a:r>
            <a:r>
              <a:rPr lang="pt-BR" sz="1600">
                <a:solidFill>
                  <a:srgbClr val="000000"/>
                </a:solidFill>
                <a:latin typeface="Arial" charset="0"/>
              </a:rPr>
              <a:t> soma + numero;</a:t>
            </a:r>
          </a:p>
          <a:p>
            <a:pPr eaLnBrk="0" hangingPunct="0"/>
            <a:r>
              <a:rPr lang="pt-BR" sz="1600">
                <a:solidFill>
                  <a:srgbClr val="000000"/>
                </a:solidFill>
                <a:latin typeface="Arial" charset="0"/>
              </a:rPr>
              <a:t>     </a:t>
            </a:r>
            <a:r>
              <a:rPr lang="pt-BR" sz="1600">
                <a:solidFill>
                  <a:srgbClr val="3333CC"/>
                </a:solidFill>
                <a:latin typeface="Arial" charset="0"/>
              </a:rPr>
              <a:t>fimPara</a:t>
            </a:r>
          </a:p>
          <a:p>
            <a:pPr eaLnBrk="0" hangingPunct="0"/>
            <a:r>
              <a:rPr lang="pt-BR" sz="1600">
                <a:solidFill>
                  <a:srgbClr val="000000"/>
                </a:solidFill>
                <a:latin typeface="Arial" charset="0"/>
              </a:rPr>
              <a:t>     escreva ("Média = ", soma / qtdeNros:10:2); </a:t>
            </a:r>
            <a:r>
              <a:rPr lang="pt-BR" sz="1600">
                <a:solidFill>
                  <a:srgbClr val="FF0000"/>
                </a:solidFill>
                <a:latin typeface="Arial" charset="0"/>
              </a:rPr>
              <a:t>// formatação de dados</a:t>
            </a:r>
          </a:p>
          <a:p>
            <a:pPr eaLnBrk="0" hangingPunct="0"/>
            <a:r>
              <a:rPr lang="pt-BR" sz="1600" b="1">
                <a:solidFill>
                  <a:srgbClr val="3333CC"/>
                </a:solidFill>
                <a:latin typeface="Arial" charset="0"/>
              </a:rPr>
              <a:t>fimPrincipal</a:t>
            </a:r>
          </a:p>
        </p:txBody>
      </p:sp>
      <p:sp>
        <p:nvSpPr>
          <p:cNvPr id="91140" name="Text Box 2052"/>
          <p:cNvSpPr txBox="1">
            <a:spLocks noChangeArrowheads="1"/>
          </p:cNvSpPr>
          <p:nvPr/>
        </p:nvSpPr>
        <p:spPr bwMode="auto">
          <a:xfrm>
            <a:off x="1920903" y="573088"/>
            <a:ext cx="6651625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</a:pPr>
            <a:r>
              <a:rPr lang="pt-BR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pt-BR" sz="2000" b="1" dirty="0">
                <a:solidFill>
                  <a:srgbClr val="000000"/>
                </a:solidFill>
                <a:latin typeface="Arial" charset="0"/>
              </a:rPr>
              <a:t>Algoritmo para calculo da média aritmética de uma </a:t>
            </a:r>
          </a:p>
          <a:p>
            <a:pPr eaLnBrk="0" hangingPunct="0"/>
            <a:r>
              <a:rPr lang="pt-BR" sz="2000" b="1" dirty="0">
                <a:solidFill>
                  <a:srgbClr val="000000"/>
                </a:solidFill>
                <a:latin typeface="Arial" charset="0"/>
              </a:rPr>
              <a:t>   quantidade números fornecida</a:t>
            </a:r>
          </a:p>
        </p:txBody>
      </p:sp>
      <p:sp>
        <p:nvSpPr>
          <p:cNvPr id="19464" name="Rectangle 2054"/>
          <p:cNvSpPr>
            <a:spLocks noChangeArrowheads="1"/>
          </p:cNvSpPr>
          <p:nvPr/>
        </p:nvSpPr>
        <p:spPr bwMode="auto">
          <a:xfrm>
            <a:off x="304800" y="152400"/>
            <a:ext cx="853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3400" dirty="0">
                <a:solidFill>
                  <a:srgbClr val="000099"/>
                </a:solidFill>
              </a:rPr>
              <a:t>Exemplo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1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1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1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1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1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1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11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11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11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11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9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11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11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9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113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113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113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113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0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113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113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 autoUpdateAnimBg="0" advAuto="0"/>
      <p:bldP spid="9114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Data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6FBE752-0B43-42BE-95C2-C93F22729773}" type="datetime1">
              <a:rPr lang="pt-BR" smtClean="0">
                <a:solidFill>
                  <a:srgbClr val="000000"/>
                </a:solidFill>
                <a:latin typeface="Times New Roman" pitchFamily="18" charset="0"/>
              </a:rPr>
              <a:pPr/>
              <a:t>13/02/2022</a:t>
            </a:fld>
            <a:endParaRPr lang="pt-BR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483" name="Espaço Reservado para Rodapé 3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solidFill>
                  <a:srgbClr val="000000"/>
                </a:solidFill>
                <a:latin typeface="Times New Roman" pitchFamily="18" charset="0"/>
              </a:rPr>
              <a:t>Algoritmo e Programação</a:t>
            </a:r>
          </a:p>
        </p:txBody>
      </p:sp>
      <p:sp>
        <p:nvSpPr>
          <p:cNvPr id="20484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43B386F-749B-4018-9664-FB76387E9913}" type="slidenum">
              <a:rPr lang="pt-BR" smtClean="0">
                <a:solidFill>
                  <a:srgbClr val="000000"/>
                </a:solidFill>
                <a:latin typeface="Times New Roman" pitchFamily="18" charset="0"/>
              </a:rPr>
              <a:pPr/>
              <a:t>8</a:t>
            </a:fld>
            <a:endParaRPr lang="pt-BR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485" name="Rectangle 2055"/>
          <p:cNvSpPr>
            <a:spLocks noChangeArrowheads="1"/>
          </p:cNvSpPr>
          <p:nvPr/>
        </p:nvSpPr>
        <p:spPr bwMode="auto">
          <a:xfrm>
            <a:off x="609600" y="6248400"/>
            <a:ext cx="7848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0486" name="Rectangle 2054"/>
          <p:cNvSpPr>
            <a:spLocks noChangeArrowheads="1"/>
          </p:cNvSpPr>
          <p:nvPr/>
        </p:nvSpPr>
        <p:spPr bwMode="auto">
          <a:xfrm>
            <a:off x="1643042" y="500042"/>
            <a:ext cx="853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pt-BR" sz="3400" dirty="0">
                <a:solidFill>
                  <a:srgbClr val="000099"/>
                </a:solidFill>
              </a:rPr>
              <a:t>Formatação de Dados na Saída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468313" y="1523607"/>
            <a:ext cx="8370887" cy="526297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  <a:defRPr/>
            </a:pPr>
            <a:r>
              <a:rPr lang="pt-BR" sz="2400" dirty="0"/>
              <a:t>Uma expressão, cujo resultado seja do tipo inteiro ou real, poderá ser formatada quando da sua apresentação da seguinte forma:</a:t>
            </a:r>
          </a:p>
          <a:p>
            <a:pPr marL="800100" lvl="1" indent="-342900">
              <a:buFont typeface="Arial" pitchFamily="34" charset="0"/>
              <a:buChar char="•"/>
              <a:defRPr/>
            </a:pPr>
            <a:r>
              <a:rPr lang="pt-BR" sz="2400" dirty="0"/>
              <a:t>&lt;expressão&gt;:&lt;largura do campo&gt;:&lt; </a:t>
            </a:r>
            <a:r>
              <a:rPr lang="pt-BR" sz="2400" dirty="0" err="1"/>
              <a:t>qtde</a:t>
            </a:r>
            <a:r>
              <a:rPr lang="pt-BR" sz="2400" dirty="0"/>
              <a:t> de casas decimais&gt;</a:t>
            </a:r>
          </a:p>
          <a:p>
            <a:pPr marL="800100" lvl="1" indent="-342900">
              <a:buFont typeface="Arial" pitchFamily="34" charset="0"/>
              <a:buChar char="•"/>
              <a:defRPr/>
            </a:pPr>
            <a:endParaRPr lang="pt-BR" sz="2400" dirty="0"/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pt-BR" sz="2400" dirty="0"/>
              <a:t>Exemplo:</a:t>
            </a:r>
          </a:p>
          <a:p>
            <a:pPr marL="1257300" lvl="2" indent="-342900">
              <a:buFont typeface="Arial" pitchFamily="34" charset="0"/>
              <a:buChar char="•"/>
              <a:defRPr/>
            </a:pPr>
            <a:r>
              <a:rPr lang="pt-BR" sz="2400" dirty="0" err="1"/>
              <a:t>escreval</a:t>
            </a:r>
            <a:r>
              <a:rPr lang="pt-BR" sz="2400" dirty="0"/>
              <a:t>(</a:t>
            </a:r>
            <a:r>
              <a:rPr lang="pt-BR" sz="2400" dirty="0">
                <a:solidFill>
                  <a:srgbClr val="000000"/>
                </a:solidFill>
                <a:latin typeface="Arial" charset="0"/>
              </a:rPr>
              <a:t>"</a:t>
            </a:r>
            <a:r>
              <a:rPr lang="pt-BR" sz="2400" dirty="0"/>
              <a:t> 1 /3 = </a:t>
            </a:r>
            <a:r>
              <a:rPr lang="pt-BR" sz="2400" dirty="0">
                <a:solidFill>
                  <a:srgbClr val="000000"/>
                </a:solidFill>
                <a:latin typeface="Arial" charset="0"/>
              </a:rPr>
              <a:t>"</a:t>
            </a:r>
            <a:r>
              <a:rPr lang="pt-BR" sz="2400" dirty="0"/>
              <a:t>, 1/3:10:2) </a:t>
            </a:r>
          </a:p>
          <a:p>
            <a:pPr marL="1714500" lvl="3" indent="-342900">
              <a:buFont typeface="Arial" pitchFamily="34" charset="0"/>
              <a:buChar char="•"/>
              <a:defRPr/>
            </a:pPr>
            <a:r>
              <a:rPr lang="pt-BR" sz="2400" dirty="0">
                <a:sym typeface="Wingdings" pitchFamily="2" charset="2"/>
              </a:rPr>
              <a:t>Largura de campo com 10 e duas casas decimais</a:t>
            </a:r>
          </a:p>
          <a:p>
            <a:pPr lvl="2">
              <a:defRPr/>
            </a:pPr>
            <a:endParaRPr lang="pt-BR" sz="2400" dirty="0"/>
          </a:p>
          <a:p>
            <a:pPr marL="1257300" lvl="2" indent="-342900">
              <a:buFont typeface="Arial" pitchFamily="34" charset="0"/>
              <a:buChar char="•"/>
              <a:defRPr/>
            </a:pPr>
            <a:r>
              <a:rPr lang="pt-BR" sz="2400" dirty="0" err="1"/>
              <a:t>escreval</a:t>
            </a:r>
            <a:r>
              <a:rPr lang="pt-BR" sz="2400" dirty="0"/>
              <a:t>(</a:t>
            </a:r>
            <a:r>
              <a:rPr lang="pt-BR" sz="2400" dirty="0">
                <a:solidFill>
                  <a:srgbClr val="000000"/>
                </a:solidFill>
                <a:latin typeface="Arial" charset="0"/>
              </a:rPr>
              <a:t>"</a:t>
            </a:r>
            <a:r>
              <a:rPr lang="pt-BR" sz="2400" dirty="0"/>
              <a:t> 1 /3 = </a:t>
            </a:r>
            <a:r>
              <a:rPr lang="pt-BR" sz="2400" dirty="0">
                <a:solidFill>
                  <a:srgbClr val="000000"/>
                </a:solidFill>
                <a:latin typeface="Arial" charset="0"/>
              </a:rPr>
              <a:t>"</a:t>
            </a:r>
            <a:r>
              <a:rPr lang="pt-BR" sz="2400" dirty="0"/>
              <a:t>, 1/3::3)</a:t>
            </a:r>
          </a:p>
          <a:p>
            <a:pPr marL="1714500" lvl="3" indent="-342900">
              <a:buFont typeface="Arial" pitchFamily="34" charset="0"/>
              <a:buChar char="•"/>
              <a:defRPr/>
            </a:pPr>
            <a:r>
              <a:rPr lang="pt-BR" sz="2400" dirty="0">
                <a:sym typeface="Wingdings" pitchFamily="2" charset="2"/>
              </a:rPr>
              <a:t>Três casas decimais</a:t>
            </a:r>
          </a:p>
          <a:p>
            <a:pPr marL="1257300" lvl="2" indent="-342900">
              <a:buFont typeface="Arial" pitchFamily="34" charset="0"/>
              <a:buChar char="•"/>
              <a:defRPr/>
            </a:pPr>
            <a:endParaRPr lang="pt-BR" sz="2400" dirty="0"/>
          </a:p>
          <a:p>
            <a:pPr marL="1257300" lvl="2" indent="-342900">
              <a:buFont typeface="Arial" pitchFamily="34" charset="0"/>
              <a:buChar char="•"/>
              <a:defRPr/>
            </a:pPr>
            <a:endParaRPr lang="pt-BR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Data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A144330-24F6-4403-865C-7C02504A8629}" type="datetime1">
              <a:rPr lang="pt-BR" smtClean="0">
                <a:latin typeface="Times New Roman" pitchFamily="18" charset="0"/>
              </a:rPr>
              <a:pPr/>
              <a:t>13/02/2022</a:t>
            </a:fld>
            <a:endParaRPr lang="pt-BR">
              <a:latin typeface="Times New Roman" pitchFamily="18" charset="0"/>
            </a:endParaRPr>
          </a:p>
        </p:txBody>
      </p:sp>
      <p:sp>
        <p:nvSpPr>
          <p:cNvPr id="22531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>
                <a:latin typeface="Times New Roman" pitchFamily="18" charset="0"/>
              </a:rPr>
              <a:t>Algoritmo e Programação</a:t>
            </a:r>
          </a:p>
        </p:txBody>
      </p:sp>
      <p:sp>
        <p:nvSpPr>
          <p:cNvPr id="2253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24E52CC-972E-479E-A6B7-1C4AC75F97FE}" type="slidenum">
              <a:rPr lang="pt-BR" smtClean="0">
                <a:latin typeface="Times New Roman" pitchFamily="18" charset="0"/>
              </a:rPr>
              <a:pPr/>
              <a:t>9</a:t>
            </a:fld>
            <a:endParaRPr lang="pt-BR">
              <a:latin typeface="Times New Roman" pitchFamily="18" charset="0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2133600"/>
          </a:xfrm>
        </p:spPr>
        <p:txBody>
          <a:bodyPr/>
          <a:lstStyle/>
          <a:p>
            <a:pPr algn="ctr" eaLnBrk="1" hangingPunct="1">
              <a:buFontTx/>
              <a:buNone/>
              <a:tabLst>
                <a:tab pos="1438275" algn="l"/>
              </a:tabLst>
            </a:pPr>
            <a:r>
              <a:rPr lang="pt-BR" u="sng"/>
              <a:t>ENQUANTO</a:t>
            </a:r>
          </a:p>
          <a:p>
            <a:pPr eaLnBrk="1" hangingPunct="1">
              <a:buFontTx/>
              <a:buNone/>
              <a:tabLst>
                <a:tab pos="1438275" algn="l"/>
              </a:tabLst>
            </a:pPr>
            <a:endParaRPr lang="pt-BR" sz="800"/>
          </a:p>
          <a:p>
            <a:pPr algn="just" eaLnBrk="1" hangingPunct="1">
              <a:tabLst>
                <a:tab pos="1438275" algn="l"/>
              </a:tabLst>
            </a:pPr>
            <a:r>
              <a:rPr lang="pt-BR" sz="2800"/>
              <a:t>Um conjunto de ações é executado repetidamente enquanto uma determinada condição permanece válida (verdadeira).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5105400" y="2819400"/>
            <a:ext cx="3870325" cy="3397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06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7524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800" dirty="0"/>
              <a:t>Sintaxe do comando: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pt-BR" sz="800" dirty="0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dirty="0">
                <a:solidFill>
                  <a:schemeClr val="accent6"/>
                </a:solidFill>
              </a:rPr>
              <a:t>enquanto</a:t>
            </a:r>
            <a:r>
              <a:rPr lang="pt-BR" dirty="0"/>
              <a:t> (</a:t>
            </a:r>
            <a:r>
              <a:rPr lang="pt-BR" dirty="0">
                <a:solidFill>
                  <a:srgbClr val="FF9900"/>
                </a:solidFill>
              </a:rPr>
              <a:t>&lt;condição&gt;</a:t>
            </a:r>
            <a:r>
              <a:rPr lang="pt-BR" dirty="0"/>
              <a:t>) faca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dirty="0"/>
              <a:t>comando 1;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dirty="0"/>
              <a:t>comando 2;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dirty="0"/>
              <a:t>...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dirty="0"/>
              <a:t>comando </a:t>
            </a:r>
            <a:r>
              <a:rPr lang="pt-BR" i="1" dirty="0"/>
              <a:t>n;</a:t>
            </a:r>
            <a:endParaRPr lang="pt-BR" dirty="0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dirty="0" err="1">
                <a:solidFill>
                  <a:schemeClr val="accent6"/>
                </a:solidFill>
              </a:rPr>
              <a:t>fimEnquanto</a:t>
            </a:r>
            <a:endParaRPr lang="pt-BR" dirty="0">
              <a:solidFill>
                <a:schemeClr val="accent6"/>
              </a:solidFill>
            </a:endParaRPr>
          </a:p>
          <a:p>
            <a:pPr eaLnBrk="1" hangingPunct="1">
              <a:defRPr/>
            </a:pPr>
            <a:endParaRPr lang="pt-BR" dirty="0"/>
          </a:p>
        </p:txBody>
      </p:sp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381000" y="2971800"/>
            <a:ext cx="4572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77825" indent="-377825" algn="just">
              <a:spcBef>
                <a:spcPct val="50000"/>
              </a:spcBef>
              <a:buFontTx/>
              <a:buChar char="•"/>
            </a:pPr>
            <a:r>
              <a:rPr lang="pt-BR" sz="2800"/>
              <a:t>Efetua um teste lógico antes de iniciar as instruções de repetição (ou </a:t>
            </a:r>
            <a:r>
              <a:rPr lang="pt-BR" sz="2800" i="1"/>
              <a:t>looping</a:t>
            </a:r>
            <a:r>
              <a:rPr lang="pt-BR" sz="2800"/>
              <a:t>).</a:t>
            </a:r>
          </a:p>
          <a:p>
            <a:pPr marL="377825" indent="-377825" algn="just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pt-BR" sz="2800"/>
              <a:t>O controle pode ser feito pelo usuário ou automaticamente por um contador.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4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4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49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49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499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499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4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4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49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49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49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49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49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49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49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49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49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49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49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49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 autoUpdateAnimBg="0" advAuto="0"/>
      <p:bldP spid="84998" grpId="0" build="p" bldLvl="3" animBg="1" autoUpdateAnimBg="0" advAuto="0"/>
      <p:bldP spid="84999" grpId="0" build="p" autoUpdateAnimBg="0" advAuto="0"/>
    </p:bldLst>
  </p:timing>
</p:sld>
</file>

<file path=ppt/theme/theme1.xml><?xml version="1.0" encoding="utf-8"?>
<a:theme xmlns:a="http://schemas.openxmlformats.org/drawingml/2006/main" name="Tema do Office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2479</Words>
  <Application>Microsoft Office PowerPoint</Application>
  <PresentationFormat>Apresentação na tela (4:3)</PresentationFormat>
  <Paragraphs>536</Paragraphs>
  <Slides>27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Constantia</vt:lpstr>
      <vt:lpstr>Times New Roman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Fluxograma</vt:lpstr>
      <vt:lpstr>Apresentação do PowerPoint</vt:lpstr>
      <vt:lpstr>Apresentação do PowerPoint</vt:lpstr>
      <vt:lpstr>Apresentação do PowerPoint</vt:lpstr>
      <vt:lpstr>Apresentação do PowerPoint</vt:lpstr>
      <vt:lpstr>Fluxograma</vt:lpstr>
      <vt:lpstr>Apresentação do PowerPoint</vt:lpstr>
      <vt:lpstr>Apresentação do PowerPoint</vt:lpstr>
      <vt:lpstr>Fluxograma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 Bibliográficas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Wesley</dc:creator>
  <cp:lastModifiedBy>Joyce Siqueira</cp:lastModifiedBy>
  <cp:revision>182</cp:revision>
  <dcterms:created xsi:type="dcterms:W3CDTF">2016-08-15T14:02:52Z</dcterms:created>
  <dcterms:modified xsi:type="dcterms:W3CDTF">2022-02-14T00:34:58Z</dcterms:modified>
</cp:coreProperties>
</file>