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81" r:id="rId4"/>
    <p:sldId id="270" r:id="rId5"/>
    <p:sldId id="271" r:id="rId6"/>
    <p:sldId id="272" r:id="rId7"/>
    <p:sldId id="273" r:id="rId8"/>
    <p:sldId id="277" r:id="rId9"/>
    <p:sldId id="279" r:id="rId10"/>
    <p:sldId id="280" r:id="rId11"/>
    <p:sldId id="275" r:id="rId12"/>
    <p:sldId id="274" r:id="rId13"/>
    <p:sldId id="282" r:id="rId14"/>
    <p:sldId id="283" r:id="rId15"/>
    <p:sldId id="284" r:id="rId16"/>
    <p:sldId id="286" r:id="rId17"/>
    <p:sldId id="287" r:id="rId18"/>
    <p:sldId id="289" r:id="rId19"/>
    <p:sldId id="304" r:id="rId20"/>
    <p:sldId id="294" r:id="rId21"/>
    <p:sldId id="299" r:id="rId22"/>
    <p:sldId id="305" r:id="rId23"/>
    <p:sldId id="300" r:id="rId24"/>
    <p:sldId id="301" r:id="rId25"/>
    <p:sldId id="302" r:id="rId26"/>
    <p:sldId id="303" r:id="rId27"/>
    <p:sldId id="288" r:id="rId28"/>
    <p:sldId id="258" r:id="rId29"/>
    <p:sldId id="260" r:id="rId3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1" d="100"/>
          <a:sy n="61" d="100"/>
        </p:scale>
        <p:origin x="14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1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A41535F-9A2C-4523-A9CA-5BE222E0A2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46AFDC7-D737-463A-9CE9-A170BB28E4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solidFill>
                  <a:schemeClr val="tx1"/>
                </a:solidFill>
              </a:rPr>
              <a:t>06/02/2006</a:t>
            </a: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442CB716-BFB3-4B30-B30B-646E292969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solidFill>
                  <a:schemeClr val="tx1"/>
                </a:solidFill>
              </a:rPr>
              <a:t>Vandor Roberto Vilardi Rissoli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84EAD012-F0CA-4838-9E85-8992234CF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67A6A5-ACE0-4BA7-8DDE-28CD1006FEEF}" type="slidenum">
              <a:rPr lang="pt-BR" altLang="pt-BR" sz="1200">
                <a:solidFill>
                  <a:schemeClr val="tx1"/>
                </a:solidFill>
              </a:rPr>
              <a:pPr eaLnBrk="1" hangingPunct="1"/>
              <a:t>3</a:t>
            </a:fld>
            <a:endParaRPr lang="pt-BR" altLang="pt-BR" sz="1200">
              <a:solidFill>
                <a:schemeClr val="tx1"/>
              </a:solidFill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BCA57B30-6E50-4110-9CFD-786CA8305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E7A557AF-38EB-4EB0-BBB9-EE171A9D7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0686D22-50CA-403C-897C-8FBB9B085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8ED6B33-0E8C-4929-BE73-58C2288E5F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solidFill>
                  <a:schemeClr val="tx1"/>
                </a:solidFill>
              </a:rPr>
              <a:t>06/02/2006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8AA3F0C2-6CBE-4073-8968-4162874E5D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solidFill>
                  <a:schemeClr val="tx1"/>
                </a:solidFill>
              </a:rPr>
              <a:t>Vandor Roberto Vilardi Rissoli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EC8F1853-7DD1-4153-8169-7D7C2F0F2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6E4578-2558-4096-90C8-154ADC2652FC}" type="slidenum">
              <a:rPr lang="pt-BR" altLang="pt-BR" sz="1200">
                <a:solidFill>
                  <a:schemeClr val="tx1"/>
                </a:solidFill>
              </a:rPr>
              <a:pPr eaLnBrk="1" hangingPunct="1"/>
              <a:t>23</a:t>
            </a:fld>
            <a:endParaRPr lang="pt-BR" altLang="pt-BR" sz="1200">
              <a:solidFill>
                <a:schemeClr val="tx1"/>
              </a:solidFill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DC1C6D73-455E-4135-A455-68881895D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9A6B4E8E-04FC-48B1-B1F1-1FDBB933C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8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F07C-43D1-46A4-A67B-FA725B97659F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sley.tschiedel@ucb.b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33400" y="2267736"/>
            <a:ext cx="7851648" cy="1828800"/>
          </a:xfrm>
        </p:spPr>
        <p:txBody>
          <a:bodyPr>
            <a:normAutofit/>
          </a:bodyPr>
          <a:lstStyle/>
          <a:p>
            <a:r>
              <a:rPr lang="pt-BR" sz="5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33400" y="4556720"/>
            <a:ext cx="7854696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Curso: Análise e Desenvolvimento de Sistemas Modalidade: Presencial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Professor Esp. Wesley </a:t>
            </a:r>
            <a:r>
              <a:rPr lang="pt-BR" dirty="0" err="1">
                <a:solidFill>
                  <a:schemeClr val="bg1"/>
                </a:solidFill>
              </a:rPr>
              <a:t>Tschiedel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r>
              <a:rPr lang="pt-BR" dirty="0">
                <a:solidFill>
                  <a:schemeClr val="bg1"/>
                </a:solidFill>
              </a:rPr>
              <a:t>Email: </a:t>
            </a:r>
            <a:r>
              <a:rPr lang="pt-BR" dirty="0">
                <a:solidFill>
                  <a:schemeClr val="bg1"/>
                </a:solidFill>
                <a:hlinkClick r:id="rId3"/>
              </a:rPr>
              <a:t>wesley.tschiedel@ucb.br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Data 1">
            <a:extLst>
              <a:ext uri="{FF2B5EF4-FFF2-40B4-BE49-F238E27FC236}">
                <a16:creationId xmlns:a16="http://schemas.microsoft.com/office/drawing/2014/main" id="{95F1B32C-E03E-49B6-9C47-AD3BC2377F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E3DD40-6637-4A65-967D-80465A7ACC41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1507" name="Espaço Reservado para Rodapé 2">
            <a:extLst>
              <a:ext uri="{FF2B5EF4-FFF2-40B4-BE49-F238E27FC236}">
                <a16:creationId xmlns:a16="http://schemas.microsoft.com/office/drawing/2014/main" id="{6111CEE4-F6FB-4E83-9768-8C3E598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B6372A96-63CA-4575-A9A4-D1F9D711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D9BCA0-3E4E-40BA-88F4-8C423FC53FCD}" type="slidenum">
              <a:rPr lang="pt-BR" altLang="pt-BR" sz="1400">
                <a:solidFill>
                  <a:schemeClr val="tx1"/>
                </a:solidFill>
              </a:rPr>
              <a:pPr eaLnBrk="1" hangingPunct="1"/>
              <a:t>10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33794" name="Rectangle 1026">
            <a:extLst>
              <a:ext uri="{FF2B5EF4-FFF2-40B4-BE49-F238E27FC236}">
                <a16:creationId xmlns:a16="http://schemas.microsoft.com/office/drawing/2014/main" id="{987B978C-9219-495D-9BF2-00F21B86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600">
                <a:solidFill>
                  <a:schemeClr val="tx1"/>
                </a:solidFill>
              </a:rPr>
              <a:t>A função é o principal componente estrutural em C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600">
                <a:solidFill>
                  <a:schemeClr val="tx1"/>
                </a:solidFill>
              </a:rPr>
              <a:t>Programa em C consiste em uma ou várias funções (o termo programa e função se confundem em C)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600">
                <a:solidFill>
                  <a:schemeClr val="tx1"/>
                </a:solidFill>
              </a:rPr>
              <a:t>A função pode ter qualquer nome(padrão de um identificador), mas a função </a:t>
            </a:r>
            <a:r>
              <a:rPr lang="pt-BR" altLang="pt-BR" sz="2600" i="1">
                <a:solidFill>
                  <a:schemeClr val="tx1"/>
                </a:solidFill>
              </a:rPr>
              <a:t>main</a:t>
            </a:r>
            <a:r>
              <a:rPr lang="pt-BR" altLang="pt-BR" sz="2600">
                <a:solidFill>
                  <a:schemeClr val="tx1"/>
                </a:solidFill>
              </a:rPr>
              <a:t> é obrigatória, pois é a partir dela que inicia a execução de um programa em C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600">
                <a:solidFill>
                  <a:schemeClr val="tx1"/>
                </a:solidFill>
              </a:rPr>
              <a:t>Esta presente em C o conceito de bloco de instruções (que é um grupo de comandos de programa conectado logicamente e tratado como uma unidade) 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600">
                <a:solidFill>
                  <a:schemeClr val="tx1"/>
                </a:solidFill>
              </a:rPr>
              <a:t>32 palavras reservadas (27 originais e 5 ANSI)</a:t>
            </a:r>
          </a:p>
        </p:txBody>
      </p:sp>
      <p:sp>
        <p:nvSpPr>
          <p:cNvPr id="21510" name="Rectangle 1027">
            <a:extLst>
              <a:ext uri="{FF2B5EF4-FFF2-40B4-BE49-F238E27FC236}">
                <a16:creationId xmlns:a16="http://schemas.microsoft.com/office/drawing/2014/main" id="{66E67BB4-9CCB-4255-BE0E-BC7793688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7848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  <a:p>
            <a:pPr algn="ctr"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Estrutura de programa na linguagem C</a:t>
            </a:r>
          </a:p>
        </p:txBody>
      </p:sp>
    </p:spTree>
    <p:extLst>
      <p:ext uri="{BB962C8B-B14F-4D97-AF65-F5344CB8AC3E}">
        <p14:creationId xmlns:p14="http://schemas.microsoft.com/office/powerpoint/2010/main" val="41565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Data 1">
            <a:extLst>
              <a:ext uri="{FF2B5EF4-FFF2-40B4-BE49-F238E27FC236}">
                <a16:creationId xmlns:a16="http://schemas.microsoft.com/office/drawing/2014/main" id="{78018F0B-DF79-4FB6-B393-B3731F007A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19F842-607A-4B33-92B4-2F424575693A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2531" name="Espaço Reservado para Rodapé 2">
            <a:extLst>
              <a:ext uri="{FF2B5EF4-FFF2-40B4-BE49-F238E27FC236}">
                <a16:creationId xmlns:a16="http://schemas.microsoft.com/office/drawing/2014/main" id="{847C2598-46DB-40C9-A920-7630F2A8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A825482-F3F6-4219-B177-BD27BF02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5AF142-B8A7-4F0B-BBEC-FAFDFCF152E1}" type="slidenum">
              <a:rPr lang="pt-BR" altLang="pt-BR" sz="1400">
                <a:solidFill>
                  <a:schemeClr val="tx1"/>
                </a:solidFill>
              </a:rPr>
              <a:pPr eaLnBrk="1" hangingPunct="1"/>
              <a:t>11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2533" name="Rectangle 1039">
            <a:extLst>
              <a:ext uri="{FF2B5EF4-FFF2-40B4-BE49-F238E27FC236}">
                <a16:creationId xmlns:a16="http://schemas.microsoft.com/office/drawing/2014/main" id="{9FB11A7D-6425-40A5-8B2C-A4E189BA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930CC73C-A8DE-44A0-A3F5-9A5EE039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3200400" cy="253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6" name="Line 1028">
            <a:extLst>
              <a:ext uri="{FF2B5EF4-FFF2-40B4-BE49-F238E27FC236}">
                <a16:creationId xmlns:a16="http://schemas.microsoft.com/office/drawing/2014/main" id="{55BB670C-1DAA-4422-8A47-4AE339E6B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006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7" name="Line 1029">
            <a:extLst>
              <a:ext uri="{FF2B5EF4-FFF2-40B4-BE49-F238E27FC236}">
                <a16:creationId xmlns:a16="http://schemas.microsoft.com/office/drawing/2014/main" id="{3B133C98-4FEA-48DD-B834-1CDED5194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050" y="5791200"/>
            <a:ext cx="4054475" cy="15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8" name="Text Box 1030">
            <a:extLst>
              <a:ext uri="{FF2B5EF4-FFF2-40B4-BE49-F238E27FC236}">
                <a16:creationId xmlns:a16="http://schemas.microsoft.com/office/drawing/2014/main" id="{4E46031B-EC5A-4826-913E-4E65FF127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83075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pt-BR" altLang="pt-BR" sz="2400">
                <a:solidFill>
                  <a:schemeClr val="tx1"/>
                </a:solidFill>
              </a:rPr>
              <a:t>identificação da função</a:t>
            </a:r>
          </a:p>
        </p:txBody>
      </p:sp>
      <p:sp>
        <p:nvSpPr>
          <p:cNvPr id="28679" name="Text Box 1031">
            <a:extLst>
              <a:ext uri="{FF2B5EF4-FFF2-40B4-BE49-F238E27FC236}">
                <a16:creationId xmlns:a16="http://schemas.microsoft.com/office/drawing/2014/main" id="{1535F3D3-52FE-4755-BC8E-98B31623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65750"/>
            <a:ext cx="1630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pt-BR" altLang="pt-BR" sz="2400">
                <a:solidFill>
                  <a:schemeClr val="tx1"/>
                </a:solidFill>
              </a:rPr>
              <a:t>declarações</a:t>
            </a:r>
          </a:p>
          <a:p>
            <a:pPr algn="l" eaLnBrk="1" hangingPunct="1"/>
            <a:r>
              <a:rPr lang="pt-BR" altLang="pt-BR" sz="2400">
                <a:solidFill>
                  <a:schemeClr val="tx1"/>
                </a:solidFill>
              </a:rPr>
              <a:t>e instruções</a:t>
            </a:r>
          </a:p>
        </p:txBody>
      </p:sp>
      <p:sp>
        <p:nvSpPr>
          <p:cNvPr id="28680" name="Text Box 1032">
            <a:extLst>
              <a:ext uri="{FF2B5EF4-FFF2-40B4-BE49-F238E27FC236}">
                <a16:creationId xmlns:a16="http://schemas.microsoft.com/office/drawing/2014/main" id="{83C74F5E-1CAF-4C74-A201-4114185F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832350"/>
            <a:ext cx="214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pt-BR" altLang="pt-BR" sz="2400">
                <a:solidFill>
                  <a:schemeClr val="tx1"/>
                </a:solidFill>
              </a:rPr>
              <a:t>corpo da função</a:t>
            </a:r>
          </a:p>
        </p:txBody>
      </p:sp>
      <p:sp>
        <p:nvSpPr>
          <p:cNvPr id="28681" name="Text Box 1033">
            <a:extLst>
              <a:ext uri="{FF2B5EF4-FFF2-40B4-BE49-F238E27FC236}">
                <a16:creationId xmlns:a16="http://schemas.microsoft.com/office/drawing/2014/main" id="{74F41DF8-CAD2-436A-9CBF-75E45A0E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62400"/>
            <a:ext cx="204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pt-BR" altLang="pt-BR" sz="2000">
                <a:solidFill>
                  <a:schemeClr val="tx1"/>
                </a:solidFill>
              </a:rPr>
              <a:t>float Media (void)</a:t>
            </a:r>
          </a:p>
        </p:txBody>
      </p:sp>
      <p:sp>
        <p:nvSpPr>
          <p:cNvPr id="28682" name="Text Box 1034">
            <a:extLst>
              <a:ext uri="{FF2B5EF4-FFF2-40B4-BE49-F238E27FC236}">
                <a16:creationId xmlns:a16="http://schemas.microsoft.com/office/drawing/2014/main" id="{E045930F-3F14-42D4-B2B7-A81D6CB87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343400"/>
            <a:ext cx="25146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pt-BR" altLang="pt-BR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pt-BR" altLang="pt-BR" sz="2000">
                <a:solidFill>
                  <a:schemeClr val="tx1"/>
                </a:solidFill>
              </a:rPr>
              <a:t>    int x;</a:t>
            </a:r>
          </a:p>
          <a:p>
            <a:pPr algn="l" eaLnBrk="1" hangingPunct="1"/>
            <a:endParaRPr lang="pt-BR" altLang="pt-BR" sz="1400">
              <a:solidFill>
                <a:schemeClr val="tx1"/>
              </a:solidFill>
            </a:endParaRPr>
          </a:p>
          <a:p>
            <a:pPr algn="l" eaLnBrk="1" hangingPunct="1"/>
            <a:endParaRPr lang="pt-BR" altLang="pt-BR" sz="1400">
              <a:solidFill>
                <a:schemeClr val="tx1"/>
              </a:solidFill>
            </a:endParaRPr>
          </a:p>
          <a:p>
            <a:pPr algn="l" eaLnBrk="1" hangingPunct="1"/>
            <a:r>
              <a:rPr lang="pt-BR" altLang="pt-BR" sz="2000">
                <a:solidFill>
                  <a:schemeClr val="tx1"/>
                </a:solidFill>
              </a:rPr>
              <a:t>      printf (“Média”);</a:t>
            </a:r>
          </a:p>
          <a:p>
            <a:pPr algn="l" eaLnBrk="1" hangingPunct="1"/>
            <a:r>
              <a:rPr lang="pt-BR" altLang="pt-BR" sz="2000">
                <a:solidFill>
                  <a:schemeClr val="tx1"/>
                </a:solidFill>
              </a:rPr>
              <a:t>      ...</a:t>
            </a:r>
          </a:p>
          <a:p>
            <a:pPr algn="l" eaLnBrk="1" hangingPunct="1"/>
            <a:r>
              <a:rPr lang="pt-BR" altLang="pt-BR" sz="2000">
                <a:solidFill>
                  <a:schemeClr val="tx1"/>
                </a:solidFill>
              </a:rPr>
              <a:t>      return media</a:t>
            </a:r>
          </a:p>
          <a:p>
            <a:pPr algn="l" eaLnBrk="1" hangingPunct="1"/>
            <a:r>
              <a:rPr lang="pt-BR" altLang="pt-BR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8684" name="Rectangle 1036">
            <a:extLst>
              <a:ext uri="{FF2B5EF4-FFF2-40B4-BE49-F238E27FC236}">
                <a16:creationId xmlns:a16="http://schemas.microsoft.com/office/drawing/2014/main" id="{C778A9ED-B847-46EB-A772-B177011F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solidFill>
                  <a:schemeClr val="tx1"/>
                </a:solidFill>
              </a:rPr>
              <a:t>Corpo do Programa em C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</a:rPr>
              <a:t>Declarações globais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</a:rPr>
              <a:t>  tipo de retorno identificador_1</a:t>
            </a:r>
            <a:r>
              <a:rPr lang="pt-BR" altLang="pt-BR" sz="2000" b="1">
                <a:solidFill>
                  <a:schemeClr val="tx1"/>
                </a:solidFill>
              </a:rPr>
              <a:t> </a:t>
            </a:r>
            <a:r>
              <a:rPr lang="pt-BR" altLang="pt-BR" sz="2000">
                <a:solidFill>
                  <a:schemeClr val="tx1"/>
                </a:solidFill>
              </a:rPr>
              <a:t>(lista de parâmetros);    //protótipo ou declaração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</a:rPr>
              <a:t>  tipo do retorno</a:t>
            </a:r>
            <a:r>
              <a:rPr lang="pt-BR" altLang="pt-BR" sz="2000" i="1">
                <a:solidFill>
                  <a:schemeClr val="tx1"/>
                </a:solidFill>
              </a:rPr>
              <a:t> main</a:t>
            </a:r>
            <a:r>
              <a:rPr lang="pt-BR" altLang="pt-BR" sz="2000">
                <a:solidFill>
                  <a:schemeClr val="tx1"/>
                </a:solidFill>
              </a:rPr>
              <a:t> (lista de parâmetros)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>
                <a:solidFill>
                  <a:schemeClr val="tx1"/>
                </a:solidFill>
              </a:rPr>
              <a:t>   {</a:t>
            </a:r>
            <a:r>
              <a:rPr lang="pt-BR" altLang="pt-BR" sz="2000">
                <a:solidFill>
                  <a:schemeClr val="tx1"/>
                </a:solidFill>
              </a:rPr>
              <a:t>    seqüência de  comandos;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</a:rPr>
              <a:t>        identificador 1 ( 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>
                <a:solidFill>
                  <a:schemeClr val="tx1"/>
                </a:solidFill>
              </a:rPr>
              <a:t> 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</a:rPr>
              <a:t>tipo de retorno identificador 1</a:t>
            </a:r>
            <a:r>
              <a:rPr lang="pt-BR" altLang="pt-BR" sz="2000" b="1">
                <a:solidFill>
                  <a:schemeClr val="tx1"/>
                </a:solidFill>
              </a:rPr>
              <a:t> </a:t>
            </a:r>
            <a:r>
              <a:rPr lang="pt-BR" altLang="pt-BR" sz="2000">
                <a:solidFill>
                  <a:schemeClr val="tx1"/>
                </a:solidFill>
              </a:rPr>
              <a:t>(lista de parâmetros)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>
                <a:solidFill>
                  <a:schemeClr val="tx1"/>
                </a:solidFill>
              </a:rPr>
              <a:t>{</a:t>
            </a:r>
            <a:r>
              <a:rPr lang="pt-BR" altLang="pt-BR" sz="2000">
                <a:solidFill>
                  <a:schemeClr val="tx1"/>
                </a:solidFill>
              </a:rPr>
              <a:t>    seqüência de  comandos;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8685" name="Rectangle 1037">
            <a:extLst>
              <a:ext uri="{FF2B5EF4-FFF2-40B4-BE49-F238E27FC236}">
                <a16:creationId xmlns:a16="http://schemas.microsoft.com/office/drawing/2014/main" id="{728043F7-E554-4583-9431-3A447E44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5349875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44" name="Rectangle 1038">
            <a:extLst>
              <a:ext uri="{FF2B5EF4-FFF2-40B4-BE49-F238E27FC236}">
                <a16:creationId xmlns:a16="http://schemas.microsoft.com/office/drawing/2014/main" id="{8CBA48B5-8A1A-4045-B8CB-FFE266822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38252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8" grpId="0" autoUpdateAnimBg="0"/>
      <p:bldP spid="28679" grpId="0" autoUpdateAnimBg="0"/>
      <p:bldP spid="28680" grpId="0" autoUpdateAnimBg="0"/>
      <p:bldP spid="28681" grpId="0" autoUpdateAnimBg="0"/>
      <p:bldP spid="28682" grpId="0" autoUpdateAnimBg="0"/>
      <p:bldP spid="28684" grpId="0" build="p" autoUpdateAnimBg="0" advAuto="0"/>
      <p:bldP spid="286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Data 1">
            <a:extLst>
              <a:ext uri="{FF2B5EF4-FFF2-40B4-BE49-F238E27FC236}">
                <a16:creationId xmlns:a16="http://schemas.microsoft.com/office/drawing/2014/main" id="{A53848CA-C2F1-45E3-A5CF-84EF069BD6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5FFF86-88DD-4073-81AB-EE6EC12EF8A2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3555" name="Espaço Reservado para Rodapé 2">
            <a:extLst>
              <a:ext uri="{FF2B5EF4-FFF2-40B4-BE49-F238E27FC236}">
                <a16:creationId xmlns:a16="http://schemas.microsoft.com/office/drawing/2014/main" id="{F8732D21-B141-4496-B80C-38B28425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59C6B5AD-7440-473D-B2B8-DB49BC92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DD96A8-D279-43E9-B9B2-685AC4C6ABE6}" type="slidenum">
              <a:rPr lang="pt-BR" altLang="pt-BR" sz="1400">
                <a:solidFill>
                  <a:schemeClr val="tx1"/>
                </a:solidFill>
              </a:rPr>
              <a:pPr eaLnBrk="1" hangingPunct="1"/>
              <a:t>12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9C87A13-AE90-470C-8C37-C5CED6A3C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96025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3D88394-C3B1-462C-A7F1-3610F99B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858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3675" indent="-193675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Cuidados na elaboração de programas em C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 u="sng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A linguagem C é </a:t>
            </a:r>
            <a:r>
              <a:rPr lang="pt-BR" altLang="pt-BR" sz="2800" i="1">
                <a:solidFill>
                  <a:schemeClr val="tx1"/>
                </a:solidFill>
              </a:rPr>
              <a:t>case sensitive </a:t>
            </a:r>
            <a:r>
              <a:rPr lang="pt-BR" altLang="pt-BR" sz="2800">
                <a:solidFill>
                  <a:schemeClr val="tx1"/>
                </a:solidFill>
              </a:rPr>
              <a:t>(maiúscula/minúscula)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Uso de texto estruturado na elaboração do programa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A função </a:t>
            </a:r>
            <a:r>
              <a:rPr lang="pt-BR" altLang="pt-BR" sz="2800" i="1">
                <a:solidFill>
                  <a:schemeClr val="tx1"/>
                </a:solidFill>
              </a:rPr>
              <a:t>main( )</a:t>
            </a:r>
            <a:r>
              <a:rPr lang="pt-BR" altLang="pt-BR" sz="2800">
                <a:solidFill>
                  <a:schemeClr val="tx1"/>
                </a:solidFill>
              </a:rPr>
              <a:t> é obrigatória em cada programa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Constantes tipo string são entre aspas duplas (</a:t>
            </a:r>
            <a:r>
              <a:rPr lang="pt-BR" altLang="pt-BR" sz="2800">
                <a:solidFill>
                  <a:schemeClr val="tx1"/>
                </a:solidFill>
                <a:cs typeface="Times New Roman" panose="02020603050405020304" pitchFamily="18" charset="0"/>
              </a:rPr>
              <a:t>"</a:t>
            </a:r>
            <a:r>
              <a:rPr lang="pt-BR" altLang="pt-BR" sz="2800">
                <a:solidFill>
                  <a:schemeClr val="tx1"/>
                </a:solidFill>
              </a:rPr>
              <a:t>), e do tipo caractere é entre aspas simples (</a:t>
            </a:r>
            <a:r>
              <a:rPr lang="pt-BR" altLang="pt-BR" sz="2800">
                <a:solidFill>
                  <a:schemeClr val="tx1"/>
                </a:solidFill>
                <a:cs typeface="Times New Roman" panose="02020603050405020304" pitchFamily="18" charset="0"/>
              </a:rPr>
              <a:t>'</a:t>
            </a:r>
            <a:r>
              <a:rPr lang="pt-BR" altLang="pt-BR" sz="2800">
                <a:solidFill>
                  <a:schemeClr val="tx1"/>
                </a:solidFill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Comentário é /* no início e */ no fim ou // resto linha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Identificadores usam letras, números e sublinhado ´_´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Toda instrução deve estar entre as chaves ´{´, ´}` e encerrar-se com um ´;´ que faz parte da instrução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Parênteses certificam uma função e ‘;’ uma instrução</a:t>
            </a: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97245DCD-8C99-4D39-8514-5046BE04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5567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6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6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6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6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0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Data 1">
            <a:extLst>
              <a:ext uri="{FF2B5EF4-FFF2-40B4-BE49-F238E27FC236}">
                <a16:creationId xmlns:a16="http://schemas.microsoft.com/office/drawing/2014/main" id="{338CDF44-E42B-4985-8720-C309B0DD54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5323F1-07AE-46A3-9677-5AEF48C73AC0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4579" name="Espaço Reservado para Rodapé 2">
            <a:extLst>
              <a:ext uri="{FF2B5EF4-FFF2-40B4-BE49-F238E27FC236}">
                <a16:creationId xmlns:a16="http://schemas.microsoft.com/office/drawing/2014/main" id="{1922CE18-F2F7-455A-B150-4E30CD6D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9BD15F19-B7F9-4521-A4BE-AB4F2793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F8BCDE-3588-4E71-98F7-4DD119AFDC56}" type="slidenum">
              <a:rPr lang="pt-BR" altLang="pt-BR" sz="1400">
                <a:solidFill>
                  <a:schemeClr val="tx1"/>
                </a:solidFill>
              </a:rPr>
              <a:pPr eaLnBrk="1" hangingPunct="1"/>
              <a:t>13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46C803B-6B52-4BEA-AE77-1C31FE92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330325" algn="l"/>
                <a:tab pos="210343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330325" algn="l"/>
                <a:tab pos="210343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330325" algn="l"/>
                <a:tab pos="210343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330325" algn="l"/>
                <a:tab pos="210343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330325" algn="l"/>
                <a:tab pos="210343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  <a:tab pos="210343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  <a:tab pos="210343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  <a:tab pos="210343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  <a:tab pos="210343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Palavras Reservadas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auto		double	int			struct</a:t>
            </a:r>
          </a:p>
          <a:p>
            <a:pPr algn="l">
              <a:spcBef>
                <a:spcPct val="20000"/>
              </a:spcBef>
              <a:buFontTx/>
              <a:buChar char=" "/>
            </a:pPr>
            <a:r>
              <a:rPr lang="pt-BR" altLang="pt-BR" sz="2400">
                <a:solidFill>
                  <a:schemeClr val="tx1"/>
                </a:solidFill>
              </a:rPr>
              <a:t>break		else	long		switch</a:t>
            </a:r>
          </a:p>
          <a:p>
            <a:pPr algn="l">
              <a:spcBef>
                <a:spcPct val="20000"/>
              </a:spcBef>
              <a:buFontTx/>
              <a:buChar char=" "/>
            </a:pPr>
            <a:r>
              <a:rPr lang="pt-BR" altLang="pt-BR" sz="2400">
                <a:solidFill>
                  <a:schemeClr val="tx1"/>
                </a:solidFill>
              </a:rPr>
              <a:t>case 		</a:t>
            </a:r>
            <a:r>
              <a:rPr lang="pt-BR" altLang="pt-BR" sz="2400" i="1">
                <a:solidFill>
                  <a:schemeClr val="tx1"/>
                </a:solidFill>
              </a:rPr>
              <a:t>enum *	</a:t>
            </a:r>
            <a:r>
              <a:rPr lang="pt-BR" altLang="pt-BR" sz="2400">
                <a:solidFill>
                  <a:schemeClr val="tx1"/>
                </a:solidFill>
              </a:rPr>
              <a:t>register		typedef</a:t>
            </a:r>
          </a:p>
          <a:p>
            <a:pPr algn="l">
              <a:spcBef>
                <a:spcPct val="20000"/>
              </a:spcBef>
              <a:buFontTx/>
              <a:buChar char=" "/>
            </a:pPr>
            <a:r>
              <a:rPr lang="pt-BR" altLang="pt-BR" sz="2400">
                <a:solidFill>
                  <a:schemeClr val="tx1"/>
                </a:solidFill>
              </a:rPr>
              <a:t>char		extern	return		union</a:t>
            </a:r>
          </a:p>
          <a:p>
            <a:pPr algn="l">
              <a:spcBef>
                <a:spcPct val="20000"/>
              </a:spcBef>
              <a:buFontTx/>
              <a:buChar char=" "/>
            </a:pPr>
            <a:r>
              <a:rPr lang="pt-BR" altLang="pt-BR" sz="2400" i="1">
                <a:solidFill>
                  <a:schemeClr val="tx1"/>
                </a:solidFill>
              </a:rPr>
              <a:t>const *	</a:t>
            </a:r>
            <a:r>
              <a:rPr lang="pt-BR" altLang="pt-BR" sz="2400">
                <a:solidFill>
                  <a:schemeClr val="tx1"/>
                </a:solidFill>
              </a:rPr>
              <a:t>	float	short		unsigned</a:t>
            </a:r>
          </a:p>
          <a:p>
            <a:pPr algn="l">
              <a:spcBef>
                <a:spcPct val="20000"/>
              </a:spcBef>
              <a:buFontTx/>
              <a:buChar char=" "/>
            </a:pPr>
            <a:r>
              <a:rPr lang="pt-BR" altLang="pt-BR" sz="2400">
                <a:solidFill>
                  <a:schemeClr val="tx1"/>
                </a:solidFill>
              </a:rPr>
              <a:t>continue		for	</a:t>
            </a:r>
            <a:r>
              <a:rPr lang="pt-BR" altLang="pt-BR" sz="2400" i="1">
                <a:solidFill>
                  <a:schemeClr val="tx1"/>
                </a:solidFill>
              </a:rPr>
              <a:t>signed *		void *</a:t>
            </a:r>
            <a:endParaRPr lang="pt-BR" altLang="pt-BR" sz="240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  <a:buFontTx/>
              <a:buChar char=" "/>
            </a:pPr>
            <a:r>
              <a:rPr lang="pt-BR" altLang="pt-BR" sz="2400">
                <a:solidFill>
                  <a:schemeClr val="tx1"/>
                </a:solidFill>
              </a:rPr>
              <a:t>default		goto	sizeof		</a:t>
            </a:r>
            <a:r>
              <a:rPr lang="pt-BR" altLang="pt-BR" sz="2400" i="1">
                <a:solidFill>
                  <a:schemeClr val="tx1"/>
                </a:solidFill>
              </a:rPr>
              <a:t>volatile*</a:t>
            </a:r>
          </a:p>
          <a:p>
            <a:pPr algn="l">
              <a:spcBef>
                <a:spcPct val="20000"/>
              </a:spcBef>
              <a:buFontTx/>
              <a:buChar char=" "/>
            </a:pPr>
            <a:r>
              <a:rPr lang="pt-BR" altLang="pt-BR" sz="2400">
                <a:solidFill>
                  <a:schemeClr val="tx1"/>
                </a:solidFill>
              </a:rPr>
              <a:t>do		if	static		while</a:t>
            </a:r>
          </a:p>
          <a:p>
            <a:pPr algn="r">
              <a:spcBef>
                <a:spcPct val="20000"/>
              </a:spcBef>
              <a:buFontTx/>
              <a:buChar char=" "/>
            </a:pPr>
            <a:r>
              <a:rPr lang="pt-BR" altLang="pt-BR" sz="1400">
                <a:solidFill>
                  <a:schemeClr val="tx1"/>
                </a:solidFill>
              </a:rPr>
              <a:t>* ANSI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18980261-EF79-4B54-950E-E8C392AA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077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Continuação dos cuidados com programas em C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Não usar palavras reservadas como identificadores (nome de funções, variáveis, entre outros nomes)</a:t>
            </a:r>
            <a:endParaRPr lang="pt-BR" altLang="pt-B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1C51B5AD-1967-4C3D-A17E-F0779FC59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5209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 advAuto="0"/>
      <p:bldP spid="36868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Data 1">
            <a:extLst>
              <a:ext uri="{FF2B5EF4-FFF2-40B4-BE49-F238E27FC236}">
                <a16:creationId xmlns:a16="http://schemas.microsoft.com/office/drawing/2014/main" id="{EB5983CE-4FC4-4897-AE84-04C2F60C67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86873C-26F3-4859-BA55-265D6D574D2B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5603" name="Espaço Reservado para Rodapé 2">
            <a:extLst>
              <a:ext uri="{FF2B5EF4-FFF2-40B4-BE49-F238E27FC236}">
                <a16:creationId xmlns:a16="http://schemas.microsoft.com/office/drawing/2014/main" id="{5ABF1AEA-CAD5-4437-9289-621CDB1A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64B4BD3D-9481-4FAC-9D11-9F2706B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D1E6E9-8830-49D1-B88C-6656F69358D4}" type="slidenum">
              <a:rPr lang="pt-BR" altLang="pt-BR" sz="1400">
                <a:solidFill>
                  <a:schemeClr val="tx1"/>
                </a:solidFill>
              </a:rPr>
              <a:pPr eaLnBrk="1" hangingPunct="1"/>
              <a:t>14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0FD523A5-C820-49D8-9AFD-C8829174E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077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Mapa da Memória na linguagem C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 u="sng">
                <a:solidFill>
                  <a:schemeClr val="tx1"/>
                </a:solidFill>
              </a:rPr>
              <a:t>Pilha</a:t>
            </a:r>
            <a:r>
              <a:rPr lang="pt-BR" altLang="pt-BR" sz="2400">
                <a:solidFill>
                  <a:schemeClr val="tx1"/>
                </a:solidFill>
              </a:rPr>
              <a:t> é usada para guardar o endereço de retorno das chamadas de função, argumentos, variáveis locais e o estado atual da CPU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 u="sng">
                <a:solidFill>
                  <a:schemeClr val="tx1"/>
                </a:solidFill>
              </a:rPr>
              <a:t>Heap</a:t>
            </a:r>
            <a:r>
              <a:rPr lang="pt-BR" altLang="pt-BR" sz="2400">
                <a:solidFill>
                  <a:schemeClr val="tx1"/>
                </a:solidFill>
              </a:rPr>
              <a:t> é</a:t>
            </a:r>
            <a:r>
              <a:rPr lang="pt-BR" altLang="pt-BR" sz="2400" i="1">
                <a:solidFill>
                  <a:schemeClr val="tx1"/>
                </a:solidFill>
              </a:rPr>
              <a:t> a </a:t>
            </a:r>
            <a:r>
              <a:rPr lang="pt-BR" altLang="pt-BR" sz="2400">
                <a:solidFill>
                  <a:schemeClr val="tx1"/>
                </a:solidFill>
              </a:rPr>
              <a:t>região de memória livre a ser usada pelo programa via funções de alocação dinâmica (listas encadeadas e árvores)</a:t>
            </a:r>
          </a:p>
        </p:txBody>
      </p:sp>
      <p:grpSp>
        <p:nvGrpSpPr>
          <p:cNvPr id="37897" name="Group 9">
            <a:extLst>
              <a:ext uri="{FF2B5EF4-FFF2-40B4-BE49-F238E27FC236}">
                <a16:creationId xmlns:a16="http://schemas.microsoft.com/office/drawing/2014/main" id="{DF0E473F-1218-4C82-8106-284928DD7C9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352800"/>
            <a:ext cx="3352800" cy="2743200"/>
            <a:chOff x="1296" y="1872"/>
            <a:chExt cx="2112" cy="1728"/>
          </a:xfrm>
        </p:grpSpPr>
        <p:sp>
          <p:nvSpPr>
            <p:cNvPr id="25614" name="Rectangle 5">
              <a:extLst>
                <a:ext uri="{FF2B5EF4-FFF2-40B4-BE49-F238E27FC236}">
                  <a16:creationId xmlns:a16="http://schemas.microsoft.com/office/drawing/2014/main" id="{1DD93C21-287A-48D9-9D01-B8DED2973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211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5615" name="Rectangle 6">
              <a:extLst>
                <a:ext uri="{FF2B5EF4-FFF2-40B4-BE49-F238E27FC236}">
                  <a16:creationId xmlns:a16="http://schemas.microsoft.com/office/drawing/2014/main" id="{D61E53DD-AC18-4DD7-9008-F61CC9D11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211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5616" name="Rectangle 7">
              <a:extLst>
                <a:ext uri="{FF2B5EF4-FFF2-40B4-BE49-F238E27FC236}">
                  <a16:creationId xmlns:a16="http://schemas.microsoft.com/office/drawing/2014/main" id="{455B6151-222F-4EAD-8B06-C1760B562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36"/>
              <a:ext cx="211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5617" name="Rectangle 8">
              <a:extLst>
                <a:ext uri="{FF2B5EF4-FFF2-40B4-BE49-F238E27FC236}">
                  <a16:creationId xmlns:a16="http://schemas.microsoft.com/office/drawing/2014/main" id="{9AEBF68D-9897-4162-9450-0599340D1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68"/>
              <a:ext cx="211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sp>
        <p:nvSpPr>
          <p:cNvPr id="37898" name="Text Box 10">
            <a:extLst>
              <a:ext uri="{FF2B5EF4-FFF2-40B4-BE49-F238E27FC236}">
                <a16:creationId xmlns:a16="http://schemas.microsoft.com/office/drawing/2014/main" id="{53C44618-EA7B-4943-A0AB-1C32CB5D6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4290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chemeClr val="tx1"/>
                </a:solidFill>
              </a:rPr>
              <a:t>Pilha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A4074DBC-679F-48E9-B4D0-61DB6E78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14800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896D095E-2E96-4A6D-A457-70AE0E96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2738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chemeClr val="tx1"/>
                </a:solidFill>
              </a:rPr>
              <a:t>Variáveis Globais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BD896144-DF80-4C48-A31B-59FF09BD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00688"/>
            <a:ext cx="3146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chemeClr val="tx1"/>
                </a:solidFill>
              </a:rPr>
              <a:t>Código do Programa</a:t>
            </a:r>
          </a:p>
        </p:txBody>
      </p:sp>
      <p:sp>
        <p:nvSpPr>
          <p:cNvPr id="37902" name="Line 14">
            <a:extLst>
              <a:ext uri="{FF2B5EF4-FFF2-40B4-BE49-F238E27FC236}">
                <a16:creationId xmlns:a16="http://schemas.microsoft.com/office/drawing/2014/main" id="{05BF1C1F-AEC5-4D6A-8C47-F9FAB5762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429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DD14A504-894B-4144-B6A5-C5199DA1E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114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5613" name="Rectangle 16">
            <a:extLst>
              <a:ext uri="{FF2B5EF4-FFF2-40B4-BE49-F238E27FC236}">
                <a16:creationId xmlns:a16="http://schemas.microsoft.com/office/drawing/2014/main" id="{7BCE4218-879A-4E19-A8AA-28F941864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1940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 advAuto="0"/>
      <p:bldP spid="37898" grpId="0" autoUpdateAnimBg="0"/>
      <p:bldP spid="37899" grpId="0" autoUpdateAnimBg="0"/>
      <p:bldP spid="37900" grpId="0" autoUpdateAnimBg="0"/>
      <p:bldP spid="3790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Data 1">
            <a:extLst>
              <a:ext uri="{FF2B5EF4-FFF2-40B4-BE49-F238E27FC236}">
                <a16:creationId xmlns:a16="http://schemas.microsoft.com/office/drawing/2014/main" id="{8246A37C-9D83-4908-81B7-3DEC569940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6F96C3-2B93-4C60-B691-A179E5D768F6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6627" name="Espaço Reservado para Rodapé 2">
            <a:extLst>
              <a:ext uri="{FF2B5EF4-FFF2-40B4-BE49-F238E27FC236}">
                <a16:creationId xmlns:a16="http://schemas.microsoft.com/office/drawing/2014/main" id="{52BDAB37-FC12-4DFC-967F-6B3E8BB4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26628" name="Espaço Reservado para Número de Slide 3">
            <a:extLst>
              <a:ext uri="{FF2B5EF4-FFF2-40B4-BE49-F238E27FC236}">
                <a16:creationId xmlns:a16="http://schemas.microsoft.com/office/drawing/2014/main" id="{D7F3E63C-2C6A-46EA-BE69-E7AD3017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C89301-EA49-4E68-81EA-58C27B5C24B6}" type="slidenum">
              <a:rPr lang="pt-BR" altLang="pt-BR" sz="1400">
                <a:solidFill>
                  <a:schemeClr val="tx1"/>
                </a:solidFill>
              </a:rPr>
              <a:pPr eaLnBrk="1" hangingPunct="1"/>
              <a:t>15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1404F9A-6F75-4C9D-873A-C96E4697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07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8438" indent="-198438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Linguagem C </a:t>
            </a:r>
            <a:r>
              <a:rPr lang="pt-BR" altLang="pt-BR" sz="2800" u="sng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pt-BR" altLang="pt-BR" sz="2800" u="sng">
                <a:solidFill>
                  <a:schemeClr val="tx1"/>
                </a:solidFill>
              </a:rPr>
              <a:t> Linguagem C ++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A linguagem C++ é um superconjunto da linguagem C, consistindo em uma versão estendida e melhorada de C, projetada para suportar programação orientada a objetos (OOP - </a:t>
            </a:r>
            <a:r>
              <a:rPr lang="pt-BR" altLang="pt-BR" sz="2800" i="1">
                <a:solidFill>
                  <a:schemeClr val="tx1"/>
                </a:solidFill>
              </a:rPr>
              <a:t>Oriented Object Programming</a:t>
            </a:r>
            <a:r>
              <a:rPr lang="pt-BR" altLang="pt-BR" sz="2800">
                <a:solidFill>
                  <a:schemeClr val="tx1"/>
                </a:solidFill>
              </a:rPr>
              <a:t>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Como C++ é construído sobre os fundamentos de C, não será possível programar em C++ sem conhecer C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Compiladores C++ também são compiladores C padrão ANSI completo</a:t>
            </a:r>
          </a:p>
        </p:txBody>
      </p:sp>
      <p:sp>
        <p:nvSpPr>
          <p:cNvPr id="38916" name="Oval 4">
            <a:extLst>
              <a:ext uri="{FF2B5EF4-FFF2-40B4-BE49-F238E27FC236}">
                <a16:creationId xmlns:a16="http://schemas.microsoft.com/office/drawing/2014/main" id="{E9F05162-2DDA-4A13-BB01-EE8C261C9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05400"/>
            <a:ext cx="1219200" cy="1371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8923" name="Oval 11">
            <a:extLst>
              <a:ext uri="{FF2B5EF4-FFF2-40B4-BE49-F238E27FC236}">
                <a16:creationId xmlns:a16="http://schemas.microsoft.com/office/drawing/2014/main" id="{64227AA4-C307-4F7F-A9BB-C240D191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53000"/>
            <a:ext cx="19812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84D3E880-7F1B-4CB6-9593-494A17269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562600"/>
            <a:ext cx="820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26633" name="Rectangle 14">
            <a:extLst>
              <a:ext uri="{FF2B5EF4-FFF2-40B4-BE49-F238E27FC236}">
                <a16:creationId xmlns:a16="http://schemas.microsoft.com/office/drawing/2014/main" id="{2C327112-B94D-4F8D-AFB5-EAB615FD8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4651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 advAuto="0"/>
      <p:bldP spid="38916" grpId="0" animBg="1" autoUpdateAnimBg="0"/>
      <p:bldP spid="38923" grpId="0" animBg="1"/>
      <p:bldP spid="389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6">
            <a:extLst>
              <a:ext uri="{FF2B5EF4-FFF2-40B4-BE49-F238E27FC236}">
                <a16:creationId xmlns:a16="http://schemas.microsoft.com/office/drawing/2014/main" id="{39DD6B02-ECFB-4526-B1D1-B3DFCE09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96025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E223D13-BC0B-4272-B749-CF9D3206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TIPOS DE DADOS BÁSICOS</a:t>
            </a:r>
            <a:r>
              <a:rPr lang="pt-BR" altLang="pt-BR" sz="2800">
                <a:solidFill>
                  <a:schemeClr val="tx1"/>
                </a:solidFill>
              </a:rPr>
              <a:t> (escalares)</a:t>
            </a:r>
            <a:endParaRPr lang="pt-BR" altLang="pt-BR" sz="1000">
              <a:solidFill>
                <a:schemeClr val="tx1"/>
              </a:solidFill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6E08C316-83B8-4755-AA2A-4F33D582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b="1" u="sng">
                <a:solidFill>
                  <a:schemeClr val="tx1"/>
                </a:solidFill>
                <a:latin typeface="Arial" panose="020B0604020202020204" pitchFamily="34" charset="0"/>
              </a:rPr>
              <a:t>Tipo                       Tamanho em bits                       Faixa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char	(caractere)		8			   0 a 255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int	(inteiro)		</a:t>
            </a: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32	    2147483647 a -2147483648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float	(real)			32	             3.4E-38 a 3.4E38</a:t>
            </a:r>
          </a:p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seis dígitos de precisão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double  (real)			64	         1.7E-308 a 1.7E308</a:t>
            </a:r>
          </a:p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dez dígitos de precisão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void	(sem tipo)		0			  sem valor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4078175F-1465-4D2A-986A-82013113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8438" indent="-198438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Todos os outros tipos de dados em C são baseados em um desses cinco tipos (escalares)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A definição do tipo de dados permite que o computador aloque e mantenha livre um espaço exato de memória que vai ser utilizado pelo “programa”</a:t>
            </a:r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5C739989-0038-44BC-B7EF-838BD781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1928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  <p:bldP spid="40963" grpId="0" autoUpdateAnimBg="0"/>
      <p:bldP spid="40964" grpId="0" build="p" autoUpdateAnimBg="0" advAuto="0"/>
      <p:bldP spid="40965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6">
            <a:extLst>
              <a:ext uri="{FF2B5EF4-FFF2-40B4-BE49-F238E27FC236}">
                <a16:creationId xmlns:a16="http://schemas.microsoft.com/office/drawing/2014/main" id="{0BFF5441-5673-405A-AEAE-7D493D5CC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96025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130EB69-CB1E-4776-A8C0-3D8EF0E4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Modificadores de Tipo de Dados</a:t>
            </a:r>
            <a:endParaRPr lang="pt-BR" altLang="pt-BR" sz="1000" u="sng">
              <a:solidFill>
                <a:schemeClr val="tx1"/>
              </a:solidFill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6E7172B6-0403-4B67-987F-EEB134E1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signed		 • long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unsigned		 • short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solidFill>
                  <a:schemeClr val="tx1"/>
                </a:solidFill>
                <a:latin typeface="Arial" panose="020B0604020202020204" pitchFamily="34" charset="0"/>
              </a:rPr>
              <a:t>Por exemplo: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	 unsigned char (8 bits) </a:t>
            </a:r>
            <a:r>
              <a:rPr lang="pt-BR" altLang="pt-BR" sz="1800">
                <a:solidFill>
                  <a:schemeClr val="tx1"/>
                </a:solidFill>
              </a:rPr>
              <a:t>faixa de 0 a 255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C73EC70-5EF7-40C2-B8F0-83B099E0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8229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3675" indent="-193675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Todo modificador pode ser aplicado aos tipos 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</a:p>
          <a:p>
            <a:pPr eaLnBrk="1" hangingPunct="1"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tipo 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long não 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pode ser aplicado a 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double (long float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tem o mesmo significado que 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double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 signed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com 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é redundante</a:t>
            </a:r>
          </a:p>
          <a:p>
            <a:pPr eaLnBrk="1" hangingPunct="1"/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O 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unsigned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com ponto flutuante pode ser permitido mas reduz a </a:t>
            </a:r>
            <a:r>
              <a:rPr lang="pt-BR" altLang="pt-BR" sz="2400" u="sng">
                <a:solidFill>
                  <a:schemeClr val="tx1"/>
                </a:solidFill>
                <a:latin typeface="Arial" panose="020B0604020202020204" pitchFamily="34" charset="0"/>
              </a:rPr>
              <a:t>portabilidade</a:t>
            </a:r>
          </a:p>
          <a:p>
            <a:pPr eaLnBrk="1" hangingPunct="1">
              <a:lnSpc>
                <a:spcPct val="110000"/>
              </a:lnSpc>
            </a:pPr>
            <a:endParaRPr lang="pt-BR" altLang="pt-BR" sz="800" u="sng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Tipo de dado lógico agregado pelo ISO/ANSI é o </a:t>
            </a:r>
            <a:r>
              <a:rPr lang="pt-BR" altLang="pt-BR" sz="2800" i="1">
                <a:solidFill>
                  <a:schemeClr val="tx1"/>
                </a:solidFill>
                <a:latin typeface="Arial" panose="020B0604020202020204" pitchFamily="34" charset="0"/>
              </a:rPr>
              <a:t>bool</a:t>
            </a:r>
          </a:p>
        </p:txBody>
      </p:sp>
      <p:sp>
        <p:nvSpPr>
          <p:cNvPr id="28681" name="Rectangle 7">
            <a:extLst>
              <a:ext uri="{FF2B5EF4-FFF2-40B4-BE49-F238E27FC236}">
                <a16:creationId xmlns:a16="http://schemas.microsoft.com/office/drawing/2014/main" id="{07661FB1-4236-4E15-9AC7-526C0F809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9024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988">
                                            <p:txEl>
                                              <p:char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988">
                                            <p:txEl>
                                              <p:char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988">
                                            <p:txEl>
                                              <p:char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88">
                                            <p:txEl>
                                              <p:char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41987" grpId="0" autoUpdateAnimBg="0"/>
      <p:bldP spid="41988" grpId="0" build="p" autoUpdateAnimBg="0" advAuto="0"/>
      <p:bldP spid="4198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>
            <a:extLst>
              <a:ext uri="{FF2B5EF4-FFF2-40B4-BE49-F238E27FC236}">
                <a16:creationId xmlns:a16="http://schemas.microsoft.com/office/drawing/2014/main" id="{F052169E-B7E0-467C-B910-406210D3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96025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05FA331-5E15-4B7C-A843-F66E8615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IDENTIFICADORES</a:t>
            </a:r>
            <a:endParaRPr lang="pt-BR" altLang="pt-BR" sz="1000" u="sng">
              <a:solidFill>
                <a:schemeClr val="tx1"/>
              </a:solidFill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918F8366-3854-440D-889D-E5F076D9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792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0500" indent="-1905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</a:rPr>
              <a:t>São alguns objetos definidos pelos usuários (nome de variáveis, constantes, funções, etc.)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</a:rPr>
              <a:t>Na criação de nomes para estes objetos usar somente letras, números e sublinhado (‘_’)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</a:rPr>
              <a:t>Não usar caracteres especiais no nome destes objetos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</a:rPr>
              <a:t>O primeiro caractere do nome deve ser letra (podendo ser sublinhado, mas deve ser evitado (reduz a portabilidade)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</a:rPr>
              <a:t>Letras maiúsculas são diferentes de minúsculas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</a:rPr>
              <a:t>Não pode ser igual a uma palavra reserva em C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</a:rPr>
              <a:t>Devem ser de fácil reconhecimento (auto explicativo)</a:t>
            </a:r>
          </a:p>
          <a:p>
            <a:pPr eaLnBrk="1" hangingPunct="1"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pt-BR" altLang="pt-BR" sz="2400">
                <a:solidFill>
                  <a:schemeClr val="tx1"/>
                </a:solidFill>
              </a:rPr>
              <a:t>Exemplos:	nroFunc, soma_total, totalAlunos	(correto)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	1x, jul!o, &amp;teste, ácido	(incorreto)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	_total,  _mes_5		(evitar)</a:t>
            </a:r>
          </a:p>
        </p:txBody>
      </p:sp>
      <p:sp>
        <p:nvSpPr>
          <p:cNvPr id="29704" name="Rectangle 7">
            <a:extLst>
              <a:ext uri="{FF2B5EF4-FFF2-40B4-BE49-F238E27FC236}">
                <a16:creationId xmlns:a16="http://schemas.microsoft.com/office/drawing/2014/main" id="{C5FEE9B5-5DBD-4545-8CEE-BD0AC7E3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0712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/>
      <p:bldP spid="43011" grpId="0" autoUpdateAnimBg="0"/>
      <p:bldP spid="43012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Espaço Reservado para Número de Slide 3">
            <a:extLst>
              <a:ext uri="{FF2B5EF4-FFF2-40B4-BE49-F238E27FC236}">
                <a16:creationId xmlns:a16="http://schemas.microsoft.com/office/drawing/2014/main" id="{463D7FD5-23C2-4C99-9FB7-11455A54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C6B597-3012-4AA9-811A-76995152833B}" type="slidenum">
              <a:rPr lang="pt-BR" altLang="pt-BR" sz="1400">
                <a:solidFill>
                  <a:schemeClr val="tx1"/>
                </a:solidFill>
              </a:rPr>
              <a:pPr eaLnBrk="1" hangingPunct="1"/>
              <a:t>19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5B03FD2A-3C67-4439-9FB9-43053F5F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96025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804B879B-DA3C-4CEA-BE8F-0DDEA1B5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8001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  <a:latin typeface="Arial" panose="020B0604020202020204" pitchFamily="34" charset="0"/>
              </a:rPr>
              <a:t>OPERADOR  DE  ATRIBUIÇÃO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endParaRPr lang="pt-BR" altLang="pt-BR" sz="1600" u="sng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	Realiza o armazenamento de um determinado valor, representado a direita do símbolo de igual (=), a um local de armazenamento representado por um identificador a esquerda do símbolo (=).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	Este valor a ser armazenado no identificador a esquerda do símbolo poder ser: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um valor único 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	  teste = 5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o resultado de uma expressão 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   total = 10 + 20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pt-BR" altLang="pt-BR" sz="2000" u="sng">
                <a:solidFill>
                  <a:schemeClr val="tx1"/>
                </a:solidFill>
                <a:latin typeface="Arial" panose="020B0604020202020204" pitchFamily="34" charset="0"/>
              </a:rPr>
              <a:t>Forma Geral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pt-BR" altLang="pt-BR" sz="2400">
                <a:solidFill>
                  <a:srgbClr val="FF9900"/>
                </a:solidFill>
                <a:latin typeface="Arial" panose="020B0604020202020204" pitchFamily="34" charset="0"/>
              </a:rPr>
              <a:t>&lt;identificador&gt;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pt-BR" altLang="pt-BR" sz="2400" b="1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pt-BR" altLang="pt-BR" sz="2400">
                <a:solidFill>
                  <a:schemeClr val="accent1"/>
                </a:solidFill>
                <a:latin typeface="Arial" panose="020B0604020202020204" pitchFamily="34" charset="0"/>
              </a:rPr>
              <a:t>&lt;expressão&gt;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Pode ser usado em atribuições múltiplas :</a:t>
            </a:r>
          </a:p>
          <a:p>
            <a:pPr algn="ctr" eaLnBrk="1" hangingPunct="1">
              <a:lnSpc>
                <a:spcPct val="9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x = y = z = 2</a:t>
            </a:r>
          </a:p>
        </p:txBody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C589104A-E28A-4FB6-8B10-53896C4F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  <p:grpSp>
        <p:nvGrpSpPr>
          <p:cNvPr id="62472" name="Group 8">
            <a:extLst>
              <a:ext uri="{FF2B5EF4-FFF2-40B4-BE49-F238E27FC236}">
                <a16:creationId xmlns:a16="http://schemas.microsoft.com/office/drawing/2014/main" id="{0037D1A1-A462-42B3-8F77-AC431F3E0D6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257800"/>
            <a:ext cx="304800" cy="152400"/>
            <a:chOff x="3120" y="3312"/>
            <a:chExt cx="192" cy="96"/>
          </a:xfrm>
        </p:grpSpPr>
        <p:sp>
          <p:nvSpPr>
            <p:cNvPr id="30736" name="Line 5">
              <a:extLst>
                <a:ext uri="{FF2B5EF4-FFF2-40B4-BE49-F238E27FC236}">
                  <a16:creationId xmlns:a16="http://schemas.microsoft.com/office/drawing/2014/main" id="{F8428498-8F11-4EC0-B165-B27B8A4B4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30737" name="Line 7">
              <a:extLst>
                <a:ext uri="{FF2B5EF4-FFF2-40B4-BE49-F238E27FC236}">
                  <a16:creationId xmlns:a16="http://schemas.microsoft.com/office/drawing/2014/main" id="{578929EA-CC36-4597-A0C3-0AC5F7F25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pt-BR"/>
            </a:p>
          </p:txBody>
        </p:sp>
      </p:grpSp>
      <p:sp>
        <p:nvSpPr>
          <p:cNvPr id="62473" name="Text Box 9">
            <a:extLst>
              <a:ext uri="{FF2B5EF4-FFF2-40B4-BE49-F238E27FC236}">
                <a16:creationId xmlns:a16="http://schemas.microsoft.com/office/drawing/2014/main" id="{F2FCD23C-E04F-4B82-9965-19E0DAC6E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029200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solidFill>
                  <a:schemeClr val="tx1"/>
                </a:solidFill>
              </a:rPr>
              <a:t>à direita</a:t>
            </a:r>
          </a:p>
        </p:txBody>
      </p:sp>
      <p:grpSp>
        <p:nvGrpSpPr>
          <p:cNvPr id="62474" name="Group 10">
            <a:extLst>
              <a:ext uri="{FF2B5EF4-FFF2-40B4-BE49-F238E27FC236}">
                <a16:creationId xmlns:a16="http://schemas.microsoft.com/office/drawing/2014/main" id="{B389CBBF-38CB-45D5-8E68-1E6BB9D89E8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57600" y="5257800"/>
            <a:ext cx="304800" cy="152400"/>
            <a:chOff x="3120" y="3312"/>
            <a:chExt cx="192" cy="96"/>
          </a:xfrm>
        </p:grpSpPr>
        <p:sp>
          <p:nvSpPr>
            <p:cNvPr id="30734" name="Line 11">
              <a:extLst>
                <a:ext uri="{FF2B5EF4-FFF2-40B4-BE49-F238E27FC236}">
                  <a16:creationId xmlns:a16="http://schemas.microsoft.com/office/drawing/2014/main" id="{C20E4BEB-78E3-4466-A625-B82AF0AF8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30735" name="Line 12">
              <a:extLst>
                <a:ext uri="{FF2B5EF4-FFF2-40B4-BE49-F238E27FC236}">
                  <a16:creationId xmlns:a16="http://schemas.microsoft.com/office/drawing/2014/main" id="{DC850C2E-AA8A-40CF-8D9D-E91AB84AD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pt-BR"/>
            </a:p>
          </p:txBody>
        </p:sp>
      </p:grpSp>
      <p:sp>
        <p:nvSpPr>
          <p:cNvPr id="62477" name="Text Box 13">
            <a:extLst>
              <a:ext uri="{FF2B5EF4-FFF2-40B4-BE49-F238E27FC236}">
                <a16:creationId xmlns:a16="http://schemas.microsoft.com/office/drawing/2014/main" id="{117A1D3A-2D8B-4819-91B0-570BEE4F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solidFill>
                  <a:schemeClr val="tx1"/>
                </a:solidFill>
              </a:rPr>
              <a:t>à esquerda</a:t>
            </a:r>
          </a:p>
        </p:txBody>
      </p:sp>
      <p:sp>
        <p:nvSpPr>
          <p:cNvPr id="62478" name="Text Box 14">
            <a:extLst>
              <a:ext uri="{FF2B5EF4-FFF2-40B4-BE49-F238E27FC236}">
                <a16:creationId xmlns:a16="http://schemas.microsoft.com/office/drawing/2014/main" id="{24B1FCD7-4139-4602-9505-96739F39E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768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solidFill>
                  <a:schemeClr val="tx1"/>
                </a:solidFill>
              </a:rPr>
              <a:t>símbolo</a:t>
            </a:r>
          </a:p>
        </p:txBody>
      </p:sp>
      <p:sp>
        <p:nvSpPr>
          <p:cNvPr id="62479" name="Line 15">
            <a:extLst>
              <a:ext uri="{FF2B5EF4-FFF2-40B4-BE49-F238E27FC236}">
                <a16:creationId xmlns:a16="http://schemas.microsoft.com/office/drawing/2014/main" id="{E0ACF182-3839-4F1A-B3F1-01D0DDC02C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8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  <p:bldP spid="62466" grpId="0" build="p" autoUpdateAnimBg="0" advAuto="0"/>
      <p:bldP spid="62473" grpId="0" autoUpdateAnimBg="0"/>
      <p:bldP spid="62477" grpId="0" autoUpdateAnimBg="0"/>
      <p:bldP spid="624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14686"/>
            <a:ext cx="8229600" cy="780696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de Programação C </a:t>
            </a:r>
            <a:b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programação </a:t>
            </a:r>
            <a:b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dados, Operadores e instruções de Entrada e Saída.</a:t>
            </a:r>
            <a:br>
              <a:rPr lang="pt-BR" sz="3600" dirty="0">
                <a:solidFill>
                  <a:schemeClr val="tx2"/>
                </a:solidFill>
              </a:rPr>
            </a:b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Espaço Reservado para Número de Slide 3">
            <a:extLst>
              <a:ext uri="{FF2B5EF4-FFF2-40B4-BE49-F238E27FC236}">
                <a16:creationId xmlns:a16="http://schemas.microsoft.com/office/drawing/2014/main" id="{633BC39F-86EF-4F39-BA84-219CF3D1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DB34B0-3982-4F45-BACA-49EE73E5C271}" type="slidenum">
              <a:rPr lang="pt-BR" altLang="pt-BR" sz="1400">
                <a:solidFill>
                  <a:schemeClr val="tx1"/>
                </a:solidFill>
              </a:rPr>
              <a:pPr eaLnBrk="1" hangingPunct="1"/>
              <a:t>20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E896F294-852C-4E7B-A245-4EACFF85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3200" u="sng">
                <a:solidFill>
                  <a:schemeClr val="tx1"/>
                </a:solidFill>
              </a:rPr>
              <a:t>C</a:t>
            </a:r>
            <a:r>
              <a:rPr lang="pt-BR" altLang="pt-BR" sz="2800" u="sng">
                <a:solidFill>
                  <a:schemeClr val="tx1"/>
                </a:solidFill>
              </a:rPr>
              <a:t>ONSTANTE</a:t>
            </a:r>
            <a:endParaRPr lang="pt-BR" altLang="pt-BR" sz="1000" u="sng">
              <a:solidFill>
                <a:schemeClr val="tx1"/>
              </a:solidFill>
            </a:endParaRP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E11FD5A4-512F-47BC-99FA-EA9ECFBDD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7924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0500" indent="-1905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Posição nomeada de memória usada para guardar um único valor que não pode ser modificado pelo programa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Todas constantes em C devem ser declaradas antes de serem usadas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Forma geral de definição de constate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const &lt;tipo de dado&gt; &lt;identificador&gt; = &lt;valor&gt;;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onde </a:t>
            </a:r>
            <a:endParaRPr lang="pt-BR" altLang="pt-BR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	&lt;tipo de dado&gt; - é qualquer tipo de dado válido em 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	&lt;identificador&gt; - nome do identificador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	const -palavra reservada que identifica a criação de uma constante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	&lt;valor&gt; - valor atribuído a constante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400" u="sng">
                <a:solidFill>
                  <a:schemeClr val="tx1"/>
                </a:solidFill>
              </a:rPr>
              <a:t>Exemplo</a:t>
            </a:r>
            <a:r>
              <a:rPr lang="pt-BR" altLang="pt-BR" sz="2400">
                <a:solidFill>
                  <a:schemeClr val="tx1"/>
                </a:solidFill>
              </a:rPr>
              <a:t>:	const int valor = 30; 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F1DA9D1A-D795-4393-A604-3923B0A4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5663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58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Espaço Reservado para Número de Slide 3">
            <a:extLst>
              <a:ext uri="{FF2B5EF4-FFF2-40B4-BE49-F238E27FC236}">
                <a16:creationId xmlns:a16="http://schemas.microsoft.com/office/drawing/2014/main" id="{18EB0DE5-AE73-4EC6-BF33-BBBFCF78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DBEADA-C489-45C3-983D-6DF21CE67FDD}" type="slidenum">
              <a:rPr lang="pt-BR" altLang="pt-BR" sz="1400">
                <a:solidFill>
                  <a:schemeClr val="tx1"/>
                </a:solidFill>
              </a:rPr>
              <a:pPr eaLnBrk="1" hangingPunct="1"/>
              <a:t>21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55299" name="Rectangle 1027">
            <a:extLst>
              <a:ext uri="{FF2B5EF4-FFF2-40B4-BE49-F238E27FC236}">
                <a16:creationId xmlns:a16="http://schemas.microsoft.com/office/drawing/2014/main" id="{EDB61CCF-EE25-4F59-B8FA-ECBE8DF1A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ATRIBUINDO VALORES A CONSTANTES</a:t>
            </a:r>
            <a:endParaRPr lang="pt-BR" altLang="pt-BR" sz="1000" u="sng">
              <a:solidFill>
                <a:schemeClr val="tx1"/>
              </a:solidFill>
            </a:endParaRPr>
          </a:p>
        </p:txBody>
      </p:sp>
      <p:sp>
        <p:nvSpPr>
          <p:cNvPr id="55300" name="Rectangle 1028">
            <a:extLst>
              <a:ext uri="{FF2B5EF4-FFF2-40B4-BE49-F238E27FC236}">
                <a16:creationId xmlns:a16="http://schemas.microsoft.com/office/drawing/2014/main" id="{A4D3089F-D008-41FE-91C1-AA8F2CF62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0500" indent="-1905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Recebe apenas um valor inicial não podendo ser alterado pelo programa (valor fixo e inalterável)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solidFill>
                  <a:schemeClr val="tx1"/>
                </a:solidFill>
              </a:rPr>
              <a:t>const int contador =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Protege os valores passados como parâmetros de uma função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solidFill>
                  <a:schemeClr val="tx1"/>
                </a:solidFill>
              </a:rPr>
              <a:t>int Produto (const int a, const int b)</a:t>
            </a:r>
          </a:p>
          <a:p>
            <a:pPr lvl="1" eaLnBrk="1" hangingPunct="1"/>
            <a:r>
              <a:rPr lang="pt-BR" altLang="pt-BR" sz="2000">
                <a:solidFill>
                  <a:schemeClr val="tx1"/>
                </a:solidFill>
              </a:rPr>
              <a:t>{</a:t>
            </a:r>
          </a:p>
          <a:p>
            <a:pPr lvl="1" eaLnBrk="1" hangingPunct="1"/>
            <a:r>
              <a:rPr lang="pt-BR" altLang="pt-BR" sz="2000">
                <a:solidFill>
                  <a:schemeClr val="tx1"/>
                </a:solidFill>
              </a:rPr>
              <a:t>    a += b;       /* não pode ser efetuada - erro de sintaxe */</a:t>
            </a:r>
          </a:p>
          <a:p>
            <a:pPr lvl="1" eaLnBrk="1" hangingPunct="1"/>
            <a:r>
              <a:rPr lang="pt-BR" altLang="pt-BR" sz="2000">
                <a:solidFill>
                  <a:schemeClr val="tx1"/>
                </a:solidFill>
              </a:rPr>
              <a:t>    return (a*b);</a:t>
            </a:r>
          </a:p>
          <a:p>
            <a:pPr lvl="1" eaLnBrk="1" hangingPunct="1"/>
            <a:r>
              <a:rPr lang="pt-BR" altLang="pt-BR" sz="200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Muitas funções da biblioteca C padrão usam </a:t>
            </a:r>
            <a:r>
              <a:rPr lang="pt-BR" altLang="pt-BR" sz="2400" i="1">
                <a:solidFill>
                  <a:schemeClr val="tx1"/>
                </a:solidFill>
                <a:latin typeface="Arial" panose="020B0604020202020204" pitchFamily="34" charset="0"/>
              </a:rPr>
              <a:t>const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em suas declarações de parâmetros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pt-BR" altLang="pt-BR" sz="2000">
                <a:solidFill>
                  <a:schemeClr val="tx1"/>
                </a:solidFill>
              </a:rPr>
              <a:t>size_t strlen (const char *str)</a:t>
            </a:r>
          </a:p>
        </p:txBody>
      </p:sp>
      <p:sp>
        <p:nvSpPr>
          <p:cNvPr id="32775" name="Rectangle 1029">
            <a:extLst>
              <a:ext uri="{FF2B5EF4-FFF2-40B4-BE49-F238E27FC236}">
                <a16:creationId xmlns:a16="http://schemas.microsoft.com/office/drawing/2014/main" id="{FAC2F9E1-36C8-450B-9556-0862F575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8717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Espaço Reservado para Número de Slide 3">
            <a:extLst>
              <a:ext uri="{FF2B5EF4-FFF2-40B4-BE49-F238E27FC236}">
                <a16:creationId xmlns:a16="http://schemas.microsoft.com/office/drawing/2014/main" id="{734D1BD8-6B18-47D5-B6C2-E4A060C8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F31F5C-CBA4-407F-85DC-ADBE18BC333B}" type="slidenum">
              <a:rPr lang="pt-BR" altLang="pt-BR" sz="1400">
                <a:solidFill>
                  <a:schemeClr val="tx1"/>
                </a:solidFill>
              </a:rPr>
              <a:pPr eaLnBrk="1" hangingPunct="1"/>
              <a:t>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7227AAF-6ED6-4F5E-9A65-12D7F854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3200" u="sng">
                <a:solidFill>
                  <a:schemeClr val="tx1"/>
                </a:solidFill>
              </a:rPr>
              <a:t>V</a:t>
            </a:r>
            <a:r>
              <a:rPr lang="pt-BR" altLang="pt-BR" sz="2800" u="sng">
                <a:solidFill>
                  <a:schemeClr val="tx1"/>
                </a:solidFill>
              </a:rPr>
              <a:t>ARIÁVEL</a:t>
            </a:r>
            <a:endParaRPr lang="pt-BR" altLang="pt-BR" sz="1000" u="sng">
              <a:solidFill>
                <a:schemeClr val="tx1"/>
              </a:solidFill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6F21BA4-E339-45ED-A20B-07A0E3D30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058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0500" indent="-1905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Posição nomeada de memória usada para guardar um valor que pode ser modificado pelo programa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Todas variáveis em C devem ser declaradas antes de serem usadas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Forma geral da definição de variável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FF9900"/>
                </a:solidFill>
                <a:latin typeface="Arial" panose="020B0604020202020204" pitchFamily="34" charset="0"/>
              </a:rPr>
              <a:t>&lt;tipo de dado&gt;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400">
                <a:solidFill>
                  <a:schemeClr val="accent1"/>
                </a:solidFill>
                <a:latin typeface="Arial" panose="020B0604020202020204" pitchFamily="34" charset="0"/>
              </a:rPr>
              <a:t>&lt;identificador&gt;</a:t>
            </a: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onde </a:t>
            </a:r>
            <a:endParaRPr lang="pt-BR" altLang="pt-BR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	&lt;tipo de dado&gt; é qualquer tipo válido mais qualquer modificador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	&lt;identificador&gt; um ou mais nomes de identificadores separados por ‘</a:t>
            </a:r>
            <a:r>
              <a:rPr lang="pt-BR" altLang="pt-BR" sz="2400" b="1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</a:rPr>
              <a:t>’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pt-BR" altLang="pt-BR" sz="2400" u="sng">
                <a:solidFill>
                  <a:schemeClr val="tx1"/>
                </a:solidFill>
              </a:rPr>
              <a:t>Exemplos:</a:t>
            </a:r>
            <a:r>
              <a:rPr lang="pt-BR" altLang="pt-BR" sz="2400">
                <a:solidFill>
                  <a:schemeClr val="tx1"/>
                </a:solidFill>
              </a:rPr>
              <a:t>	short int contador, id_processo;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		unsigned int empregados;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		double balanco_anual;</a:t>
            </a:r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D40231EC-57D6-4F93-9CC6-3DA53CC2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2668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B8E918AF-3B45-4FB1-A450-F1CEC64A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BA5FA8-65B4-467A-8F75-BD9F1E816CB3}" type="slidenum">
              <a:rPr lang="pt-BR" altLang="pt-BR" sz="1400">
                <a:solidFill>
                  <a:schemeClr val="tx1"/>
                </a:solidFill>
              </a:rPr>
              <a:pPr eaLnBrk="1" hangingPunct="1"/>
              <a:t>23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A91D853-BEC6-4D94-9282-91272C6E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480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solidFill>
                  <a:schemeClr val="tx1"/>
                </a:solidFill>
              </a:rPr>
              <a:t>Operadores Binários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b="1">
                <a:solidFill>
                  <a:schemeClr val="tx1"/>
                </a:solidFill>
              </a:rPr>
              <a:t>=</a:t>
            </a:r>
            <a:r>
              <a:rPr lang="pt-BR" altLang="pt-BR" sz="2400">
                <a:solidFill>
                  <a:schemeClr val="tx1"/>
                </a:solidFill>
              </a:rPr>
              <a:t>	atribuição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b="1">
                <a:solidFill>
                  <a:schemeClr val="tx1"/>
                </a:solidFill>
              </a:rPr>
              <a:t>+</a:t>
            </a:r>
            <a:r>
              <a:rPr lang="pt-BR" altLang="pt-BR" sz="2400">
                <a:solidFill>
                  <a:schemeClr val="tx1"/>
                </a:solidFill>
              </a:rPr>
              <a:t>	adição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-	subtração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*	multiplicação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b="1">
                <a:solidFill>
                  <a:schemeClr val="tx1"/>
                </a:solidFill>
              </a:rPr>
              <a:t>/</a:t>
            </a:r>
            <a:r>
              <a:rPr lang="pt-BR" altLang="pt-BR" sz="2400">
                <a:solidFill>
                  <a:schemeClr val="tx1"/>
                </a:solidFill>
              </a:rPr>
              <a:t>	divisão </a:t>
            </a:r>
            <a:r>
              <a:rPr lang="pt-BR" altLang="pt-BR" sz="2400">
                <a:solidFill>
                  <a:srgbClr val="FF0000"/>
                </a:solidFill>
              </a:rPr>
              <a:t>(resultado depende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                       </a:t>
            </a:r>
            <a:r>
              <a:rPr lang="pt-BR" altLang="pt-BR" sz="2400">
                <a:solidFill>
                  <a:srgbClr val="FF0000"/>
                </a:solidFill>
              </a:rPr>
              <a:t>dos operandos)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%	módulo (</a:t>
            </a:r>
            <a:r>
              <a:rPr lang="pt-BR" altLang="pt-BR" sz="2400" i="1">
                <a:solidFill>
                  <a:schemeClr val="tx1"/>
                </a:solidFill>
              </a:rPr>
              <a:t>mod</a:t>
            </a:r>
            <a:r>
              <a:rPr lang="pt-BR" altLang="pt-BR" sz="2400">
                <a:solidFill>
                  <a:schemeClr val="tx1"/>
                </a:solidFill>
              </a:rPr>
              <a:t>-resto da divisão)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solidFill>
                  <a:schemeClr val="tx1"/>
                </a:solidFill>
              </a:rPr>
              <a:t>Operadores Unário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b="1">
                <a:solidFill>
                  <a:schemeClr val="tx1"/>
                </a:solidFill>
              </a:rPr>
              <a:t>+</a:t>
            </a:r>
            <a:r>
              <a:rPr lang="pt-BR" altLang="pt-BR" sz="2400">
                <a:solidFill>
                  <a:schemeClr val="tx1"/>
                </a:solidFill>
              </a:rPr>
              <a:t> -	menos (troca de sinal)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AE3FDED1-A5FA-44C8-8670-DAE4B2E9A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 eaLnBrk="0" hangingPunct="0">
              <a:tabLst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tabLst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tabLst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tabLst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tabLst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EXPRESSÕES</a:t>
            </a:r>
            <a:r>
              <a:rPr lang="pt-BR" altLang="pt-BR" sz="2800">
                <a:solidFill>
                  <a:schemeClr val="tx1"/>
                </a:solidFill>
              </a:rPr>
              <a:t> - Operadores Aritméticos</a:t>
            </a: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434280D6-FE5C-4522-A74F-F70A91216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050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7FDF773A-2012-4B46-8AC4-54E86158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76400"/>
            <a:ext cx="3505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solidFill>
                  <a:schemeClr val="tx1"/>
                </a:solidFill>
              </a:rPr>
              <a:t>Incremento e Decremento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++	incremento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--	decremento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Prefixo	a++  ou  a--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Sufixo	++a  ou  --a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solidFill>
                  <a:schemeClr val="tx1"/>
                </a:solidFill>
              </a:rPr>
              <a:t>Precedência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lain"/>
            </a:pPr>
            <a:r>
              <a:rPr lang="pt-BR" altLang="pt-BR" sz="2400">
                <a:solidFill>
                  <a:schemeClr val="tx1"/>
                </a:solidFill>
              </a:rPr>
              <a:t>	++ --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lain"/>
            </a:pPr>
            <a:r>
              <a:rPr lang="pt-BR" altLang="pt-BR" sz="2400">
                <a:solidFill>
                  <a:schemeClr val="tx1"/>
                </a:solidFill>
              </a:rPr>
              <a:t>	* / %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lain"/>
            </a:pPr>
            <a:r>
              <a:rPr lang="pt-BR" altLang="pt-BR" sz="2400">
                <a:solidFill>
                  <a:schemeClr val="tx1"/>
                </a:solidFill>
              </a:rPr>
              <a:t>	+ -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lain"/>
            </a:pPr>
            <a:r>
              <a:rPr lang="pt-BR" altLang="pt-BR" sz="2400">
                <a:solidFill>
                  <a:schemeClr val="tx1"/>
                </a:solidFill>
              </a:rPr>
              <a:t>	=</a:t>
            </a:r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BBAF085B-8E8D-4B28-88B6-4D8120DE2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343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6" name="Rectangle 8">
            <a:extLst>
              <a:ext uri="{FF2B5EF4-FFF2-40B4-BE49-F238E27FC236}">
                <a16:creationId xmlns:a16="http://schemas.microsoft.com/office/drawing/2014/main" id="{9B56EF3D-47BC-4ADA-AA16-495BB456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9303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7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7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7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7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7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7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7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7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7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7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7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7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7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7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 advAuto="0"/>
      <p:bldP spid="57348" grpId="0" build="p" autoUpdateAnimBg="0" advAuto="0"/>
      <p:bldP spid="57350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Espaço Reservado para Número de Slide 3">
            <a:extLst>
              <a:ext uri="{FF2B5EF4-FFF2-40B4-BE49-F238E27FC236}">
                <a16:creationId xmlns:a16="http://schemas.microsoft.com/office/drawing/2014/main" id="{E950E424-0157-4686-A832-E088ED7A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B4B06B-D851-4D90-8366-8562DA3DCA11}" type="slidenum">
              <a:rPr lang="pt-BR" altLang="pt-BR" sz="1400">
                <a:solidFill>
                  <a:schemeClr val="tx1"/>
                </a:solidFill>
              </a:rPr>
              <a:pPr eaLnBrk="1" hangingPunct="1"/>
              <a:t>24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BE05955-32E6-4AF1-8820-3748EC956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EXPRESSÕES</a:t>
            </a:r>
            <a:r>
              <a:rPr lang="pt-BR" altLang="pt-BR" sz="2800">
                <a:solidFill>
                  <a:schemeClr val="tx1"/>
                </a:solidFill>
              </a:rPr>
              <a:t> - Operadores Aritméticos de Atribuição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6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Estes operadores (+= ,  -= ,  *= ,  /= ,  %= ) são usados com uma variável a sua esquerda e uma expressão a sua direita. A operação consiste em atribuir um novo valor à variável que dependerá do operador e da expressão à direita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&lt;variável&gt; &lt;operador&gt; = &lt;expressão&gt;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solidFill>
                  <a:schemeClr val="tx1"/>
                </a:solidFill>
              </a:rPr>
              <a:t>Exemplos</a:t>
            </a:r>
            <a:r>
              <a:rPr lang="pt-BR" altLang="pt-BR" sz="2400">
                <a:solidFill>
                  <a:schemeClr val="tx1"/>
                </a:solidFill>
              </a:rPr>
              <a:t>:	i + = 2;	equivale	i = i + 2;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x * = y + 1; 	equivale  	x = x * (y + 1);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t / = 2.5; 	equivale 	t = t / 2.5;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p % = 5; 	equivale 	p = p % 5;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d - = 3; 	equivale 	d = d – 3;</a:t>
            </a:r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A383A559-7D63-4EC0-BF0A-2E1EC6BCC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7050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Espaço Reservado para Número de Slide 3">
            <a:extLst>
              <a:ext uri="{FF2B5EF4-FFF2-40B4-BE49-F238E27FC236}">
                <a16:creationId xmlns:a16="http://schemas.microsoft.com/office/drawing/2014/main" id="{67409AC3-D57B-4F0F-B7A1-3FCBA59E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2B921C-0F59-4F0A-9566-EF97B3E678A8}" type="slidenum">
              <a:rPr lang="pt-BR" altLang="pt-BR" sz="1400">
                <a:solidFill>
                  <a:schemeClr val="tx1"/>
                </a:solidFill>
              </a:rPr>
              <a:pPr eaLnBrk="1" hangingPunct="1"/>
              <a:t>25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D050D82-A6C4-47B3-9CE2-399305C1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330325" algn="l"/>
                <a:tab pos="1995488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EXPRESSÕES</a:t>
            </a:r>
            <a:r>
              <a:rPr lang="pt-BR" altLang="pt-BR" sz="2800">
                <a:solidFill>
                  <a:schemeClr val="tx1"/>
                </a:solidFill>
              </a:rPr>
              <a:t> - Operadores Relacionais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6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Todas as expressões relacionais retornam true ou false (verdadeiro ou falso respectivamente)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6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solidFill>
                  <a:schemeClr val="tx1"/>
                </a:solidFill>
              </a:rPr>
              <a:t>Operadores               </a:t>
            </a:r>
            <a:r>
              <a:rPr lang="pt-BR" altLang="pt-BR" sz="2400" u="sng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igualdade		= =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diferente		! =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maior que		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menor que		&lt;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maior ou igual	&gt; =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menor ou igual	&lt; =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2400">
              <a:solidFill>
                <a:schemeClr val="tx1"/>
              </a:solidFill>
            </a:endParaRP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43FD4729-9FFB-4EB6-AF84-D25CF53F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3962400" cy="29321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2800" b="1" u="sng">
                <a:solidFill>
                  <a:srgbClr val="FF0000"/>
                </a:solidFill>
              </a:rPr>
              <a:t>IMPORTANTE</a:t>
            </a:r>
          </a:p>
          <a:p>
            <a:pPr algn="l" eaLnBrk="1" hangingPunct="1"/>
            <a:endParaRPr lang="pt-BR" altLang="pt-BR" sz="1400" b="1" u="sng">
              <a:solidFill>
                <a:srgbClr val="FF0000"/>
              </a:solidFill>
            </a:endParaRPr>
          </a:p>
          <a:p>
            <a:pPr eaLnBrk="1" hangingPunct="1"/>
            <a:r>
              <a:rPr lang="pt-BR" altLang="pt-BR" sz="2400">
                <a:solidFill>
                  <a:schemeClr val="tx1"/>
                </a:solidFill>
              </a:rPr>
              <a:t>O valor zero (0) é considerado </a:t>
            </a:r>
            <a:r>
              <a:rPr lang="pt-BR" altLang="pt-BR" sz="2400" b="1">
                <a:solidFill>
                  <a:srgbClr val="FF9900"/>
                </a:solidFill>
              </a:rPr>
              <a:t>FALSO</a:t>
            </a:r>
            <a:r>
              <a:rPr lang="pt-BR" altLang="pt-BR" sz="2400">
                <a:solidFill>
                  <a:schemeClr val="tx1"/>
                </a:solidFill>
              </a:rPr>
              <a:t> e qualquer valor diferente de zero é considerado </a:t>
            </a:r>
            <a:r>
              <a:rPr lang="pt-BR" altLang="pt-BR" sz="2400" b="1">
                <a:solidFill>
                  <a:srgbClr val="FF9900"/>
                </a:solidFill>
              </a:rPr>
              <a:t>VERDADEIRO</a:t>
            </a:r>
            <a:r>
              <a:rPr lang="pt-BR" altLang="pt-BR" sz="2400">
                <a:solidFill>
                  <a:schemeClr val="tx1"/>
                </a:solidFill>
              </a:rPr>
              <a:t>, sendo representado pelo valor inteiro um (1), normalmente.</a:t>
            </a:r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5A1D9259-FB50-4B1F-8EAA-DDCCE33CC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28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 advAuto="0"/>
      <p:bldP spid="6042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37EBEA5-EE3A-44EC-A632-A886684F1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077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 eaLnBrk="0" hangingPunct="0">
              <a:tabLst>
                <a:tab pos="754063" algn="l"/>
                <a:tab pos="1905000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tabLst>
                <a:tab pos="754063" algn="l"/>
                <a:tab pos="1905000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tabLst>
                <a:tab pos="754063" algn="l"/>
                <a:tab pos="1905000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tabLst>
                <a:tab pos="754063" algn="l"/>
                <a:tab pos="1905000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tabLst>
                <a:tab pos="754063" algn="l"/>
                <a:tab pos="1905000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905000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905000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905000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  <a:tab pos="1905000" algn="l"/>
                <a:tab pos="2947988" algn="l"/>
                <a:tab pos="4187825" algn="l"/>
              </a:tabLs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</a:rPr>
              <a:t>EXPRESSÕES</a:t>
            </a:r>
            <a:r>
              <a:rPr lang="pt-BR" altLang="pt-BR" sz="2800">
                <a:solidFill>
                  <a:schemeClr val="tx1"/>
                </a:solidFill>
              </a:rPr>
              <a:t> - Operadores Lógicos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600">
              <a:solidFill>
                <a:schemeClr val="tx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</a:t>
            </a:r>
            <a:r>
              <a:rPr lang="pt-BR" altLang="pt-BR" sz="2400" u="sng">
                <a:solidFill>
                  <a:schemeClr val="tx1"/>
                </a:solidFill>
              </a:rPr>
              <a:t>Operador		Símbolo   </a:t>
            </a:r>
            <a:endParaRPr lang="pt-BR" altLang="pt-BR" sz="2400" u="sng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  E       (</a:t>
            </a:r>
            <a:r>
              <a:rPr lang="pt-BR" altLang="pt-BR" sz="2400" i="1">
                <a:solidFill>
                  <a:schemeClr val="tx1"/>
                </a:solidFill>
              </a:rPr>
              <a:t>and</a:t>
            </a:r>
            <a:r>
              <a:rPr lang="pt-BR" altLang="pt-BR" sz="2400">
                <a:solidFill>
                  <a:schemeClr val="tx1"/>
                </a:solidFill>
              </a:rPr>
              <a:t>)		</a:t>
            </a:r>
            <a:r>
              <a:rPr lang="pt-BR" altLang="pt-BR" sz="2400" b="1">
                <a:solidFill>
                  <a:schemeClr val="tx1"/>
                </a:solidFill>
              </a:rPr>
              <a:t>&amp;&amp;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  OU    (</a:t>
            </a:r>
            <a:r>
              <a:rPr lang="pt-BR" altLang="pt-BR" sz="2400" i="1">
                <a:solidFill>
                  <a:schemeClr val="tx1"/>
                </a:solidFill>
              </a:rPr>
              <a:t>or</a:t>
            </a:r>
            <a:r>
              <a:rPr lang="pt-BR" altLang="pt-BR" sz="2400">
                <a:solidFill>
                  <a:schemeClr val="tx1"/>
                </a:solidFill>
              </a:rPr>
              <a:t>)		 </a:t>
            </a:r>
            <a:r>
              <a:rPr lang="pt-BR" altLang="pt-BR" sz="2400" b="1">
                <a:solidFill>
                  <a:schemeClr val="tx1"/>
                </a:solidFill>
              </a:rPr>
              <a:t>||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  NÃO (</a:t>
            </a:r>
            <a:r>
              <a:rPr lang="pt-BR" altLang="pt-BR" sz="2400" i="1">
                <a:solidFill>
                  <a:schemeClr val="tx1"/>
                </a:solidFill>
              </a:rPr>
              <a:t>not</a:t>
            </a:r>
            <a:r>
              <a:rPr lang="pt-BR" altLang="pt-BR" sz="2400">
                <a:solidFill>
                  <a:schemeClr val="tx1"/>
                </a:solidFill>
              </a:rPr>
              <a:t>) 		 </a:t>
            </a:r>
            <a:r>
              <a:rPr lang="pt-BR" altLang="pt-BR" sz="2400" b="1">
                <a:solidFill>
                  <a:schemeClr val="tx1"/>
                </a:solidFill>
              </a:rPr>
              <a:t>!</a:t>
            </a:r>
            <a:r>
              <a:rPr lang="pt-BR" altLang="pt-BR" sz="240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400" u="sng">
                <a:solidFill>
                  <a:schemeClr val="tx1"/>
                </a:solidFill>
              </a:rPr>
              <a:t>Exemplos</a:t>
            </a:r>
            <a:r>
              <a:rPr lang="pt-BR" altLang="pt-BR" sz="24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(E)	se ((x == 5) </a:t>
            </a:r>
            <a:r>
              <a:rPr lang="pt-BR" altLang="pt-BR" sz="2400" b="1">
                <a:solidFill>
                  <a:schemeClr val="tx1"/>
                </a:solidFill>
              </a:rPr>
              <a:t>e</a:t>
            </a:r>
            <a:r>
              <a:rPr lang="pt-BR" altLang="pt-BR" sz="2400">
                <a:solidFill>
                  <a:schemeClr val="tx1"/>
                </a:solidFill>
              </a:rPr>
              <a:t> (y == 5)) entao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if ((x = = 5) </a:t>
            </a:r>
            <a:r>
              <a:rPr lang="pt-BR" altLang="pt-BR" sz="2400" b="1">
                <a:solidFill>
                  <a:schemeClr val="tx1"/>
                </a:solidFill>
              </a:rPr>
              <a:t>&amp;&amp;</a:t>
            </a:r>
            <a:r>
              <a:rPr lang="pt-BR" altLang="pt-BR" sz="2400">
                <a:solidFill>
                  <a:schemeClr val="tx1"/>
                </a:solidFill>
              </a:rPr>
              <a:t> (y = = 5))   </a:t>
            </a:r>
            <a:r>
              <a:rPr lang="pt-BR" altLang="pt-BR" sz="240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pt-BR" altLang="pt-BR" sz="2400">
                <a:solidFill>
                  <a:schemeClr val="tx1"/>
                </a:solidFill>
              </a:rPr>
              <a:t> </a:t>
            </a:r>
            <a:r>
              <a:rPr lang="pt-BR" altLang="pt-BR" sz="2000">
                <a:solidFill>
                  <a:schemeClr val="tx1"/>
                </a:solidFill>
              </a:rPr>
              <a:t>em programação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(OU)	se ((x == 5) </a:t>
            </a:r>
            <a:r>
              <a:rPr lang="pt-BR" altLang="pt-BR" sz="2400" b="1">
                <a:solidFill>
                  <a:schemeClr val="tx1"/>
                </a:solidFill>
              </a:rPr>
              <a:t>ou</a:t>
            </a:r>
            <a:r>
              <a:rPr lang="pt-BR" altLang="pt-BR" sz="2400">
                <a:solidFill>
                  <a:schemeClr val="tx1"/>
                </a:solidFill>
              </a:rPr>
              <a:t> (y == 5)) entao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if((x==5)</a:t>
            </a:r>
            <a:r>
              <a:rPr lang="pt-BR" altLang="pt-BR" sz="2400" b="1">
                <a:solidFill>
                  <a:schemeClr val="tx1"/>
                </a:solidFill>
              </a:rPr>
              <a:t>||</a:t>
            </a:r>
            <a:r>
              <a:rPr lang="pt-BR" altLang="pt-BR" sz="2400">
                <a:solidFill>
                  <a:schemeClr val="tx1"/>
                </a:solidFill>
              </a:rPr>
              <a:t>(y==5))	       </a:t>
            </a:r>
            <a:r>
              <a:rPr lang="pt-BR" altLang="pt-BR" sz="240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pt-BR" altLang="pt-BR" sz="2400">
                <a:solidFill>
                  <a:schemeClr val="tx1"/>
                </a:solidFill>
              </a:rPr>
              <a:t> </a:t>
            </a:r>
            <a:r>
              <a:rPr lang="pt-BR" altLang="pt-BR" sz="2000">
                <a:solidFill>
                  <a:schemeClr val="tx1"/>
                </a:solidFill>
              </a:rPr>
              <a:t>em programação</a:t>
            </a:r>
            <a:endParaRPr lang="pt-BR" altLang="pt-BR" sz="2400">
              <a:solidFill>
                <a:schemeClr val="tx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(</a:t>
            </a:r>
            <a:r>
              <a:rPr lang="pt-BR" altLang="pt-BR" sz="2000">
                <a:solidFill>
                  <a:schemeClr val="tx1"/>
                </a:solidFill>
              </a:rPr>
              <a:t>NÃO</a:t>
            </a:r>
            <a:r>
              <a:rPr lang="pt-BR" altLang="pt-BR" sz="2400">
                <a:solidFill>
                  <a:schemeClr val="tx1"/>
                </a:solidFill>
              </a:rPr>
              <a:t>)	se (</a:t>
            </a:r>
            <a:r>
              <a:rPr lang="pt-BR" altLang="pt-BR" sz="2400" b="1">
                <a:solidFill>
                  <a:schemeClr val="tx1"/>
                </a:solidFill>
              </a:rPr>
              <a:t>nao</a:t>
            </a:r>
            <a:r>
              <a:rPr lang="pt-BR" altLang="pt-BR" sz="2400">
                <a:solidFill>
                  <a:schemeClr val="tx1"/>
                </a:solidFill>
              </a:rPr>
              <a:t> (x  == 5)) entao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		if ( </a:t>
            </a:r>
            <a:r>
              <a:rPr lang="pt-BR" altLang="pt-BR" sz="2400" b="1">
                <a:solidFill>
                  <a:schemeClr val="tx1"/>
                </a:solidFill>
              </a:rPr>
              <a:t>!</a:t>
            </a:r>
            <a:r>
              <a:rPr lang="pt-BR" altLang="pt-BR" sz="2400">
                <a:solidFill>
                  <a:schemeClr val="tx1"/>
                </a:solidFill>
              </a:rPr>
              <a:t> (x = = 5))		       </a:t>
            </a:r>
            <a:r>
              <a:rPr lang="pt-BR" altLang="pt-BR" sz="240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pt-BR" altLang="pt-BR" sz="2400">
                <a:solidFill>
                  <a:schemeClr val="tx1"/>
                </a:solidFill>
              </a:rPr>
              <a:t> </a:t>
            </a:r>
            <a:r>
              <a:rPr lang="pt-BR" altLang="pt-BR" sz="2000">
                <a:solidFill>
                  <a:schemeClr val="tx1"/>
                </a:solidFill>
              </a:rPr>
              <a:t>em programação</a:t>
            </a:r>
            <a:endParaRPr lang="pt-BR" altLang="pt-BR" sz="2400">
              <a:solidFill>
                <a:schemeClr val="tx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</a:rPr>
              <a:t>  </a:t>
            </a:r>
            <a:r>
              <a:rPr lang="pt-BR" altLang="pt-BR" sz="240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2400">
                <a:solidFill>
                  <a:schemeClr val="tx1"/>
                </a:solidFill>
              </a:rPr>
              <a:t>	 que seria o mesmo que: se ( x </a:t>
            </a:r>
            <a:r>
              <a:rPr lang="pt-BR" altLang="pt-BR" sz="2400">
                <a:solidFill>
                  <a:schemeClr val="tx1"/>
                </a:solidFill>
                <a:sym typeface="Symbol" panose="05050102010706020507" pitchFamily="18" charset="2"/>
              </a:rPr>
              <a:t>!= 5) entao</a:t>
            </a:r>
            <a:r>
              <a:rPr lang="pt-BR" altLang="pt-BR" sz="2400">
                <a:solidFill>
                  <a:schemeClr val="tx1"/>
                </a:solidFill>
              </a:rPr>
              <a:t>  ou  if ( x != 5 )</a:t>
            </a:r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89B5F86F-C8AF-487A-85D9-85A31C5E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6548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57158" y="2857496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</a:t>
            </a:r>
            <a:r>
              <a:rPr lang="pt-BR" sz="3400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Praticar!!!</a:t>
            </a:r>
            <a:endParaRPr lang="pt-BR" sz="3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EVARISTO,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Aprendendo a programar: Programando em C.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FARRER, H.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etall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 Estruturados.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MANZANO, J.; OLIVEIRA,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Algoritmos: Lógica para Desenvolvimento de Programação.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6ª ed. São Paulo: Ética, 2000.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Complementar: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FORBELLONE, A. L.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Lógica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construção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GUIMARÃES, A.; LAGES, N.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MIZRAHI, V.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Módulo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2.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SALVETTI, D. D; BARBOSA, L. M.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SCHILDT, H.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Completo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total.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3ª ed. 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1997.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Data 1">
            <a:extLst>
              <a:ext uri="{FF2B5EF4-FFF2-40B4-BE49-F238E27FC236}">
                <a16:creationId xmlns:a16="http://schemas.microsoft.com/office/drawing/2014/main" id="{B6525933-7A41-4EA6-AD1B-ECF9204278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C911AF-3544-4C88-8486-25359A32CEE3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14339" name="Espaço Reservado para Rodapé 2">
            <a:extLst>
              <a:ext uri="{FF2B5EF4-FFF2-40B4-BE49-F238E27FC236}">
                <a16:creationId xmlns:a16="http://schemas.microsoft.com/office/drawing/2014/main" id="{D7A0EFDC-4D4C-4328-A8B8-9BFAD030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56AD11D8-7423-43BF-8941-1C4E5251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4E7811-8314-4166-AB8B-8049DB7EDA91}" type="slidenum">
              <a:rPr lang="pt-BR" altLang="pt-BR" sz="1400">
                <a:solidFill>
                  <a:schemeClr val="tx1"/>
                </a:solidFill>
              </a:rPr>
              <a:pPr eaLnBrk="1" hangingPunct="1"/>
              <a:t>3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B75880CB-BD22-4995-80A4-ECD37F89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8001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85775" indent="-485775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Programa</a:t>
            </a:r>
            <a:r>
              <a:rPr lang="pt-BR" altLang="pt-BR" sz="28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(ou código)</a:t>
            </a:r>
          </a:p>
          <a:p>
            <a:pPr eaLnBrk="1" hangingPunct="1">
              <a:spcBef>
                <a:spcPct val="20000"/>
              </a:spcBef>
            </a:pPr>
            <a:endParaRPr lang="pt-BR" altLang="pt-BR" sz="200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	Conjunto de instruções seqüenciais que solicita que o computador execute alguma ação (ou atividade) por meio de uma comunicação, no nosso caso, usando uma linguagem de programação</a:t>
            </a:r>
            <a:endParaRPr lang="pt-BR" altLang="pt-BR" sz="280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pt-BR" altLang="pt-BR" sz="28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Fonte	- </a:t>
            </a:r>
            <a:r>
              <a:rPr lang="pt-BR" altLang="pt-BR" sz="24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escrito na linguagem desejada - no caso ‘.C’ ou ‘.CPP’</a:t>
            </a:r>
          </a:p>
          <a:p>
            <a:pPr eaLnBrk="1" hangingPunct="1"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pt-BR" altLang="pt-BR" sz="28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Objeto - </a:t>
            </a:r>
            <a:r>
              <a:rPr lang="pt-BR" altLang="pt-BR" sz="24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fonte traduzido em linguagem de máquina - ‘.OBJ’</a:t>
            </a:r>
          </a:p>
          <a:p>
            <a:pPr eaLnBrk="1" hangingPunct="1"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pt-BR" altLang="pt-BR" sz="28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Executável -	</a:t>
            </a:r>
            <a:r>
              <a:rPr lang="pt-BR" altLang="pt-BR" sz="24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agrega ao código objeto algumas rotinas por meio da </a:t>
            </a:r>
            <a:r>
              <a:rPr lang="pt-BR" altLang="pt-BR" sz="2400" u="sng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linkedição</a:t>
            </a:r>
            <a:r>
              <a:rPr lang="pt-BR" altLang="pt-BR" sz="24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gerando um programa ‘.EXE’</a:t>
            </a:r>
          </a:p>
        </p:txBody>
      </p:sp>
      <p:sp>
        <p:nvSpPr>
          <p:cNvPr id="14342" name="Rectangle 1028">
            <a:extLst>
              <a:ext uri="{FF2B5EF4-FFF2-40B4-BE49-F238E27FC236}">
                <a16:creationId xmlns:a16="http://schemas.microsoft.com/office/drawing/2014/main" id="{C95236B6-55F2-4C99-AB9D-A1BB310F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5925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Data 2">
            <a:extLst>
              <a:ext uri="{FF2B5EF4-FFF2-40B4-BE49-F238E27FC236}">
                <a16:creationId xmlns:a16="http://schemas.microsoft.com/office/drawing/2014/main" id="{C51E33AF-030F-4033-899A-7E79DF329D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B1480E-E365-4657-90DC-4007063280F4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15363" name="Espaço Reservado para Rodapé 3">
            <a:extLst>
              <a:ext uri="{FF2B5EF4-FFF2-40B4-BE49-F238E27FC236}">
                <a16:creationId xmlns:a16="http://schemas.microsoft.com/office/drawing/2014/main" id="{934982EC-A422-47A6-B7C9-F193B99F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1B7765D-66C8-4073-9FE1-5D21154F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260B89-D896-4EE5-BF9D-5ECC3EEEC4DE}" type="slidenum">
              <a:rPr lang="pt-BR" altLang="pt-BR" sz="1400">
                <a:solidFill>
                  <a:schemeClr val="tx1"/>
                </a:solidFill>
              </a:rPr>
              <a:pPr eaLnBrk="1" hangingPunct="1"/>
              <a:t>4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7D2E6B02-A835-4D31-8C8A-196230785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>
                <a:solidFill>
                  <a:srgbClr val="000099"/>
                </a:solidFill>
              </a:rPr>
              <a:t>Iniciando a Programação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306B334-8358-4B8A-9DCC-CA388B04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8153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77825" indent="-377825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è"/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Qualquer linguagem de programação pode ser interpretada ou compilada, onde a interpretação ou a compilação trabalham sobre o programa/código fonte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pt-BR" altLang="pt-BR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200" u="sng">
                <a:solidFill>
                  <a:schemeClr val="tx1"/>
                </a:solidFill>
              </a:rPr>
              <a:t>Compilador </a:t>
            </a:r>
            <a:r>
              <a:rPr lang="pt-BR" altLang="pt-BR" sz="3200" u="sng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pt-BR" altLang="pt-BR" sz="3200" u="sng">
                <a:solidFill>
                  <a:schemeClr val="tx1"/>
                </a:solidFill>
              </a:rPr>
              <a:t> Interpretador</a:t>
            </a:r>
          </a:p>
          <a:p>
            <a:pPr algn="l" eaLnBrk="1" hangingPunct="1">
              <a:spcBef>
                <a:spcPct val="20000"/>
              </a:spcBef>
            </a:pPr>
            <a:endParaRPr lang="pt-BR" altLang="pt-BR" sz="100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chemeClr val="tx1"/>
                </a:solidFill>
              </a:rPr>
              <a:t>O ser humano compreende a linguagem natural (português, chinês, ...), enquanto que o computador entende a linguagem de máquina (binária – 0 e 1)</a:t>
            </a:r>
          </a:p>
        </p:txBody>
      </p:sp>
      <p:grpSp>
        <p:nvGrpSpPr>
          <p:cNvPr id="23577" name="Group 25">
            <a:extLst>
              <a:ext uri="{FF2B5EF4-FFF2-40B4-BE49-F238E27FC236}">
                <a16:creationId xmlns:a16="http://schemas.microsoft.com/office/drawing/2014/main" id="{9DEB9096-1BC3-4A76-8DFF-E3877CE9AFB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921250"/>
            <a:ext cx="457200" cy="685800"/>
            <a:chOff x="1536" y="3168"/>
            <a:chExt cx="288" cy="432"/>
          </a:xfrm>
        </p:grpSpPr>
        <p:sp>
          <p:nvSpPr>
            <p:cNvPr id="15381" name="Oval 17">
              <a:extLst>
                <a:ext uri="{FF2B5EF4-FFF2-40B4-BE49-F238E27FC236}">
                  <a16:creationId xmlns:a16="http://schemas.microsoft.com/office/drawing/2014/main" id="{1A199FA5-846F-45DB-90B6-48A856E24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5382" name="Line 18">
              <a:extLst>
                <a:ext uri="{FF2B5EF4-FFF2-40B4-BE49-F238E27FC236}">
                  <a16:creationId xmlns:a16="http://schemas.microsoft.com/office/drawing/2014/main" id="{E3E27F25-6884-4859-9997-6EB74481E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15383" name="Line 20">
              <a:extLst>
                <a:ext uri="{FF2B5EF4-FFF2-40B4-BE49-F238E27FC236}">
                  <a16:creationId xmlns:a16="http://schemas.microsoft.com/office/drawing/2014/main" id="{881547DE-95DA-4C97-B10A-638A1763E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33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15384" name="Line 21">
              <a:extLst>
                <a:ext uri="{FF2B5EF4-FFF2-40B4-BE49-F238E27FC236}">
                  <a16:creationId xmlns:a16="http://schemas.microsoft.com/office/drawing/2014/main" id="{E669FA46-0942-4976-B5D3-976360F41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3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15385" name="Line 22">
              <a:extLst>
                <a:ext uri="{FF2B5EF4-FFF2-40B4-BE49-F238E27FC236}">
                  <a16:creationId xmlns:a16="http://schemas.microsoft.com/office/drawing/2014/main" id="{18824040-F50D-43A0-AA23-3163A4F39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15386" name="Line 23">
              <a:extLst>
                <a:ext uri="{FF2B5EF4-FFF2-40B4-BE49-F238E27FC236}">
                  <a16:creationId xmlns:a16="http://schemas.microsoft.com/office/drawing/2014/main" id="{EE68E555-2C26-4C8A-8FE3-D037764D1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pt-BR"/>
            </a:p>
          </p:txBody>
        </p:sp>
      </p:grpSp>
      <p:sp>
        <p:nvSpPr>
          <p:cNvPr id="23578" name="AutoShape 26">
            <a:extLst>
              <a:ext uri="{FF2B5EF4-FFF2-40B4-BE49-F238E27FC236}">
                <a16:creationId xmlns:a16="http://schemas.microsoft.com/office/drawing/2014/main" id="{DC0DF298-5E83-4CA6-A6B3-5336FD334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73650"/>
            <a:ext cx="1752600" cy="685800"/>
          </a:xfrm>
          <a:prstGeom prst="leftRightArrow">
            <a:avLst>
              <a:gd name="adj1" fmla="val 50000"/>
              <a:gd name="adj2" fmla="val 511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2400">
                <a:solidFill>
                  <a:schemeClr val="tx1"/>
                </a:solidFill>
              </a:rPr>
              <a:t>tradutor</a:t>
            </a:r>
          </a:p>
        </p:txBody>
      </p:sp>
      <p:grpSp>
        <p:nvGrpSpPr>
          <p:cNvPr id="23592" name="Group 40">
            <a:extLst>
              <a:ext uri="{FF2B5EF4-FFF2-40B4-BE49-F238E27FC236}">
                <a16:creationId xmlns:a16="http://schemas.microsoft.com/office/drawing/2014/main" id="{7819B879-6DA4-448B-AC3D-1FA88D2026E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073650"/>
            <a:ext cx="609600" cy="533400"/>
            <a:chOff x="3744" y="3168"/>
            <a:chExt cx="384" cy="336"/>
          </a:xfrm>
        </p:grpSpPr>
        <p:sp>
          <p:nvSpPr>
            <p:cNvPr id="15372" name="AutoShape 28">
              <a:extLst>
                <a:ext uri="{FF2B5EF4-FFF2-40B4-BE49-F238E27FC236}">
                  <a16:creationId xmlns:a16="http://schemas.microsoft.com/office/drawing/2014/main" id="{D73C6AAE-DCFC-4FD8-89C9-1A9753D4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68"/>
              <a:ext cx="336" cy="240"/>
            </a:xfrm>
            <a:prstGeom prst="bevel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grpSp>
          <p:nvGrpSpPr>
            <p:cNvPr id="15373" name="Group 35">
              <a:extLst>
                <a:ext uri="{FF2B5EF4-FFF2-40B4-BE49-F238E27FC236}">
                  <a16:creationId xmlns:a16="http://schemas.microsoft.com/office/drawing/2014/main" id="{1A9D1747-D8CD-482B-BC1E-52753DAEB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3408"/>
              <a:ext cx="336" cy="96"/>
              <a:chOff x="3792" y="3408"/>
              <a:chExt cx="336" cy="96"/>
            </a:xfrm>
          </p:grpSpPr>
          <p:sp>
            <p:nvSpPr>
              <p:cNvPr id="15378" name="Line 32">
                <a:extLst>
                  <a:ext uri="{FF2B5EF4-FFF2-40B4-BE49-F238E27FC236}">
                    <a16:creationId xmlns:a16="http://schemas.microsoft.com/office/drawing/2014/main" id="{AB2B618C-5524-4911-B337-0AFB7B90F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40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pt-BR"/>
              </a:p>
            </p:txBody>
          </p:sp>
          <p:sp>
            <p:nvSpPr>
              <p:cNvPr id="15379" name="Line 33">
                <a:extLst>
                  <a:ext uri="{FF2B5EF4-FFF2-40B4-BE49-F238E27FC236}">
                    <a16:creationId xmlns:a16="http://schemas.microsoft.com/office/drawing/2014/main" id="{24C69A22-54B8-46AC-8F81-D682236A5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pt-BR"/>
              </a:p>
            </p:txBody>
          </p:sp>
          <p:sp>
            <p:nvSpPr>
              <p:cNvPr id="15380" name="Line 34">
                <a:extLst>
                  <a:ext uri="{FF2B5EF4-FFF2-40B4-BE49-F238E27FC236}">
                    <a16:creationId xmlns:a16="http://schemas.microsoft.com/office/drawing/2014/main" id="{B24F11DF-7F7D-4899-9778-0C61DCAA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pt-BR"/>
              </a:p>
            </p:txBody>
          </p:sp>
        </p:grpSp>
        <p:grpSp>
          <p:nvGrpSpPr>
            <p:cNvPr id="15374" name="Group 36">
              <a:extLst>
                <a:ext uri="{FF2B5EF4-FFF2-40B4-BE49-F238E27FC236}">
                  <a16:creationId xmlns:a16="http://schemas.microsoft.com/office/drawing/2014/main" id="{B255AB40-FA78-4E50-976D-94738DE17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408"/>
              <a:ext cx="336" cy="96"/>
              <a:chOff x="3792" y="3408"/>
              <a:chExt cx="336" cy="96"/>
            </a:xfrm>
          </p:grpSpPr>
          <p:sp>
            <p:nvSpPr>
              <p:cNvPr id="15375" name="Line 37">
                <a:extLst>
                  <a:ext uri="{FF2B5EF4-FFF2-40B4-BE49-F238E27FC236}">
                    <a16:creationId xmlns:a16="http://schemas.microsoft.com/office/drawing/2014/main" id="{D92F994F-8382-4040-848F-FFE2DA70E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40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pt-BR"/>
              </a:p>
            </p:txBody>
          </p:sp>
          <p:sp>
            <p:nvSpPr>
              <p:cNvPr id="15376" name="Line 38">
                <a:extLst>
                  <a:ext uri="{FF2B5EF4-FFF2-40B4-BE49-F238E27FC236}">
                    <a16:creationId xmlns:a16="http://schemas.microsoft.com/office/drawing/2014/main" id="{A4B87559-0D39-4028-B944-B10399C2F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pt-BR"/>
              </a:p>
            </p:txBody>
          </p:sp>
          <p:sp>
            <p:nvSpPr>
              <p:cNvPr id="15377" name="Line 39">
                <a:extLst>
                  <a:ext uri="{FF2B5EF4-FFF2-40B4-BE49-F238E27FC236}">
                    <a16:creationId xmlns:a16="http://schemas.microsoft.com/office/drawing/2014/main" id="{32CA871B-24D6-4C73-8E19-122A5A088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5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pt-BR"/>
              </a:p>
            </p:txBody>
          </p:sp>
        </p:grpSp>
      </p:grpSp>
      <p:sp>
        <p:nvSpPr>
          <p:cNvPr id="23593" name="Text Box 41">
            <a:extLst>
              <a:ext uri="{FF2B5EF4-FFF2-40B4-BE49-F238E27FC236}">
                <a16:creationId xmlns:a16="http://schemas.microsoft.com/office/drawing/2014/main" id="{8B4527AA-2386-47D0-ACA8-381467C18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60705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>
                <a:solidFill>
                  <a:schemeClr val="tx1"/>
                </a:solidFill>
              </a:rPr>
              <a:t>Ser humano  			         </a:t>
            </a:r>
            <a:r>
              <a:rPr lang="pt-BR" altLang="pt-BR" sz="1800">
                <a:solidFill>
                  <a:schemeClr val="tx1"/>
                </a:solidFill>
              </a:rPr>
              <a:t>computador</a:t>
            </a:r>
          </a:p>
        </p:txBody>
      </p:sp>
      <p:sp>
        <p:nvSpPr>
          <p:cNvPr id="23594" name="Text Box 42">
            <a:extLst>
              <a:ext uri="{FF2B5EF4-FFF2-40B4-BE49-F238E27FC236}">
                <a16:creationId xmlns:a16="http://schemas.microsoft.com/office/drawing/2014/main" id="{B972AB8D-815A-45CB-A028-FD89A373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59450"/>
            <a:ext cx="254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solidFill>
                  <a:schemeClr val="tx1"/>
                </a:solidFill>
              </a:rPr>
              <a:t>Interpretando ou compilando</a:t>
            </a:r>
          </a:p>
        </p:txBody>
      </p:sp>
    </p:spTree>
    <p:extLst>
      <p:ext uri="{BB962C8B-B14F-4D97-AF65-F5344CB8AC3E}">
        <p14:creationId xmlns:p14="http://schemas.microsoft.com/office/powerpoint/2010/main" val="159076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 advAuto="0"/>
      <p:bldP spid="23578" grpId="0" animBg="1" autoUpdateAnimBg="0"/>
      <p:bldP spid="23593" grpId="0" autoUpdateAnimBg="0"/>
      <p:bldP spid="2359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Data 3">
            <a:extLst>
              <a:ext uri="{FF2B5EF4-FFF2-40B4-BE49-F238E27FC236}">
                <a16:creationId xmlns:a16="http://schemas.microsoft.com/office/drawing/2014/main" id="{34D10254-2E63-4C69-9C8D-35261F6897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D534D2-869E-4F64-A618-4C656F8C3F98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16387" name="Espaço Reservado para Rodapé 4">
            <a:extLst>
              <a:ext uri="{FF2B5EF4-FFF2-40B4-BE49-F238E27FC236}">
                <a16:creationId xmlns:a16="http://schemas.microsoft.com/office/drawing/2014/main" id="{72209F6F-12A2-4844-9A24-E9796344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16388" name="Espaço Reservado para Número de Slide 5">
            <a:extLst>
              <a:ext uri="{FF2B5EF4-FFF2-40B4-BE49-F238E27FC236}">
                <a16:creationId xmlns:a16="http://schemas.microsoft.com/office/drawing/2014/main" id="{39EA1BB6-6966-4811-B6FB-5992B695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0D0ACF-5834-47DA-9E39-1469A1D2286C}" type="slidenum">
              <a:rPr lang="pt-BR" altLang="pt-BR" sz="1400">
                <a:solidFill>
                  <a:schemeClr val="tx1"/>
                </a:solidFill>
              </a:rPr>
              <a:pPr eaLnBrk="1" hangingPunct="1"/>
              <a:t>5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C8AA654-6180-4121-8593-0AE3E4600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u="sng"/>
              <a:t>INTERPRETADOR</a:t>
            </a:r>
          </a:p>
          <a:p>
            <a:pPr eaLnBrk="1" hangingPunct="1">
              <a:buFontTx/>
              <a:buNone/>
            </a:pPr>
            <a:endParaRPr lang="pt-BR" altLang="pt-BR" sz="900"/>
          </a:p>
          <a:p>
            <a:pPr lvl="1" eaLnBrk="1" hangingPunct="1"/>
            <a:r>
              <a:rPr lang="pt-BR" altLang="pt-BR"/>
              <a:t>Lê a primeira instrução</a:t>
            </a:r>
          </a:p>
          <a:p>
            <a:pPr lvl="1" eaLnBrk="1" hangingPunct="1"/>
            <a:r>
              <a:rPr lang="pt-BR" altLang="pt-BR"/>
              <a:t>Consiste a sintaxe (depuração)</a:t>
            </a:r>
          </a:p>
          <a:p>
            <a:pPr lvl="1" eaLnBrk="1" hangingPunct="1"/>
            <a:r>
              <a:rPr lang="pt-BR" altLang="pt-BR"/>
              <a:t>Transforma em linguagem de máquina</a:t>
            </a:r>
          </a:p>
          <a:p>
            <a:pPr lvl="1" eaLnBrk="1" hangingPunct="1"/>
            <a:r>
              <a:rPr lang="pt-BR" altLang="pt-BR"/>
              <a:t>Executa a instrução (1ª)</a:t>
            </a:r>
          </a:p>
          <a:p>
            <a:pPr lvl="1" eaLnBrk="1" hangingPunct="1"/>
            <a:r>
              <a:rPr lang="pt-BR" altLang="pt-BR"/>
              <a:t>Repete o processo até o fim ou achar erro</a:t>
            </a:r>
          </a:p>
          <a:p>
            <a:pPr lvl="1" eaLnBrk="1" hangingPunct="1"/>
            <a:r>
              <a:rPr lang="pt-BR" altLang="pt-BR"/>
              <a:t>Interpretador sempre estará presente</a:t>
            </a:r>
          </a:p>
          <a:p>
            <a:pPr eaLnBrk="1" hangingPunct="1">
              <a:buFontTx/>
              <a:buNone/>
            </a:pPr>
            <a:endParaRPr lang="pt-BR" altLang="pt-BR" sz="900"/>
          </a:p>
          <a:p>
            <a:pPr eaLnBrk="1" hangingPunct="1"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Se uma instrução é feita várias vezes o processo se repete o mesmo número de vezes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763000C-46BE-4737-A43C-5FE056C2D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>
                <a:solidFill>
                  <a:srgbClr val="000099"/>
                </a:solidFill>
              </a:rPr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89848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Data 2">
            <a:extLst>
              <a:ext uri="{FF2B5EF4-FFF2-40B4-BE49-F238E27FC236}">
                <a16:creationId xmlns:a16="http://schemas.microsoft.com/office/drawing/2014/main" id="{B34AF2CC-45FC-403B-B200-D226D6A02D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9959F5-03CA-47D6-813A-374DBC37BD16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17411" name="Espaço Reservado para Rodapé 3">
            <a:extLst>
              <a:ext uri="{FF2B5EF4-FFF2-40B4-BE49-F238E27FC236}">
                <a16:creationId xmlns:a16="http://schemas.microsoft.com/office/drawing/2014/main" id="{68EBE5D0-662C-4544-9D37-A987C5DE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17412" name="Espaço Reservado para Número de Slide 4">
            <a:extLst>
              <a:ext uri="{FF2B5EF4-FFF2-40B4-BE49-F238E27FC236}">
                <a16:creationId xmlns:a16="http://schemas.microsoft.com/office/drawing/2014/main" id="{46FE78F5-38CC-43BA-BBDA-EEB7CBB2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575EC9-3713-44F8-A2F0-5D7EE9A3B9C3}" type="slidenum">
              <a:rPr lang="pt-BR" altLang="pt-BR" sz="1400">
                <a:solidFill>
                  <a:schemeClr val="tx1"/>
                </a:solidFill>
              </a:rPr>
              <a:pPr eaLnBrk="1" hangingPunct="1"/>
              <a:t>6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FD4EE41-5378-4E9B-BB84-B708A9F5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pt-BR" altLang="pt-BR" sz="3200" u="sng">
                <a:solidFill>
                  <a:schemeClr val="tx1"/>
                </a:solidFill>
              </a:rPr>
              <a:t>COMPILADOR</a:t>
            </a:r>
          </a:p>
          <a:p>
            <a:pPr algn="l" eaLnBrk="1" hangingPunct="1">
              <a:spcBef>
                <a:spcPct val="20000"/>
              </a:spcBef>
            </a:pPr>
            <a:endParaRPr lang="pt-BR" altLang="pt-BR" sz="800" u="sng">
              <a:solidFill>
                <a:schemeClr val="tx1"/>
              </a:solidFill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3200">
                <a:solidFill>
                  <a:schemeClr val="tx1"/>
                </a:solidFill>
              </a:rPr>
              <a:t>Lê a primeira instrução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3200">
                <a:solidFill>
                  <a:schemeClr val="tx1"/>
                </a:solidFill>
              </a:rPr>
              <a:t>Consiste a sintaxe (depuração)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3200">
                <a:solidFill>
                  <a:schemeClr val="tx1"/>
                </a:solidFill>
              </a:rPr>
              <a:t>Transforma em linguagem de máquina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3200">
                <a:solidFill>
                  <a:schemeClr val="tx1"/>
                </a:solidFill>
              </a:rPr>
              <a:t>Próxima instrução até o fim ou achar erro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3200">
                <a:solidFill>
                  <a:schemeClr val="tx1"/>
                </a:solidFill>
              </a:rPr>
              <a:t>Gera ‘.OBJ’ com instruções já traduzidas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3200">
                <a:solidFill>
                  <a:schemeClr val="tx1"/>
                </a:solidFill>
              </a:rPr>
              <a:t>Agrega rotinas traduzidas e gera ‘.EXE’</a:t>
            </a:r>
          </a:p>
          <a:p>
            <a:pPr eaLnBrk="1" hangingPunct="1"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pt-BR" alt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Traduzir significa transformar as rotinas já compiladas/interpretadas em linguagem de máquina</a:t>
            </a: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6DF8400D-06F0-46FF-8C3A-8794911E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0705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Data 4">
            <a:extLst>
              <a:ext uri="{FF2B5EF4-FFF2-40B4-BE49-F238E27FC236}">
                <a16:creationId xmlns:a16="http://schemas.microsoft.com/office/drawing/2014/main" id="{244695D5-AA7F-4513-9EA0-6E75416A27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8D382D-DC2A-4C69-9165-860F5D52430B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18435" name="Espaço Reservado para Rodapé 5">
            <a:extLst>
              <a:ext uri="{FF2B5EF4-FFF2-40B4-BE49-F238E27FC236}">
                <a16:creationId xmlns:a16="http://schemas.microsoft.com/office/drawing/2014/main" id="{8854E346-5126-48B0-877E-D9198E58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18436" name="Espaço Reservado para Número de Slide 6">
            <a:extLst>
              <a:ext uri="{FF2B5EF4-FFF2-40B4-BE49-F238E27FC236}">
                <a16:creationId xmlns:a16="http://schemas.microsoft.com/office/drawing/2014/main" id="{392B1E5B-EFE2-4797-BE34-A73DD160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692F53-750E-4D53-B2D2-9F79E959C09E}" type="slidenum">
              <a:rPr lang="pt-BR" altLang="pt-BR" sz="1400">
                <a:solidFill>
                  <a:schemeClr val="tx1"/>
                </a:solidFill>
              </a:rPr>
              <a:pPr eaLnBrk="1" hangingPunct="1"/>
              <a:t>7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7B65C05-73F7-48EF-B48F-A51E17E83E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4038600" cy="2209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u="sng"/>
              <a:t>COMPILADOR</a:t>
            </a:r>
          </a:p>
          <a:p>
            <a:pPr algn="just" eaLnBrk="1" hangingPunct="1"/>
            <a:r>
              <a:rPr lang="pt-BR" altLang="pt-BR" sz="2400"/>
              <a:t>15 a 20 vezes mais rápido</a:t>
            </a:r>
          </a:p>
          <a:p>
            <a:pPr algn="just" eaLnBrk="1" hangingPunct="1"/>
            <a:r>
              <a:rPr lang="pt-BR" altLang="pt-BR" sz="2400"/>
              <a:t>Execução sem a presença do compilador</a:t>
            </a:r>
          </a:p>
          <a:p>
            <a:pPr algn="just" eaLnBrk="1" hangingPunct="1"/>
            <a:r>
              <a:rPr lang="pt-BR" altLang="pt-BR" sz="2400"/>
              <a:t>Protege o código-fonte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7FC0A596-9201-4D14-8CCE-C7A76E20F9A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4114800" cy="21383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u="sng"/>
              <a:t>INTERPRETADOR</a:t>
            </a:r>
          </a:p>
          <a:p>
            <a:pPr algn="just" eaLnBrk="1" hangingPunct="1"/>
            <a:r>
              <a:rPr lang="pt-BR" altLang="pt-BR" sz="2400"/>
              <a:t>Não é necessário estar totalmente sem erro</a:t>
            </a:r>
          </a:p>
          <a:p>
            <a:pPr algn="just" eaLnBrk="1" hangingPunct="1"/>
            <a:r>
              <a:rPr lang="pt-BR" altLang="pt-BR" sz="2400"/>
              <a:t>Pode ser mais conveniente na fase de aprendizado</a:t>
            </a:r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D9C9E9F4-5F0C-4B01-B1A9-7019AFE8C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143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02F76D2F-E9A9-4631-9E3C-93B4D9AF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IMPORTANTE</a:t>
            </a:r>
            <a:endParaRPr lang="pt-BR" altLang="pt-BR" sz="280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</a:rPr>
              <a:t>O código-objeto não é executável (precisa utilizar um </a:t>
            </a:r>
            <a:r>
              <a:rPr lang="pt-BR" altLang="pt-BR" sz="2400" u="sng">
                <a:solidFill>
                  <a:schemeClr val="tx1"/>
                </a:solidFill>
              </a:rPr>
              <a:t>linkeditor</a:t>
            </a:r>
            <a:r>
              <a:rPr lang="pt-BR" altLang="pt-BR" sz="2400">
                <a:solidFill>
                  <a:schemeClr val="tx1"/>
                </a:solidFill>
              </a:rPr>
              <a:t> para torná-lo executável)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</a:rPr>
              <a:t>Programas C são criados por intermédio da linkedição de um ou mais códigos-objetos com uma ou mais bibliotecas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</a:rPr>
              <a:t>Uma biblioteca é um conjunto de códigos-linkeditáveis criados ou fornecidos com os compiladores (ou adquiridos)</a:t>
            </a:r>
            <a:endParaRPr lang="pt-BR" altLang="pt-BR" sz="240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3A9415E1-A9E3-4F2E-9A36-E6055228C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766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D833CBC4-8393-4B97-9948-F1AACD3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3330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 advAuto="0"/>
      <p:bldP spid="26628" grpId="0" build="p" autoUpdateAnimBg="0" advAuto="0"/>
      <p:bldP spid="26631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Data 1">
            <a:extLst>
              <a:ext uri="{FF2B5EF4-FFF2-40B4-BE49-F238E27FC236}">
                <a16:creationId xmlns:a16="http://schemas.microsoft.com/office/drawing/2014/main" id="{D5AB232A-BA1A-4D21-B7E4-19EAC59ADE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434D6F-A849-4B5C-ACBF-D470D7F20D2B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19459" name="Espaço Reservado para Rodapé 2">
            <a:extLst>
              <a:ext uri="{FF2B5EF4-FFF2-40B4-BE49-F238E27FC236}">
                <a16:creationId xmlns:a16="http://schemas.microsoft.com/office/drawing/2014/main" id="{24B98F14-8964-4E6C-A144-0AA0996A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05F60EAD-5FED-4D82-BAA2-17E71BC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428A63-AFA6-471A-8FDF-7E0698A56AD9}" type="slidenum">
              <a:rPr lang="pt-BR" altLang="pt-BR" sz="1400">
                <a:solidFill>
                  <a:schemeClr val="tx1"/>
                </a:solidFill>
              </a:rPr>
              <a:pPr eaLnBrk="1" hangingPunct="1"/>
              <a:t>8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2C8CFF1-6B96-4BC5-ADA8-6ED7577A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001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t-BR" altLang="pt-BR" sz="2800" u="sng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HISTÓRICO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800">
              <a:solidFill>
                <a:schemeClr val="tx1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cs typeface="Times New Roman" panose="02020603050405020304" pitchFamily="18" charset="0"/>
              </a:rPr>
              <a:t>A linguagem C foi inventada e implementada primeiramente no sistema operacional UNIX em um DEC PDP-11 por </a:t>
            </a:r>
            <a:r>
              <a:rPr lang="pt-BR" altLang="pt-BR" sz="2400" i="1">
                <a:solidFill>
                  <a:schemeClr val="tx1"/>
                </a:solidFill>
                <a:cs typeface="Times New Roman" panose="02020603050405020304" pitchFamily="18" charset="0"/>
              </a:rPr>
              <a:t>Dennis M. Ritchie </a:t>
            </a:r>
            <a:r>
              <a:rPr lang="pt-BR" altLang="pt-BR" sz="2400">
                <a:solidFill>
                  <a:schemeClr val="tx1"/>
                </a:solidFill>
                <a:cs typeface="Times New Roman" panose="02020603050405020304" pitchFamily="18" charset="0"/>
              </a:rPr>
              <a:t>no Laboratório </a:t>
            </a:r>
            <a:r>
              <a:rPr lang="pt-BR" altLang="pt-BR" sz="2400" i="1">
                <a:solidFill>
                  <a:schemeClr val="tx1"/>
                </a:solidFill>
                <a:cs typeface="Times New Roman" panose="02020603050405020304" pitchFamily="18" charset="0"/>
              </a:rPr>
              <a:t>Bell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</a:rPr>
              <a:t> </a:t>
            </a:r>
            <a:r>
              <a:rPr lang="pt-BR" altLang="pt-BR" sz="2400">
                <a:solidFill>
                  <a:schemeClr val="tx1"/>
                </a:solidFill>
                <a:cs typeface="Times New Roman" panose="02020603050405020304" pitchFamily="18" charset="0"/>
              </a:rPr>
              <a:t>C é resultado do processo evolutivo que começou com a linguagem BCPL, que influenciou na elaboração da linguagem B de </a:t>
            </a:r>
            <a:r>
              <a:rPr lang="pt-BR" altLang="pt-BR" sz="2400" i="1">
                <a:solidFill>
                  <a:schemeClr val="tx1"/>
                </a:solidFill>
                <a:cs typeface="Times New Roman" panose="02020603050405020304" pitchFamily="18" charset="0"/>
              </a:rPr>
              <a:t>Ken Thompson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cs typeface="Times New Roman" panose="02020603050405020304" pitchFamily="18" charset="0"/>
              </a:rPr>
              <a:t>Com a linguagem B chegou-se a criação da linguagem C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 a popularidade dos microcomputadores surgem muitas implementações de C com algumas discrepâncias</a:t>
            </a:r>
            <a:endParaRPr lang="pt-BR" altLang="pt-BR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pt-BR" altLang="pt-BR" sz="2400" i="1">
                <a:solidFill>
                  <a:schemeClr val="tx1"/>
                </a:solidFill>
                <a:cs typeface="Times New Roman" panose="02020603050405020304" pitchFamily="18" charset="0"/>
              </a:rPr>
              <a:t>American National Standards Institute</a:t>
            </a:r>
            <a:r>
              <a:rPr lang="pt-BR" altLang="pt-BR" sz="2400">
                <a:solidFill>
                  <a:schemeClr val="tx1"/>
                </a:solidFill>
                <a:cs typeface="Times New Roman" panose="02020603050405020304" pitchFamily="18" charset="0"/>
              </a:rPr>
              <a:t> (ANSI) estabelece um padrão no início da década de oitenta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4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Grandes empresas preocupam-se em atender o padrão ANSI</a:t>
            </a:r>
            <a:endParaRPr lang="pt-BR" altLang="pt-BR" sz="2400">
              <a:solidFill>
                <a:schemeClr val="tx1"/>
              </a:solidFill>
            </a:endParaRP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6FB665E-0FF0-4CDC-B8A8-09C7CAC8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7237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Data 1">
            <a:extLst>
              <a:ext uri="{FF2B5EF4-FFF2-40B4-BE49-F238E27FC236}">
                <a16:creationId xmlns:a16="http://schemas.microsoft.com/office/drawing/2014/main" id="{AD125ACC-324F-4AFC-8ED8-E79CDA30D4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49DABB-549F-40A8-9E29-285A2B14C0A4}" type="datetime1">
              <a:rPr lang="pt-BR" altLang="pt-BR" sz="1400" smtClean="0">
                <a:solidFill>
                  <a:schemeClr val="tx1"/>
                </a:solidFill>
              </a:rPr>
              <a:pPr eaLnBrk="1" hangingPunct="1"/>
              <a:t>13/02/2022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20483" name="Espaço Reservado para Rodapé 2">
            <a:extLst>
              <a:ext uri="{FF2B5EF4-FFF2-40B4-BE49-F238E27FC236}">
                <a16:creationId xmlns:a16="http://schemas.microsoft.com/office/drawing/2014/main" id="{EC7D9769-22DD-4275-8CC7-BB3836E3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chemeClr val="tx1"/>
                </a:solidFill>
              </a:rPr>
              <a:t>Algoritmo e Programação</a:t>
            </a: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92C6604D-5E6B-4C3A-954E-0EB33D8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798AA1-C7A3-496F-8252-683A34E5C2D6}" type="slidenum">
              <a:rPr lang="pt-BR" altLang="pt-BR" sz="1400">
                <a:solidFill>
                  <a:schemeClr val="tx1"/>
                </a:solidFill>
              </a:rPr>
              <a:pPr eaLnBrk="1" hangingPunct="1"/>
              <a:t>9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0D708055-A763-407D-8A98-15F21BFA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5038"/>
            <a:ext cx="8153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600">
                <a:solidFill>
                  <a:schemeClr val="tx1"/>
                </a:solidFill>
              </a:rPr>
              <a:t>Combina elementos de linguagens de alto nível (</a:t>
            </a:r>
            <a:r>
              <a:rPr lang="pt-BR" altLang="pt-BR" sz="2600" i="1">
                <a:solidFill>
                  <a:schemeClr val="tx1"/>
                </a:solidFill>
              </a:rPr>
              <a:t>Basic, Pascal, ...</a:t>
            </a:r>
            <a:r>
              <a:rPr lang="pt-BR" altLang="pt-BR" sz="2600">
                <a:solidFill>
                  <a:schemeClr val="tx1"/>
                </a:solidFill>
              </a:rPr>
              <a:t>) com a funcionalidade da linguagem de baixo nível (</a:t>
            </a:r>
            <a:r>
              <a:rPr lang="pt-BR" altLang="pt-BR" sz="2600" i="1">
                <a:solidFill>
                  <a:schemeClr val="tx1"/>
                </a:solidFill>
              </a:rPr>
              <a:t>Assembler, ...</a:t>
            </a:r>
            <a:r>
              <a:rPr lang="pt-BR" altLang="pt-BR" sz="260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600">
                <a:solidFill>
                  <a:schemeClr val="tx1"/>
                </a:solidFill>
              </a:rPr>
              <a:t>Linguagem Portável (</a:t>
            </a:r>
            <a:r>
              <a:rPr lang="pt-BR" altLang="pt-BR" sz="2600" i="1">
                <a:solidFill>
                  <a:schemeClr val="tx1"/>
                </a:solidFill>
              </a:rPr>
              <a:t>portabilidade</a:t>
            </a:r>
            <a:r>
              <a:rPr lang="pt-BR" altLang="pt-BR" sz="2600">
                <a:solidFill>
                  <a:schemeClr val="tx1"/>
                </a:solidFill>
              </a:rPr>
              <a:t>)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600">
                <a:solidFill>
                  <a:schemeClr val="tx1"/>
                </a:solidFill>
              </a:rPr>
              <a:t>Não efetua nenhuma verificação em tempo de execução (responsabilidade do programador).Ex. tamanho de vetores e matrizes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600">
                <a:solidFill>
                  <a:schemeClr val="tx1"/>
                </a:solidFill>
              </a:rPr>
              <a:t>O padrão ANSI implementa o conceito de protótipo de função</a:t>
            </a:r>
          </a:p>
        </p:txBody>
      </p:sp>
      <p:sp>
        <p:nvSpPr>
          <p:cNvPr id="32772" name="Rectangle 1028">
            <a:extLst>
              <a:ext uri="{FF2B5EF4-FFF2-40B4-BE49-F238E27FC236}">
                <a16:creationId xmlns:a16="http://schemas.microsoft.com/office/drawing/2014/main" id="{0B6BC3EF-0E4F-42E6-9E2C-0F3A2B3FE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09600"/>
            <a:ext cx="1143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9600">
                <a:solidFill>
                  <a:schemeClr val="tx1"/>
                </a:solidFill>
              </a:rPr>
              <a:t> { </a:t>
            </a:r>
          </a:p>
        </p:txBody>
      </p:sp>
      <p:sp>
        <p:nvSpPr>
          <p:cNvPr id="32773" name="Rectangle 1029">
            <a:extLst>
              <a:ext uri="{FF2B5EF4-FFF2-40B4-BE49-F238E27FC236}">
                <a16:creationId xmlns:a16="http://schemas.microsoft.com/office/drawing/2014/main" id="{51327A96-0863-4465-9C7D-9A148C8D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838200"/>
            <a:ext cx="114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chemeClr val="tx1"/>
                </a:solidFill>
              </a:rPr>
              <a:t>Alto</a:t>
            </a:r>
          </a:p>
          <a:p>
            <a:pPr eaLnBrk="1" hangingPunct="1"/>
            <a:endParaRPr lang="pt-BR" altLang="pt-BR" sz="2800">
              <a:solidFill>
                <a:schemeClr val="tx1"/>
              </a:solidFill>
            </a:endParaRPr>
          </a:p>
          <a:p>
            <a:pPr eaLnBrk="1" hangingPunct="1"/>
            <a:r>
              <a:rPr lang="pt-BR" altLang="pt-BR" sz="2800">
                <a:solidFill>
                  <a:schemeClr val="tx1"/>
                </a:solidFill>
              </a:rPr>
              <a:t>Baixo</a:t>
            </a:r>
          </a:p>
        </p:txBody>
      </p:sp>
      <p:sp>
        <p:nvSpPr>
          <p:cNvPr id="32774" name="Rectangle 1030">
            <a:extLst>
              <a:ext uri="{FF2B5EF4-FFF2-40B4-BE49-F238E27FC236}">
                <a16:creationId xmlns:a16="http://schemas.microsoft.com/office/drawing/2014/main" id="{18970D9A-5285-4E4C-9026-C2BBFFA6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295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chemeClr val="tx1"/>
                </a:solidFill>
              </a:rPr>
              <a:t>Intermediário</a:t>
            </a:r>
          </a:p>
        </p:txBody>
      </p:sp>
      <p:sp>
        <p:nvSpPr>
          <p:cNvPr id="32775" name="Rectangle 1031">
            <a:extLst>
              <a:ext uri="{FF2B5EF4-FFF2-40B4-BE49-F238E27FC236}">
                <a16:creationId xmlns:a16="http://schemas.microsoft.com/office/drawing/2014/main" id="{B6B2AFBE-AA74-4B1B-B8C1-EC652D3CD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chemeClr val="tx1"/>
                </a:solidFill>
              </a:rPr>
              <a:t>Nível de linguagem</a:t>
            </a:r>
          </a:p>
        </p:txBody>
      </p:sp>
      <p:sp>
        <p:nvSpPr>
          <p:cNvPr id="20490" name="Rectangle 1032">
            <a:extLst>
              <a:ext uri="{FF2B5EF4-FFF2-40B4-BE49-F238E27FC236}">
                <a16:creationId xmlns:a16="http://schemas.microsoft.com/office/drawing/2014/main" id="{6E36D2DE-2B02-43C1-AE3B-EC8AF308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/>
              <a:t>Iniciando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1091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 advAuto="0"/>
      <p:bldP spid="32772" grpId="0" autoUpdateAnimBg="0"/>
      <p:bldP spid="32773" grpId="0" autoUpdateAnimBg="0"/>
      <p:bldP spid="32774" grpId="0" autoUpdateAnimBg="0"/>
      <p:bldP spid="32775" grpId="0" autoUpdateAnimBg="0"/>
    </p:bld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2686</Words>
  <Application>Microsoft Office PowerPoint</Application>
  <PresentationFormat>Apresentação na tela (4:3)</PresentationFormat>
  <Paragraphs>408</Paragraphs>
  <Slides>29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Constantia</vt:lpstr>
      <vt:lpstr>Times New Roman</vt:lpstr>
      <vt:lpstr>Wingdings</vt:lpstr>
      <vt:lpstr>Tema do Office</vt:lpstr>
      <vt:lpstr>Algoritmos de Programação</vt:lpstr>
      <vt:lpstr>Linguagem de Programação C  Ambiente de programação  Tipos de dados, Operadores e instruções de Entrada e Saída. </vt:lpstr>
      <vt:lpstr>Apresentação do PowerPoint</vt:lpstr>
      <vt:lpstr>Iniciando a Programação</vt:lpstr>
      <vt:lpstr>Iniciando a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Joyce Siqueira</cp:lastModifiedBy>
  <cp:revision>200</cp:revision>
  <dcterms:created xsi:type="dcterms:W3CDTF">2016-08-15T14:02:52Z</dcterms:created>
  <dcterms:modified xsi:type="dcterms:W3CDTF">2022-02-14T00:35:46Z</dcterms:modified>
</cp:coreProperties>
</file>