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7" r:id="rId4"/>
    <p:sldId id="271" r:id="rId5"/>
    <p:sldId id="272" r:id="rId6"/>
    <p:sldId id="262" r:id="rId7"/>
    <p:sldId id="269" r:id="rId8"/>
    <p:sldId id="270" r:id="rId9"/>
    <p:sldId id="268" r:id="rId10"/>
    <p:sldId id="273" r:id="rId11"/>
    <p:sldId id="287" r:id="rId12"/>
    <p:sldId id="274" r:id="rId13"/>
    <p:sldId id="291" r:id="rId14"/>
    <p:sldId id="284" r:id="rId15"/>
    <p:sldId id="285" r:id="rId16"/>
    <p:sldId id="263" r:id="rId17"/>
    <p:sldId id="275" r:id="rId18"/>
    <p:sldId id="265" r:id="rId19"/>
    <p:sldId id="276" r:id="rId20"/>
    <p:sldId id="278" r:id="rId21"/>
    <p:sldId id="288" r:id="rId22"/>
    <p:sldId id="258" r:id="rId23"/>
    <p:sldId id="260" r:id="rId2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8950570-9E72-44FC-B088-3348F0DBC7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Algoritmo e Programação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950E2D2-B7F3-4D2E-9CE7-72E1E2357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06/02/2006</a:t>
            </a: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7B4B83B0-8DF3-43AC-87A5-20A9ADB89E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200"/>
              <a:t>Vandor Roberto Vilardi Rissoli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51DD971-A31D-434D-968D-F3743885A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4EB0A7-D3F3-4683-85A0-8B54B7BF8383}" type="slidenum">
              <a:rPr lang="pt-BR" altLang="pt-BR" sz="1200"/>
              <a:pPr eaLnBrk="1" hangingPunct="1"/>
              <a:t>3</a:t>
            </a:fld>
            <a:endParaRPr lang="pt-BR" altLang="pt-BR" sz="1200"/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42A8914A-DA7F-4C69-8468-CA74D2467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73B9E6CE-961C-4CE8-87AB-E6C86B08F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9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0E10-1340-496D-9F0A-DD3E5CBD3A74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sley.tschiedel@ucb.b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33400" y="2267736"/>
            <a:ext cx="7851648" cy="1828800"/>
          </a:xfrm>
        </p:spPr>
        <p:txBody>
          <a:bodyPr>
            <a:normAutofit/>
          </a:bodyPr>
          <a:lstStyle/>
          <a:p>
            <a:r>
              <a:rPr lang="pt-BR" sz="5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533400" y="455672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Curso: Análise e Desenvolvimento de Sistemas Modalidade: Presencial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Professor Ma. Joyce Siqueira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Email: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joyce@ucb.br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C09CFEEC-2B81-4816-8B2C-034B33F4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scanf</a:t>
            </a:r>
            <a:r>
              <a:rPr lang="pt-BR" altLang="pt-BR" sz="2800" u="sng"/>
              <a:t>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O endereço de uma variável é o local onde ela localiza-se na memória. O endereço representa o primeiro byte ocupado por ela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Código  Formatação da Função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%c	leia um único caractere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%d	leia um inteiro decimal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%e	leia um número em notação científica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%f	leia um número em ponto flutuante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%o	leia um inteiro octal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%s	leia uma série de caracteres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%u	leia um decimal sem sinal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%x	leia um número hexadecimal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%l	leia um inteiro longo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%lf	leia um double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1C133034-0DDC-4E6F-92CB-1CADC670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590800"/>
            <a:ext cx="3555504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 u="sng" dirty="0"/>
              <a:t>Exemplo</a:t>
            </a:r>
            <a:r>
              <a:rPr lang="pt-BR" altLang="pt-BR" sz="2000" dirty="0"/>
              <a:t>:</a:t>
            </a:r>
          </a:p>
          <a:p>
            <a:pPr eaLnBrk="1" hangingPunct="1"/>
            <a:endParaRPr lang="pt-BR" altLang="pt-BR" sz="1000" dirty="0"/>
          </a:p>
          <a:p>
            <a:pPr eaLnBrk="1" hangingPunct="1"/>
            <a:r>
              <a:rPr lang="pt-BR" altLang="pt-BR" sz="2000" dirty="0" err="1"/>
              <a:t>int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main</a:t>
            </a:r>
            <a:r>
              <a:rPr lang="pt-BR" altLang="pt-BR" sz="2000" dirty="0"/>
              <a:t>(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)</a:t>
            </a:r>
          </a:p>
          <a:p>
            <a:pPr eaLnBrk="1" hangingPunct="1"/>
            <a:r>
              <a:rPr lang="pt-BR" altLang="pt-BR" sz="2000" dirty="0"/>
              <a:t>{</a:t>
            </a:r>
          </a:p>
          <a:p>
            <a:pPr eaLnBrk="1" hangingPunct="1"/>
            <a:r>
              <a:rPr lang="pt-BR" altLang="pt-BR" sz="2000" dirty="0" err="1"/>
              <a:t>int</a:t>
            </a:r>
            <a:r>
              <a:rPr lang="pt-BR" altLang="pt-BR" sz="2000" dirty="0"/>
              <a:t> num;</a:t>
            </a:r>
          </a:p>
          <a:p>
            <a:pPr eaLnBrk="1" hangingPunct="1"/>
            <a:r>
              <a:rPr lang="pt-BR" altLang="pt-BR" sz="2000" dirty="0"/>
              <a:t>num = 5;</a:t>
            </a:r>
          </a:p>
          <a:p>
            <a:pPr eaLnBrk="1" hangingPunct="1"/>
            <a:r>
              <a:rPr lang="pt-BR" altLang="pt-BR" sz="2000" dirty="0" err="1"/>
              <a:t>printf</a:t>
            </a:r>
            <a:r>
              <a:rPr lang="pt-BR" altLang="pt-BR" sz="2000" dirty="0"/>
              <a:t>(“Valor= %d\n”, num);</a:t>
            </a:r>
          </a:p>
          <a:p>
            <a:pPr eaLnBrk="1" hangingPunct="1"/>
            <a:r>
              <a:rPr lang="pt-BR" altLang="pt-BR" sz="2000" dirty="0" err="1"/>
              <a:t>printf</a:t>
            </a:r>
            <a:r>
              <a:rPr lang="pt-BR" altLang="pt-BR" sz="2000" dirty="0"/>
              <a:t>(“Endereço=%u”, &amp;num);</a:t>
            </a:r>
          </a:p>
          <a:p>
            <a:pPr eaLnBrk="1" hangingPunct="1"/>
            <a:r>
              <a:rPr lang="pt-BR" altLang="pt-BR" sz="2000" dirty="0"/>
              <a:t>}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r>
              <a:rPr lang="pt-BR" altLang="pt-BR" sz="2000" u="sng" dirty="0"/>
              <a:t>Possível saída em tela</a:t>
            </a:r>
          </a:p>
          <a:p>
            <a:pPr eaLnBrk="1" hangingPunct="1"/>
            <a:r>
              <a:rPr lang="pt-BR" altLang="pt-BR" sz="2000" dirty="0"/>
              <a:t>Valor=5</a:t>
            </a:r>
          </a:p>
          <a:p>
            <a:pPr eaLnBrk="1" hangingPunct="1"/>
            <a:r>
              <a:rPr lang="pt-BR" altLang="pt-BR" sz="2000" dirty="0"/>
              <a:t>Endereço=2293620</a:t>
            </a:r>
          </a:p>
        </p:txBody>
      </p:sp>
    </p:spTree>
    <p:extLst>
      <p:ext uri="{BB962C8B-B14F-4D97-AF65-F5344CB8AC3E}">
        <p14:creationId xmlns:p14="http://schemas.microsoft.com/office/powerpoint/2010/main" val="28057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 advAuto="0"/>
      <p:bldP spid="2458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36914C8A-D910-4F77-A0A7-9CE1F79F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clrscr</a:t>
            </a:r>
            <a:r>
              <a:rPr lang="pt-BR" altLang="pt-BR" sz="2800" u="sng"/>
              <a:t>()  (include &lt;conio.c&gt;)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Esta função efetua a limpeza de toda a tela (ou janela 24x80). Esta limpeza consiste em apagar todos os símbolos (ou caracteres) que estavam sendo apresentados em instruções anteriores.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Com a limpeza de toda a janela, o cursor fica posicionado na primeira posição da tela, ou seja, no canto superior esquerdo.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Exemplo</a:t>
            </a:r>
            <a:r>
              <a:rPr lang="pt-BR" altLang="pt-BR" sz="200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printf(“Qual o valor agregado: \n”);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scanf(“%f”,&amp;valor);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clrscr(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printf(“O resultado %f”, total);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:</a:t>
            </a:r>
          </a:p>
        </p:txBody>
      </p:sp>
      <p:sp>
        <p:nvSpPr>
          <p:cNvPr id="34822" name="Rectangle 1027">
            <a:extLst>
              <a:ext uri="{FF2B5EF4-FFF2-40B4-BE49-F238E27FC236}">
                <a16:creationId xmlns:a16="http://schemas.microsoft.com/office/drawing/2014/main" id="{5F91F295-7099-41FB-A109-8CAE18EA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solidFill>
                  <a:srgbClr val="000099"/>
                </a:solidFill>
              </a:rPr>
              <a:t>Elaborando um Programa</a:t>
            </a:r>
          </a:p>
        </p:txBody>
      </p:sp>
      <p:sp>
        <p:nvSpPr>
          <p:cNvPr id="40964" name="Text Box 1028">
            <a:extLst>
              <a:ext uri="{FF2B5EF4-FFF2-40B4-BE49-F238E27FC236}">
                <a16:creationId xmlns:a16="http://schemas.microsoft.com/office/drawing/2014/main" id="{B781F395-C668-4215-B2C6-B95F67FFF31B}"/>
              </a:ext>
            </a:extLst>
          </p:cNvPr>
          <p:cNvSpPr txBox="1">
            <a:spLocks noChangeArrowheads="1"/>
          </p:cNvSpPr>
          <p:nvPr/>
        </p:nvSpPr>
        <p:spPr bwMode="auto">
          <a:xfrm rot="-1805987">
            <a:off x="5927725" y="4721225"/>
            <a:ext cx="3106738" cy="7080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000">
                <a:solidFill>
                  <a:srgbClr val="FF0066"/>
                </a:solidFill>
              </a:rPr>
              <a:t>system(“cls");</a:t>
            </a:r>
          </a:p>
        </p:txBody>
      </p:sp>
    </p:spTree>
    <p:extLst>
      <p:ext uri="{BB962C8B-B14F-4D97-AF65-F5344CB8AC3E}">
        <p14:creationId xmlns:p14="http://schemas.microsoft.com/office/powerpoint/2010/main" val="25949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utoUpdateAnimBg="0" advAuto="0"/>
      <p:bldP spid="409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>
            <a:extLst>
              <a:ext uri="{FF2B5EF4-FFF2-40B4-BE49-F238E27FC236}">
                <a16:creationId xmlns:a16="http://schemas.microsoft.com/office/drawing/2014/main" id="{93726F88-D604-448E-8CD6-40B9ECB1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524F9DC-4CF6-46C1-9D4E-15D4C42B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15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getche</a:t>
            </a:r>
            <a:r>
              <a:rPr lang="pt-BR" altLang="pt-BR" sz="2800" u="sng"/>
              <a:t>() (include &lt;conio.c&gt;)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Esta função lê um caractere do teclado, no instante em que foi pressionado e o apresenta na tela.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	int main (void)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{   char tecla;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     tecla = getche();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}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1B79BBF-5048-4350-8BD9-9C2BF2E4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153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getch</a:t>
            </a:r>
            <a:r>
              <a:rPr lang="pt-BR" altLang="pt-BR" sz="2800" u="sng"/>
              <a:t>() (include &lt;conio.c&gt;)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Esta função lê um caractere do teclado, no instante em que foi pressionado, e não apresenta o caractere na tela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	int main (void)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{   char tecla;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     tecla = getch();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/>
              <a:t>Estas duas funções não aceitam argumentos e retornam o valor lido do teclado após ser pressionada qualquer tecla.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09A05C5D-4557-4BDC-9E18-61FDB8E8E329}"/>
              </a:ext>
            </a:extLst>
          </p:cNvPr>
          <p:cNvSpPr txBox="1">
            <a:spLocks noChangeArrowheads="1"/>
          </p:cNvSpPr>
          <p:nvPr/>
        </p:nvSpPr>
        <p:spPr bwMode="auto">
          <a:xfrm rot="-819164">
            <a:off x="4932363" y="4721225"/>
            <a:ext cx="3703637" cy="7080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000">
                <a:solidFill>
                  <a:srgbClr val="FF0066"/>
                </a:solidFill>
              </a:rPr>
              <a:t>system("pause");</a:t>
            </a:r>
          </a:p>
        </p:txBody>
      </p:sp>
    </p:spTree>
    <p:extLst>
      <p:ext uri="{BB962C8B-B14F-4D97-AF65-F5344CB8AC3E}">
        <p14:creationId xmlns:p14="http://schemas.microsoft.com/office/powerpoint/2010/main" val="2814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3" grpId="0" build="p" autoUpdateAnimBg="0" advAuto="0"/>
      <p:bldP spid="25604" grpId="0" build="p" autoUpdateAnimBg="0" advAuto="0"/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B83498C9-4470-4A7B-89EC-3C39AC5C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rgbClr val="000000"/>
                </a:solidFill>
              </a:rPr>
              <a:t>FUNÇÃO  </a:t>
            </a:r>
            <a:r>
              <a:rPr lang="pt-BR" altLang="pt-BR" sz="2800" i="1" u="sng">
                <a:solidFill>
                  <a:srgbClr val="000000"/>
                </a:solidFill>
              </a:rPr>
              <a:t>getchar</a:t>
            </a:r>
            <a:r>
              <a:rPr lang="pt-BR" altLang="pt-BR" sz="2800" u="sng">
                <a:solidFill>
                  <a:srgbClr val="000000"/>
                </a:solidFill>
              </a:rPr>
              <a:t>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solidFill>
                  <a:srgbClr val="000000"/>
                </a:solidFill>
              </a:rPr>
              <a:t>Lê um caractere da console após pressionada a tecla “enter”, e retorna ‘-1’ se nada foi lido.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>
                <a:solidFill>
                  <a:srgbClr val="000000"/>
                </a:solidFill>
              </a:rPr>
              <a:t>Exemplo</a:t>
            </a:r>
            <a:r>
              <a:rPr lang="pt-BR" altLang="pt-BR" sz="2000">
                <a:solidFill>
                  <a:srgbClr val="000000"/>
                </a:solidFill>
              </a:rPr>
              <a:t>:		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rgbClr val="000000"/>
                </a:solidFill>
              </a:rPr>
              <a:t>	c = getchar(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rgbClr val="000000"/>
                </a:solidFill>
              </a:rPr>
              <a:t>		:</a:t>
            </a:r>
          </a:p>
        </p:txBody>
      </p:sp>
      <p:sp>
        <p:nvSpPr>
          <p:cNvPr id="97283" name="Rectangle 1027">
            <a:extLst>
              <a:ext uri="{FF2B5EF4-FFF2-40B4-BE49-F238E27FC236}">
                <a16:creationId xmlns:a16="http://schemas.microsoft.com/office/drawing/2014/main" id="{A6DC7BB4-2D4E-4F7B-B4E8-9CA09F22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>
                <a:solidFill>
                  <a:srgbClr val="000000"/>
                </a:solidFill>
              </a:rPr>
              <a:t>FUNÇÃO  </a:t>
            </a:r>
            <a:r>
              <a:rPr lang="pt-BR" altLang="pt-BR" sz="2800" i="1" u="sng">
                <a:solidFill>
                  <a:srgbClr val="000000"/>
                </a:solidFill>
              </a:rPr>
              <a:t>putchar</a:t>
            </a:r>
            <a:r>
              <a:rPr lang="pt-BR" altLang="pt-BR" sz="2800" u="sng">
                <a:solidFill>
                  <a:srgbClr val="000000"/>
                </a:solidFill>
              </a:rPr>
              <a:t>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solidFill>
                  <a:srgbClr val="000000"/>
                </a:solidFill>
              </a:rPr>
              <a:t>Escreve o valor passado pelo argumento da função, que pode ser uma outra função.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>
                <a:solidFill>
                  <a:srgbClr val="000000"/>
                </a:solidFill>
              </a:rPr>
              <a:t>Exemplo</a:t>
            </a:r>
            <a:r>
              <a:rPr lang="pt-BR" altLang="pt-BR" sz="2000">
                <a:solidFill>
                  <a:srgbClr val="000000"/>
                </a:solidFill>
              </a:rPr>
              <a:t>:		:					 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rgbClr val="000000"/>
                </a:solidFill>
              </a:rPr>
              <a:t>	c = getchar( );	ou como		putchar(getchar());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rgbClr val="000000"/>
                </a:solidFill>
              </a:rPr>
              <a:t>	putchar(c);					 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solidFill>
                  <a:srgbClr val="000000"/>
                </a:solidFill>
              </a:rPr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37773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 autoUpdateAnimBg="0" advAuto="0"/>
      <p:bldP spid="9728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Rodapé 2">
            <a:extLst>
              <a:ext uri="{FF2B5EF4-FFF2-40B4-BE49-F238E27FC236}">
                <a16:creationId xmlns:a16="http://schemas.microsoft.com/office/drawing/2014/main" id="{849B50D2-A400-4ABC-B01E-40994499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/>
              <a:t>Algoritmo e Programação</a:t>
            </a:r>
          </a:p>
        </p:txBody>
      </p:sp>
      <p:sp>
        <p:nvSpPr>
          <p:cNvPr id="38917" name="Rectangle 1026">
            <a:extLst>
              <a:ext uri="{FF2B5EF4-FFF2-40B4-BE49-F238E27FC236}">
                <a16:creationId xmlns:a16="http://schemas.microsoft.com/office/drawing/2014/main" id="{61C79E6A-CB0D-4674-92DD-355E13F1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9512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000099"/>
                </a:solidFill>
              </a:rPr>
              <a:t>TELA DE SAÍDA OU DE EXECUÇÃO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AD357E90-D800-405D-9D5A-40BDF5F3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pt-BR" altLang="pt-BR" sz="2600"/>
              <a:t>	 A execução de um programa elaborado no compilador C abre uma nova janela que possui um tamanho padrão.  Este  tamanho  permanece o mesmo do ambiente DOS, mas agora fazendo a rolagem da janela, quando ela é necessária (extrapola o tamanho padrão).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600"/>
              <a:t>	Para aproveitar melhor toda janela, sem usar a rolagem, trabalha-se com uma dimensão de 24 linhas, por 80 colunas (tamanho padrão do DOS)..</a:t>
            </a:r>
          </a:p>
        </p:txBody>
      </p:sp>
      <p:sp>
        <p:nvSpPr>
          <p:cNvPr id="37892" name="Text Box 1028">
            <a:extLst>
              <a:ext uri="{FF2B5EF4-FFF2-40B4-BE49-F238E27FC236}">
                <a16:creationId xmlns:a16="http://schemas.microsoft.com/office/drawing/2014/main" id="{0B8F9174-C0C2-48BF-A562-A76CD4D0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67288"/>
            <a:ext cx="190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/>
              <a:t>Linhas (1 =&gt; 24)</a:t>
            </a:r>
          </a:p>
        </p:txBody>
      </p:sp>
      <p:sp>
        <p:nvSpPr>
          <p:cNvPr id="37893" name="Text Box 1029">
            <a:extLst>
              <a:ext uri="{FF2B5EF4-FFF2-40B4-BE49-F238E27FC236}">
                <a16:creationId xmlns:a16="http://schemas.microsoft.com/office/drawing/2014/main" id="{DAEA2468-A688-4F4E-88FA-CDC20B26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75125"/>
            <a:ext cx="204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/>
              <a:t>Colunas (1 =&gt; 80)</a:t>
            </a:r>
          </a:p>
        </p:txBody>
      </p:sp>
      <p:grpSp>
        <p:nvGrpSpPr>
          <p:cNvPr id="37894" name="Group 1030">
            <a:extLst>
              <a:ext uri="{FF2B5EF4-FFF2-40B4-BE49-F238E27FC236}">
                <a16:creationId xmlns:a16="http://schemas.microsoft.com/office/drawing/2014/main" id="{591A3C73-B403-4355-9FCE-F3AF07A7418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724400"/>
            <a:ext cx="2362200" cy="2057400"/>
            <a:chOff x="2160" y="2880"/>
            <a:chExt cx="1488" cy="1296"/>
          </a:xfrm>
        </p:grpSpPr>
        <p:sp>
          <p:nvSpPr>
            <p:cNvPr id="38925" name="AutoShape 1031">
              <a:extLst>
                <a:ext uri="{FF2B5EF4-FFF2-40B4-BE49-F238E27FC236}">
                  <a16:creationId xmlns:a16="http://schemas.microsoft.com/office/drawing/2014/main" id="{70BC68E0-486C-4217-88E6-CCA89CEE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1488" cy="129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8926" name="AutoShape 1032">
              <a:extLst>
                <a:ext uri="{FF2B5EF4-FFF2-40B4-BE49-F238E27FC236}">
                  <a16:creationId xmlns:a16="http://schemas.microsoft.com/office/drawing/2014/main" id="{ACD7D58B-B129-42A8-8E30-823E0CB9F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1392" cy="1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38927" name="Text Box 1033">
              <a:extLst>
                <a:ext uri="{FF2B5EF4-FFF2-40B4-BE49-F238E27FC236}">
                  <a16:creationId xmlns:a16="http://schemas.microsoft.com/office/drawing/2014/main" id="{2CD0E6B1-B7A8-460A-8590-7A07C7098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024"/>
              <a:ext cx="115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/>
                <a:t>Informe sua idade</a:t>
              </a:r>
            </a:p>
            <a:p>
              <a:pPr eaLnBrk="1" hangingPunct="1"/>
              <a:r>
                <a:rPr lang="pt-BR" altLang="pt-BR" sz="1800"/>
                <a:t>25</a:t>
              </a:r>
            </a:p>
            <a:p>
              <a:pPr eaLnBrk="1" hangingPunct="1"/>
              <a:endParaRPr lang="pt-BR" altLang="pt-BR" sz="1800"/>
            </a:p>
            <a:p>
              <a:pPr eaLnBrk="1" hangingPunct="1"/>
              <a:r>
                <a:rPr lang="pt-BR" altLang="pt-BR" sz="1800"/>
                <a:t>Sua  fase é adulta</a:t>
              </a:r>
            </a:p>
          </p:txBody>
        </p:sp>
        <p:sp>
          <p:nvSpPr>
            <p:cNvPr id="38928" name="Line 1034">
              <a:extLst>
                <a:ext uri="{FF2B5EF4-FFF2-40B4-BE49-F238E27FC236}">
                  <a16:creationId xmlns:a16="http://schemas.microsoft.com/office/drawing/2014/main" id="{4A7BA608-6F60-4B6C-86E1-F0411B87D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29" name="Line 1035">
              <a:extLst>
                <a:ext uri="{FF2B5EF4-FFF2-40B4-BE49-F238E27FC236}">
                  <a16:creationId xmlns:a16="http://schemas.microsoft.com/office/drawing/2014/main" id="{65B9088F-8A48-4C2E-A581-246BFB378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0" name="Line 1036">
              <a:extLst>
                <a:ext uri="{FF2B5EF4-FFF2-40B4-BE49-F238E27FC236}">
                  <a16:creationId xmlns:a16="http://schemas.microsoft.com/office/drawing/2014/main" id="{36CD92B0-D3B4-4D84-A574-C68E39C6F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1" name="Line 1037">
              <a:extLst>
                <a:ext uri="{FF2B5EF4-FFF2-40B4-BE49-F238E27FC236}">
                  <a16:creationId xmlns:a16="http://schemas.microsoft.com/office/drawing/2014/main" id="{78CB9F40-E727-4A8F-A475-5EB5B3915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2" name="Line 1038">
              <a:extLst>
                <a:ext uri="{FF2B5EF4-FFF2-40B4-BE49-F238E27FC236}">
                  <a16:creationId xmlns:a16="http://schemas.microsoft.com/office/drawing/2014/main" id="{BA4EE5B1-2412-484F-8F4A-2E16FAF0C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3" name="Line 1039">
              <a:extLst>
                <a:ext uri="{FF2B5EF4-FFF2-40B4-BE49-F238E27FC236}">
                  <a16:creationId xmlns:a16="http://schemas.microsoft.com/office/drawing/2014/main" id="{87361D3C-D777-4B3B-A33A-B8E030E70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4" name="Line 1040">
              <a:extLst>
                <a:ext uri="{FF2B5EF4-FFF2-40B4-BE49-F238E27FC236}">
                  <a16:creationId xmlns:a16="http://schemas.microsoft.com/office/drawing/2014/main" id="{77A9CE53-B46D-4453-92C3-4515C462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5" name="Line 1041">
              <a:extLst>
                <a:ext uri="{FF2B5EF4-FFF2-40B4-BE49-F238E27FC236}">
                  <a16:creationId xmlns:a16="http://schemas.microsoft.com/office/drawing/2014/main" id="{43A7E1E5-565E-4506-8B01-51F7864D2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6" name="Line 1042">
              <a:extLst>
                <a:ext uri="{FF2B5EF4-FFF2-40B4-BE49-F238E27FC236}">
                  <a16:creationId xmlns:a16="http://schemas.microsoft.com/office/drawing/2014/main" id="{6485D59D-39D1-4813-BB92-E79E36B2B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7" name="Line 1043">
              <a:extLst>
                <a:ext uri="{FF2B5EF4-FFF2-40B4-BE49-F238E27FC236}">
                  <a16:creationId xmlns:a16="http://schemas.microsoft.com/office/drawing/2014/main" id="{26EF8B8D-60D7-4F50-8391-2F6C35D24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8" name="Line 1044">
              <a:extLst>
                <a:ext uri="{FF2B5EF4-FFF2-40B4-BE49-F238E27FC236}">
                  <a16:creationId xmlns:a16="http://schemas.microsoft.com/office/drawing/2014/main" id="{F5589E37-0289-4C1B-B769-6EFD72DED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39" name="Line 1045">
              <a:extLst>
                <a:ext uri="{FF2B5EF4-FFF2-40B4-BE49-F238E27FC236}">
                  <a16:creationId xmlns:a16="http://schemas.microsoft.com/office/drawing/2014/main" id="{87C10508-3697-4766-9C78-31F6DDE64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40" name="Line 1046">
              <a:extLst>
                <a:ext uri="{FF2B5EF4-FFF2-40B4-BE49-F238E27FC236}">
                  <a16:creationId xmlns:a16="http://schemas.microsoft.com/office/drawing/2014/main" id="{F3CED451-F634-4ABA-98E6-3464EEBF2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941" name="Line 1047">
              <a:extLst>
                <a:ext uri="{FF2B5EF4-FFF2-40B4-BE49-F238E27FC236}">
                  <a16:creationId xmlns:a16="http://schemas.microsoft.com/office/drawing/2014/main" id="{AE11802E-F76B-476F-B4FD-AF53423C5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912" name="Line 1048">
            <a:extLst>
              <a:ext uri="{FF2B5EF4-FFF2-40B4-BE49-F238E27FC236}">
                <a16:creationId xmlns:a16="http://schemas.microsoft.com/office/drawing/2014/main" id="{C47485F2-8C63-463D-96F9-8523D720D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572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13" name="Line 1049">
            <a:extLst>
              <a:ext uri="{FF2B5EF4-FFF2-40B4-BE49-F238E27FC236}">
                <a16:creationId xmlns:a16="http://schemas.microsoft.com/office/drawing/2014/main" id="{CC3AF6DF-7C26-4E23-A302-DC161209E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81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4" name="Text Box 1050">
            <a:extLst>
              <a:ext uri="{FF2B5EF4-FFF2-40B4-BE49-F238E27FC236}">
                <a16:creationId xmlns:a16="http://schemas.microsoft.com/office/drawing/2014/main" id="{58946E1C-B867-4D56-86F7-5D41286F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2438400" cy="1938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/>
              <a:t>Obs.: A função </a:t>
            </a:r>
            <a:r>
              <a:rPr lang="pt-BR" altLang="pt-BR" b="1" u="sng"/>
              <a:t>clrscr() </a:t>
            </a:r>
            <a:r>
              <a:rPr lang="pt-BR" altLang="pt-BR"/>
              <a:t>limpa só o que estiver contido na tela padrão(24x80)</a:t>
            </a:r>
          </a:p>
        </p:txBody>
      </p:sp>
    </p:spTree>
    <p:extLst>
      <p:ext uri="{BB962C8B-B14F-4D97-AF65-F5344CB8AC3E}">
        <p14:creationId xmlns:p14="http://schemas.microsoft.com/office/powerpoint/2010/main" val="41812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 advAuto="0"/>
      <p:bldP spid="37892" grpId="0" autoUpdateAnimBg="0"/>
      <p:bldP spid="3789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1BD1B5-DA96-4D80-8978-E92B77CB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391D6DF-E699-4427-81FC-B44909920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8720"/>
            <a:ext cx="8001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pt-BR" altLang="pt-BR" sz="2600" dirty="0"/>
              <a:t>	 Conhecendo as medidas da janela de saída pode-se trabalhar melhor a execução de um programa.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600" dirty="0"/>
              <a:t>	Com este intuito, é usada a função </a:t>
            </a:r>
            <a:r>
              <a:rPr lang="pt-BR" altLang="pt-BR" sz="2600" i="1" dirty="0" err="1"/>
              <a:t>gotoxy</a:t>
            </a:r>
            <a:r>
              <a:rPr lang="pt-BR" altLang="pt-BR" sz="2600" dirty="0"/>
              <a:t> que permite o posicionamento correto na  janela de execução.</a:t>
            </a:r>
          </a:p>
          <a:p>
            <a:pPr algn="just" eaLnBrk="1" hangingPunct="1">
              <a:spcBef>
                <a:spcPct val="20000"/>
              </a:spcBef>
            </a:pPr>
            <a:endParaRPr lang="pt-BR" altLang="pt-BR" sz="800" dirty="0"/>
          </a:p>
          <a:p>
            <a:pPr algn="ctr" eaLnBrk="1" hangingPunct="1">
              <a:spcBef>
                <a:spcPct val="20000"/>
              </a:spcBef>
            </a:pPr>
            <a:r>
              <a:rPr lang="pt-BR" altLang="pt-BR" sz="2800" u="sng" dirty="0"/>
              <a:t>FUNÇÃO  </a:t>
            </a:r>
            <a:r>
              <a:rPr lang="pt-BR" altLang="pt-BR" sz="2800" i="1" u="sng" dirty="0" err="1"/>
              <a:t>gotoxy</a:t>
            </a:r>
            <a:r>
              <a:rPr lang="pt-BR" altLang="pt-BR" sz="2800" u="sng" dirty="0"/>
              <a:t>() (include &lt;</a:t>
            </a:r>
            <a:r>
              <a:rPr lang="pt-BR" altLang="pt-BR" sz="2800" u="sng" dirty="0" err="1"/>
              <a:t>conio.c</a:t>
            </a:r>
            <a:r>
              <a:rPr lang="pt-BR" altLang="pt-BR" sz="2800" u="sng" dirty="0"/>
              <a:t>&gt;)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600" dirty="0"/>
              <a:t>	Esta função permite o posicionamento exato do cursor, possibilitando uma apresentação mais amigável na execução de qualquer programa em C.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2600" dirty="0" err="1"/>
              <a:t>gotoxy</a:t>
            </a:r>
            <a:r>
              <a:rPr lang="pt-BR" altLang="pt-BR" sz="2600" dirty="0"/>
              <a:t>(&lt;coluna&gt; , &lt;linha&gt;);</a:t>
            </a:r>
          </a:p>
          <a:p>
            <a:pPr eaLnBrk="1" hangingPunct="1">
              <a:spcBef>
                <a:spcPct val="20000"/>
              </a:spcBef>
            </a:pPr>
            <a:endParaRPr lang="pt-BR" altLang="pt-BR" sz="800" dirty="0"/>
          </a:p>
          <a:p>
            <a:pPr eaLnBrk="1" hangingPunct="1">
              <a:spcBef>
                <a:spcPct val="20000"/>
              </a:spcBef>
            </a:pPr>
            <a:r>
              <a:rPr lang="pt-BR" altLang="pt-BR" sz="2000" u="sng" dirty="0"/>
              <a:t>Exemplo</a:t>
            </a:r>
            <a:r>
              <a:rPr lang="pt-BR" altLang="pt-BR" sz="2000" dirty="0"/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000" dirty="0"/>
              <a:t>			: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 err="1"/>
              <a:t>gotoxy</a:t>
            </a:r>
            <a:r>
              <a:rPr lang="pt-BR" altLang="pt-BR" sz="2000" dirty="0"/>
              <a:t>(24,11);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("Aula de Algoritmos");</a:t>
            </a:r>
          </a:p>
          <a:p>
            <a:pPr eaLnBrk="1" hangingPunct="1">
              <a:spcBef>
                <a:spcPct val="20000"/>
              </a:spcBef>
            </a:pPr>
            <a:r>
              <a:rPr lang="pt-BR" altLang="pt-BR" sz="2000" dirty="0"/>
              <a:t>			:</a:t>
            </a:r>
          </a:p>
        </p:txBody>
      </p:sp>
    </p:spTree>
    <p:extLst>
      <p:ext uri="{BB962C8B-B14F-4D97-AF65-F5344CB8AC3E}">
        <p14:creationId xmlns:p14="http://schemas.microsoft.com/office/powerpoint/2010/main" val="40921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  <p:bldP spid="38916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>
            <a:extLst>
              <a:ext uri="{FF2B5EF4-FFF2-40B4-BE49-F238E27FC236}">
                <a16:creationId xmlns:a16="http://schemas.microsoft.com/office/drawing/2014/main" id="{1B1139F5-93C3-4A8A-AF07-EE306736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6620610-713F-47CB-9B67-BD9ACF16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Estrutura Condicional</a:t>
            </a:r>
            <a:endParaRPr lang="pt-BR" altLang="pt-BR" sz="22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E803F4E-DFB6-4BFD-A861-E93F80FB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19200"/>
            <a:ext cx="411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 eaLnBrk="0" hangingPunct="0"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5163" algn="l"/>
                <a:tab pos="1042988" algn="l"/>
                <a:tab pos="1330325" algn="l"/>
                <a:tab pos="1995488" algn="l"/>
                <a:tab pos="2947988" algn="l"/>
                <a:tab pos="41878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Estrutura if – else – if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if (</a:t>
            </a:r>
            <a:r>
              <a:rPr lang="pt-BR" altLang="pt-BR">
                <a:solidFill>
                  <a:srgbClr val="FF9900"/>
                </a:solidFill>
              </a:rPr>
              <a:t>&lt;condição 1&gt;</a:t>
            </a:r>
            <a:r>
              <a:rPr lang="pt-BR" altLang="pt-BR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instrução 1</a:t>
            </a:r>
            <a:r>
              <a:rPr lang="pt-BR" altLang="pt-BR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else if (</a:t>
            </a:r>
            <a:r>
              <a:rPr lang="pt-BR" altLang="pt-BR">
                <a:solidFill>
                  <a:srgbClr val="FF9900"/>
                </a:solidFill>
              </a:rPr>
              <a:t>&lt;condição 2&gt;</a:t>
            </a:r>
            <a:r>
              <a:rPr lang="pt-BR" altLang="pt-BR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instrução 2</a:t>
            </a:r>
            <a:r>
              <a:rPr lang="pt-BR" altLang="pt-BR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else if (</a:t>
            </a:r>
            <a:r>
              <a:rPr lang="pt-BR" altLang="pt-BR">
                <a:solidFill>
                  <a:srgbClr val="FF9900"/>
                </a:solidFill>
              </a:rPr>
              <a:t>&lt;condição 3&gt;</a:t>
            </a:r>
            <a:r>
              <a:rPr lang="pt-BR" altLang="pt-BR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 </a:t>
            </a:r>
            <a:r>
              <a:rPr lang="pt-BR" altLang="pt-BR">
                <a:solidFill>
                  <a:schemeClr val="accent1"/>
                </a:solidFill>
              </a:rPr>
              <a:t>instrução 3</a:t>
            </a:r>
            <a:r>
              <a:rPr lang="pt-BR" altLang="pt-BR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&lt;instrução padrão&gt;;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uma instrução será executada quando uma condição for verdadeira. A instrução padrão é opcional e só é executada quando todas as outras condições forem falsas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CC52404-45D7-4333-9A81-D80A9C2C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Simples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if (</a:t>
            </a:r>
            <a:r>
              <a:rPr lang="pt-BR" altLang="pt-BR">
                <a:solidFill>
                  <a:srgbClr val="FF9900"/>
                </a:solidFill>
              </a:rPr>
              <a:t>&lt;condição&gt;</a:t>
            </a:r>
            <a:r>
              <a:rPr lang="pt-BR" altLang="pt-BR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instrução</a:t>
            </a:r>
            <a:r>
              <a:rPr lang="pt-BR" altLang="pt-BR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a instrução será executada se a expressão for verdadeira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Composta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if (</a:t>
            </a:r>
            <a:r>
              <a:rPr lang="pt-BR" altLang="pt-BR">
                <a:solidFill>
                  <a:srgbClr val="FF9900"/>
                </a:solidFill>
              </a:rPr>
              <a:t>&lt;condição&gt;</a:t>
            </a:r>
            <a:r>
              <a:rPr lang="pt-BR" altLang="pt-BR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instrução 1</a:t>
            </a:r>
            <a:r>
              <a:rPr lang="pt-BR" altLang="pt-BR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</a:t>
            </a:r>
            <a:r>
              <a:rPr lang="pt-BR" altLang="pt-BR">
                <a:solidFill>
                  <a:schemeClr val="accent1"/>
                </a:solidFill>
              </a:rPr>
              <a:t>instrução 2</a:t>
            </a:r>
            <a:r>
              <a:rPr lang="pt-BR" altLang="pt-BR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200">
                <a:cs typeface="Arial" panose="020B0604020202020204" pitchFamily="34" charset="0"/>
                <a:sym typeface="Wingdings" panose="05000000000000000000" pitchFamily="2" charset="2"/>
              </a:rPr>
              <a:t>a instrução 1 será executada se a expressão for verdadeira, senão a instrução 2 será executada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9AC1E1CF-8BC4-48FD-A042-6B1F76CF0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8288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0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38" grpId="0" build="p" autoUpdateAnimBg="0" advAuto="0"/>
      <p:bldP spid="14339" grpId="0" build="p" autoUpdateAnimBg="0" advAuto="0"/>
      <p:bldP spid="14340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19FAE4-4AD7-4540-A6D8-9B0E4CF8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Estrutura Condicional Aninhada</a:t>
            </a:r>
            <a:endParaRPr lang="pt-BR" altLang="pt-BR" sz="22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5C82FB-7FD1-4BB3-94F8-5418DD7A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3429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if (</a:t>
            </a:r>
            <a:r>
              <a:rPr lang="pt-BR" altLang="pt-BR" sz="2000">
                <a:solidFill>
                  <a:srgbClr val="FF9900"/>
                </a:solidFill>
              </a:rPr>
              <a:t>&lt;condição 1&gt;</a:t>
            </a:r>
            <a:r>
              <a:rPr lang="pt-BR" altLang="pt-BR" sz="2000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if (</a:t>
            </a:r>
            <a:r>
              <a:rPr lang="pt-BR" altLang="pt-BR" sz="2000">
                <a:solidFill>
                  <a:srgbClr val="FF9900"/>
                </a:solidFill>
              </a:rPr>
              <a:t>&lt;condição 2&gt;</a:t>
            </a:r>
            <a:r>
              <a:rPr lang="pt-BR" altLang="pt-BR" sz="2000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</a:t>
            </a:r>
            <a:r>
              <a:rPr lang="pt-BR" altLang="pt-BR" sz="2000">
                <a:solidFill>
                  <a:schemeClr val="accent1"/>
                </a:solidFill>
              </a:rPr>
              <a:t>instrução 1</a:t>
            </a:r>
            <a:r>
              <a:rPr lang="pt-BR" altLang="pt-BR" sz="200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	</a:t>
            </a:r>
            <a:r>
              <a:rPr lang="pt-BR" altLang="pt-BR" sz="2000">
                <a:solidFill>
                  <a:schemeClr val="accent1"/>
                </a:solidFill>
              </a:rPr>
              <a:t>instrução 2</a:t>
            </a:r>
            <a:r>
              <a:rPr lang="pt-BR" altLang="pt-BR" sz="200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   if (</a:t>
            </a:r>
            <a:r>
              <a:rPr lang="pt-BR" altLang="pt-BR" sz="2000">
                <a:solidFill>
                  <a:srgbClr val="FF9900"/>
                </a:solidFill>
              </a:rPr>
              <a:t>&lt;condição 3&gt;</a:t>
            </a:r>
            <a:r>
              <a:rPr lang="pt-BR" altLang="pt-BR" sz="2000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       </a:t>
            </a:r>
            <a:r>
              <a:rPr lang="pt-BR" altLang="pt-BR" sz="2000">
                <a:solidFill>
                  <a:schemeClr val="accent1"/>
                </a:solidFill>
              </a:rPr>
              <a:t>instrução 3</a:t>
            </a:r>
            <a:r>
              <a:rPr lang="pt-BR" altLang="pt-BR" sz="200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   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       </a:t>
            </a:r>
            <a:r>
              <a:rPr lang="pt-BR" altLang="pt-BR" sz="2000">
                <a:solidFill>
                  <a:schemeClr val="accent1"/>
                </a:solidFill>
              </a:rPr>
              <a:t>instrução 4</a:t>
            </a:r>
            <a:r>
              <a:rPr lang="pt-BR" altLang="pt-BR" sz="2000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}</a:t>
            </a:r>
            <a:endParaRPr lang="pt-BR" altLang="pt-BR" sz="20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C103FC1-C543-4DF4-883D-29D0E53C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4625"/>
            <a:ext cx="4038600" cy="46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Um condicional aninhado é simplesmente um </a:t>
            </a:r>
            <a:r>
              <a:rPr lang="pt-BR" altLang="pt-BR" i="1"/>
              <a:t>if</a:t>
            </a:r>
            <a:r>
              <a:rPr lang="pt-BR" altLang="pt-BR"/>
              <a:t> dentro de outro </a:t>
            </a:r>
            <a:r>
              <a:rPr lang="pt-BR" altLang="pt-BR" i="1"/>
              <a:t>if</a:t>
            </a:r>
            <a:r>
              <a:rPr lang="pt-BR" altLang="pt-BR"/>
              <a:t> externo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O único cuidado que deve-se ter é com a identificação de qual </a:t>
            </a:r>
            <a:r>
              <a:rPr lang="pt-BR" altLang="pt-BR" i="1"/>
              <a:t>else</a:t>
            </a:r>
            <a:r>
              <a:rPr lang="pt-BR" altLang="pt-BR"/>
              <a:t> pertence a determinado </a:t>
            </a:r>
            <a:r>
              <a:rPr lang="pt-BR" altLang="pt-BR" i="1"/>
              <a:t>if</a:t>
            </a:r>
            <a:r>
              <a:rPr lang="pt-BR" altLang="pt-BR"/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O emprego de técnicas de texto estruturado facilitam a  correta identificação da estrutura condicional aninhada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1C75ACA5-AC68-43A7-95F1-DE3EB3A53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 advAuto="0"/>
      <p:bldP spid="26627" grpId="0" build="p" autoUpdateAnimBg="0" advAuto="0"/>
      <p:bldP spid="2662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A70D079-36BA-4438-854A-286E7DA1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ESTRUTURA  CONDICIONAL</a:t>
            </a:r>
            <a:endParaRPr lang="pt-BR" altLang="pt-BR" sz="22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9D19FCD-E9C8-4A50-AA79-3FDE1022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Usando o Operador Condicional Ternário (</a:t>
            </a:r>
            <a:r>
              <a:rPr lang="pt-BR" altLang="pt-BR" b="1" u="sng"/>
              <a:t>?</a:t>
            </a:r>
            <a:r>
              <a:rPr lang="pt-BR" altLang="pt-BR" u="sng"/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Este operador não atende a uma gama grande de casos, mas pode ser usado para simplificar expressões ou comandos </a:t>
            </a:r>
            <a:r>
              <a:rPr lang="pt-BR" altLang="pt-BR" b="1" i="1" u="sng"/>
              <a:t>se</a:t>
            </a:r>
            <a:r>
              <a:rPr lang="pt-BR" altLang="pt-BR"/>
              <a:t> simples.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solidFill>
                  <a:srgbClr val="FF9900"/>
                </a:solidFill>
              </a:rPr>
              <a:t>&lt;condição&gt;</a:t>
            </a:r>
            <a:r>
              <a:rPr lang="pt-BR" altLang="pt-BR"/>
              <a:t> </a:t>
            </a:r>
            <a:r>
              <a:rPr lang="pt-BR" altLang="pt-BR" b="1">
                <a:solidFill>
                  <a:srgbClr val="FF0066"/>
                </a:solidFill>
              </a:rPr>
              <a:t>?</a:t>
            </a:r>
            <a:r>
              <a:rPr lang="pt-BR" altLang="pt-BR"/>
              <a:t> </a:t>
            </a:r>
            <a:r>
              <a:rPr lang="pt-BR" altLang="pt-BR">
                <a:solidFill>
                  <a:schemeClr val="accent1"/>
                </a:solidFill>
              </a:rPr>
              <a:t>&lt;expressão 1&gt;</a:t>
            </a:r>
            <a:r>
              <a:rPr lang="pt-BR" altLang="pt-BR"/>
              <a:t> </a:t>
            </a:r>
            <a:r>
              <a:rPr lang="pt-BR" altLang="pt-BR" b="1">
                <a:solidFill>
                  <a:srgbClr val="FF0066"/>
                </a:solidFill>
              </a:rPr>
              <a:t>:</a:t>
            </a:r>
            <a:r>
              <a:rPr lang="pt-BR" altLang="pt-BR"/>
              <a:t> </a:t>
            </a:r>
            <a:r>
              <a:rPr lang="pt-BR" altLang="pt-BR">
                <a:solidFill>
                  <a:schemeClr val="accent1"/>
                </a:solidFill>
              </a:rPr>
              <a:t>&lt;expressão 2&gt;</a:t>
            </a:r>
            <a:r>
              <a:rPr lang="pt-BR" altLang="pt-BR"/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 </a:t>
            </a:r>
            <a:r>
              <a:rPr lang="pt-BR" altLang="pt-BR" u="sng"/>
              <a:t>Com a expressão		Posso simplificar para</a:t>
            </a:r>
            <a:endParaRPr lang="pt-BR" altLang="pt-BR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if (a &gt; 0)		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   b = -50;		  b = a &gt; 0 </a:t>
            </a:r>
            <a:r>
              <a:rPr lang="pt-BR" altLang="pt-BR" b="1">
                <a:solidFill>
                  <a:srgbClr val="FF0066"/>
                </a:solidFill>
              </a:rPr>
              <a:t>?</a:t>
            </a:r>
            <a:r>
              <a:rPr lang="pt-BR" altLang="pt-BR"/>
              <a:t> -50 </a:t>
            </a:r>
            <a:r>
              <a:rPr lang="pt-BR" altLang="pt-BR" b="1">
                <a:solidFill>
                  <a:srgbClr val="FF0066"/>
                </a:solidFill>
              </a:rPr>
              <a:t>:</a:t>
            </a:r>
            <a:r>
              <a:rPr lang="pt-BR" altLang="pt-BR"/>
              <a:t> 100;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else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   b = 100;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 várias podem ser as formas de se combinarem (aninharem) as estruturas condicionais, as demais serão abordadas no decorrer deste curso</a:t>
            </a:r>
            <a:endParaRPr lang="pt-BR" altLang="pt-BR" sz="20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F0372084-7C37-4364-9B60-0707930E7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76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 advAuto="0"/>
      <p:bldP spid="16388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3A93E8C-2698-4B25-B5A2-F84EE81B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COMANDO  </a:t>
            </a:r>
            <a:r>
              <a:rPr lang="pt-BR" altLang="pt-BR" sz="2800" i="1" u="sng"/>
              <a:t>switch</a:t>
            </a:r>
            <a:endParaRPr lang="pt-BR" altLang="pt-BR" sz="2200" i="1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8F94043-826E-4DE8-A39D-C935ACFB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42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É um comando de tomada de decisão mais apropriado  no teste de uma variável em relação a diversos valores pré-estabelecidos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Similiar ao if – else – if, onde a diferença fundamental é que ele não aceita expressões, apenas constantes </a:t>
            </a:r>
            <a:r>
              <a:rPr lang="pt-BR" altLang="pt-BR">
                <a:solidFill>
                  <a:srgbClr val="FF0000"/>
                </a:solidFill>
              </a:rPr>
              <a:t>inteiras ou caracteres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A declaração </a:t>
            </a:r>
            <a:r>
              <a:rPr lang="pt-BR" altLang="pt-BR" i="1"/>
              <a:t>default</a:t>
            </a:r>
            <a:r>
              <a:rPr lang="pt-BR" altLang="pt-BR"/>
              <a:t> é opcional e somente será executada se a variável testada não for igual a nenhuma das constantes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Ao ser selecionado um </a:t>
            </a:r>
            <a:r>
              <a:rPr lang="pt-BR" altLang="pt-BR" b="1" i="1" u="sng"/>
              <a:t>case</a:t>
            </a:r>
            <a:r>
              <a:rPr lang="pt-BR" altLang="pt-BR"/>
              <a:t> todos os comandos a seguir são executados até o final do </a:t>
            </a:r>
            <a:r>
              <a:rPr lang="pt-BR" altLang="pt-BR" b="1" i="1" u="sng"/>
              <a:t>switch</a:t>
            </a:r>
            <a:r>
              <a:rPr lang="pt-BR" altLang="pt-BR"/>
              <a:t> ou ao encontrar um </a:t>
            </a:r>
            <a:r>
              <a:rPr lang="pt-BR" altLang="pt-BR" b="1" i="1" u="sng"/>
              <a:t>break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:	scanf(“%d”, &amp;valor);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switch (valor)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case 1: printf(“Valor = 1”);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case 2: printf(“Valor = 2”);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default: printf(“Valores diferente de 1 ou 2”);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}</a:t>
            </a:r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38ECA725-00AE-47F0-A634-FE75696A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72050"/>
            <a:ext cx="266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000">
                <a:solidFill>
                  <a:srgbClr val="000099"/>
                </a:solidFill>
              </a:rPr>
              <a:t>Analisar a saída do programa para valor = 1</a:t>
            </a:r>
          </a:p>
        </p:txBody>
      </p:sp>
    </p:spTree>
    <p:extLst>
      <p:ext uri="{BB962C8B-B14F-4D97-AF65-F5344CB8AC3E}">
        <p14:creationId xmlns:p14="http://schemas.microsoft.com/office/powerpoint/2010/main" val="17741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 advAuto="0"/>
      <p:bldP spid="2765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8 (comandos condicionais)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D8C04C9-3215-404A-BC1D-8C7CBDD3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COMANDO  </a:t>
            </a:r>
            <a:r>
              <a:rPr lang="pt-BR" altLang="pt-BR" sz="2800" i="1" u="sng"/>
              <a:t>break</a:t>
            </a:r>
            <a:endParaRPr lang="pt-BR" altLang="pt-BR" sz="2200" i="1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032EA63-03C7-425B-BA90-3284A9A4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Este comando causa a interrupção (parada ou quebra) imediata de algumas estruturas dentro da sequência de execução.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/>
              <a:t>A utilização do </a:t>
            </a:r>
            <a:r>
              <a:rPr lang="pt-BR" altLang="pt-BR" b="1" i="1"/>
              <a:t>break</a:t>
            </a:r>
            <a:r>
              <a:rPr lang="pt-BR" altLang="pt-BR"/>
              <a:t> dentro do comando </a:t>
            </a:r>
            <a:r>
              <a:rPr lang="pt-BR" altLang="pt-BR" i="1"/>
              <a:t>switch</a:t>
            </a:r>
            <a:r>
              <a:rPr lang="pt-BR" altLang="pt-BR"/>
              <a:t> interrompe a continuidade das verificações (testes) de valores constantes, tornando-se um comando importante dentro deste tipo de estrutura, pois salta para o final do bloco e continua a execução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>
                <a:cs typeface="Arial" panose="020B0604020202020204" pitchFamily="34" charset="0"/>
                <a:sym typeface="Wingdings" panose="05000000000000000000" pitchFamily="2" charset="2"/>
              </a:rPr>
              <a:t>Exemplo</a:t>
            </a: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:	scanf(“%d”, &amp;valor);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switch (valor)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{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case 1: printf(“Valor = 1”);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	          break;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case 2: printf(“Valor = 2”);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	          break;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   default: printf(“Valor diferente de 1 ou 2”);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>
                <a:cs typeface="Arial" panose="020B0604020202020204" pitchFamily="34" charset="0"/>
                <a:sym typeface="Wingdings" panose="05000000000000000000" pitchFamily="2" charset="2"/>
              </a:rPr>
              <a:t>	}</a:t>
            </a:r>
          </a:p>
        </p:txBody>
      </p:sp>
      <p:sp>
        <p:nvSpPr>
          <p:cNvPr id="45064" name="CaixaDeTexto 7">
            <a:extLst>
              <a:ext uri="{FF2B5EF4-FFF2-40B4-BE49-F238E27FC236}">
                <a16:creationId xmlns:a16="http://schemas.microsoft.com/office/drawing/2014/main" id="{1C7239CD-B440-4F44-B982-4C94A026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848100"/>
            <a:ext cx="1871663" cy="1570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Verificar a saída deste programa para valor =1</a:t>
            </a:r>
          </a:p>
        </p:txBody>
      </p:sp>
    </p:spTree>
    <p:extLst>
      <p:ext uri="{BB962C8B-B14F-4D97-AF65-F5344CB8AC3E}">
        <p14:creationId xmlns:p14="http://schemas.microsoft.com/office/powerpoint/2010/main" val="42527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 advAuto="0"/>
      <p:bldP spid="29699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</a:t>
            </a:r>
            <a:r>
              <a:rPr lang="pt-BR" sz="34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Praticar!!!</a:t>
            </a:r>
            <a:endParaRPr lang="pt-BR" sz="3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EB18624-7A75-44E3-9257-4DA4228F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0952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dirty="0"/>
              <a:t>Os programas na linguagem C constituem-se em uma ou várias funções, onde uma função principal controla todo o processo de execução das instruções desejadas.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B78EFC9-2A4D-4977-8B44-BA6BA61D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06352"/>
            <a:ext cx="8153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main</a:t>
            </a:r>
            <a:r>
              <a:rPr lang="pt-BR" altLang="pt-BR" sz="2800" u="sng"/>
              <a:t>()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 u="sng"/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/>
              <a:t>A função </a:t>
            </a:r>
            <a:r>
              <a:rPr lang="pt-BR" altLang="pt-BR" i="1"/>
              <a:t>main</a:t>
            </a:r>
            <a:r>
              <a:rPr lang="pt-BR" altLang="pt-BR"/>
              <a:t> é obrigatória em um programa na linguagem C, e marca o ponto de início da execução do programa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/>
              <a:t>Se um programa consistir em apenas uma função esta será </a:t>
            </a:r>
            <a:r>
              <a:rPr lang="pt-BR" altLang="pt-BR" i="1"/>
              <a:t>main</a:t>
            </a:r>
            <a:r>
              <a:rPr lang="pt-BR" altLang="pt-BR"/>
              <a:t>() (a principal)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/>
              <a:t>Todas as instruções devem estar dentro das chaves que iniciam e terminam a função (bloco de instrução) e são executadas na ordem seqüencial de escrita no programa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/>
              <a:t>Instruções em C sempre encerram com ‘</a:t>
            </a:r>
            <a:r>
              <a:rPr lang="pt-BR" altLang="pt-BR" b="1"/>
              <a:t>;</a:t>
            </a:r>
            <a:r>
              <a:rPr lang="pt-BR" altLang="pt-BR"/>
              <a:t>’ , pois ele faz parte da instrução e não é somente um simples separador</a:t>
            </a:r>
          </a:p>
        </p:txBody>
      </p:sp>
    </p:spTree>
    <p:extLst>
      <p:ext uri="{BB962C8B-B14F-4D97-AF65-F5344CB8AC3E}">
        <p14:creationId xmlns:p14="http://schemas.microsoft.com/office/powerpoint/2010/main" val="18984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 advAuto="0"/>
      <p:bldP spid="1843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CF6DE535-4584-4D5F-903A-B2CBBA33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0772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DIRETIVA  include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Provoca a inclusão de um programa fonte em outro, instruindo ao compilador a ler e agregar o arquivo no programa que tiver a diretiva </a:t>
            </a:r>
            <a:r>
              <a:rPr lang="pt-BR" altLang="pt-BR" i="1"/>
              <a:t>include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#include </a:t>
            </a:r>
            <a:r>
              <a:rPr lang="pt-BR" altLang="pt-BR">
                <a:solidFill>
                  <a:srgbClr val="FF9900"/>
                </a:solidFill>
              </a:rPr>
              <a:t>&lt;</a:t>
            </a:r>
            <a:r>
              <a:rPr lang="pt-BR" altLang="pt-BR" i="1" u="sng"/>
              <a:t>arq</a:t>
            </a:r>
            <a:r>
              <a:rPr lang="pt-BR" altLang="pt-BR">
                <a:solidFill>
                  <a:srgbClr val="FF9900"/>
                </a:solidFill>
              </a:rPr>
              <a:t>&gt;</a:t>
            </a:r>
            <a:r>
              <a:rPr lang="pt-BR" altLang="pt-BR"/>
              <a:t> arquivo na pasta(diretório) padrão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ou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#include </a:t>
            </a:r>
            <a:r>
              <a:rPr lang="pt-BR" altLang="pt-BR" b="1">
                <a:solidFill>
                  <a:schemeClr val="accent1"/>
                </a:solidFill>
              </a:rPr>
              <a:t>“</a:t>
            </a:r>
            <a:r>
              <a:rPr lang="pt-BR" altLang="pt-BR" i="1" u="sng"/>
              <a:t>arq</a:t>
            </a:r>
            <a:r>
              <a:rPr lang="pt-BR" altLang="pt-BR" b="1">
                <a:solidFill>
                  <a:schemeClr val="accent1"/>
                </a:solidFill>
              </a:rPr>
              <a:t>”</a:t>
            </a:r>
            <a:r>
              <a:rPr lang="pt-BR" altLang="pt-BR"/>
              <a:t> arquivo na pasta (diretório) especificado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pt-BR" altLang="pt-BR" i="1" u="sng"/>
              <a:t>arq</a:t>
            </a:r>
            <a:r>
              <a:rPr lang="pt-BR" altLang="pt-BR"/>
              <a:t>  - esta representando o nome do arquivo a ser incluído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pt-BR" altLang="pt-BR"/>
              <a:t>O símbolo de sustenido ‘#’, antes da diretiva </a:t>
            </a:r>
            <a:r>
              <a:rPr lang="pt-BR" altLang="pt-BR" i="1"/>
              <a:t>include,</a:t>
            </a:r>
            <a:r>
              <a:rPr lang="pt-BR" altLang="pt-BR"/>
              <a:t> é um sinal para o pré-processador, que têm a função de examinar o programa fonte em C e executar certas modificações, baseadas nas instruções das diretivas</a:t>
            </a:r>
          </a:p>
        </p:txBody>
      </p:sp>
    </p:spTree>
    <p:extLst>
      <p:ext uri="{BB962C8B-B14F-4D97-AF65-F5344CB8AC3E}">
        <p14:creationId xmlns:p14="http://schemas.microsoft.com/office/powerpoint/2010/main" val="269692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1030">
            <a:extLst>
              <a:ext uri="{FF2B5EF4-FFF2-40B4-BE49-F238E27FC236}">
                <a16:creationId xmlns:a16="http://schemas.microsoft.com/office/drawing/2014/main" id="{A5A4C39E-1252-480E-BA66-D25D5319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6" name="Rectangle 1028">
            <a:extLst>
              <a:ext uri="{FF2B5EF4-FFF2-40B4-BE49-F238E27FC236}">
                <a16:creationId xmlns:a16="http://schemas.microsoft.com/office/drawing/2014/main" id="{2825F0C1-4258-4D7D-8CFA-63C7CC76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DIRETIVA  define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Usada para melhorar o entendimento de um programa através da substituição de constantes simbólicas por nomes mais apropriados. Ela não tem nenhum tipo específico (int, char, ...), mas simplesmente faz a substituição de texto.</a:t>
            </a: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Como o pré-processador é executado antes da compilação, seu compilador somente vê os valores trocados e nunca as constantes.</a:t>
            </a:r>
            <a:endParaRPr lang="pt-BR" altLang="pt-BR" i="1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#define </a:t>
            </a:r>
            <a:r>
              <a:rPr lang="pt-BR" altLang="pt-BR">
                <a:solidFill>
                  <a:srgbClr val="FF9900"/>
                </a:solidFill>
              </a:rPr>
              <a:t>&lt;identificador&gt;</a:t>
            </a:r>
            <a:r>
              <a:rPr lang="pt-BR" altLang="pt-BR"/>
              <a:t>  </a:t>
            </a:r>
            <a:r>
              <a:rPr lang="pt-BR" altLang="pt-BR">
                <a:solidFill>
                  <a:schemeClr val="accent1"/>
                </a:solidFill>
              </a:rPr>
              <a:t>&lt;texto&gt;</a:t>
            </a:r>
            <a:endParaRPr lang="pt-BR" altLang="pt-BR" sz="3600">
              <a:solidFill>
                <a:schemeClr val="accent1"/>
              </a:solidFill>
            </a:endParaRPr>
          </a:p>
        </p:txBody>
      </p:sp>
      <p:sp>
        <p:nvSpPr>
          <p:cNvPr id="23561" name="Line 1033">
            <a:extLst>
              <a:ext uri="{FF2B5EF4-FFF2-40B4-BE49-F238E27FC236}">
                <a16:creationId xmlns:a16="http://schemas.microsoft.com/office/drawing/2014/main" id="{ACE8799E-7B0B-41B1-B92A-7748CA2A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2" name="Text Box 1034">
            <a:extLst>
              <a:ext uri="{FF2B5EF4-FFF2-40B4-BE49-F238E27FC236}">
                <a16:creationId xmlns:a16="http://schemas.microsoft.com/office/drawing/2014/main" id="{16C7ED17-D870-4D95-A3A8-7DE53598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3916363"/>
            <a:ext cx="2643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200"/>
              <a:t>valor a ser substituído</a:t>
            </a:r>
          </a:p>
        </p:txBody>
      </p:sp>
      <p:sp>
        <p:nvSpPr>
          <p:cNvPr id="23563" name="Text Box 1035">
            <a:extLst>
              <a:ext uri="{FF2B5EF4-FFF2-40B4-BE49-F238E27FC236}">
                <a16:creationId xmlns:a16="http://schemas.microsoft.com/office/drawing/2014/main" id="{2A361B82-7C9D-456C-A778-64CBF506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962400"/>
            <a:ext cx="54244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200"/>
              <a:t>nome atribuído a constante (letras maiúsculas)</a:t>
            </a:r>
          </a:p>
        </p:txBody>
      </p:sp>
      <p:sp>
        <p:nvSpPr>
          <p:cNvPr id="23564" name="Line 1036">
            <a:extLst>
              <a:ext uri="{FF2B5EF4-FFF2-40B4-BE49-F238E27FC236}">
                <a16:creationId xmlns:a16="http://schemas.microsoft.com/office/drawing/2014/main" id="{C332C6D9-B3BB-4B94-97DC-7083F9F4AB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5" name="Line 1037">
            <a:extLst>
              <a:ext uri="{FF2B5EF4-FFF2-40B4-BE49-F238E27FC236}">
                <a16:creationId xmlns:a16="http://schemas.microsoft.com/office/drawing/2014/main" id="{86D6DBDC-FE58-4932-94DF-F360ACCC3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10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6" name="Rectangle 1038">
            <a:extLst>
              <a:ext uri="{FF2B5EF4-FFF2-40B4-BE49-F238E27FC236}">
                <a16:creationId xmlns:a16="http://schemas.microsoft.com/office/drawing/2014/main" id="{900D7360-2F08-49A6-97BA-0DBD3D62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	#define  PI  3.14159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	#define  ERRO  printf(“Encontrado um erro.\n ”)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8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>
                <a:cs typeface="Arial" panose="020B0604020202020204" pitchFamily="34" charset="0"/>
                <a:sym typeface="Wingdings" panose="05000000000000000000" pitchFamily="2" charset="2"/>
              </a:rPr>
              <a:t>Observações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è"/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 Não existe ‘;’ nas diretivas de pré-processador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è"/>
            </a:pPr>
            <a:r>
              <a:rPr lang="pt-BR" altLang="pt-BR"/>
              <a:t> Nunca deve existir espaço em branco no identificador, pois será interpretado como o fim do identificador e o início do texto</a:t>
            </a:r>
          </a:p>
        </p:txBody>
      </p:sp>
    </p:spTree>
    <p:extLst>
      <p:ext uri="{BB962C8B-B14F-4D97-AF65-F5344CB8AC3E}">
        <p14:creationId xmlns:p14="http://schemas.microsoft.com/office/powerpoint/2010/main" val="39351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6" grpId="0" build="p" autoUpdateAnimBg="0" advAuto="0"/>
      <p:bldP spid="23562" grpId="0" autoUpdateAnimBg="0"/>
      <p:bldP spid="23563" grpId="0" autoUpdateAnimBg="0"/>
      <p:bldP spid="2356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98E717A8-BBD3-4E2C-901B-506D6BA1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93675" indent="-193675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303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printf</a:t>
            </a:r>
            <a:r>
              <a:rPr lang="pt-BR" altLang="pt-BR" sz="2800" u="sng"/>
              <a:t>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300"/>
              <a:t>Uma das funções de saída que pode ser usada em C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300"/>
              <a:t>A </a:t>
            </a:r>
            <a:r>
              <a:rPr lang="pt-BR" altLang="pt-BR" sz="2300">
                <a:solidFill>
                  <a:srgbClr val="FF9900"/>
                </a:solidFill>
              </a:rPr>
              <a:t>&lt;expressão_controle&gt;</a:t>
            </a:r>
            <a:r>
              <a:rPr lang="pt-BR" altLang="pt-BR" sz="2300"/>
              <a:t> pode conter caracteres que serão exibidos na tela e códigos de formatação dos argumentos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300"/>
              <a:t>A &lt;lista_de_argumentos&gt; é formada pelos argumentos que serão usados pela função (constantes, variáveis,expressões,etc.)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pt-BR" altLang="pt-BR" sz="2300"/>
              <a:t>Faz parte da biblioteca padrão da linguagem C e tem seu protótipo definido em (</a:t>
            </a:r>
            <a:r>
              <a:rPr lang="pt-BR" altLang="pt-BR" sz="2300" i="1"/>
              <a:t>stdio.h</a:t>
            </a:r>
            <a:r>
              <a:rPr lang="pt-BR" altLang="pt-BR" sz="2300"/>
              <a:t>) e pode receber um número variável de argumentos (separados por ‘</a:t>
            </a:r>
            <a:r>
              <a:rPr lang="pt-BR" altLang="pt-BR" sz="2300" b="1"/>
              <a:t>,</a:t>
            </a:r>
            <a:r>
              <a:rPr lang="pt-BR" altLang="pt-BR" sz="2300"/>
              <a:t>’)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        printf(</a:t>
            </a:r>
            <a:r>
              <a:rPr lang="pt-BR" altLang="pt-BR" b="1"/>
              <a:t>“</a:t>
            </a:r>
            <a:r>
              <a:rPr lang="pt-BR" altLang="pt-BR">
                <a:solidFill>
                  <a:srgbClr val="FF9900"/>
                </a:solidFill>
              </a:rPr>
              <a:t>&lt;expressão_controle&gt;</a:t>
            </a:r>
            <a:r>
              <a:rPr lang="pt-BR" altLang="pt-BR" b="1"/>
              <a:t>”</a:t>
            </a:r>
            <a:r>
              <a:rPr lang="pt-BR" altLang="pt-BR"/>
              <a:t>,</a:t>
            </a:r>
            <a:r>
              <a:rPr lang="pt-BR" altLang="pt-BR">
                <a:solidFill>
                  <a:schemeClr val="accent1"/>
                </a:solidFill>
              </a:rPr>
              <a:t>&lt;lista_de_argumentos&gt;</a:t>
            </a:r>
            <a:r>
              <a:rPr lang="pt-BR" altLang="pt-BR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u="sng"/>
              <a:t>Exemplo</a:t>
            </a:r>
            <a:r>
              <a:rPr lang="pt-BR" altLang="pt-BR"/>
              <a:t>:	printf(“Elaborando um programa”);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printf(“Esta é a letra %c”, </a:t>
            </a:r>
            <a:r>
              <a:rPr lang="pt-BR" altLang="pt-BR" b="1"/>
              <a:t>‘</a:t>
            </a:r>
            <a:r>
              <a:rPr lang="pt-BR" altLang="pt-BR"/>
              <a:t>C</a:t>
            </a:r>
            <a:r>
              <a:rPr lang="pt-BR" altLang="pt-BR" b="1"/>
              <a:t>’</a:t>
            </a:r>
            <a:r>
              <a:rPr lang="pt-BR" altLang="pt-BR"/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	printf(“Escreva o valor %d \n %s”,2, “por extenso”);</a:t>
            </a:r>
          </a:p>
        </p:txBody>
      </p:sp>
    </p:spTree>
    <p:extLst>
      <p:ext uri="{BB962C8B-B14F-4D97-AF65-F5344CB8AC3E}">
        <p14:creationId xmlns:p14="http://schemas.microsoft.com/office/powerpoint/2010/main" val="5336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D46C929F-5F7E-4740-A13F-67227E84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FC59ABD-140C-4CB4-9FFE-43DE1ACB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153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0" algn="l"/>
                <a:tab pos="45640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/>
              <a:t>FUNÇÃO  </a:t>
            </a:r>
            <a:r>
              <a:rPr lang="pt-BR" altLang="pt-BR" sz="2800" i="1" u="sng"/>
              <a:t>printf</a:t>
            </a:r>
            <a:r>
              <a:rPr lang="pt-BR" altLang="pt-BR" sz="2800" u="sng"/>
              <a:t>()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/>
              <a:t>Alguns caracteres não podem ser obtidos diretamente do teclado (como mudança de linha), por isso tem a sua representação feita por códigos especiais usando um controlador (‘</a:t>
            </a:r>
            <a:r>
              <a:rPr lang="pt-BR" altLang="pt-BR" b="1"/>
              <a:t>\</a:t>
            </a:r>
            <a:r>
              <a:rPr lang="pt-BR" altLang="pt-BR"/>
              <a:t>’) com a combinação de outro caractere.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 u="sng"/>
              <a:t>Código Significado </a:t>
            </a:r>
            <a:r>
              <a:rPr lang="pt-BR" altLang="pt-BR" sz="2000"/>
              <a:t>		</a:t>
            </a:r>
            <a:r>
              <a:rPr lang="pt-BR" altLang="pt-BR" sz="2000" u="sng"/>
              <a:t>Código  Formato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\n	nova linha		%c	caractere simples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\r	retorno do cursor		%d	decimal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\t	tab	%e	notação científica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\b	retrocesso	%f	ponto flutuante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\”	aspas	%g         %e ou %f (o mais curto)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\\	barra	%o	octal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\f	salta página de formulário	%s	cadeia de caracteres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\0	nulo	%u	decimal sem sinal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\xdd	caractere gráfico (este símbolo		%x	hexadecimal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escreve códigos acima de 127	%ld	decimal longo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000"/>
              <a:t>	decimal) \xdd onde dd é hexad.	%lf	ponto flutuante longo</a:t>
            </a:r>
          </a:p>
        </p:txBody>
      </p:sp>
    </p:spTree>
    <p:extLst>
      <p:ext uri="{BB962C8B-B14F-4D97-AF65-F5344CB8AC3E}">
        <p14:creationId xmlns:p14="http://schemas.microsoft.com/office/powerpoint/2010/main" val="1264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3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588D87D1-0B99-4D8C-A35A-55D231DA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445E74C-D3B2-416B-9B29-DCC32AC3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8153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50938" algn="l"/>
                <a:tab pos="1438275" algn="l"/>
                <a:tab pos="5337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pt-BR" altLang="pt-BR" sz="2800" u="sng" dirty="0"/>
              <a:t>FUNÇÃO  </a:t>
            </a:r>
            <a:r>
              <a:rPr lang="pt-BR" altLang="pt-BR" sz="2800" i="1" u="sng" dirty="0" err="1"/>
              <a:t>printf</a:t>
            </a:r>
            <a:r>
              <a:rPr lang="pt-BR" altLang="pt-BR" sz="2800" u="sng" dirty="0"/>
              <a:t>()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Para a impressão do caractere % são usados dois % </a:t>
            </a:r>
            <a:r>
              <a:rPr lang="pt-BR" altLang="pt-BR" dirty="0">
                <a:sym typeface="Symbol" panose="05050102010706020507" pitchFamily="18" charset="2"/>
              </a:rPr>
              <a:t></a:t>
            </a:r>
            <a:r>
              <a:rPr lang="pt-BR" altLang="pt-BR" dirty="0"/>
              <a:t> “ %% ”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É possível estabelecer o tamanho mínimo de saída em </a:t>
            </a:r>
            <a:r>
              <a:rPr lang="pt-BR" altLang="pt-BR" dirty="0" err="1"/>
              <a:t>printf</a:t>
            </a:r>
            <a:endParaRPr lang="pt-BR" altLang="pt-BR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A  formatação com ‘-’ à frente do formato alinha a saída a esquerda, enquanto que a direita consegue-se pela especificação coerente dos  tamanhos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A saída formatada pode ser completada com zeros a esquerda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endParaRPr lang="pt-BR" altLang="pt-BR" sz="1000" dirty="0"/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u="sng" dirty="0"/>
              <a:t>Exemplos</a:t>
            </a:r>
            <a:r>
              <a:rPr lang="pt-BR" altLang="pt-BR" sz="2000" dirty="0"/>
              <a:t>:	</a:t>
            </a:r>
            <a:r>
              <a:rPr lang="pt-BR" altLang="pt-BR" sz="2000" dirty="0">
                <a:solidFill>
                  <a:srgbClr val="FF0066"/>
                </a:solidFill>
              </a:rPr>
              <a:t>1)	</a:t>
            </a:r>
            <a:r>
              <a:rPr lang="pt-BR" altLang="pt-BR" sz="2000" dirty="0" err="1">
                <a:solidFill>
                  <a:srgbClr val="FF0066"/>
                </a:solidFill>
              </a:rPr>
              <a:t>printf</a:t>
            </a:r>
            <a:r>
              <a:rPr lang="pt-BR" altLang="pt-BR" sz="2000" dirty="0">
                <a:solidFill>
                  <a:srgbClr val="FF0066"/>
                </a:solidFill>
              </a:rPr>
              <a:t>(“Reajuste = %d %%”,valor);	saída    Reajuste = 5 %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>
                <a:solidFill>
                  <a:srgbClr val="009900"/>
                </a:solidFill>
              </a:rPr>
              <a:t>2)	</a:t>
            </a:r>
            <a:r>
              <a:rPr lang="pt-BR" altLang="pt-BR" sz="2000" dirty="0" err="1">
                <a:solidFill>
                  <a:srgbClr val="009900"/>
                </a:solidFill>
              </a:rPr>
              <a:t>printf</a:t>
            </a:r>
            <a:r>
              <a:rPr lang="pt-BR" altLang="pt-BR" sz="2000" dirty="0">
                <a:solidFill>
                  <a:srgbClr val="009900"/>
                </a:solidFill>
              </a:rPr>
              <a:t>(“Tem %4d alunos”, 50);	saída    Tem    50 alunos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>
                <a:solidFill>
                  <a:srgbClr val="CC6600"/>
                </a:solidFill>
              </a:rPr>
              <a:t>2) </a:t>
            </a:r>
            <a:r>
              <a:rPr lang="pt-BR" altLang="pt-BR" sz="2000" dirty="0" err="1">
                <a:solidFill>
                  <a:srgbClr val="CC6600"/>
                </a:solidFill>
              </a:rPr>
              <a:t>printf</a:t>
            </a:r>
            <a:r>
              <a:rPr lang="pt-BR" altLang="pt-BR" sz="2000" dirty="0">
                <a:solidFill>
                  <a:srgbClr val="CC6600"/>
                </a:solidFill>
              </a:rPr>
              <a:t>(“Gasolina= %3.2f  </a:t>
            </a:r>
            <a:r>
              <a:rPr lang="pt-BR" altLang="pt-BR" sz="2000" dirty="0" err="1">
                <a:solidFill>
                  <a:srgbClr val="CC6600"/>
                </a:solidFill>
              </a:rPr>
              <a:t>ltr</a:t>
            </a:r>
            <a:r>
              <a:rPr lang="pt-BR" altLang="pt-BR" sz="2000" dirty="0">
                <a:solidFill>
                  <a:srgbClr val="CC6600"/>
                </a:solidFill>
              </a:rPr>
              <a:t>.”, 1.629);	saída    Gasolina=1.63 </a:t>
            </a:r>
            <a:r>
              <a:rPr lang="pt-BR" altLang="pt-BR" sz="2000" dirty="0" err="1">
                <a:solidFill>
                  <a:srgbClr val="CC6600"/>
                </a:solidFill>
              </a:rPr>
              <a:t>ltr</a:t>
            </a:r>
            <a:r>
              <a:rPr lang="pt-BR" altLang="pt-BR" sz="2000" dirty="0">
                <a:solidFill>
                  <a:srgbClr val="CC6600"/>
                </a:solidFill>
              </a:rPr>
              <a:t>.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>
                <a:solidFill>
                  <a:schemeClr val="tx2"/>
                </a:solidFill>
              </a:rPr>
              <a:t>3) </a:t>
            </a:r>
            <a:r>
              <a:rPr lang="pt-BR" altLang="pt-BR" sz="2000" dirty="0" err="1">
                <a:solidFill>
                  <a:schemeClr val="tx2"/>
                </a:solidFill>
              </a:rPr>
              <a:t>printf</a:t>
            </a:r>
            <a:r>
              <a:rPr lang="pt-BR" altLang="pt-BR" sz="2000" dirty="0">
                <a:solidFill>
                  <a:schemeClr val="tx2"/>
                </a:solidFill>
              </a:rPr>
              <a:t>(“%5.2f  %5.2f ”,8.0, 15.32);	saída      8.00    15.32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>
                <a:solidFill>
                  <a:schemeClr val="tx2"/>
                </a:solidFill>
              </a:rPr>
              <a:t>		3) </a:t>
            </a:r>
            <a:r>
              <a:rPr lang="pt-BR" altLang="pt-BR" sz="2000" dirty="0" err="1">
                <a:solidFill>
                  <a:schemeClr val="tx2"/>
                </a:solidFill>
              </a:rPr>
              <a:t>printf</a:t>
            </a:r>
            <a:r>
              <a:rPr lang="pt-BR" altLang="pt-BR" sz="2000" dirty="0">
                <a:solidFill>
                  <a:schemeClr val="tx2"/>
                </a:solidFill>
              </a:rPr>
              <a:t>(“%5.2f  %5.2f ”,15.8, 0.7);	saída    15.80      0.70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/>
              <a:t>		</a:t>
            </a:r>
            <a:r>
              <a:rPr lang="pt-BR" altLang="pt-BR" sz="2000" dirty="0">
                <a:solidFill>
                  <a:schemeClr val="accent2"/>
                </a:solidFill>
              </a:rPr>
              <a:t>3) </a:t>
            </a:r>
            <a:r>
              <a:rPr lang="pt-BR" altLang="pt-BR" sz="2000" dirty="0" err="1">
                <a:solidFill>
                  <a:schemeClr val="accent2"/>
                </a:solidFill>
              </a:rPr>
              <a:t>printf</a:t>
            </a:r>
            <a:r>
              <a:rPr lang="pt-BR" altLang="pt-BR" sz="2000" dirty="0">
                <a:solidFill>
                  <a:schemeClr val="accent2"/>
                </a:solidFill>
              </a:rPr>
              <a:t>(“%-5.2f  %-5.2f ”,8.0, 15.32);	saída    8.00      15.32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>
                <a:solidFill>
                  <a:schemeClr val="accent2"/>
                </a:solidFill>
              </a:rPr>
              <a:t>		3) </a:t>
            </a:r>
            <a:r>
              <a:rPr lang="pt-BR" altLang="pt-BR" sz="2000" dirty="0" err="1">
                <a:solidFill>
                  <a:schemeClr val="accent2"/>
                </a:solidFill>
              </a:rPr>
              <a:t>printf</a:t>
            </a:r>
            <a:r>
              <a:rPr lang="pt-BR" altLang="pt-BR" sz="2000" dirty="0">
                <a:solidFill>
                  <a:schemeClr val="accent2"/>
                </a:solidFill>
              </a:rPr>
              <a:t>(“%-5.2f  %-5.2f ”,15.8, 0.7);	saída    15.80    0.70</a:t>
            </a:r>
          </a:p>
          <a:p>
            <a:pPr algn="just" eaLnBrk="1" hangingPunct="1">
              <a:spcBef>
                <a:spcPct val="20000"/>
              </a:spcBef>
            </a:pPr>
            <a:r>
              <a:rPr lang="pt-BR" altLang="pt-BR" sz="2000" dirty="0"/>
              <a:t>		4) </a:t>
            </a:r>
            <a:r>
              <a:rPr lang="pt-BR" altLang="pt-BR" sz="2000" dirty="0" err="1"/>
              <a:t>printf</a:t>
            </a:r>
            <a:r>
              <a:rPr lang="pt-BR" altLang="pt-BR" sz="2000" dirty="0"/>
              <a:t>(“%06d”, 25);	saída    000025</a:t>
            </a:r>
          </a:p>
        </p:txBody>
      </p:sp>
    </p:spTree>
    <p:extLst>
      <p:ext uri="{BB962C8B-B14F-4D97-AF65-F5344CB8AC3E}">
        <p14:creationId xmlns:p14="http://schemas.microsoft.com/office/powerpoint/2010/main" val="30912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5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0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>
            <a:extLst>
              <a:ext uri="{FF2B5EF4-FFF2-40B4-BE49-F238E27FC236}">
                <a16:creationId xmlns:a16="http://schemas.microsoft.com/office/drawing/2014/main" id="{DAE3F9D1-8C66-41FD-9B7A-387E724B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324600"/>
            <a:ext cx="7696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7DA7FAA-00FC-4BA6-B446-CA9B7C1C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07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3675" indent="-193675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800" u="sng" dirty="0">
                <a:latin typeface="Times New Roman" charset="0"/>
              </a:rPr>
              <a:t>FUNÇÃO  </a:t>
            </a:r>
            <a:r>
              <a:rPr lang="pt-BR" sz="2800" i="1" u="sng" dirty="0" err="1">
                <a:latin typeface="Times New Roman" charset="0"/>
              </a:rPr>
              <a:t>scanf</a:t>
            </a:r>
            <a:r>
              <a:rPr lang="pt-BR" sz="2800" u="sng" dirty="0">
                <a:latin typeface="Times New Roman" charset="0"/>
              </a:rPr>
              <a:t>()</a:t>
            </a:r>
          </a:p>
          <a:p>
            <a:pPr marL="193675" indent="-193675" algn="just">
              <a:spcBef>
                <a:spcPct val="20000"/>
              </a:spcBef>
              <a:buFontTx/>
              <a:buChar char="•"/>
              <a:defRPr/>
            </a:pPr>
            <a:r>
              <a:rPr lang="pt-BR" sz="2400" dirty="0">
                <a:latin typeface="Times New Roman" charset="0"/>
              </a:rPr>
              <a:t>Permite ler dados formatados da entrada padrão (teclado)</a:t>
            </a:r>
          </a:p>
          <a:p>
            <a:pPr marL="193675" indent="-193675" algn="just">
              <a:spcBef>
                <a:spcPct val="20000"/>
              </a:spcBef>
              <a:buFontTx/>
              <a:buChar char="•"/>
              <a:defRPr/>
            </a:pPr>
            <a:r>
              <a:rPr lang="pt-BR" sz="2400" dirty="0">
                <a:latin typeface="Times New Roman" charset="0"/>
              </a:rPr>
              <a:t>A </a:t>
            </a:r>
            <a:r>
              <a:rPr lang="pt-BR" sz="2400" dirty="0">
                <a:solidFill>
                  <a:schemeClr val="accent6"/>
                </a:solidFill>
                <a:latin typeface="Times New Roman" charset="0"/>
              </a:rPr>
              <a:t>&lt;</a:t>
            </a:r>
            <a:r>
              <a:rPr lang="pt-BR" sz="2400" dirty="0" err="1">
                <a:solidFill>
                  <a:schemeClr val="accent6"/>
                </a:solidFill>
                <a:latin typeface="Times New Roman" charset="0"/>
              </a:rPr>
              <a:t>expressão_controle</a:t>
            </a:r>
            <a:r>
              <a:rPr lang="pt-BR" sz="2400" dirty="0">
                <a:solidFill>
                  <a:schemeClr val="accent6"/>
                </a:solidFill>
                <a:latin typeface="Times New Roman" charset="0"/>
              </a:rPr>
              <a:t>&gt; </a:t>
            </a:r>
            <a:r>
              <a:rPr lang="pt-BR" sz="2400" dirty="0">
                <a:latin typeface="Times New Roman" charset="0"/>
              </a:rPr>
              <a:t>deve conter os códigos compatíveis com a  formatação dos argumentos (similar ao </a:t>
            </a:r>
            <a:r>
              <a:rPr lang="pt-BR" sz="2400" i="1" dirty="0" err="1">
                <a:latin typeface="Times New Roman" charset="0"/>
              </a:rPr>
              <a:t>printf</a:t>
            </a:r>
            <a:r>
              <a:rPr lang="pt-BR" sz="2400" dirty="0">
                <a:latin typeface="Times New Roman" charset="0"/>
              </a:rPr>
              <a:t>)</a:t>
            </a:r>
          </a:p>
          <a:p>
            <a:pPr marL="193675" indent="-193675" algn="just">
              <a:spcBef>
                <a:spcPct val="20000"/>
              </a:spcBef>
              <a:buFontTx/>
              <a:buChar char="•"/>
              <a:defRPr/>
            </a:pPr>
            <a:r>
              <a:rPr lang="pt-BR" sz="2400" dirty="0">
                <a:latin typeface="Times New Roman" charset="0"/>
              </a:rPr>
              <a:t>A </a:t>
            </a:r>
            <a:r>
              <a:rPr lang="pt-BR" sz="2400" dirty="0">
                <a:solidFill>
                  <a:schemeClr val="accent6"/>
                </a:solidFill>
                <a:latin typeface="Times New Roman" charset="0"/>
              </a:rPr>
              <a:t>&lt;</a:t>
            </a:r>
            <a:r>
              <a:rPr lang="pt-BR" sz="2400" dirty="0" err="1">
                <a:solidFill>
                  <a:schemeClr val="accent6"/>
                </a:solidFill>
                <a:latin typeface="Times New Roman" charset="0"/>
              </a:rPr>
              <a:t>lista_de_argumentos</a:t>
            </a:r>
            <a:r>
              <a:rPr lang="pt-BR" sz="2400" dirty="0">
                <a:solidFill>
                  <a:schemeClr val="accent6"/>
                </a:solidFill>
                <a:latin typeface="Times New Roman" charset="0"/>
              </a:rPr>
              <a:t>&gt; </a:t>
            </a:r>
            <a:r>
              <a:rPr lang="pt-BR" sz="2400" dirty="0">
                <a:latin typeface="Times New Roman" charset="0"/>
              </a:rPr>
              <a:t>nesta função deve conter os endereços das variáveis (usar operador de endereço (&amp;) em C)</a:t>
            </a:r>
          </a:p>
          <a:p>
            <a:pPr marL="193675" indent="-193675" algn="just">
              <a:spcBef>
                <a:spcPct val="20000"/>
              </a:spcBef>
              <a:buFontTx/>
              <a:buChar char="•"/>
              <a:defRPr/>
            </a:pPr>
            <a:r>
              <a:rPr lang="pt-BR" sz="2400" dirty="0">
                <a:latin typeface="Times New Roman" charset="0"/>
              </a:rPr>
              <a:t>O símbolo %* indica que será lido um valor do tipo especificado, mas não será atribuído a nenhuma variável (não devendo ter parâmetros na lista de argumentos)</a:t>
            </a:r>
          </a:p>
          <a:p>
            <a:pPr marL="193675" indent="-193675" algn="just">
              <a:spcBef>
                <a:spcPct val="20000"/>
              </a:spcBef>
              <a:buFontTx/>
              <a:buChar char="•"/>
              <a:defRPr/>
            </a:pPr>
            <a:r>
              <a:rPr lang="pt-BR" sz="2400" dirty="0">
                <a:latin typeface="Times New Roman" charset="0"/>
              </a:rPr>
              <a:t>Faz parte da biblioteca padrão da linguagem C, necessita dos protótipos definidos em (</a:t>
            </a:r>
            <a:r>
              <a:rPr lang="pt-BR" sz="2400" i="1" dirty="0" err="1">
                <a:latin typeface="Times New Roman" charset="0"/>
              </a:rPr>
              <a:t>stdio.h</a:t>
            </a:r>
            <a:r>
              <a:rPr lang="pt-BR" sz="2400" dirty="0">
                <a:latin typeface="Times New Roman" charset="0"/>
              </a:rPr>
              <a:t>) e pode receber um número variável de argumentos (separados por ‘</a:t>
            </a:r>
            <a:r>
              <a:rPr lang="pt-BR" sz="2400" b="1" dirty="0">
                <a:latin typeface="Times New Roman" charset="0"/>
              </a:rPr>
              <a:t>,</a:t>
            </a:r>
            <a:r>
              <a:rPr lang="pt-BR" sz="2400" dirty="0">
                <a:latin typeface="Times New Roman" charset="0"/>
              </a:rPr>
              <a:t>’)</a:t>
            </a:r>
          </a:p>
          <a:p>
            <a:pPr marL="193675" indent="-193675" algn="just">
              <a:spcBef>
                <a:spcPct val="20000"/>
              </a:spcBef>
              <a:defRPr/>
            </a:pPr>
            <a:endParaRPr lang="pt-BR" sz="600" dirty="0">
              <a:latin typeface="Times New Roman" charset="0"/>
            </a:endParaRPr>
          </a:p>
          <a:p>
            <a:pPr marL="193675" indent="-193675" algn="ctr">
              <a:spcBef>
                <a:spcPct val="20000"/>
              </a:spcBef>
              <a:defRPr/>
            </a:pPr>
            <a:r>
              <a:rPr lang="pt-BR" sz="2400" dirty="0" err="1">
                <a:latin typeface="Times New Roman" charset="0"/>
              </a:rPr>
              <a:t>scanf</a:t>
            </a:r>
            <a:r>
              <a:rPr lang="pt-BR" sz="2400" dirty="0">
                <a:latin typeface="Times New Roman" charset="0"/>
              </a:rPr>
              <a:t>(“&lt;</a:t>
            </a:r>
            <a:r>
              <a:rPr lang="pt-BR" sz="2400" dirty="0" err="1">
                <a:latin typeface="Times New Roman" charset="0"/>
              </a:rPr>
              <a:t>expressão_controle</a:t>
            </a:r>
            <a:r>
              <a:rPr lang="pt-BR" sz="2400" dirty="0">
                <a:latin typeface="Times New Roman" charset="0"/>
              </a:rPr>
              <a:t>&gt;”,&lt;</a:t>
            </a:r>
            <a:r>
              <a:rPr lang="pt-BR" sz="2400" dirty="0" err="1">
                <a:latin typeface="Times New Roman" charset="0"/>
              </a:rPr>
              <a:t>lista_de_argumentos</a:t>
            </a:r>
            <a:r>
              <a:rPr lang="pt-BR" sz="2400" dirty="0">
                <a:latin typeface="Times New Roman" charset="0"/>
              </a:rPr>
              <a:t>&gt;);</a:t>
            </a:r>
          </a:p>
          <a:p>
            <a:pPr marL="193675" indent="-193675" algn="just">
              <a:spcBef>
                <a:spcPct val="20000"/>
              </a:spcBef>
              <a:defRPr/>
            </a:pPr>
            <a:endParaRPr lang="pt-BR" sz="600" dirty="0">
              <a:latin typeface="Times New Roman" charset="0"/>
            </a:endParaRPr>
          </a:p>
          <a:p>
            <a:pPr marL="193675" indent="-193675" algn="just">
              <a:spcBef>
                <a:spcPct val="20000"/>
              </a:spcBef>
              <a:defRPr/>
            </a:pPr>
            <a:r>
              <a:rPr lang="pt-BR" sz="2400" u="sng" dirty="0">
                <a:latin typeface="Times New Roman" charset="0"/>
              </a:rPr>
              <a:t>Exemplo</a:t>
            </a:r>
            <a:r>
              <a:rPr lang="pt-BR" sz="2400" dirty="0">
                <a:latin typeface="Times New Roman" charset="0"/>
              </a:rPr>
              <a:t>:	</a:t>
            </a:r>
            <a:r>
              <a:rPr lang="pt-BR" sz="2400" dirty="0" err="1">
                <a:latin typeface="Times New Roman" charset="0"/>
              </a:rPr>
              <a:t>scanf</a:t>
            </a:r>
            <a:r>
              <a:rPr lang="pt-BR" sz="2400" dirty="0">
                <a:latin typeface="Times New Roman" charset="0"/>
              </a:rPr>
              <a:t>(“%f ”, &amp;valor);</a:t>
            </a:r>
          </a:p>
        </p:txBody>
      </p:sp>
      <p:sp>
        <p:nvSpPr>
          <p:cNvPr id="32776" name="CaixaDeTexto 1">
            <a:extLst>
              <a:ext uri="{FF2B5EF4-FFF2-40B4-BE49-F238E27FC236}">
                <a16:creationId xmlns:a16="http://schemas.microsoft.com/office/drawing/2014/main" id="{C47C1775-825B-42FF-8241-63D9DC1B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6297613"/>
            <a:ext cx="1439862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endereços 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AEDAF9C-4C73-4ED7-8151-3FD6A9CC1A88}"/>
              </a:ext>
            </a:extLst>
          </p:cNvPr>
          <p:cNvCxnSpPr>
            <a:stCxn id="32776" idx="0"/>
          </p:cNvCxnSpPr>
          <p:nvPr/>
        </p:nvCxnSpPr>
        <p:spPr>
          <a:xfrm flipH="1" flipV="1">
            <a:off x="6875463" y="6092825"/>
            <a:ext cx="73025" cy="20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59" grpId="0" build="p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2589</Words>
  <Application>Microsoft Office PowerPoint</Application>
  <PresentationFormat>Apresentação na tela (4:3)</PresentationFormat>
  <Paragraphs>287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Constantia</vt:lpstr>
      <vt:lpstr>Times New Roman</vt:lpstr>
      <vt:lpstr>Wingdings</vt:lpstr>
      <vt:lpstr>Tema do Office</vt:lpstr>
      <vt:lpstr>Algoritmos de Programação</vt:lpstr>
      <vt:lpstr>Unidade 8 (comandos condicionais)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207</cp:revision>
  <dcterms:created xsi:type="dcterms:W3CDTF">2016-08-15T14:02:52Z</dcterms:created>
  <dcterms:modified xsi:type="dcterms:W3CDTF">2022-02-14T00:36:16Z</dcterms:modified>
</cp:coreProperties>
</file>