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9" r:id="rId4"/>
    <p:sldId id="289" r:id="rId5"/>
    <p:sldId id="265" r:id="rId6"/>
    <p:sldId id="266" r:id="rId7"/>
    <p:sldId id="268" r:id="rId8"/>
    <p:sldId id="269" r:id="rId9"/>
    <p:sldId id="270" r:id="rId10"/>
    <p:sldId id="271" r:id="rId11"/>
    <p:sldId id="288" r:id="rId12"/>
    <p:sldId id="258" r:id="rId13"/>
    <p:sldId id="260" r:id="rId1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1" d="100"/>
          <a:sy n="61" d="100"/>
        </p:scale>
        <p:origin x="14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1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F07C-43D1-46A4-A67B-FA725B97659F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sley.tschiedel@ucb.b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33400" y="2267736"/>
            <a:ext cx="7851648" cy="1828800"/>
          </a:xfrm>
        </p:spPr>
        <p:txBody>
          <a:bodyPr>
            <a:normAutofit/>
          </a:bodyPr>
          <a:lstStyle/>
          <a:p>
            <a:r>
              <a:rPr lang="pt-BR" sz="5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33400" y="4556720"/>
            <a:ext cx="7854696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Curso: Análise e Desenvolvimento de Sistemas Modalidade: Presencial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Professor Ma. Joyce Siqueira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Email: </a:t>
            </a:r>
            <a:r>
              <a:rPr lang="pt-BR" dirty="0">
                <a:solidFill>
                  <a:schemeClr val="bg1"/>
                </a:solidFill>
                <a:hlinkClick r:id="rId3"/>
              </a:rPr>
              <a:t>joyce@ucb.br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212E7AAF-D6B4-49D9-AEF6-2AB47DEF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400">
                <a:solidFill>
                  <a:srgbClr val="000099"/>
                </a:solidFill>
              </a:rPr>
              <a:t>Estrutura de Repetição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4CBEF80-5CF8-43A4-B564-BBC33B78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getchar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Lê um caractere da console após pressionada a tecla “enter”, e retorna ‘-1’ se nada foi lido.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/>
              <a:t>Exemplo</a:t>
            </a:r>
            <a:r>
              <a:rPr lang="pt-BR" altLang="pt-BR" sz="2000"/>
              <a:t>:		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c = </a:t>
            </a:r>
            <a:r>
              <a:rPr lang="pt-BR" altLang="pt-BR" sz="2000">
                <a:solidFill>
                  <a:srgbClr val="FF9900"/>
                </a:solidFill>
              </a:rPr>
              <a:t>getchar</a:t>
            </a:r>
            <a:r>
              <a:rPr lang="pt-BR" altLang="pt-BR" sz="2000"/>
              <a:t>(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	: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BB7C11-33A2-48B4-A312-F7763DF0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8229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putchar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Escreve o valor passado pelo argumento da função, que pode ser uma outra função.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/>
              <a:t>Exemplo</a:t>
            </a:r>
            <a:r>
              <a:rPr lang="pt-BR" altLang="pt-BR" sz="2000"/>
              <a:t>:		:					 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c = getchar( );	ou como		putchar(getchar());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</a:t>
            </a:r>
            <a:r>
              <a:rPr lang="pt-BR" altLang="pt-BR" sz="2000">
                <a:solidFill>
                  <a:srgbClr val="FF9900"/>
                </a:solidFill>
              </a:rPr>
              <a:t>putchar(</a:t>
            </a:r>
            <a:r>
              <a:rPr lang="pt-BR" altLang="pt-BR" sz="2000"/>
              <a:t>c);					 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	:</a:t>
            </a:r>
          </a:p>
        </p:txBody>
      </p:sp>
    </p:spTree>
    <p:extLst>
      <p:ext uri="{BB962C8B-B14F-4D97-AF65-F5344CB8AC3E}">
        <p14:creationId xmlns:p14="http://schemas.microsoft.com/office/powerpoint/2010/main" val="232883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57158" y="2857496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</a:t>
            </a:r>
            <a:r>
              <a:rPr lang="pt-BR" sz="3400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Praticar!!!</a:t>
            </a:r>
            <a:endParaRPr lang="pt-BR" sz="3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EVARISTO,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Aprendendo a programar: Programando em C.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FARRER, H.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etall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 Estruturados.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MANZANO, J.; OLIVEIRA,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Algoritmos: Lógica para Desenvolvimento de Programação.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6ª ed. São Paulo: Ética, 2000.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Complementar: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FORBELLONE, A. L.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Lógica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construção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GUIMARÃES, A.; LAGES, N.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MIZRAHI, V.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Módulo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2.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SALVETTI, D. D; BARBOSA, L. M.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SCHILDT, H.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Completo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total.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3ª ed. 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1997.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14686"/>
            <a:ext cx="8229600" cy="780696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Unidade 8 (comandos repetição – for, </a:t>
            </a:r>
            <a:r>
              <a:rPr lang="pt-B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do.. </a:t>
            </a:r>
            <a:r>
              <a:rPr lang="pt-BR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pt-BR" sz="3600" dirty="0">
                <a:solidFill>
                  <a:schemeClr val="tx2"/>
                </a:solidFill>
              </a:rPr>
            </a:b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>
            <a:extLst>
              <a:ext uri="{FF2B5EF4-FFF2-40B4-BE49-F238E27FC236}">
                <a16:creationId xmlns:a16="http://schemas.microsoft.com/office/drawing/2014/main" id="{BD63CF15-676B-4D46-86B1-C12D3E60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6E3C7D1C-2C7B-4FE5-B8D3-8A3D658B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Em C existem três comandos de repetição que são empregados de maneira mais apropriada a determinadas situações, onde as características de cada um possam ser melhor aproveitadas.</a:t>
            </a:r>
            <a:endParaRPr lang="pt-BR" altLang="pt-BR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C6940190-135C-4A15-BD6E-66932CF73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Estrutura de Repetição (laço)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F699C07-0688-480F-88A6-E359BB01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62200"/>
            <a:ext cx="822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814513" algn="l"/>
                <a:tab pos="2192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814513" algn="l"/>
                <a:tab pos="2192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814513" algn="l"/>
                <a:tab pos="2192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814513" algn="l"/>
                <a:tab pos="2192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814513" algn="l"/>
                <a:tab pos="2192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14513" algn="l"/>
                <a:tab pos="2192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14513" algn="l"/>
                <a:tab pos="2192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14513" algn="l"/>
                <a:tab pos="2192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14513" algn="l"/>
                <a:tab pos="2192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</a:t>
            </a:r>
            <a:r>
              <a:rPr lang="pt-BR" altLang="pt-BR" b="1" i="1" u="sng"/>
              <a:t>for</a:t>
            </a:r>
            <a:r>
              <a:rPr lang="pt-BR" altLang="pt-BR"/>
              <a:t>(</a:t>
            </a:r>
            <a:r>
              <a:rPr lang="pt-BR" altLang="pt-BR">
                <a:solidFill>
                  <a:schemeClr val="accent1"/>
                </a:solidFill>
              </a:rPr>
              <a:t>&lt;inicialização&gt;</a:t>
            </a:r>
            <a:r>
              <a:rPr lang="pt-BR" altLang="pt-BR"/>
              <a:t>;</a:t>
            </a:r>
            <a:r>
              <a:rPr lang="pt-BR" altLang="pt-BR">
                <a:solidFill>
                  <a:srgbClr val="FF9900"/>
                </a:solidFill>
              </a:rPr>
              <a:t>&lt;condição&gt;</a:t>
            </a:r>
            <a:r>
              <a:rPr lang="pt-BR" altLang="pt-BR"/>
              <a:t>;</a:t>
            </a:r>
            <a:r>
              <a:rPr lang="pt-BR" altLang="pt-BR">
                <a:solidFill>
                  <a:srgbClr val="0066FF"/>
                </a:solidFill>
              </a:rPr>
              <a:t>&lt;incremento&gt;</a:t>
            </a:r>
            <a:r>
              <a:rPr lang="pt-BR" altLang="pt-BR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	instrução;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A </a:t>
            </a:r>
            <a:r>
              <a:rPr lang="pt-BR" altLang="pt-BR">
                <a:solidFill>
                  <a:schemeClr val="accent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inicialização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é executada uma única vez antes do laço ser iniciado</a:t>
            </a: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A seqüência de comandos será repetida enquanto a </a:t>
            </a:r>
            <a:r>
              <a:rPr lang="pt-BR" altLang="pt-BR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condição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for verdadeira. Quando ela for falsa os comandos após o laço são executados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O </a:t>
            </a:r>
            <a:r>
              <a:rPr lang="pt-BR" altLang="pt-BR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incremento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define como será alterada a variável de controle do laço, cada vez que ele for repetido, sendo executado logo após o fim do corpo do laço</a:t>
            </a:r>
            <a:endParaRPr lang="pt-BR" altLang="pt-BR" sz="800"/>
          </a:p>
        </p:txBody>
      </p:sp>
    </p:spTree>
    <p:extLst>
      <p:ext uri="{BB962C8B-B14F-4D97-AF65-F5344CB8AC3E}">
        <p14:creationId xmlns:p14="http://schemas.microsoft.com/office/powerpoint/2010/main" val="38279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66" grpId="0" build="p" autoUpdateAnimBg="0" advAuto="0"/>
      <p:bldP spid="11269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10">
            <a:extLst>
              <a:ext uri="{FF2B5EF4-FFF2-40B4-BE49-F238E27FC236}">
                <a16:creationId xmlns:a16="http://schemas.microsoft.com/office/drawing/2014/main" id="{B9C06E42-2EBA-4F06-95B3-D4CCD059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580584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9BBF85A-9913-4F2A-BCCE-1B085E92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46784"/>
            <a:ext cx="4343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287338" algn="l"/>
                <a:tab pos="2282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87338" algn="l"/>
                <a:tab pos="2282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87338" algn="l"/>
                <a:tab pos="2282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87338" algn="l"/>
                <a:tab pos="2282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87338" algn="l"/>
                <a:tab pos="2282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2282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2282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2282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2282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 dirty="0"/>
              <a:t>Exemplos</a:t>
            </a:r>
            <a:r>
              <a:rPr lang="pt-BR" altLang="pt-BR" sz="2000" dirty="0"/>
              <a:t>:	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main</a:t>
            </a:r>
            <a:r>
              <a:rPr lang="pt-BR" altLang="pt-BR" sz="2000" dirty="0"/>
              <a:t>(</a:t>
            </a:r>
            <a:r>
              <a:rPr lang="pt-BR" altLang="pt-BR" sz="2000" dirty="0" err="1"/>
              <a:t>void</a:t>
            </a:r>
            <a:r>
              <a:rPr lang="pt-BR" altLang="pt-BR" sz="2000" dirty="0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 dirty="0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dirty="0"/>
              <a:t>	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x,y</a:t>
            </a:r>
            <a:r>
              <a:rPr lang="pt-BR" altLang="pt-BR" sz="2000" dirty="0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dirty="0"/>
              <a:t>	for(x=0,y=0;x+y&lt;10;x=x+1,y=y+1)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dirty="0"/>
              <a:t>	   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(“%d”,</a:t>
            </a:r>
            <a:r>
              <a:rPr lang="pt-BR" altLang="pt-BR" sz="2000" dirty="0" err="1"/>
              <a:t>x+y</a:t>
            </a:r>
            <a:r>
              <a:rPr lang="pt-BR" altLang="pt-BR" sz="2000" dirty="0"/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 dirty="0"/>
              <a:t>}</a:t>
            </a:r>
          </a:p>
        </p:txBody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FCD42DA2-59EE-4C99-9D28-CBAEEC9B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Estrutura de Repetição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F8182A2-A441-44F9-B03B-8BCBF9A6D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94384"/>
            <a:ext cx="3810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int main(void)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int c;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for(c=getch();c!=´X´;c=getch())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   printf(“%c”,c+1);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/>
              <a:t>}</a:t>
            </a: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80BF36C6-62E0-4C9D-8CE1-87E76C104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51584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9E21AA95-9FE2-4E74-A675-6B8C9F80C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5056584"/>
            <a:ext cx="835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9BA1B936-8599-45DF-B699-C4D86011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56584"/>
            <a:ext cx="4343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int main(void)</a:t>
            </a:r>
            <a:endParaRPr lang="pt-BR" altLang="pt-BR" sz="2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int c;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for(c=´a´; c&lt;=´z´; c++)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   printf(“%c ASCII= %d\n”,c,c);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/>
              <a:t>}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7BB8AB3E-B3FF-44EB-B551-2D54F38C7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56584"/>
            <a:ext cx="3810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int main(void)</a:t>
            </a:r>
            <a:endParaRPr lang="pt-BR" altLang="pt-BR" sz="2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int c;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for( ; (c=getch())!=´X´; 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   printf(“%c”, c);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400"/>
              <a:t>}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AD54E83B-4FEB-4A49-92DB-B5FD7D4A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65584"/>
            <a:ext cx="8686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tabLst>
                <a:tab pos="1814513" algn="l"/>
                <a:tab pos="2192338" algn="l"/>
              </a:tabLst>
              <a:defRPr/>
            </a:pPr>
            <a:r>
              <a:rPr lang="pt-BR" sz="1800" dirty="0">
                <a:latin typeface="Times New Roman" charset="0"/>
                <a:cs typeface="Arial" charset="0"/>
                <a:sym typeface="Wingdings" pitchFamily="2" charset="2"/>
              </a:rPr>
              <a:t>A </a:t>
            </a:r>
            <a:r>
              <a:rPr lang="pt-BR" sz="1800" b="1" i="1" dirty="0">
                <a:solidFill>
                  <a:schemeClr val="accent6"/>
                </a:solidFill>
                <a:latin typeface="Times New Roman" charset="0"/>
                <a:cs typeface="Arial" charset="0"/>
                <a:sym typeface="Wingdings" pitchFamily="2" charset="2"/>
              </a:rPr>
              <a:t>&lt;inicialização&gt;, &lt;condição&gt; </a:t>
            </a:r>
            <a:r>
              <a:rPr lang="pt-BR" sz="1800" b="1" i="1" dirty="0">
                <a:solidFill>
                  <a:schemeClr val="accent4"/>
                </a:solidFill>
                <a:latin typeface="Times New Roman" charset="0"/>
                <a:cs typeface="Arial" charset="0"/>
                <a:sym typeface="Wingdings" pitchFamily="2" charset="2"/>
              </a:rPr>
              <a:t>e</a:t>
            </a:r>
            <a:r>
              <a:rPr lang="pt-BR" sz="1800" b="1" i="1" dirty="0">
                <a:solidFill>
                  <a:schemeClr val="accent6"/>
                </a:solidFill>
                <a:latin typeface="Times New Roman" charset="0"/>
                <a:cs typeface="Arial" charset="0"/>
                <a:sym typeface="Wingdings" pitchFamily="2" charset="2"/>
              </a:rPr>
              <a:t> &lt;incremento&gt;, </a:t>
            </a:r>
            <a:r>
              <a:rPr lang="pt-BR" sz="1800" dirty="0">
                <a:latin typeface="Times New Roman" charset="0"/>
                <a:cs typeface="Arial" charset="0"/>
                <a:sym typeface="Wingdings" pitchFamily="2" charset="2"/>
              </a:rPr>
              <a:t>podem compostas por qualquer instrução válida em C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tabLst>
                <a:tab pos="1814513" algn="l"/>
                <a:tab pos="2192338" algn="l"/>
              </a:tabLst>
              <a:defRPr/>
            </a:pPr>
            <a:endParaRPr lang="pt-BR" sz="400" dirty="0">
              <a:latin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tabLst>
                <a:tab pos="1814513" algn="l"/>
                <a:tab pos="2192338" algn="l"/>
              </a:tabLst>
              <a:defRPr/>
            </a:pPr>
            <a:r>
              <a:rPr lang="pt-BR" sz="1800" dirty="0">
                <a:latin typeface="Times New Roman" charset="0"/>
                <a:cs typeface="Arial" charset="0"/>
                <a:sym typeface="Wingdings" pitchFamily="2" charset="2"/>
              </a:rPr>
              <a:t> A </a:t>
            </a:r>
            <a:r>
              <a:rPr lang="pt-BR" sz="1800" b="1" i="1" dirty="0">
                <a:solidFill>
                  <a:schemeClr val="accent6"/>
                </a:solidFill>
                <a:latin typeface="Times New Roman" charset="0"/>
                <a:cs typeface="Arial" charset="0"/>
                <a:sym typeface="Wingdings" pitchFamily="2" charset="2"/>
              </a:rPr>
              <a:t>&lt;inicialização&gt;, &lt;condição&gt; </a:t>
            </a:r>
            <a:r>
              <a:rPr lang="pt-BR" sz="1800" b="1" i="1" dirty="0">
                <a:solidFill>
                  <a:schemeClr val="accent4"/>
                </a:solidFill>
                <a:latin typeface="Times New Roman" charset="0"/>
                <a:cs typeface="Arial" charset="0"/>
                <a:sym typeface="Wingdings" pitchFamily="2" charset="2"/>
              </a:rPr>
              <a:t>e</a:t>
            </a:r>
            <a:r>
              <a:rPr lang="pt-BR" sz="1800" b="1" i="1" dirty="0">
                <a:solidFill>
                  <a:schemeClr val="accent6"/>
                </a:solidFill>
                <a:latin typeface="Times New Roman" charset="0"/>
                <a:cs typeface="Arial" charset="0"/>
                <a:sym typeface="Wingdings" pitchFamily="2" charset="2"/>
              </a:rPr>
              <a:t> &lt;incremento&gt;, </a:t>
            </a:r>
            <a:r>
              <a:rPr lang="pt-BR" sz="1800" dirty="0">
                <a:latin typeface="Times New Roman" charset="0"/>
                <a:cs typeface="Arial" charset="0"/>
                <a:sym typeface="Wingdings" pitchFamily="2" charset="2"/>
              </a:rPr>
              <a:t>podem conter várias instruções separadas por ‘,’ e qualquer uma delas pode ser omitida, mantendo sempre os ‘;’ que as separam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tabLst>
                <a:tab pos="1814513" algn="l"/>
                <a:tab pos="2192338" algn="l"/>
              </a:tabLst>
              <a:defRPr/>
            </a:pPr>
            <a:endParaRPr lang="pt-BR" sz="400" dirty="0">
              <a:latin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tabLst>
                <a:tab pos="1814513" algn="l"/>
                <a:tab pos="2192338" algn="l"/>
              </a:tabLst>
              <a:defRPr/>
            </a:pPr>
            <a:r>
              <a:rPr lang="pt-BR" sz="1800" dirty="0">
                <a:latin typeface="Times New Roman" charset="0"/>
                <a:cs typeface="Arial" charset="0"/>
                <a:sym typeface="Wingdings" pitchFamily="2" charset="2"/>
              </a:rPr>
              <a:t> A </a:t>
            </a:r>
            <a:r>
              <a:rPr lang="pt-BR" sz="1800" b="1" i="1" dirty="0">
                <a:solidFill>
                  <a:schemeClr val="accent6"/>
                </a:solidFill>
                <a:latin typeface="Times New Roman" charset="0"/>
                <a:cs typeface="Arial" charset="0"/>
                <a:sym typeface="Wingdings" pitchFamily="2" charset="2"/>
              </a:rPr>
              <a:t>&lt;inicialização&gt;, &lt;condição&gt; </a:t>
            </a:r>
            <a:r>
              <a:rPr lang="pt-BR" sz="1800" b="1" i="1" dirty="0">
                <a:solidFill>
                  <a:schemeClr val="accent4"/>
                </a:solidFill>
                <a:latin typeface="Times New Roman" charset="0"/>
                <a:cs typeface="Arial" charset="0"/>
                <a:sym typeface="Wingdings" pitchFamily="2" charset="2"/>
              </a:rPr>
              <a:t>e</a:t>
            </a:r>
            <a:r>
              <a:rPr lang="pt-BR" sz="1800" b="1" i="1" dirty="0">
                <a:solidFill>
                  <a:schemeClr val="accent6"/>
                </a:solidFill>
                <a:latin typeface="Times New Roman" charset="0"/>
                <a:cs typeface="Arial" charset="0"/>
                <a:sym typeface="Wingdings" pitchFamily="2" charset="2"/>
              </a:rPr>
              <a:t> &lt;incremento&gt;, </a:t>
            </a:r>
            <a:r>
              <a:rPr lang="pt-BR" sz="1800" dirty="0">
                <a:latin typeface="Times New Roman" charset="0"/>
                <a:cs typeface="Arial" charset="0"/>
                <a:sym typeface="Wingdings" pitchFamily="2" charset="2"/>
              </a:rPr>
              <a:t>podem chamar funções </a:t>
            </a:r>
          </a:p>
        </p:txBody>
      </p:sp>
    </p:spTree>
    <p:extLst>
      <p:ext uri="{BB962C8B-B14F-4D97-AF65-F5344CB8AC3E}">
        <p14:creationId xmlns:p14="http://schemas.microsoft.com/office/powerpoint/2010/main" val="258723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  <p:bldP spid="16386" grpId="0" build="p" autoUpdateAnimBg="0" advAuto="0"/>
      <p:bldP spid="16388" grpId="0" build="p" autoUpdateAnimBg="0" advAuto="0"/>
      <p:bldP spid="16391" grpId="0" build="p" autoUpdateAnimBg="0" advAuto="0"/>
      <p:bldP spid="16392" grpId="0" build="p" autoUpdateAnimBg="0" advAuto="0"/>
      <p:bldP spid="16395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D69EEA1A-7E59-445D-8779-4D221C6A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B9DD3A3-2033-430F-BCF9-CDC0D941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Instruções Múltiplas no Corpo do for</a:t>
            </a:r>
            <a:endParaRPr lang="pt-BR" altLang="pt-BR" sz="2800" u="sng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78A01DA2-8A30-4C43-839D-31D00DF9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Estrutura de Repetição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1DD50C0-EDE1-4046-92B5-DEE7AE90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Duas ou mais instruções podem fazer parte do corpo do laço ‘for’. Quando isso for necessário abra um bloco de instrução ({), coloque as instruções desejadas e feche o bloco (}).  Não se esqueça do ‘;’ para encerrar cada uma destas instruções.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>
                <a:cs typeface="Arial" panose="020B0604020202020204" pitchFamily="34" charset="0"/>
                <a:sym typeface="Wingdings" panose="05000000000000000000" pitchFamily="2" charset="2"/>
              </a:rPr>
              <a:t>Laço for Aninhados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Quando tem-se um laço dentro de outro, diz-se que o laço interior esta aninhado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altLang="pt-BR" b="1" i="1" u="sng"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pt-BR" altLang="pt-BR">
                <a:solidFill>
                  <a:schemeClr val="accent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&lt;inicialização&gt;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r>
              <a:rPr lang="pt-BR" altLang="pt-BR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&lt;condição&gt;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r>
              <a:rPr lang="pt-BR" altLang="pt-BR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&lt;incremento&gt;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>
                <a:cs typeface="Arial" panose="020B0604020202020204" pitchFamily="34" charset="0"/>
                <a:sym typeface="Wingdings" panose="05000000000000000000" pitchFamily="2" charset="2"/>
              </a:rPr>
              <a:t>	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    </a:t>
            </a:r>
            <a:r>
              <a:rPr lang="pt-BR" altLang="pt-BR" b="1" i="1" u="sng"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pt-BR" altLang="pt-BR">
                <a:solidFill>
                  <a:schemeClr val="accent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&lt;inicialização&gt;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r>
              <a:rPr lang="pt-BR" altLang="pt-BR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&lt;condição&gt;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r>
              <a:rPr lang="pt-BR" altLang="pt-BR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&lt;incremento&gt;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         instrução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    instrução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>
                <a:cs typeface="Arial" panose="020B0604020202020204" pitchFamily="34" charset="0"/>
                <a:sym typeface="Wingdings" panose="05000000000000000000" pitchFamily="2" charset="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312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0" grpId="0" build="p" autoUpdateAnimBg="0" advAuto="0"/>
      <p:bldP spid="17412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BB2DC52C-AE18-481B-A9ED-0EF25F663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Estrutura de Repetição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3955399-699E-4077-93DC-69EF42EA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A segunda estrutura de repetição usa os mesmos elementos do laço ‘for’, mas eles estão distribuídos de forma diferente.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		</a:t>
            </a:r>
            <a:r>
              <a:rPr lang="pt-BR" altLang="pt-BR" b="1" i="1" u="sng">
                <a:cs typeface="Arial" panose="020B0604020202020204" pitchFamily="34" charset="0"/>
                <a:sym typeface="Wingdings" panose="05000000000000000000" pitchFamily="2" charset="2"/>
              </a:rPr>
              <a:t>while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pt-BR" altLang="pt-BR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&lt;condição&gt;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			     instrução;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Se a condição for verdadeira (!=0) o corpo do laço é executado e a condição é novamente avaliada. Esta operação se repete até que a condição se torne falsa (=</a:t>
            </a:r>
            <a:r>
              <a:rPr lang="pt-BR" altLang="pt-BR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|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=0), encerrando o laço e continuando a executar o programa após o corpo do laço.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O laço </a:t>
            </a:r>
            <a:r>
              <a:rPr lang="pt-BR" altLang="pt-BR" b="1" i="1" u="sng">
                <a:cs typeface="Arial" panose="020B0604020202020204" pitchFamily="34" charset="0"/>
                <a:sym typeface="Wingdings" panose="05000000000000000000" pitchFamily="2" charset="2"/>
              </a:rPr>
              <a:t>while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é mais apropriado para situações que a repetição possa ser </a:t>
            </a:r>
            <a:r>
              <a:rPr lang="pt-BR" altLang="pt-BR" b="1">
                <a:solidFill>
                  <a:schemeClr val="accent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encerrada inesperadamente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, enquanto que o ‘for’ é mais empregado em quantidades de repetições mais conhecidas.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O </a:t>
            </a:r>
            <a:r>
              <a:rPr lang="pt-BR" altLang="pt-BR" b="1" i="1" u="sng">
                <a:cs typeface="Arial" panose="020B0604020202020204" pitchFamily="34" charset="0"/>
                <a:sym typeface="Wingdings" panose="05000000000000000000" pitchFamily="2" charset="2"/>
              </a:rPr>
              <a:t>while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também pode ser aninhado, ou seja, possuir um while dentro de outro </a:t>
            </a:r>
            <a:r>
              <a:rPr lang="pt-BR" altLang="pt-BR" b="1" i="1" u="sng">
                <a:cs typeface="Arial" panose="020B0604020202020204" pitchFamily="34" charset="0"/>
                <a:sym typeface="Wingdings" panose="05000000000000000000" pitchFamily="2" charset="2"/>
              </a:rPr>
              <a:t>while</a:t>
            </a: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4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>
            <a:extLst>
              <a:ext uri="{FF2B5EF4-FFF2-40B4-BE49-F238E27FC236}">
                <a16:creationId xmlns:a16="http://schemas.microsoft.com/office/drawing/2014/main" id="{3CDC11EB-D882-4A34-8C06-4B4C6FFBE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F98601-D1E0-40FA-9EC8-3B9F7511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Estrutura de Repetição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A6F0FE-7C45-4C8E-880B-983CA49E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229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A última estrutura de repetição cria um ciclo repetitivo até a condição ser falsa (=</a:t>
            </a:r>
            <a:r>
              <a:rPr lang="pt-BR" altLang="pt-BR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|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=0). A condição neste laço é avaliada depois do laço ser executado, ou seja, seu bloco é executado ao menos uma vez para que a condição seja verificada.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			</a:t>
            </a:r>
            <a:r>
              <a:rPr lang="pt-BR" altLang="pt-BR" b="1" i="1" u="sng" dirty="0">
                <a:cs typeface="Arial" panose="020B0604020202020204" pitchFamily="34" charset="0"/>
                <a:sym typeface="Wingdings" panose="05000000000000000000" pitchFamily="2" charset="2"/>
              </a:rPr>
              <a:t>do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			    instruções;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			 } </a:t>
            </a:r>
            <a:r>
              <a:rPr lang="pt-BR" altLang="pt-BR" b="1" i="1" u="sng" dirty="0" err="1">
                <a:cs typeface="Arial" panose="020B0604020202020204" pitchFamily="34" charset="0"/>
                <a:sym typeface="Wingdings" panose="05000000000000000000" pitchFamily="2" charset="2"/>
              </a:rPr>
              <a:t>while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pt-BR" altLang="pt-BR" dirty="0">
                <a:solidFill>
                  <a:srgbClr val="FF99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&lt;condição&gt;</a:t>
            </a: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>
                <a:cs typeface="Arial" panose="020B0604020202020204" pitchFamily="34" charset="0"/>
                <a:sym typeface="Wingdings" panose="05000000000000000000" pitchFamily="2" charset="2"/>
              </a:rPr>
              <a:t>As chaves não são sempre necessárias, somente quando existem mais que uma instrução no bloco, mas elas favorecem a legibilidade do programa.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 dirty="0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 sz="2000" dirty="0">
                <a:cs typeface="Arial" panose="020B0604020202020204" pitchFamily="34" charset="0"/>
                <a:sym typeface="Wingdings" panose="05000000000000000000" pitchFamily="2" charset="2"/>
              </a:rPr>
              <a:t>:		: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dirty="0"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altLang="pt-BR" sz="2000" b="1" i="1" u="sng" dirty="0">
                <a:cs typeface="Arial" panose="020B0604020202020204" pitchFamily="34" charset="0"/>
                <a:sym typeface="Wingdings" panose="05000000000000000000" pitchFamily="2" charset="2"/>
              </a:rPr>
              <a:t>do</a:t>
            </a:r>
            <a:r>
              <a:rPr lang="pt-BR" altLang="pt-BR" sz="2000" dirty="0">
                <a:cs typeface="Arial" panose="020B0604020202020204" pitchFamily="34" charset="0"/>
                <a:sym typeface="Wingdings" panose="05000000000000000000" pitchFamily="2" charset="2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dirty="0">
                <a:cs typeface="Arial" panose="020B0604020202020204" pitchFamily="34" charset="0"/>
                <a:sym typeface="Wingdings" panose="05000000000000000000" pitchFamily="2" charset="2"/>
              </a:rPr>
              <a:t>		total += valor;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dirty="0">
                <a:cs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pt-BR" altLang="pt-BR" sz="2000" dirty="0" err="1">
                <a:cs typeface="Arial" panose="020B0604020202020204" pitchFamily="34" charset="0"/>
                <a:sym typeface="Wingdings" panose="05000000000000000000" pitchFamily="2" charset="2"/>
              </a:rPr>
              <a:t>printf</a:t>
            </a:r>
            <a:r>
              <a:rPr lang="pt-BR" altLang="pt-BR" sz="2000" dirty="0">
                <a:cs typeface="Arial" panose="020B0604020202020204" pitchFamily="34" charset="0"/>
                <a:sym typeface="Wingdings" panose="05000000000000000000" pitchFamily="2" charset="2"/>
              </a:rPr>
              <a:t>(“O total seria %5.2f”,total);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dirty="0">
                <a:cs typeface="Arial" panose="020B0604020202020204" pitchFamily="34" charset="0"/>
                <a:sym typeface="Wingdings" panose="05000000000000000000" pitchFamily="2" charset="2"/>
              </a:rPr>
              <a:t>	 } </a:t>
            </a:r>
            <a:r>
              <a:rPr lang="pt-BR" altLang="pt-BR" sz="2000" b="1" i="1" u="sng" dirty="0" err="1">
                <a:cs typeface="Arial" panose="020B0604020202020204" pitchFamily="34" charset="0"/>
                <a:sym typeface="Wingdings" panose="05000000000000000000" pitchFamily="2" charset="2"/>
              </a:rPr>
              <a:t>while</a:t>
            </a:r>
            <a:r>
              <a:rPr lang="pt-BR" altLang="pt-BR" sz="2000" dirty="0">
                <a:cs typeface="Arial" panose="020B0604020202020204" pitchFamily="34" charset="0"/>
                <a:sym typeface="Wingdings" panose="05000000000000000000" pitchFamily="2" charset="2"/>
              </a:rPr>
              <a:t> (total &lt; 8000);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dirty="0">
                <a:cs typeface="Arial" panose="020B0604020202020204" pitchFamily="34" charset="0"/>
                <a:sym typeface="Wingdings" panose="05000000000000000000" pitchFamily="2" charset="2"/>
              </a:rPr>
              <a:t>		:</a:t>
            </a:r>
          </a:p>
        </p:txBody>
      </p:sp>
    </p:spTree>
    <p:extLst>
      <p:ext uri="{BB962C8B-B14F-4D97-AF65-F5344CB8AC3E}">
        <p14:creationId xmlns:p14="http://schemas.microsoft.com/office/powerpoint/2010/main" val="37015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3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DC5C5ECA-F2AC-49D7-904C-D9009D05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Estrutura de Repetição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AB41381-D4D4-40CA-9C90-E30B6EA9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COMANDO  </a:t>
            </a:r>
            <a:r>
              <a:rPr lang="pt-BR" altLang="pt-BR" sz="2800" b="1" i="1" u="sng"/>
              <a:t>break</a:t>
            </a:r>
            <a:endParaRPr lang="pt-BR" altLang="pt-BR" sz="2200" b="1" i="1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AEC234-B85C-4F1F-BCE7-3E5D272A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600"/>
              <a:t>Conhecendo as estruturas de repetição será possível agregar mais algumas funcionalidades para o comando </a:t>
            </a:r>
            <a:r>
              <a:rPr lang="pt-BR" altLang="pt-BR" sz="2600" b="1" i="1" u="sng"/>
              <a:t>break</a:t>
            </a:r>
            <a:r>
              <a:rPr lang="pt-BR" altLang="pt-BR" sz="2600"/>
              <a:t>.  Dentro de um laço, este comando causa a saída imediata da repetição e passa a execução do programa para a próxima instrução depois do bloco.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600">
                <a:solidFill>
                  <a:srgbClr val="FF9900"/>
                </a:solidFill>
              </a:rPr>
              <a:t>break</a:t>
            </a:r>
            <a:r>
              <a:rPr lang="pt-BR" altLang="pt-BR" sz="2600"/>
              <a:t>;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600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pt-BR" altLang="pt-BR" sz="2600"/>
              <a:t> Em estruturas aninhadas o break só afetará o laço que o contém e os laços internos a ele.</a:t>
            </a:r>
          </a:p>
        </p:txBody>
      </p:sp>
    </p:spTree>
    <p:extLst>
      <p:ext uri="{BB962C8B-B14F-4D97-AF65-F5344CB8AC3E}">
        <p14:creationId xmlns:p14="http://schemas.microsoft.com/office/powerpoint/2010/main" val="12819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BFA7E720-A173-4018-879A-0A8771519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Estrutura de Repetição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4257F66-7A5B-41BB-A911-766D72B0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8229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rand()/srand()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O protótipo desta função encontra-se no include </a:t>
            </a:r>
            <a:r>
              <a:rPr lang="pt-BR" altLang="pt-BR" i="1"/>
              <a:t>stdlib.h</a:t>
            </a:r>
            <a:r>
              <a:rPr lang="pt-BR" altLang="pt-BR"/>
              <a:t> e retorna um valor inteiro pseudo aleatório.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/>
              <a:t>Exemplo</a:t>
            </a:r>
            <a:r>
              <a:rPr lang="pt-BR" altLang="pt-BR" sz="2000"/>
              <a:t>:		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int valor;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                        srand(time(NULL));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valor = </a:t>
            </a:r>
            <a:r>
              <a:rPr lang="pt-BR" altLang="pt-BR" sz="2000">
                <a:solidFill>
                  <a:srgbClr val="FF9900"/>
                </a:solidFill>
              </a:rPr>
              <a:t>rand</a:t>
            </a:r>
            <a:r>
              <a:rPr lang="pt-BR" altLang="pt-BR" sz="2000"/>
              <a:t>(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printf(“%d”,valor);</a:t>
            </a:r>
            <a:endParaRPr lang="pt-BR" altLang="pt-BR" sz="2000" b="1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B9D5CF-97AE-40E3-8AE2-BB0394B6A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COMANDO  </a:t>
            </a:r>
            <a:r>
              <a:rPr lang="pt-BR" altLang="pt-BR" sz="2800" i="1" u="sng"/>
              <a:t>continue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Este comando permite que se retorne ao início do laço (loop) e seja verificada a </a:t>
            </a:r>
            <a:r>
              <a:rPr lang="pt-BR" altLang="pt-BR" b="1" i="1" u="sng"/>
              <a:t>condição</a:t>
            </a:r>
            <a:r>
              <a:rPr lang="pt-BR" altLang="pt-BR"/>
              <a:t> novamente.  Em alguns casos que não exista a necessidade de continuar até o final do bloco de instruções do laço, pode-se usar o continue.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solidFill>
                  <a:srgbClr val="FF9900"/>
                </a:solidFill>
              </a:rPr>
              <a:t>continue</a:t>
            </a:r>
            <a:r>
              <a:rPr lang="pt-BR" altLang="pt-BR"/>
              <a:t>;</a:t>
            </a:r>
            <a:endParaRPr lang="pt-BR" altLang="pt-BR" sz="2000"/>
          </a:p>
        </p:txBody>
      </p:sp>
    </p:spTree>
    <p:extLst>
      <p:ext uri="{BB962C8B-B14F-4D97-AF65-F5344CB8AC3E}">
        <p14:creationId xmlns:p14="http://schemas.microsoft.com/office/powerpoint/2010/main" val="38416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build="p" autoUpdateAnimBg="0" advAuto="0"/>
    </p:bld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1224</Words>
  <Application>Microsoft Office PowerPoint</Application>
  <PresentationFormat>Apresentação na tela (4:3)</PresentationFormat>
  <Paragraphs>135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Constantia</vt:lpstr>
      <vt:lpstr>Times New Roman</vt:lpstr>
      <vt:lpstr>Tema do Office</vt:lpstr>
      <vt:lpstr>Algoritmos de Programação</vt:lpstr>
      <vt:lpstr>Unidade 8 (comandos repetição – for, while e do.. while)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Joyce Siqueira</cp:lastModifiedBy>
  <cp:revision>209</cp:revision>
  <dcterms:created xsi:type="dcterms:W3CDTF">2016-08-15T14:02:52Z</dcterms:created>
  <dcterms:modified xsi:type="dcterms:W3CDTF">2022-02-14T00:36:40Z</dcterms:modified>
</cp:coreProperties>
</file>