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1FD34AF-6753-4C74-A866-E78B51137C2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>
            <a:norm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4A0D0D33-8957-4FB5-ADAA-0C9BC4B970B5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0" y="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Algoritmo e Programação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4021200" y="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/>
          <a:p>
            <a:pPr algn="r">
              <a:lnSpc>
                <a:spcPct val="100000"/>
              </a:lnSpc>
            </a:pPr>
            <a:r>
              <a:rPr b="0" lang="pt-BR" sz="1300" spc="-1" strike="noStrike">
                <a:latin typeface="Times New Roman"/>
              </a:rPr>
              <a:t>06/02/2006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Times New Roman"/>
              </a:rPr>
              <a:t>Vandor Roberto Vilardi Rissoli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08" name="TextShape 4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A6784EF-C431-4A05-90DC-420DA0163194}" type="slidenum">
              <a:rPr b="0" lang="pt-BR" sz="1300" spc="-1" strike="noStrike">
                <a:latin typeface="Times New Roman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</p:spPr>
      </p:sp>
      <p:sp>
        <p:nvSpPr>
          <p:cNvPr id="410" name="PlaceHolder 6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>
            <a:norm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5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DB4ACAC-48B3-43A5-9260-FF8BCD7F66DF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0" y="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Algoritmo e Programação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4021200" y="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/>
          <a:p>
            <a:pPr algn="r">
              <a:lnSpc>
                <a:spcPct val="100000"/>
              </a:lnSpc>
            </a:pPr>
            <a:r>
              <a:rPr b="0" lang="pt-BR" sz="1300" spc="-1" strike="noStrike">
                <a:latin typeface="Times New Roman"/>
              </a:rPr>
              <a:t>06/02/2006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13" name="TextShape 3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Times New Roman"/>
              </a:rPr>
              <a:t>Vandor Roberto Vilardi Rissoli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14" name="TextShape 4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35ECE534-3187-49B0-B1AA-63D2C6E81D37}" type="slidenum">
              <a:rPr b="0" lang="pt-BR" sz="1300" spc="-1" strike="noStrike">
                <a:latin typeface="Times New Roman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</p:spPr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0" y="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/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Algoritmo e Programação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4021200" y="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/>
          <a:p>
            <a:pPr algn="r">
              <a:lnSpc>
                <a:spcPct val="100000"/>
              </a:lnSpc>
            </a:pPr>
            <a:r>
              <a:rPr b="0" lang="pt-BR" sz="1300" spc="-1" strike="noStrike">
                <a:latin typeface="Times New Roman"/>
              </a:rPr>
              <a:t>06/02/2006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>
              <a:lnSpc>
                <a:spcPct val="100000"/>
              </a:lnSpc>
            </a:pPr>
            <a:r>
              <a:rPr b="0" lang="pt-BR" sz="1300" spc="-1" strike="noStrike">
                <a:latin typeface="Times New Roman"/>
              </a:rPr>
              <a:t>Vandor Roberto Vilardi Rissoli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7224302B-B81D-45FB-B976-694FBE0887D3}" type="slidenum">
              <a:rPr b="0" lang="pt-BR" sz="1300" spc="-1" strike="noStrike">
                <a:latin typeface="Times New Roman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</p:spPr>
      </p:sp>
      <p:sp>
        <p:nvSpPr>
          <p:cNvPr id="422" name="PlaceHolder 6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/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07144B9-B224-4CAA-AB66-D48F9C67482A}" type="datetime">
              <a:rPr b="0" lang="pt-BR" sz="1200" spc="-1" strike="noStrike">
                <a:solidFill>
                  <a:srgbClr val="8b8b8b"/>
                </a:solidFill>
                <a:latin typeface="Constantia"/>
              </a:rPr>
              <a:t>24/04/19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33D37F-8163-4E38-95AE-E11D41A19BD9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33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onstantia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onstantia"/>
              </a:rPr>
              <a:t>Clique para editar os estilos do texto mestre</a:t>
            </a:r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onstanti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onstanti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A4B540A-DB15-4C80-B35C-9C385940FD9B}" type="datetime">
              <a:rPr b="0" lang="pt-BR" sz="1200" spc="-1" strike="noStrike">
                <a:solidFill>
                  <a:srgbClr val="8b8b8b"/>
                </a:solidFill>
                <a:latin typeface="Constantia"/>
              </a:rPr>
              <a:t>24/04/19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C22E19-27D3-46CD-B317-341B4B14615E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594B157-D1B6-4354-8B30-27782CD2273D}" type="datetime">
              <a:rPr b="0" lang="pt-BR" sz="1200" spc="-1" strike="noStrike">
                <a:solidFill>
                  <a:srgbClr val="8b8b8b"/>
                </a:solidFill>
                <a:latin typeface="Constantia"/>
              </a:rPr>
              <a:t>24/04/19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5107F2-56D0-4477-B608-76AC838BCE3F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onstantia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mailto:joyce@ucb" TargetMode="External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3520" y="226764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5600" spc="-1" strike="noStrike">
                <a:solidFill>
                  <a:srgbClr val="0bd0d9"/>
                </a:solidFill>
                <a:latin typeface="Calibri"/>
              </a:rPr>
              <a:t>Algoritmos de Programação</a:t>
            </a:r>
            <a:endParaRPr b="0" lang="pt-BR" sz="5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33520" y="4556880"/>
            <a:ext cx="785448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ffffff"/>
                </a:solidFill>
                <a:latin typeface="Constantia"/>
              </a:rPr>
              <a:t>Curso: Análise e Desenvolvimento de Sistemas Modalidade: Presencial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ffffff"/>
                </a:solidFill>
                <a:latin typeface="Constantia"/>
              </a:rPr>
              <a:t>Professor: Joyce Siqueira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ffffff"/>
                </a:solidFill>
                <a:latin typeface="Constantia"/>
              </a:rPr>
              <a:t>Email:</a:t>
            </a:r>
            <a:r>
              <a:rPr b="0" lang="pt-BR" sz="3200" spc="-1" strike="noStrike" u="sng">
                <a:solidFill>
                  <a:srgbClr val="e2d700"/>
                </a:solidFill>
                <a:uFillTx/>
                <a:latin typeface="Constantia"/>
              </a:rPr>
              <a:t> </a:t>
            </a:r>
            <a:r>
              <a:rPr b="0" lang="pt-BR" sz="3200" spc="-1" strike="noStrike" u="sng">
                <a:solidFill>
                  <a:srgbClr val="e2d700"/>
                </a:solidFill>
                <a:uFillTx/>
                <a:latin typeface="Constantia"/>
                <a:hlinkClick r:id="rId2"/>
              </a:rPr>
              <a:t>joyce@ucb</a:t>
            </a:r>
            <a:r>
              <a:rPr b="0" lang="pt-BR" sz="3200" spc="-1" strike="noStrike" u="sng">
                <a:solidFill>
                  <a:srgbClr val="e2d700"/>
                </a:solidFill>
                <a:uFillTx/>
                <a:latin typeface="Constantia"/>
              </a:rPr>
              <a:t>.br</a:t>
            </a:r>
            <a:r>
              <a:rPr b="0" lang="pt-BR" sz="3200" spc="-1" strike="noStrike">
                <a:solidFill>
                  <a:srgbClr val="ffffff"/>
                </a:solidFill>
                <a:latin typeface="Constantia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640" y="4054320"/>
            <a:ext cx="144000" cy="2887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304920" y="76320"/>
            <a:ext cx="8534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 - exemplo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714920" y="1081080"/>
            <a:ext cx="4320720" cy="3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179280" y="5659560"/>
            <a:ext cx="431280" cy="360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609480" y="4572000"/>
            <a:ext cx="36144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106200" y="1023840"/>
            <a:ext cx="4536720" cy="61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algoritmo</a:t>
            </a: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 funcao1;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Síntese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Objetivo: calcular a média aritmética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                para cada estudante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Entrada: duas notas por estudante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Saída: média de cada estudante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principal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//Declaraçoes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real nota1, nota2, resultado;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inteiro  qtde, contador;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Instruções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400" spc="-1" strike="noStrike">
                <a:solidFill>
                  <a:srgbClr val="000000"/>
                </a:solidFill>
                <a:latin typeface="Constantia"/>
              </a:rPr>
              <a:t>escreva("Informe quantidade de estudantes:");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leia(qtde);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3333ff"/>
                </a:solidFill>
                <a:latin typeface="Constantia"/>
              </a:rPr>
              <a:t>     </a:t>
            </a:r>
            <a:r>
              <a:rPr b="1" lang="pt-BR" sz="1800" spc="-1" strike="noStrike">
                <a:solidFill>
                  <a:srgbClr val="00b050"/>
                </a:solidFill>
                <a:latin typeface="Constantia"/>
              </a:rPr>
              <a:t>limpaTela( );</a:t>
            </a:r>
            <a:r>
              <a:rPr b="0" lang="pt-BR" sz="1800" spc="-1" strike="noStrike">
                <a:solidFill>
                  <a:srgbClr val="00b050"/>
                </a:solidFill>
                <a:latin typeface="Constantia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   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600" spc="-1" strike="noStrike">
                <a:solidFill>
                  <a:srgbClr val="a5c249"/>
                </a:solidFill>
                <a:latin typeface="Constantia"/>
              </a:rPr>
              <a:t>para</a:t>
            </a: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(contador de 1 ate qtde passo 1) faca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escreval("Estudante = ", contador);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escreva("Nota 1 =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leia(nota1);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escreva("Nota 2 =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leia(nota2);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2" name="Line 7"/>
          <p:cNvSpPr/>
          <p:nvPr/>
        </p:nvSpPr>
        <p:spPr>
          <a:xfrm>
            <a:off x="4572000" y="765000"/>
            <a:ext cx="360" cy="5832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4714920" y="765000"/>
            <a:ext cx="4320720" cy="44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 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// acionamento do sub-algoritmo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resultado =   </a:t>
            </a:r>
            <a:r>
              <a:rPr b="0" lang="pt-BR" sz="1600" spc="-1" strike="noStrike">
                <a:solidFill>
                  <a:srgbClr val="ff9900"/>
                </a:solidFill>
                <a:latin typeface="Constantia"/>
              </a:rPr>
              <a:t>calcula</a:t>
            </a:r>
            <a:r>
              <a:rPr b="0" lang="pt-BR" sz="1600" spc="-1" strike="noStrike">
                <a:solidFill>
                  <a:srgbClr val="ffcc99"/>
                </a:solidFill>
                <a:latin typeface="Constantia"/>
              </a:rPr>
              <a:t>M</a:t>
            </a:r>
            <a:r>
              <a:rPr b="0" lang="pt-BR" sz="1600" spc="-1" strike="noStrike">
                <a:solidFill>
                  <a:srgbClr val="ff9900"/>
                </a:solidFill>
                <a:latin typeface="Constantia"/>
              </a:rPr>
              <a:t>edia(nota1,nota2);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escreval("Media = ", resultado:5:2);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1800" spc="-1" strike="noStrike">
                <a:solidFill>
                  <a:srgbClr val="00b050"/>
                </a:solidFill>
                <a:latin typeface="Constantia"/>
              </a:rPr>
              <a:t>escreval("");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fimPara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fimPrincipal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//Objetivo : obter a média entre 2 nros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Parâmetros : dois números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Retorno : média dos números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funcao </a:t>
            </a:r>
            <a:r>
              <a:rPr b="1" lang="pt-BR" sz="1800" spc="-1" strike="noStrike">
                <a:solidFill>
                  <a:srgbClr val="ff9900"/>
                </a:solidFill>
                <a:latin typeface="Constantia"/>
              </a:rPr>
              <a:t>real calculaMedia(real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ff9900"/>
                </a:solidFill>
                <a:latin typeface="Constantia"/>
              </a:rPr>
              <a:t>                        </a:t>
            </a:r>
            <a:r>
              <a:rPr b="1" lang="pt-BR" sz="1800" spc="-1" strike="noStrike">
                <a:solidFill>
                  <a:srgbClr val="ff9900"/>
                </a:solidFill>
                <a:latin typeface="Constantia"/>
              </a:rPr>
              <a:t>primeira ,real segunda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real media;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media =(primeira + segunda) / 2;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retorna media;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fimFuncao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1928880" y="4071960"/>
            <a:ext cx="2433240" cy="82152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pt-BR" sz="2000" spc="-1" strike="noStrike">
                <a:solidFill>
                  <a:srgbClr val="00b050"/>
                </a:solidFill>
                <a:latin typeface="Constantia"/>
              </a:rPr>
              <a:t>instrução que limpa toda a janela de execução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5" name="CustomShape 10"/>
          <p:cNvSpPr/>
          <p:nvPr/>
        </p:nvSpPr>
        <p:spPr>
          <a:xfrm>
            <a:off x="6429240" y="1620720"/>
            <a:ext cx="2442960" cy="8208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pt-BR" sz="2000" spc="-1" strike="noStrike">
                <a:solidFill>
                  <a:srgbClr val="00b050"/>
                </a:solidFill>
                <a:latin typeface="Constantia"/>
              </a:rPr>
              <a:t>salta uma linha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000" spc="-1" strike="noStrike">
                <a:solidFill>
                  <a:srgbClr val="00b050"/>
                </a:solidFill>
                <a:latin typeface="Constantia"/>
              </a:rPr>
              <a:t>na janela de execução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6" dur="indefinite" restart="never" nodeType="tmRoot">
          <p:childTnLst>
            <p:seq>
              <p:cTn id="4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33520" y="1523880"/>
            <a:ext cx="8152920" cy="487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 algoritmo em execução deve obedecer a sequência das instruções, a menos que existam comandos (instruções) específicos que alterem esta ordem sequencial.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201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 acionamento de uma função desloca a execução do algoritmo principal/outro sub-algoritmo para o corpo da função, que será executada obedecendo a sequência lógica de execução, respeitando as características de cada instrução existente.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201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Quando uma função for encerrada, ela retornará um único valor para o chamador, executando assim a próxima instrução do algoritmo principal ou sub-algoritmo acionador.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62120" y="152280"/>
            <a:ext cx="76197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465480" y="909720"/>
            <a:ext cx="845172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ASPECTOS DE EXECUÇÃO DOS SUB-ALGORITMOS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8" dur="indefinite" restart="never" nodeType="tmRoot">
          <p:childTnLst>
            <p:seq>
              <p:cTn id="419" dur="indefinite" nodeType="mainSeq">
                <p:childTnLst>
                  <p:par>
                    <p:cTn id="420" nodeType="clickEffect" fill="hold">
                      <p:stCondLst>
                        <p:cond delay="0"/>
                      </p:stCondLst>
                      <p:childTnLst>
                        <p:par>
                          <p:cTn id="4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34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6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7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44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3" dur="5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15/9/2009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68B9C41-C267-44E4-B19A-1176DF376157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85800" y="6248520"/>
            <a:ext cx="769572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Shape 5"/>
          <p:cNvSpPr txBox="1"/>
          <p:nvPr/>
        </p:nvSpPr>
        <p:spPr>
          <a:xfrm>
            <a:off x="304920" y="333360"/>
            <a:ext cx="8610120" cy="380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99"/>
                </a:solidFill>
                <a:latin typeface="Calibri"/>
              </a:rPr>
              <a:t>Fluxograma: sub-algoritmo</a:t>
            </a:r>
            <a:endParaRPr b="0" lang="pt-BR" sz="3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468360" y="919080"/>
            <a:ext cx="8283240" cy="586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4960" indent="-264600" algn="just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300" spc="-1" strike="noStrike">
                <a:solidFill>
                  <a:srgbClr val="000000"/>
                </a:solidFill>
                <a:latin typeface="Constantia"/>
              </a:rPr>
              <a:t>Utilizando o nome do sub-algoritmo e seus parâmetros, se houverem, o local do acionamento do sub-algoritmo é identificado, deslocando a sua execução para um outro fluxograma.</a:t>
            </a:r>
            <a:endParaRPr b="0" lang="pt-B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59"/>
              </a:spcBef>
            </a:pPr>
            <a:endParaRPr b="0" lang="pt-BR" sz="2300" spc="-1" strike="noStrike"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300" spc="-1" strike="noStrike">
                <a:solidFill>
                  <a:srgbClr val="000000"/>
                </a:solidFill>
                <a:latin typeface="Constantia"/>
              </a:rPr>
              <a:t>Este outro fluxograma deverá ser elaborado, representando exatamente o que este sub-algoritmo executa, ou seja, as instruções existentes no corpo do sub-algoritmo.</a:t>
            </a:r>
            <a:endParaRPr b="0" lang="pt-BR" sz="23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59"/>
              </a:spcBef>
            </a:pPr>
            <a:endParaRPr b="0" lang="pt-BR" sz="2300" spc="-1" strike="noStrike">
              <a:latin typeface="Arial"/>
            </a:endParaRPr>
          </a:p>
          <a:p>
            <a:pPr marL="264960" indent="-264600" algn="just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pt-BR" sz="2300" spc="-1" strike="noStrike">
                <a:solidFill>
                  <a:srgbClr val="000000"/>
                </a:solidFill>
                <a:latin typeface="Constantia"/>
              </a:rPr>
              <a:t>As elipses de início e fim do algoritmo principal ou acionador são inseridas da mesma forma, porém, no diagrama que especifica o corpo da função, a elipse inicial é substituída pelo nome do sub-algoritmo e sua lista de parâmetros, enquanto que a elipse final contém a palavra reservada retorne e a informação que será retornada.</a:t>
            </a:r>
            <a:endParaRPr b="0" lang="pt-B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7" dur="indefinite" restart="never" nodeType="tmRoot">
          <p:childTnLst>
            <p:seq>
              <p:cTn id="448" dur="indefinite" nodeType="mainSeq">
                <p:childTnLst>
                  <p:par>
                    <p:cTn id="449" nodeType="clickEffect" fill="hold">
                      <p:stCondLst>
                        <p:cond delay="0"/>
                      </p:stCondLst>
                      <p:childTnLst>
                        <p:par>
                          <p:cTn id="4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5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8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9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0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5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6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5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7" dur="5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47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2" dur="5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5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5" dur="5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5640" y="4054320"/>
            <a:ext cx="144000" cy="2887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538200" y="257040"/>
            <a:ext cx="8534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 - exemplo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714920" y="1647720"/>
            <a:ext cx="4320720" cy="25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//    Objetivo: verificar se dois números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//                    são iguais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//    Parâmetros: dois números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imes New Roman"/>
              </a:rPr>
              <a:t>//    Retorno : verdadeiro ou falso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Times New Roman"/>
              </a:rPr>
              <a:t>funcao </a:t>
            </a:r>
            <a:r>
              <a:rPr b="1" lang="pt-BR" sz="1800" spc="-1" strike="noStrike">
                <a:solidFill>
                  <a:srgbClr val="ff9900"/>
                </a:solidFill>
                <a:latin typeface="Times New Roman"/>
              </a:rPr>
              <a:t>logico compara(inteiro nro1, inteiro nro2)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Times New Roman"/>
              </a:rPr>
              <a:t>      </a:t>
            </a:r>
            <a:r>
              <a:rPr b="0" lang="pt-BR" sz="1800" spc="-1" strike="noStrike">
                <a:solidFill>
                  <a:srgbClr val="ff9900"/>
                </a:solidFill>
                <a:latin typeface="Times New Roman"/>
              </a:rPr>
              <a:t>logico resultado;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Times New Roman"/>
              </a:rPr>
              <a:t>      </a:t>
            </a:r>
            <a:r>
              <a:rPr b="0" lang="pt-BR" sz="1800" spc="-1" strike="noStrike">
                <a:solidFill>
                  <a:srgbClr val="ff9900"/>
                </a:solidFill>
                <a:latin typeface="Times New Roman"/>
              </a:rPr>
              <a:t>resultado = nro1==nro2;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Times New Roman"/>
              </a:rPr>
              <a:t>      </a:t>
            </a:r>
            <a:r>
              <a:rPr b="0" lang="pt-BR" sz="1800" spc="-1" strike="noStrike">
                <a:solidFill>
                  <a:srgbClr val="ff9900"/>
                </a:solidFill>
                <a:latin typeface="Times New Roman"/>
              </a:rPr>
              <a:t>retorna resultado;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Times New Roman"/>
              </a:rPr>
              <a:t>fimFuncao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79280" y="5659560"/>
            <a:ext cx="431280" cy="3600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609480" y="4572000"/>
            <a:ext cx="36144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6"/>
          <p:cNvSpPr/>
          <p:nvPr/>
        </p:nvSpPr>
        <p:spPr>
          <a:xfrm>
            <a:off x="106200" y="1023840"/>
            <a:ext cx="4536720" cy="61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algoritmo</a:t>
            </a: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 funcao2;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Síntese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Objetivo: verificar se dois números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                são iguais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Entrada: dois números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Saída: iguais ou diferentes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principal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//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Declarações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inteiro num1,num2;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//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Instruções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3333ff"/>
                </a:solidFill>
                <a:latin typeface="Constantia"/>
              </a:rPr>
              <a:t>     </a:t>
            </a:r>
            <a:r>
              <a:rPr b="1" lang="pt-BR" sz="1800" spc="-1" strike="noStrike">
                <a:solidFill>
                  <a:srgbClr val="00b050"/>
                </a:solidFill>
                <a:latin typeface="Constantia"/>
              </a:rPr>
              <a:t>limpaTela( 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escreva("Numero 1 =");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leia(num1);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escreva("Numero 2 =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leia(num2);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// acionamento do sub-algoritmo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se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(compara(num1,num2)) entao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escreval(" Iguais");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senao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escreval(" Diferentes");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fimSe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fimPrincipal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Line 7"/>
          <p:cNvSpPr/>
          <p:nvPr/>
        </p:nvSpPr>
        <p:spPr>
          <a:xfrm>
            <a:off x="4572000" y="765000"/>
            <a:ext cx="360" cy="5832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6" dur="indefinite" restart="never" nodeType="tmRoot">
          <p:childTnLst>
            <p:seq>
              <p:cTn id="4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33520" y="228600"/>
            <a:ext cx="8610120" cy="38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99"/>
                </a:solidFill>
                <a:latin typeface="Constantia"/>
              </a:rPr>
              <a:t>Fluxograma: função</a:t>
            </a:r>
            <a:endParaRPr b="0" lang="pt-BR" sz="3600" spc="-1" strike="noStrike">
              <a:latin typeface="Arial"/>
            </a:endParaRPr>
          </a:p>
        </p:txBody>
      </p:sp>
      <p:grpSp>
        <p:nvGrpSpPr>
          <p:cNvPr id="224" name="Group 2"/>
          <p:cNvGrpSpPr/>
          <p:nvPr/>
        </p:nvGrpSpPr>
        <p:grpSpPr>
          <a:xfrm>
            <a:off x="5515920" y="1371600"/>
            <a:ext cx="3096720" cy="3504960"/>
            <a:chOff x="5515920" y="1371600"/>
            <a:chExt cx="3096720" cy="3504960"/>
          </a:xfrm>
        </p:grpSpPr>
        <p:grpSp>
          <p:nvGrpSpPr>
            <p:cNvPr id="225" name="Group 3"/>
            <p:cNvGrpSpPr/>
            <p:nvPr/>
          </p:nvGrpSpPr>
          <p:grpSpPr>
            <a:xfrm>
              <a:off x="5522400" y="2133720"/>
              <a:ext cx="2408400" cy="456840"/>
              <a:chOff x="5522400" y="2133720"/>
              <a:chExt cx="2408400" cy="456840"/>
            </a:xfrm>
          </p:grpSpPr>
          <p:sp>
            <p:nvSpPr>
              <p:cNvPr id="226" name="CustomShape 4"/>
              <p:cNvSpPr/>
              <p:nvPr/>
            </p:nvSpPr>
            <p:spPr>
              <a:xfrm>
                <a:off x="5568840" y="2133720"/>
                <a:ext cx="236196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5"/>
              <p:cNvSpPr/>
              <p:nvPr/>
            </p:nvSpPr>
            <p:spPr>
              <a:xfrm>
                <a:off x="5522400" y="2133720"/>
                <a:ext cx="240300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compara (nro1,nro2)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grpSp>
          <p:nvGrpSpPr>
            <p:cNvPr id="228" name="Group 6"/>
            <p:cNvGrpSpPr/>
            <p:nvPr/>
          </p:nvGrpSpPr>
          <p:grpSpPr>
            <a:xfrm>
              <a:off x="5568840" y="4419720"/>
              <a:ext cx="2437920" cy="456840"/>
              <a:chOff x="5568840" y="4419720"/>
              <a:chExt cx="2437920" cy="456840"/>
            </a:xfrm>
          </p:grpSpPr>
          <p:sp>
            <p:nvSpPr>
              <p:cNvPr id="229" name="CustomShape 7"/>
              <p:cNvSpPr/>
              <p:nvPr/>
            </p:nvSpPr>
            <p:spPr>
              <a:xfrm>
                <a:off x="5568840" y="4419720"/>
                <a:ext cx="243792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8"/>
              <p:cNvSpPr/>
              <p:nvPr/>
            </p:nvSpPr>
            <p:spPr>
              <a:xfrm>
                <a:off x="5613840" y="4419720"/>
                <a:ext cx="226440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retorne (resultado)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sp>
          <p:nvSpPr>
            <p:cNvPr id="231" name="CustomShape 9"/>
            <p:cNvSpPr/>
            <p:nvPr/>
          </p:nvSpPr>
          <p:spPr>
            <a:xfrm>
              <a:off x="5515920" y="3673440"/>
              <a:ext cx="3096720" cy="42552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2200" spc="-1" strike="noStrike">
                  <a:solidFill>
                    <a:srgbClr val="000000"/>
                  </a:solidFill>
                  <a:latin typeface="Constantia"/>
                </a:rPr>
                <a:t>resultado = nro1 == nro2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32" name="CustomShape 10"/>
            <p:cNvSpPr/>
            <p:nvPr/>
          </p:nvSpPr>
          <p:spPr>
            <a:xfrm>
              <a:off x="5728320" y="2909880"/>
              <a:ext cx="2089080" cy="42552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2200" spc="-1" strike="noStrike">
                  <a:solidFill>
                    <a:srgbClr val="000000"/>
                  </a:solidFill>
                  <a:latin typeface="Constantia"/>
                </a:rPr>
                <a:t>logico resultado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33" name="Line 11"/>
            <p:cNvSpPr/>
            <p:nvPr/>
          </p:nvSpPr>
          <p:spPr>
            <a:xfrm>
              <a:off x="6787800" y="411480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12"/>
            <p:cNvSpPr/>
            <p:nvPr/>
          </p:nvSpPr>
          <p:spPr>
            <a:xfrm>
              <a:off x="6787800" y="335268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Line 13"/>
            <p:cNvSpPr/>
            <p:nvPr/>
          </p:nvSpPr>
          <p:spPr>
            <a:xfrm>
              <a:off x="6787800" y="2590560"/>
              <a:ext cx="360" cy="2890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14"/>
            <p:cNvSpPr/>
            <p:nvPr/>
          </p:nvSpPr>
          <p:spPr>
            <a:xfrm>
              <a:off x="5935680" y="1371600"/>
              <a:ext cx="173268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800" spc="-1" strike="noStrike">
                  <a:solidFill>
                    <a:srgbClr val="000000"/>
                  </a:solidFill>
                  <a:latin typeface="Constantia"/>
                </a:rPr>
                <a:t>Sub-algoritmo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237" name="Group 15"/>
          <p:cNvGrpSpPr/>
          <p:nvPr/>
        </p:nvGrpSpPr>
        <p:grpSpPr>
          <a:xfrm>
            <a:off x="1148760" y="838080"/>
            <a:ext cx="3799080" cy="5867280"/>
            <a:chOff x="1148760" y="838080"/>
            <a:chExt cx="3799080" cy="5867280"/>
          </a:xfrm>
        </p:grpSpPr>
        <p:sp>
          <p:nvSpPr>
            <p:cNvPr id="238" name="Line 16"/>
            <p:cNvSpPr/>
            <p:nvPr/>
          </p:nvSpPr>
          <p:spPr>
            <a:xfrm>
              <a:off x="2509560" y="3047760"/>
              <a:ext cx="360" cy="2890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17"/>
            <p:cNvSpPr/>
            <p:nvPr/>
          </p:nvSpPr>
          <p:spPr>
            <a:xfrm>
              <a:off x="2509560" y="129528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8"/>
            <p:cNvSpPr/>
            <p:nvPr/>
          </p:nvSpPr>
          <p:spPr>
            <a:xfrm>
              <a:off x="2510640" y="4419720"/>
              <a:ext cx="31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600" spc="-1" strike="noStrike">
                  <a:solidFill>
                    <a:srgbClr val="ff9900"/>
                  </a:solidFill>
                  <a:latin typeface="Arial"/>
                </a:rPr>
                <a:t>V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41" name="CustomShape 19"/>
            <p:cNvSpPr/>
            <p:nvPr/>
          </p:nvSpPr>
          <p:spPr>
            <a:xfrm>
              <a:off x="3422520" y="3581280"/>
              <a:ext cx="30456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600" spc="-1" strike="noStrike">
                  <a:solidFill>
                    <a:srgbClr val="0f6fc6"/>
                  </a:solidFill>
                  <a:latin typeface="Arial"/>
                </a:rPr>
                <a:t>F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42" name="CustomShape 20"/>
            <p:cNvSpPr/>
            <p:nvPr/>
          </p:nvSpPr>
          <p:spPr>
            <a:xfrm>
              <a:off x="1671480" y="3352680"/>
              <a:ext cx="1676160" cy="1142640"/>
            </a:xfrm>
            <a:prstGeom prst="flowChartDecision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Arial"/>
                </a:rPr>
                <a:t>compara</a:t>
              </a:r>
              <a:endParaRPr b="0" lang="pt-BR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pt-BR" sz="1600" spc="-1" strike="noStrike">
                  <a:solidFill>
                    <a:srgbClr val="000000"/>
                  </a:solidFill>
                  <a:latin typeface="Arial"/>
                </a:rPr>
                <a:t>(num1,num2)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243" name="Line 21"/>
            <p:cNvSpPr/>
            <p:nvPr/>
          </p:nvSpPr>
          <p:spPr>
            <a:xfrm>
              <a:off x="2509560" y="449568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4" name="Group 22"/>
            <p:cNvGrpSpPr/>
            <p:nvPr/>
          </p:nvGrpSpPr>
          <p:grpSpPr>
            <a:xfrm>
              <a:off x="1747800" y="838080"/>
              <a:ext cx="1447560" cy="456840"/>
              <a:chOff x="1747800" y="838080"/>
              <a:chExt cx="1447560" cy="456840"/>
            </a:xfrm>
          </p:grpSpPr>
          <p:sp>
            <p:nvSpPr>
              <p:cNvPr id="245" name="CustomShape 23"/>
              <p:cNvSpPr/>
              <p:nvPr/>
            </p:nvSpPr>
            <p:spPr>
              <a:xfrm>
                <a:off x="1747800" y="838080"/>
                <a:ext cx="144756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24"/>
              <p:cNvSpPr/>
              <p:nvPr/>
            </p:nvSpPr>
            <p:spPr>
              <a:xfrm>
                <a:off x="2111760" y="838080"/>
                <a:ext cx="81216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Início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grpSp>
          <p:nvGrpSpPr>
            <p:cNvPr id="247" name="Group 25"/>
            <p:cNvGrpSpPr/>
            <p:nvPr/>
          </p:nvGrpSpPr>
          <p:grpSpPr>
            <a:xfrm>
              <a:off x="2052720" y="6248520"/>
              <a:ext cx="1447560" cy="456840"/>
              <a:chOff x="2052720" y="6248520"/>
              <a:chExt cx="1447560" cy="456840"/>
            </a:xfrm>
          </p:grpSpPr>
          <p:sp>
            <p:nvSpPr>
              <p:cNvPr id="248" name="CustomShape 26"/>
              <p:cNvSpPr/>
              <p:nvPr/>
            </p:nvSpPr>
            <p:spPr>
              <a:xfrm>
                <a:off x="2052720" y="6248520"/>
                <a:ext cx="144756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27"/>
              <p:cNvSpPr/>
              <p:nvPr/>
            </p:nvSpPr>
            <p:spPr>
              <a:xfrm>
                <a:off x="2444040" y="6248520"/>
                <a:ext cx="60624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Fim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grpSp>
          <p:nvGrpSpPr>
            <p:cNvPr id="250" name="Group 28"/>
            <p:cNvGrpSpPr/>
            <p:nvPr/>
          </p:nvGrpSpPr>
          <p:grpSpPr>
            <a:xfrm>
              <a:off x="1519200" y="2346480"/>
              <a:ext cx="1599840" cy="701280"/>
              <a:chOff x="1519200" y="2346480"/>
              <a:chExt cx="1599840" cy="701280"/>
            </a:xfrm>
          </p:grpSpPr>
          <p:sp>
            <p:nvSpPr>
              <p:cNvPr id="251" name="CustomShape 29"/>
              <p:cNvSpPr/>
              <p:nvPr/>
            </p:nvSpPr>
            <p:spPr>
              <a:xfrm>
                <a:off x="1519200" y="2362320"/>
                <a:ext cx="1599840" cy="685440"/>
              </a:xfrm>
              <a:prstGeom prst="parallelogram">
                <a:avLst>
                  <a:gd name="adj" fmla="val 58333"/>
                </a:avLst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CustomShape 30"/>
              <p:cNvSpPr/>
              <p:nvPr/>
            </p:nvSpPr>
            <p:spPr>
              <a:xfrm>
                <a:off x="1793520" y="2346480"/>
                <a:ext cx="1287720" cy="700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leia(</a:t>
                </a:r>
                <a:r>
                  <a:rPr b="0" lang="pt-BR" sz="1900" spc="-1" strike="noStrike">
                    <a:solidFill>
                      <a:srgbClr val="000000"/>
                    </a:solidFill>
                    <a:latin typeface="Constantia"/>
                  </a:rPr>
                  <a:t>num1</a:t>
                </a: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,</a:t>
                </a:r>
                <a:endParaRPr b="0" lang="pt-BR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pt-BR" sz="1900" spc="-1" strike="noStrike">
                    <a:solidFill>
                      <a:srgbClr val="000000"/>
                    </a:solidFill>
                    <a:latin typeface="Constantia"/>
                  </a:rPr>
                  <a:t>num2</a:t>
                </a: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)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sp>
          <p:nvSpPr>
            <p:cNvPr id="253" name="Line 31"/>
            <p:cNvSpPr/>
            <p:nvPr/>
          </p:nvSpPr>
          <p:spPr>
            <a:xfrm>
              <a:off x="3271680" y="3886200"/>
              <a:ext cx="6094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Line 32"/>
            <p:cNvSpPr/>
            <p:nvPr/>
          </p:nvSpPr>
          <p:spPr>
            <a:xfrm>
              <a:off x="3881160" y="3886200"/>
              <a:ext cx="360" cy="91440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5" name="Group 33"/>
            <p:cNvGrpSpPr/>
            <p:nvPr/>
          </p:nvGrpSpPr>
          <p:grpSpPr>
            <a:xfrm>
              <a:off x="1366920" y="4784760"/>
              <a:ext cx="1828440" cy="701280"/>
              <a:chOff x="1366920" y="4784760"/>
              <a:chExt cx="1828440" cy="701280"/>
            </a:xfrm>
          </p:grpSpPr>
          <p:sp>
            <p:nvSpPr>
              <p:cNvPr id="256" name="CustomShape 34"/>
              <p:cNvSpPr/>
              <p:nvPr/>
            </p:nvSpPr>
            <p:spPr>
              <a:xfrm>
                <a:off x="1366920" y="4800600"/>
                <a:ext cx="1828440" cy="685440"/>
              </a:xfrm>
              <a:prstGeom prst="parallelogram">
                <a:avLst>
                  <a:gd name="adj" fmla="val 58333"/>
                </a:avLst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35"/>
              <p:cNvSpPr/>
              <p:nvPr/>
            </p:nvSpPr>
            <p:spPr>
              <a:xfrm>
                <a:off x="1703520" y="4784760"/>
                <a:ext cx="1115280" cy="7002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escreva(</a:t>
                </a:r>
                <a:endParaRPr b="0" lang="pt-BR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“</a:t>
                </a: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Iguais”)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sp>
          <p:nvSpPr>
            <p:cNvPr id="258" name="CustomShape 36"/>
            <p:cNvSpPr/>
            <p:nvPr/>
          </p:nvSpPr>
          <p:spPr>
            <a:xfrm>
              <a:off x="2662200" y="5638680"/>
              <a:ext cx="304560" cy="304560"/>
            </a:xfrm>
            <a:prstGeom prst="ellipse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37"/>
            <p:cNvSpPr/>
            <p:nvPr/>
          </p:nvSpPr>
          <p:spPr>
            <a:xfrm>
              <a:off x="2814480" y="595944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0" name="Group 38"/>
            <p:cNvGrpSpPr/>
            <p:nvPr/>
          </p:nvGrpSpPr>
          <p:grpSpPr>
            <a:xfrm>
              <a:off x="3043080" y="4800600"/>
              <a:ext cx="1904760" cy="685440"/>
              <a:chOff x="3043080" y="4800600"/>
              <a:chExt cx="1904760" cy="685440"/>
            </a:xfrm>
          </p:grpSpPr>
          <p:sp>
            <p:nvSpPr>
              <p:cNvPr id="261" name="CustomShape 39"/>
              <p:cNvSpPr/>
              <p:nvPr/>
            </p:nvSpPr>
            <p:spPr>
              <a:xfrm>
                <a:off x="3043080" y="4800600"/>
                <a:ext cx="1904760" cy="685440"/>
              </a:xfrm>
              <a:prstGeom prst="parallelogram">
                <a:avLst>
                  <a:gd name="adj" fmla="val 58333"/>
                </a:avLst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40"/>
              <p:cNvSpPr/>
              <p:nvPr/>
            </p:nvSpPr>
            <p:spPr>
              <a:xfrm>
                <a:off x="3368160" y="4808520"/>
                <a:ext cx="1366920" cy="6390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onstantia"/>
                  </a:rPr>
                  <a:t>escreva(“</a:t>
                </a:r>
                <a:endParaRPr b="0" lang="pt-BR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Constantia"/>
                  </a:rPr>
                  <a:t>Diferentes”)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263" name="Line 41"/>
            <p:cNvSpPr/>
            <p:nvPr/>
          </p:nvSpPr>
          <p:spPr>
            <a:xfrm>
              <a:off x="1976400" y="5486400"/>
              <a:ext cx="360" cy="304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42"/>
            <p:cNvSpPr/>
            <p:nvPr/>
          </p:nvSpPr>
          <p:spPr>
            <a:xfrm>
              <a:off x="1976400" y="5790960"/>
              <a:ext cx="6858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43"/>
            <p:cNvSpPr/>
            <p:nvPr/>
          </p:nvSpPr>
          <p:spPr>
            <a:xfrm flipH="1">
              <a:off x="2966760" y="5790960"/>
              <a:ext cx="83844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44"/>
            <p:cNvSpPr/>
            <p:nvPr/>
          </p:nvSpPr>
          <p:spPr>
            <a:xfrm>
              <a:off x="1148760" y="1614600"/>
              <a:ext cx="2537280" cy="42552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2200" spc="-1" strike="noStrike">
                  <a:solidFill>
                    <a:srgbClr val="000000"/>
                  </a:solidFill>
                  <a:latin typeface="Constantia"/>
                </a:rPr>
                <a:t>inteiro num1, num2</a:t>
              </a:r>
              <a:endParaRPr b="0" lang="pt-BR" sz="2200" spc="-1" strike="noStrike">
                <a:latin typeface="Arial"/>
              </a:endParaRPr>
            </a:p>
          </p:txBody>
        </p:sp>
        <p:sp>
          <p:nvSpPr>
            <p:cNvPr id="267" name="Line 45"/>
            <p:cNvSpPr/>
            <p:nvPr/>
          </p:nvSpPr>
          <p:spPr>
            <a:xfrm>
              <a:off x="3805200" y="5486400"/>
              <a:ext cx="360" cy="3045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46"/>
            <p:cNvSpPr/>
            <p:nvPr/>
          </p:nvSpPr>
          <p:spPr>
            <a:xfrm>
              <a:off x="2509560" y="205740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Line 47"/>
          <p:cNvSpPr/>
          <p:nvPr/>
        </p:nvSpPr>
        <p:spPr>
          <a:xfrm flipV="1">
            <a:off x="3119400" y="2438280"/>
            <a:ext cx="2286000" cy="1143000"/>
          </a:xfrm>
          <a:prstGeom prst="line">
            <a:avLst/>
          </a:prstGeom>
          <a:ln w="3816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8" dur="indefinite" restart="never" nodeType="tmRoot">
          <p:childTnLst>
            <p:seq>
              <p:cTn id="479" dur="indefinite" nodeType="mainSeq">
                <p:childTnLst>
                  <p:par>
                    <p:cTn id="480" nodeType="clickEffect" fill="hold">
                      <p:stCondLst>
                        <p:cond delay="0"/>
                      </p:stCondLst>
                      <p:childTnLst>
                        <p:par>
                          <p:cTn id="481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8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486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48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490" nodeType="afterEffect" fill="hold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id="4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12/02/2013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FC6F4F-A787-4C2D-8D22-841782A23B18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457200" y="1100160"/>
            <a:ext cx="8229240" cy="5043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ESCOPO DOS OBJETOS 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Aplicando o processo de modularização, todos os objetos (variáveis ou constantes) pertencem ao contexto em que são declarados e só podem ser utilizadas por quem as declara, ou seja, todos os objetos são locais ao algoritmo principal ou aos sub-algoritmos.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O valor de uma variável declarada no algoritmo principal/sub-algoritmo, pode ser utilizada dentro de um ou mais sub-algoritmos através da passagem de parâmetros;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304920" y="32400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3" dur="indefinite" restart="never" nodeType="tmRoot">
          <p:childTnLst>
            <p:seq>
              <p:cTn id="494" dur="indefinite" nodeType="mainSeq">
                <p:childTnLst>
                  <p:par>
                    <p:cTn id="495" nodeType="clickEffect" fill="hold">
                      <p:stCondLst>
                        <p:cond delay="0"/>
                      </p:stCondLst>
                      <p:childTnLst>
                        <p:par>
                          <p:cTn id="49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9" dur="50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2" dur="50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04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6" dur="50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7" dur="50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9" dur="50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1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3" dur="50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50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6" dur="500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18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1" dur="50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2" dur="50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3" dur="500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1005727-169A-4C51-9A95-BCD66DEC0414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04920" y="395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533520" y="1325520"/>
            <a:ext cx="8076960" cy="244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PASSAGEM  DE  PARÂMETROS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01"/>
              </a:spcBef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A criação de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sub-algoritmos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 nem sempre significa que o desenvolvimento do algoritmo irá diminuir o trabalho do programador.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Exemplo: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1066680" y="3772080"/>
            <a:ext cx="7543440" cy="2514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Suponha a leitura de 3 variáveis de tipos diferentes. Neste caso haveria a necessidade da criação de 3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sub-algoritmos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, um para cada leitura de cada tipo de variável, no entanto, estes mesmos 3 algoritmos poderiam ser utilizados para a leitura de 100 ou 1000 variáveis diferentes dos três tipos mencionados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4" dur="indefinite" restart="never" nodeType="tmRoot">
          <p:childTnLst>
            <p:seq>
              <p:cTn id="525" dur="indefinite" nodeType="mainSeq">
                <p:childTnLst>
                  <p:par>
                    <p:cTn id="526" nodeType="clickEffect" fill="hold">
                      <p:stCondLst>
                        <p:cond delay="0"/>
                      </p:stCondLst>
                      <p:childTnLst>
                        <p:par>
                          <p:cTn id="5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0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3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9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42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50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7" dur="50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4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1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2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4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66920" y="25236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533520" y="852480"/>
            <a:ext cx="8076960" cy="579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0440" indent="-190080" algn="ctr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CARACTERÍSTICAS  DOS  SUB-ALGORITMOS</a:t>
            </a:r>
            <a:endParaRPr b="0" lang="pt-BR" sz="28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281"/>
              </a:spcBef>
            </a:pPr>
            <a:endParaRPr b="0" lang="pt-BR" sz="28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Reutilização de código (aproveitamento do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)</a:t>
            </a: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Sub-algoritmos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 devem ser genéricos o bastante para se adaptarem as diversas situações, visando justamente essa reutilização</a:t>
            </a: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Por isso foi  criado  o conceito de passagem de parâmetros, ou seja, passar informações para serem usadas ou tratadas dentro do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.</a:t>
            </a: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A passagem de parâmetros é classificada de duas formas:</a:t>
            </a:r>
            <a:endParaRPr b="0" lang="pt-BR" sz="2600" spc="-1" strike="noStrike">
              <a:latin typeface="Arial"/>
            </a:endParaRPr>
          </a:p>
          <a:p>
            <a:pPr lvl="1" marL="763560" indent="-2854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Passagem por valor</a:t>
            </a:r>
            <a:endParaRPr b="0" lang="pt-BR" sz="2600" spc="-1" strike="noStrike">
              <a:latin typeface="Arial"/>
            </a:endParaRPr>
          </a:p>
          <a:p>
            <a:pPr lvl="1" marL="763560" indent="-2854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Passagem por referência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5" dur="indefinite" restart="never" nodeType="tmRoot">
          <p:childTnLst>
            <p:seq>
              <p:cTn id="556" dur="indefinite" nodeType="mainSeq">
                <p:childTnLst>
                  <p:par>
                    <p:cTn id="557" nodeType="clickEffect" fill="hold">
                      <p:stCondLst>
                        <p:cond delay="0"/>
                      </p:stCondLst>
                      <p:childTnLst>
                        <p:par>
                          <p:cTn id="5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1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2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3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0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1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57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5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8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58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2" dur="500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3" dur="500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4" dur="500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5" dur="500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58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9" dur="500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0" dur="500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1" dur="500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2" dur="500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594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6" dur="500" fill="hold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8" dur="500" fill="hold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9" dur="500" fill="hold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60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3" dur="500" fill="hold"/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4" dur="500" fill="hold"/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5" dur="500" fill="hold"/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6" dur="500" fill="hold"/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04920" y="32400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SUBPROGRAMA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33520" y="914400"/>
            <a:ext cx="8076960" cy="533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0440" indent="-190080" algn="ctr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PASSAGEM  POR  VALOR </a:t>
            </a:r>
            <a:r>
              <a:rPr b="1" lang="pt-BR" sz="2800" spc="-1" strike="noStrike">
                <a:solidFill>
                  <a:srgbClr val="ff0000"/>
                </a:solidFill>
                <a:latin typeface="Constantia"/>
              </a:rPr>
              <a:t>(CÓPIA)</a:t>
            </a:r>
            <a:endParaRPr b="0" lang="pt-BR" sz="28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 cria uma variável que recebe a cópia do valor existente do algoritmo principal/sub-algoritmo chamador</a:t>
            </a: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Não altera o valor original existente no chamador, somente o valor local do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endParaRPr b="0" lang="pt-BR" sz="18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159"/>
              </a:spcBef>
            </a:pPr>
            <a:endParaRPr b="0" lang="pt-BR" sz="18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O valor existente no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 não pode ser acessado pelo chamador, a menos que seja retornado para o algoritmo chamador (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conhecido também como acionador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)</a:t>
            </a: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Com a finalização do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 a variável que recebe os parâmetros, e as variáveis locais são destruídas (se perdem)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07" dur="indefinite" restart="never" nodeType="tmRoot">
          <p:childTnLst>
            <p:seq>
              <p:cTn id="608" dur="indefinite" nodeType="mainSeq">
                <p:childTnLst>
                  <p:par>
                    <p:cTn id="609" nodeType="clickEffect" fill="hold">
                      <p:stCondLst>
                        <p:cond delay="0"/>
                      </p:stCondLst>
                      <p:childTnLst>
                        <p:par>
                          <p:cTn id="6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3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4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5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6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618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0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1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2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3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625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7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8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9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0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632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4" dur="500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5" dur="500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6" dur="500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7" dur="500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3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1" dur="500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3" dur="500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4" dur="500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15/9/2009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7DED047-1F1E-4588-9124-C41888B4D679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95280" y="32400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533520" y="990720"/>
            <a:ext cx="8076960" cy="586692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90440" indent="-190080" algn="ctr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PASSAGEM  POR  REFERÊNCIA </a:t>
            </a:r>
            <a:r>
              <a:rPr b="1" lang="pt-BR" sz="2600" spc="-1" strike="noStrike">
                <a:solidFill>
                  <a:srgbClr val="ff0000"/>
                </a:solidFill>
                <a:latin typeface="Constantia"/>
              </a:rPr>
              <a:t>(VALOR ORIGINAL)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O subprograma cria uma variável que usará o valor original existente no algoritmo principal/sub-algoritmo chamador</a:t>
            </a: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201"/>
              </a:spcBef>
            </a:pP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A manipulação desse tipo de parâmetro pode alterar o valor existente no algoritmo chamador(valor original)</a:t>
            </a: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201"/>
              </a:spcBef>
            </a:pP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Com a finalização do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 o valor do parâmetro passado por referência não é destruído (não se perde)</a:t>
            </a: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201"/>
              </a:spcBef>
            </a:pP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A expressão </a:t>
            </a:r>
            <a:r>
              <a:rPr b="1" i="1" lang="pt-BR" sz="2400" spc="-1" strike="noStrike">
                <a:solidFill>
                  <a:srgbClr val="000000"/>
                </a:solidFill>
                <a:latin typeface="Constantia"/>
              </a:rPr>
              <a:t>ref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, usada na declaração de parâmetros, é utilizada para identificar a passagem por referência</a:t>
            </a: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159"/>
              </a:spcBef>
            </a:pPr>
            <a:endParaRPr b="0" lang="pt-BR" sz="24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Exemplo:</a:t>
            </a: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79"/>
              </a:spcBef>
            </a:pPr>
            <a:endParaRPr b="0" lang="pt-BR" sz="2600" spc="-1" strike="noStrike">
              <a:latin typeface="Arial"/>
            </a:endParaRPr>
          </a:p>
          <a:p>
            <a:pPr marL="190440" indent="-190080"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funcao inteiro calcular(ref inteiro valor) 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5" dur="indefinite" restart="never" nodeType="tmRoot">
          <p:childTnLst>
            <p:seq>
              <p:cTn id="646" dur="indefinite" nodeType="mainSeq">
                <p:childTnLst>
                  <p:par>
                    <p:cTn id="647" nodeType="clickEffect" fill="hold">
                      <p:stCondLst>
                        <p:cond delay="0"/>
                      </p:stCondLst>
                      <p:childTnLst>
                        <p:par>
                          <p:cTn id="6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1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2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3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4" dur="500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00"/>
                            </p:stCondLst>
                            <p:childTnLst>
                              <p:par>
                                <p:cTn id="65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8" dur="500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9" dur="500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0" dur="500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1" dur="500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66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5" dur="500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6" dur="500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7" dur="500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8" dur="500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67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2" dur="500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3" dur="500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4" dur="500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5" dur="500" fill="hold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67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9" dur="50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0" dur="50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1" dur="50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2" dur="500" fill="hold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684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6" dur="500" fill="hold"/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7" dur="500" fill="hold"/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8" dur="500" fill="hold"/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9" dur="500" fill="hold"/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0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69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3" dur="500" fill="hold"/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4" dur="500" fill="hold"/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5" dur="500" fill="hold"/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6" dur="500" fill="hold"/>
                                        <p:tgtEl>
                                          <p:spTgt spid="2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3214800"/>
            <a:ext cx="8229240" cy="780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4617b"/>
                </a:solidFill>
                <a:latin typeface="Calibri"/>
              </a:rPr>
              <a:t>Modularização – Funções</a:t>
            </a:r>
            <a:br/>
            <a:endParaRPr b="0" lang="pt-BR" sz="3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15/9/2009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50BEDD9-AF88-4CD4-959D-80CFE58424B7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200160" y="1000080"/>
            <a:ext cx="8229240" cy="592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85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algoritmo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sub_algoritmos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Síntese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   Objetivo: realizar soma e/ou multiplicação de um inteiro com um real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   Entrada: dois números e a opção de realização das operações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   Saída: resultado da operação ou das operações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principal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//Declarações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inteiro nro1;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real nro2, multiplicacao, resultado 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caracter opcao, tecla;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//Instruções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faca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limpaTela();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escreva("Número inteiro: 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leia(nro1);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escreva("Número real: 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leia(nro2);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 S - soma numero inteiro e real");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 M - multiplica numero inteiro pelo numero real");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 T - soma e multiplica numero inteiro e real");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 E - encerra algoritmo");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857160" y="32400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 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exemplo comparativo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7" dur="indefinite" restart="never" nodeType="tmRoot">
          <p:childTnLst>
            <p:seq>
              <p:cTn id="698" dur="indefinite" nodeType="mainSeq">
                <p:childTnLst>
                  <p:par>
                    <p:cTn id="699" nodeType="clickEffect" fill="hold">
                      <p:stCondLst>
                        <p:cond delay="0"/>
                      </p:stCondLst>
                      <p:childTnLst>
                        <p:par>
                          <p:cTn id="7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70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8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9" dur="500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0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71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3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4" dur="500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71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8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9" dur="500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72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3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4" dur="500" fill="hold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72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8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9" dur="500" fill="hold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73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3" dur="500" fill="hold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4" dur="500" fill="hold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73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8" dur="500" fill="hold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9" dur="500" fill="hold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74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3" dur="500" fill="hold"/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4" dur="500" fill="hold"/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74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8" dur="500" fill="hold"/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9" dur="500" fill="hold"/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75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3" dur="500" fill="hold"/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4" dur="500" fill="hold"/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75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9" dur="500" fill="hold"/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76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3" dur="500" fill="hold"/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4" dur="500" fill="hold"/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76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8" dur="500" fill="hold"/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9" dur="500" fill="hold"/>
                                        <p:tgtEl>
                                          <p:spTgt spid="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77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3" dur="500" fill="hold"/>
                                        <p:tgtEl>
                                          <p:spTgt spid="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4" dur="500" fill="hold"/>
                                        <p:tgtEl>
                                          <p:spTgt spid="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77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8" dur="500" fill="hold"/>
                                        <p:tgtEl>
                                          <p:spTgt spid="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9" dur="500" fill="hold"/>
                                        <p:tgtEl>
                                          <p:spTgt spid="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nodeType="afterEffect" fill="hold">
                            <p:stCondLst>
                              <p:cond delay="8000"/>
                            </p:stCondLst>
                            <p:childTnLst>
                              <p:par>
                                <p:cTn id="78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3" dur="500" fill="hold"/>
                                        <p:tgtEl>
                                          <p:spTgt spid="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4" dur="500" fill="hold"/>
                                        <p:tgtEl>
                                          <p:spTgt spid="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nodeType="afterEffect" fill="hold">
                            <p:stCondLst>
                              <p:cond delay="8500"/>
                            </p:stCondLst>
                            <p:childTnLst>
                              <p:par>
                                <p:cTn id="78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8" dur="500" fill="hold"/>
                                        <p:tgtEl>
                                          <p:spTgt spid="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9" dur="500" fill="hold"/>
                                        <p:tgtEl>
                                          <p:spTgt spid="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nodeType="after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79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3" dur="500" fill="hold"/>
                                        <p:tgtEl>
                                          <p:spTgt spid="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4" dur="500" fill="hold"/>
                                        <p:tgtEl>
                                          <p:spTgt spid="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nodeType="afterEffect" fill="hold">
                            <p:stCondLst>
                              <p:cond delay="9500"/>
                            </p:stCondLst>
                            <p:childTnLst>
                              <p:par>
                                <p:cTn id="79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8" dur="500" fill="hold"/>
                                        <p:tgtEl>
                                          <p:spTgt spid="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9" dur="500" fill="hold"/>
                                        <p:tgtEl>
                                          <p:spTgt spid="2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nodeType="afterEffect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3" dur="500" fill="hold"/>
                                        <p:tgtEl>
                                          <p:spTgt spid="2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4" dur="500" fill="hold"/>
                                        <p:tgtEl>
                                          <p:spTgt spid="2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nodeType="after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8" dur="500" fill="hold"/>
                                        <p:tgtEl>
                                          <p:spTgt spid="2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9" dur="500" fill="hold"/>
                                        <p:tgtEl>
                                          <p:spTgt spid="2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04920" y="152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continuação do exemplo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143000" y="3657600"/>
            <a:ext cx="38052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376200" y="966960"/>
            <a:ext cx="8443440" cy="58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leiaCaracter(opcao);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opcao = maiusculoCaracter(opcao);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escolha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(opcao)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caso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'S'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resultado = calculaSoma(nro1,nro2);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escreval("número1= ",nro1, "   número2= ",nro2);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escreval("soma= ", resultado);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interrompa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;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caso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'M'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resultado = calculaMulti(nro1,nro2);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escreval("número1= ", nro1,"    número2= ", nro2);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escreval("Multiplicação= ", resultado);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interrompa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caso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'T'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resultado = calculaOperacoes(nro1,nro2,multiplicacao);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escreval("número1 = ",nro1,"   número2 = ", nro2);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escreval("Soma =  ", resultado);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escreval("Multiplicação =  ", multiplicacao);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interrompa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;       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0" dur="indefinite" restart="never" nodeType="tmRoot">
          <p:childTnLst>
            <p:seq>
              <p:cTn id="8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04920" y="152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continuação do exemplo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76320" y="1000080"/>
            <a:ext cx="6629040" cy="56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caso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'E'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escreval("Encerrar algoritmo");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interrompa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outroCaso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escreval("Opção inválida");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fimEscolha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escreval("Pressione qq tecla para continuar");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leiaCaracter(tecla);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enquanto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(opcao != 'E');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fimPrincipal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Objetivo : calcular a soma de 2 nros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Parâmetros: dois números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Retorno : soma dos 2 nros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funcao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real calculaSoma(inteiro valor1,real valor2)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real total;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total = valor1 + valor2;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retorna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total;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fimFuncao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6000840" y="5143680"/>
            <a:ext cx="2087280" cy="63900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Parâmetros por valor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2" dur="indefinite" restart="never" nodeType="tmRoot">
          <p:childTnLst>
            <p:seq>
              <p:cTn id="813" dur="indefinite" nodeType="mainSeq">
                <p:childTnLst>
                  <p:par>
                    <p:cTn id="814" nodeType="clickEffect" fill="hold">
                      <p:stCondLst>
                        <p:cond delay="0"/>
                      </p:stCondLst>
                      <p:childTnLst>
                        <p:par>
                          <p:cTn id="8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8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9" dur="500" fill="hold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2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3" dur="500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4" dur="500" fill="hold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82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8" dur="500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9" dur="500" fill="hold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83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3" dur="500" fill="hold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4" dur="500" fill="hold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83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8" dur="500" fill="hold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9" dur="500" fill="hold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84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3" dur="500" fill="hold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4" dur="500" fill="hold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8" dur="500" fill="hold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9" dur="500" fill="hold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85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3" dur="500" fill="hold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4" dur="500" fill="hold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85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8" dur="500" fill="hold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9" dur="500" fill="hold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86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3" dur="500" fill="hold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4" dur="500" fill="hold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86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8" dur="500" fill="hold"/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9" dur="500" fill="hold"/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0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87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3" dur="500" fill="hold"/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4" dur="500" fill="hold"/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87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8" dur="500" fill="hold"/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9" dur="500" fill="hold"/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88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3" dur="500" fill="hold"/>
                                        <p:tgtEl>
                                          <p:spTgt spid="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4" dur="500" fill="hold"/>
                                        <p:tgtEl>
                                          <p:spTgt spid="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88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8" dur="500" fill="hold"/>
                                        <p:tgtEl>
                                          <p:spTgt spid="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9" dur="500" fill="hold"/>
                                        <p:tgtEl>
                                          <p:spTgt spid="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0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89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3" dur="500" fill="hold"/>
                                        <p:tgtEl>
                                          <p:spTgt spid="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4" dur="500" fill="hold"/>
                                        <p:tgtEl>
                                          <p:spTgt spid="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nodeType="afterEffect" fill="hold">
                            <p:stCondLst>
                              <p:cond delay="8000"/>
                            </p:stCondLst>
                            <p:childTnLst>
                              <p:par>
                                <p:cTn id="89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8" dur="500" fill="hold"/>
                                        <p:tgtEl>
                                          <p:spTgt spid="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9" dur="500" fill="hold"/>
                                        <p:tgtEl>
                                          <p:spTgt spid="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nodeType="afterEffect" fill="hold">
                            <p:stCondLst>
                              <p:cond delay="8500"/>
                            </p:stCondLst>
                            <p:childTnLst>
                              <p:par>
                                <p:cTn id="90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3" dur="500" fill="hold"/>
                                        <p:tgtEl>
                                          <p:spTgt spid="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4" dur="500" fill="hold"/>
                                        <p:tgtEl>
                                          <p:spTgt spid="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04920" y="395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 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encerrando exemplo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6320" y="1200240"/>
            <a:ext cx="83116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85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Objetivo : calcular a multiplicacao de 2 nros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Parâmetros: dois números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Retorno : mutiplicacao dos 2 nros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  <a:spcBef>
                <a:spcPts val="300"/>
              </a:spcBef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funcao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real calculaMulti(inteiro valor1,real valor2)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retorna  valor1 * valor2;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fimFuncao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Objetivo : calcular a soma e multiplicacao de 2 nros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Parâmetros: dois números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                    resultado da multiplicação (referência)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Retorno : soma dos 2 nros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funcao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real calculaOperacoes(inteiro valor1,real valor2, ref real vezes)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real total;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vezes = valor1 * valor2;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total = valor1 + valor2;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retorna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total;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fimFuncao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5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857920" y="2357280"/>
            <a:ext cx="2087280" cy="63900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Parâmetros por valor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5627880" y="5072040"/>
            <a:ext cx="2087280" cy="639000"/>
          </a:xfrm>
          <a:prstGeom prst="rect">
            <a:avLst/>
          </a:prstGeom>
          <a:noFill/>
          <a:ln w="9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Parâmetros por valor e referência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5" dur="indefinite" restart="never" nodeType="tmRoot">
          <p:childTnLst>
            <p:seq>
              <p:cTn id="906" dur="indefinite" nodeType="mainSeq">
                <p:childTnLst>
                  <p:par>
                    <p:cTn id="907" nodeType="clickEffect" fill="hold">
                      <p:stCondLst>
                        <p:cond delay="0"/>
                      </p:stCondLst>
                      <p:childTnLst>
                        <p:par>
                          <p:cTn id="9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1" dur="500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2" dur="500" fill="hold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1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6" dur="500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7" dur="500" fill="hold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1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1" dur="50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2" dur="500" fill="hold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92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6" dur="500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7" dur="500" fill="hold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92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1" dur="500" fill="hold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2" dur="500" fill="hold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93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6" dur="500" fill="hold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7" dur="500" fill="hold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8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93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1" dur="500" fill="hold"/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2" dur="500" fill="hold"/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94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6" dur="500" fill="hold"/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7" dur="500" fill="hold"/>
                                        <p:tgtEl>
                                          <p:spTgt spid="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94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1" dur="500" fill="hold"/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2" dur="500" fill="hold"/>
                                        <p:tgtEl>
                                          <p:spTgt spid="3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95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6" dur="500" fill="hold"/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7" dur="500" fill="hold"/>
                                        <p:tgtEl>
                                          <p:spTgt spid="3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95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1" dur="500" fill="hold"/>
                                        <p:tgtEl>
                                          <p:spTgt spid="3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2" dur="500" fill="hold"/>
                                        <p:tgtEl>
                                          <p:spTgt spid="3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96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6" dur="500" fill="hold"/>
                                        <p:tgtEl>
                                          <p:spTgt spid="3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7" dur="500" fill="hold"/>
                                        <p:tgtEl>
                                          <p:spTgt spid="3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96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1" dur="500" fill="hold"/>
                                        <p:tgtEl>
                                          <p:spTgt spid="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2" dur="500" fill="hold"/>
                                        <p:tgtEl>
                                          <p:spTgt spid="3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97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6" dur="500" fill="hold"/>
                                        <p:tgtEl>
                                          <p:spTgt spid="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7" dur="500" fill="hold"/>
                                        <p:tgtEl>
                                          <p:spTgt spid="3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8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979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1" dur="500" fill="hold"/>
                                        <p:tgtEl>
                                          <p:spTgt spid="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2" dur="500" fill="hold"/>
                                        <p:tgtEl>
                                          <p:spTgt spid="3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98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6" dur="500" fill="hold"/>
                                        <p:tgtEl>
                                          <p:spTgt spid="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7" dur="500" fill="hold"/>
                                        <p:tgtEl>
                                          <p:spTgt spid="3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52280" y="466560"/>
            <a:ext cx="88387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PROCEDIMENTO 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99"/>
                </a:solidFill>
                <a:latin typeface="Constantia"/>
              </a:rPr>
              <a:t>(SUB-ALGORITMO  SEM  RETORNO)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33520" y="1362240"/>
            <a:ext cx="8229240" cy="492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A realização de uma atividade por um sub-algoritmo pode não ter a necessidade de retornar um valor para o algoritmo principal ou acionador (sub-algoritmo  denominado de procedimento).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Nestas situações o sub-algoritmo desenvolve a tarefa, definida no seu corpo, satisfazendo a necessidade existente na resolução do problema desejado.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O funcionamento deste tipo de sub-algoritmo respeita todas as normas da modularização, mas a sua declaração e desenvolvimento possuem algumas diferenças muito relevantes em seu uso e no seu corpo.  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8" dur="indefinite" restart="never" nodeType="tmRoot">
          <p:childTnLst>
            <p:seq>
              <p:cTn id="989" dur="indefinite" nodeType="mainSeq">
                <p:childTnLst>
                  <p:par>
                    <p:cTn id="990" nodeType="clickEffect" fill="hold">
                      <p:stCondLst>
                        <p:cond delay="0"/>
                      </p:stCondLst>
                      <p:childTnLst>
                        <p:par>
                          <p:cTn id="991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2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4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5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6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7" dur="5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9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1" dur="5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2" dur="5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3" dur="5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4" dur="5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8" dur="5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9" dur="5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0" dur="5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1" dur="5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80880" y="1162080"/>
            <a:ext cx="8152920" cy="312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FORMA GERAL DO PROCEDIMENTO (português estruturado)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 procedimento possui dois momentos no algoritmo: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primeiro momento identifica o que ela faz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(seu corpo)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segundo momento é o de utilização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(em várias situações)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"/>
              </a:spcBef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procedimento </a:t>
            </a:r>
            <a:r>
              <a:rPr b="0" lang="pt-BR" sz="2600" spc="-1" strike="noStrike">
                <a:solidFill>
                  <a:srgbClr val="ff9900"/>
                </a:solidFill>
                <a:latin typeface="Constantia"/>
              </a:rPr>
              <a:t>&lt;identificador&gt;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 (</a:t>
            </a:r>
            <a:r>
              <a:rPr b="0" lang="pt-BR" sz="2600" spc="-1" strike="noStrike">
                <a:solidFill>
                  <a:srgbClr val="0f6fc6"/>
                </a:solidFill>
                <a:latin typeface="Constantia"/>
              </a:rPr>
              <a:t>&lt;lista_parâmetros&gt;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)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04920" y="152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308" name="Line 3"/>
          <p:cNvSpPr/>
          <p:nvPr/>
        </p:nvSpPr>
        <p:spPr>
          <a:xfrm>
            <a:off x="1628640" y="4498920"/>
            <a:ext cx="360" cy="2201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4"/>
          <p:cNvSpPr/>
          <p:nvPr/>
        </p:nvSpPr>
        <p:spPr>
          <a:xfrm>
            <a:off x="1628640" y="6710040"/>
            <a:ext cx="45720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2464200" y="6472440"/>
            <a:ext cx="29610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palavra reservada (ou chave)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Line 6"/>
          <p:cNvSpPr/>
          <p:nvPr/>
        </p:nvSpPr>
        <p:spPr>
          <a:xfrm>
            <a:off x="3609720" y="4465440"/>
            <a:ext cx="360" cy="1820880"/>
          </a:xfrm>
          <a:prstGeom prst="line">
            <a:avLst/>
          </a:prstGeom>
          <a:ln w="1260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7"/>
          <p:cNvSpPr/>
          <p:nvPr/>
        </p:nvSpPr>
        <p:spPr>
          <a:xfrm>
            <a:off x="3609720" y="6269040"/>
            <a:ext cx="381240" cy="360"/>
          </a:xfrm>
          <a:prstGeom prst="line">
            <a:avLst/>
          </a:prstGeom>
          <a:ln w="1260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8"/>
          <p:cNvSpPr/>
          <p:nvPr/>
        </p:nvSpPr>
        <p:spPr>
          <a:xfrm>
            <a:off x="5852880" y="4579920"/>
            <a:ext cx="7920" cy="109188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9"/>
          <p:cNvSpPr/>
          <p:nvPr/>
        </p:nvSpPr>
        <p:spPr>
          <a:xfrm>
            <a:off x="5852880" y="5659200"/>
            <a:ext cx="381240" cy="360"/>
          </a:xfrm>
          <a:prstGeom prst="line">
            <a:avLst/>
          </a:prstGeom>
          <a:ln w="1260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0"/>
          <p:cNvSpPr/>
          <p:nvPr/>
        </p:nvSpPr>
        <p:spPr>
          <a:xfrm>
            <a:off x="4434480" y="5946840"/>
            <a:ext cx="341352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nome atribuído ao procedimento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6" name="CustomShape 11"/>
          <p:cNvSpPr/>
          <p:nvPr/>
        </p:nvSpPr>
        <p:spPr>
          <a:xfrm>
            <a:off x="6234120" y="4960800"/>
            <a:ext cx="1980720" cy="7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pt-BR" sz="1800" spc="-1" strike="noStrike">
                <a:solidFill>
                  <a:srgbClr val="0f6fc6"/>
                </a:solidFill>
                <a:latin typeface="Constantia"/>
              </a:rPr>
              <a:t>parâmetros usados no subprograma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2" dur="indefinite" restart="never" nodeType="tmRoot">
          <p:childTnLst>
            <p:seq>
              <p:cTn id="1013" dur="indefinite" nodeType="mainSeq">
                <p:childTnLst>
                  <p:par>
                    <p:cTn id="1014" nodeType="clickEffect" fill="hold">
                      <p:stCondLst>
                        <p:cond delay="0"/>
                      </p:stCondLst>
                      <p:childTnLst>
                        <p:par>
                          <p:cTn id="10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8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9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0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1" dur="500" fill="hold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02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5" dur="500" fill="hold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6" dur="500" fill="hold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7" dur="500" fill="hold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8" dur="500" fill="hold"/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2" dur="500" fill="hold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3" dur="500" fill="hold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4" dur="500" fill="hold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5" dur="500" fill="hold"/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9" dur="500" fill="hold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0" dur="500" fill="hold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1" dur="500" fill="hold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2" dur="500" fill="hold"/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4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6" dur="500" fill="hold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7" dur="500" fill="hold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8" dur="500" fill="hold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9" dur="500" fill="hold"/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1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6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7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8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2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5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6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9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1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2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5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1083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8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7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3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4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8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9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110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10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52280" y="324000"/>
            <a:ext cx="88387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PROCEDIMENTO 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99"/>
                </a:solidFill>
                <a:latin typeface="Constantia"/>
              </a:rPr>
              <a:t>(SUB-ALGORITMO SEM RETORNO)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80880" y="568152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"/>
          <p:cNvSpPr/>
          <p:nvPr/>
        </p:nvSpPr>
        <p:spPr>
          <a:xfrm>
            <a:off x="838080" y="380988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4"/>
          <p:cNvSpPr/>
          <p:nvPr/>
        </p:nvSpPr>
        <p:spPr>
          <a:xfrm>
            <a:off x="5029200" y="1197000"/>
            <a:ext cx="3962160" cy="5508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// continuação do algoritmo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Objetivo: analisar 2 números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Entrada: 2 números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Retorno: nenhum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procedimento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analisar(inteiro nro1, inteiro nro2)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</a:t>
            </a: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se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(nro1==nro2) entao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   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escreval(" Nros Iguais");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senao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    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escreval("Nros Diferentes");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fimSe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fimProcedimento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304920" y="213372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6"/>
          <p:cNvSpPr/>
          <p:nvPr/>
        </p:nvSpPr>
        <p:spPr>
          <a:xfrm>
            <a:off x="5029200" y="1295280"/>
            <a:ext cx="360" cy="5105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7"/>
          <p:cNvSpPr/>
          <p:nvPr/>
        </p:nvSpPr>
        <p:spPr>
          <a:xfrm>
            <a:off x="152280" y="1409760"/>
            <a:ext cx="4952520" cy="4733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algoritmo</a:t>
            </a:r>
            <a:r>
              <a:rPr b="1" lang="pt-BR" sz="2000" spc="-1" strike="noStrike">
                <a:solidFill>
                  <a:srgbClr val="000000"/>
                </a:solidFill>
                <a:latin typeface="Constantia"/>
              </a:rPr>
              <a:t> analisa_numeros;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Síntese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   Objetivo: analisar 2 números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   Entrada: 2 números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   Saída: números iguais ou diferentes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principal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00cc99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Declarações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inteiro num1,num2;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// Instruções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escreva("Numero 1: 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leia(num1);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escreva("Numero 2: 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leia(num2);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analisar (num1,num2);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fimPrincipal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8"/>
          <p:cNvSpPr/>
          <p:nvPr/>
        </p:nvSpPr>
        <p:spPr>
          <a:xfrm>
            <a:off x="6670080" y="4702320"/>
            <a:ext cx="2142720" cy="5778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0000"/>
              </a:lnSpc>
            </a:pPr>
            <a:r>
              <a:rPr b="0" lang="pt-BR" sz="2000" spc="-1" strike="noStrike">
                <a:solidFill>
                  <a:srgbClr val="3333cc"/>
                </a:solidFill>
                <a:latin typeface="Constantia"/>
              </a:rPr>
              <a:t>não existe retorno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pt-BR" sz="2000" spc="-1" strike="noStrike">
                <a:solidFill>
                  <a:srgbClr val="3333cc"/>
                </a:solidFill>
                <a:latin typeface="Constantia"/>
              </a:rPr>
              <a:t>ao principal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04" dur="indefinite" restart="never" nodeType="tmRoot">
          <p:childTnLst>
            <p:seq>
              <p:cTn id="1105" dur="indefinite" nodeType="mainSeq">
                <p:childTnLst>
                  <p:par>
                    <p:cTn id="1106" nodeType="clickEffect" fill="hold">
                      <p:stCondLst>
                        <p:cond delay="0"/>
                      </p:stCondLst>
                      <p:childTnLst>
                        <p:par>
                          <p:cTn id="110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0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1" dur="500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11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5" dur="500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6" dur="500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0" dur="500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1" dur="500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5" dur="50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6" dur="50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7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0" dur="500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1" dur="500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5" dur="500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6" dur="500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7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0" dur="500" fill="hold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1" dur="500" fill="hold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5" dur="500" fill="hold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6" dur="500" fill="hold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7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0" dur="500" fill="hold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1" dur="500" fill="hold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5" dur="500" fill="hold"/>
                                        <p:tgtEl>
                                          <p:spTgt spid="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6" dur="500" fill="hold"/>
                                        <p:tgtEl>
                                          <p:spTgt spid="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7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0" dur="500" fill="hold"/>
                                        <p:tgtEl>
                                          <p:spTgt spid="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1" dur="500" fill="hold"/>
                                        <p:tgtEl>
                                          <p:spTgt spid="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5" dur="500" fill="hold"/>
                                        <p:tgtEl>
                                          <p:spTgt spid="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6" dur="500" fill="hold"/>
                                        <p:tgtEl>
                                          <p:spTgt spid="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7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0" dur="500" fill="hold"/>
                                        <p:tgtEl>
                                          <p:spTgt spid="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1" dur="500" fill="hold"/>
                                        <p:tgtEl>
                                          <p:spTgt spid="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117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5" dur="500" fill="hold"/>
                                        <p:tgtEl>
                                          <p:spTgt spid="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6" dur="500" fill="hold"/>
                                        <p:tgtEl>
                                          <p:spTgt spid="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7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0" dur="500" fill="hold"/>
                                        <p:tgtEl>
                                          <p:spTgt spid="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1" dur="500" fill="hold"/>
                                        <p:tgtEl>
                                          <p:spTgt spid="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3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18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nodeType="afterEffect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9" dur="500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0" dur="500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1" nodeType="afterEffect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4" dur="500" fill="hold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5" dur="500" fill="hold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nodeType="after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9" dur="500" fill="hold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0" dur="500" fill="hold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1" nodeType="afterEffect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4" dur="500" fill="hold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5" dur="500" fill="hold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nodeType="afterEffect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9" dur="500" fill="hold"/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0" dur="500" fill="hold"/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1" nodeType="after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4" dur="500" fill="hold"/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5" dur="500" fill="hold"/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nodeType="afterEffect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9" dur="500" fill="hold"/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0" dur="500" fill="hold"/>
                                        <p:tgtEl>
                                          <p:spTgt spid="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1" nodeType="afterEffect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4" dur="500" fill="hold"/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5" dur="500" fill="hold"/>
                                        <p:tgtEl>
                                          <p:spTgt spid="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nodeType="afterEffect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9" dur="500" fill="hold"/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0" dur="500" fill="hold"/>
                                        <p:tgtEl>
                                          <p:spTgt spid="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1" nodeType="afterEffect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4" dur="500" fill="hold"/>
                                        <p:tgtEl>
                                          <p:spTgt spid="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5" dur="500" fill="hold"/>
                                        <p:tgtEl>
                                          <p:spTgt spid="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nodeType="afterEffect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9" dur="500" fill="hold"/>
                                        <p:tgtEl>
                                          <p:spTgt spid="3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0" dur="500" fill="hold"/>
                                        <p:tgtEl>
                                          <p:spTgt spid="3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1" nodeType="afterEffect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4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04920" y="228600"/>
            <a:ext cx="8610120" cy="38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99"/>
                </a:solidFill>
                <a:latin typeface="Constantia"/>
              </a:rPr>
              <a:t>Fluxograma: procedimento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5727960" y="1371600"/>
            <a:ext cx="173268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Sub-algoritmo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Line 3"/>
          <p:cNvSpPr/>
          <p:nvPr/>
        </p:nvSpPr>
        <p:spPr>
          <a:xfrm flipV="1">
            <a:off x="3929040" y="2500200"/>
            <a:ext cx="1218960" cy="1218960"/>
          </a:xfrm>
          <a:prstGeom prst="line">
            <a:avLst/>
          </a:prstGeom>
          <a:ln w="38160">
            <a:solidFill>
              <a:srgbClr val="00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8" name="Group 4"/>
          <p:cNvGrpSpPr/>
          <p:nvPr/>
        </p:nvGrpSpPr>
        <p:grpSpPr>
          <a:xfrm>
            <a:off x="838080" y="1219320"/>
            <a:ext cx="2895120" cy="3809520"/>
            <a:chOff x="838080" y="1219320"/>
            <a:chExt cx="2895120" cy="3809520"/>
          </a:xfrm>
        </p:grpSpPr>
        <p:sp>
          <p:nvSpPr>
            <p:cNvPr id="329" name="Line 5"/>
            <p:cNvSpPr/>
            <p:nvPr/>
          </p:nvSpPr>
          <p:spPr>
            <a:xfrm>
              <a:off x="2361960" y="3520800"/>
              <a:ext cx="360" cy="2890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Line 6"/>
            <p:cNvSpPr/>
            <p:nvPr/>
          </p:nvSpPr>
          <p:spPr>
            <a:xfrm>
              <a:off x="2361960" y="1676160"/>
              <a:ext cx="360" cy="381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1" name="Group 7"/>
            <p:cNvGrpSpPr/>
            <p:nvPr/>
          </p:nvGrpSpPr>
          <p:grpSpPr>
            <a:xfrm>
              <a:off x="1600200" y="1219320"/>
              <a:ext cx="1447560" cy="456840"/>
              <a:chOff x="1600200" y="1219320"/>
              <a:chExt cx="1447560" cy="456840"/>
            </a:xfrm>
          </p:grpSpPr>
          <p:sp>
            <p:nvSpPr>
              <p:cNvPr id="332" name="CustomShape 8"/>
              <p:cNvSpPr/>
              <p:nvPr/>
            </p:nvSpPr>
            <p:spPr>
              <a:xfrm>
                <a:off x="1600200" y="1219320"/>
                <a:ext cx="144756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9"/>
              <p:cNvSpPr/>
              <p:nvPr/>
            </p:nvSpPr>
            <p:spPr>
              <a:xfrm>
                <a:off x="1964160" y="1219320"/>
                <a:ext cx="81216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Início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grpSp>
          <p:nvGrpSpPr>
            <p:cNvPr id="334" name="Group 10"/>
            <p:cNvGrpSpPr/>
            <p:nvPr/>
          </p:nvGrpSpPr>
          <p:grpSpPr>
            <a:xfrm>
              <a:off x="1600200" y="4572000"/>
              <a:ext cx="1447560" cy="456840"/>
              <a:chOff x="1600200" y="4572000"/>
              <a:chExt cx="1447560" cy="456840"/>
            </a:xfrm>
          </p:grpSpPr>
          <p:sp>
            <p:nvSpPr>
              <p:cNvPr id="335" name="CustomShape 11"/>
              <p:cNvSpPr/>
              <p:nvPr/>
            </p:nvSpPr>
            <p:spPr>
              <a:xfrm>
                <a:off x="1600200" y="4572000"/>
                <a:ext cx="144756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12"/>
              <p:cNvSpPr/>
              <p:nvPr/>
            </p:nvSpPr>
            <p:spPr>
              <a:xfrm>
                <a:off x="1991520" y="4572000"/>
                <a:ext cx="60624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Fim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grpSp>
          <p:nvGrpSpPr>
            <p:cNvPr id="337" name="Group 13"/>
            <p:cNvGrpSpPr/>
            <p:nvPr/>
          </p:nvGrpSpPr>
          <p:grpSpPr>
            <a:xfrm>
              <a:off x="838080" y="2819520"/>
              <a:ext cx="2895120" cy="685440"/>
              <a:chOff x="838080" y="2819520"/>
              <a:chExt cx="2895120" cy="685440"/>
            </a:xfrm>
          </p:grpSpPr>
          <p:sp>
            <p:nvSpPr>
              <p:cNvPr id="338" name="CustomShape 14"/>
              <p:cNvSpPr/>
              <p:nvPr/>
            </p:nvSpPr>
            <p:spPr>
              <a:xfrm>
                <a:off x="838080" y="2819520"/>
                <a:ext cx="2895120" cy="685440"/>
              </a:xfrm>
              <a:prstGeom prst="parallelogram">
                <a:avLst>
                  <a:gd name="adj" fmla="val 105556"/>
                </a:avLst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15"/>
              <p:cNvSpPr/>
              <p:nvPr/>
            </p:nvSpPr>
            <p:spPr>
              <a:xfrm>
                <a:off x="1359000" y="2895480"/>
                <a:ext cx="200988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ler (num1,num2)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sp>
          <p:nvSpPr>
            <p:cNvPr id="340" name="Line 16"/>
            <p:cNvSpPr/>
            <p:nvPr/>
          </p:nvSpPr>
          <p:spPr>
            <a:xfrm>
              <a:off x="2361960" y="4282920"/>
              <a:ext cx="360" cy="2890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7"/>
            <p:cNvSpPr/>
            <p:nvPr/>
          </p:nvSpPr>
          <p:spPr>
            <a:xfrm>
              <a:off x="1316160" y="2063880"/>
              <a:ext cx="2107440" cy="3646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onstantia"/>
                </a:rPr>
                <a:t>inteiro num1, num2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42" name="Line 18"/>
            <p:cNvSpPr/>
            <p:nvPr/>
          </p:nvSpPr>
          <p:spPr>
            <a:xfrm>
              <a:off x="2361960" y="253044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9"/>
            <p:cNvSpPr/>
            <p:nvPr/>
          </p:nvSpPr>
          <p:spPr>
            <a:xfrm>
              <a:off x="1068120" y="3862440"/>
              <a:ext cx="2589120" cy="39528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2000" spc="-1" strike="noStrike">
                  <a:solidFill>
                    <a:srgbClr val="000000"/>
                  </a:solidFill>
                  <a:latin typeface="Arial"/>
                </a:rPr>
                <a:t>analisar(num1,num2)</a:t>
              </a:r>
              <a:endParaRPr b="0" lang="pt-BR" sz="2000" spc="-1" strike="noStrike">
                <a:latin typeface="Arial"/>
              </a:endParaRPr>
            </a:p>
          </p:txBody>
        </p:sp>
      </p:grpSp>
      <p:grpSp>
        <p:nvGrpSpPr>
          <p:cNvPr id="344" name="Group 20"/>
          <p:cNvGrpSpPr/>
          <p:nvPr/>
        </p:nvGrpSpPr>
        <p:grpSpPr>
          <a:xfrm>
            <a:off x="5312160" y="2057400"/>
            <a:ext cx="3679200" cy="4495320"/>
            <a:chOff x="5312160" y="2057400"/>
            <a:chExt cx="3679200" cy="4495320"/>
          </a:xfrm>
        </p:grpSpPr>
        <p:grpSp>
          <p:nvGrpSpPr>
            <p:cNvPr id="345" name="Group 21"/>
            <p:cNvGrpSpPr/>
            <p:nvPr/>
          </p:nvGrpSpPr>
          <p:grpSpPr>
            <a:xfrm>
              <a:off x="5312160" y="2057400"/>
              <a:ext cx="2383920" cy="456840"/>
              <a:chOff x="5312160" y="2057400"/>
              <a:chExt cx="2383920" cy="456840"/>
            </a:xfrm>
          </p:grpSpPr>
          <p:sp>
            <p:nvSpPr>
              <p:cNvPr id="346" name="CustomShape 22"/>
              <p:cNvSpPr/>
              <p:nvPr/>
            </p:nvSpPr>
            <p:spPr>
              <a:xfrm>
                <a:off x="5334120" y="2057400"/>
                <a:ext cx="236196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CustomShape 23"/>
              <p:cNvSpPr/>
              <p:nvPr/>
            </p:nvSpPr>
            <p:spPr>
              <a:xfrm>
                <a:off x="5312160" y="2057400"/>
                <a:ext cx="230868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analisar (nro1,nro2)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grpSp>
          <p:nvGrpSpPr>
            <p:cNvPr id="348" name="Group 24"/>
            <p:cNvGrpSpPr/>
            <p:nvPr/>
          </p:nvGrpSpPr>
          <p:grpSpPr>
            <a:xfrm>
              <a:off x="5638680" y="6095880"/>
              <a:ext cx="2437920" cy="456840"/>
              <a:chOff x="5638680" y="6095880"/>
              <a:chExt cx="2437920" cy="456840"/>
            </a:xfrm>
          </p:grpSpPr>
          <p:sp>
            <p:nvSpPr>
              <p:cNvPr id="349" name="CustomShape 25"/>
              <p:cNvSpPr/>
              <p:nvPr/>
            </p:nvSpPr>
            <p:spPr>
              <a:xfrm>
                <a:off x="5638680" y="6095880"/>
                <a:ext cx="2437920" cy="456840"/>
              </a:xfrm>
              <a:prstGeom prst="ellipse">
                <a:avLst/>
              </a:prstGeom>
              <a:noFill/>
              <a:ln w="126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CustomShape 26"/>
              <p:cNvSpPr/>
              <p:nvPr/>
            </p:nvSpPr>
            <p:spPr>
              <a:xfrm>
                <a:off x="5786640" y="6095880"/>
                <a:ext cx="2217240" cy="3952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2000" spc="-1" strike="noStrike">
                    <a:solidFill>
                      <a:srgbClr val="000000"/>
                    </a:solidFill>
                    <a:latin typeface="Constantia"/>
                  </a:rPr>
                  <a:t>fim_procedimento</a:t>
                </a:r>
                <a:endParaRPr b="0" lang="pt-BR" sz="2000" spc="-1" strike="noStrike">
                  <a:latin typeface="Arial"/>
                </a:endParaRPr>
              </a:p>
            </p:txBody>
          </p:sp>
        </p:grpSp>
        <p:sp>
          <p:nvSpPr>
            <p:cNvPr id="351" name="Line 27"/>
            <p:cNvSpPr/>
            <p:nvPr/>
          </p:nvSpPr>
          <p:spPr>
            <a:xfrm>
              <a:off x="6857640" y="5790960"/>
              <a:ext cx="1800" cy="2890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Line 28"/>
            <p:cNvSpPr/>
            <p:nvPr/>
          </p:nvSpPr>
          <p:spPr>
            <a:xfrm>
              <a:off x="6553080" y="251460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29"/>
            <p:cNvSpPr/>
            <p:nvPr/>
          </p:nvSpPr>
          <p:spPr>
            <a:xfrm>
              <a:off x="6553800" y="4267080"/>
              <a:ext cx="31680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600" spc="-1" strike="noStrike">
                  <a:solidFill>
                    <a:srgbClr val="ff9900"/>
                  </a:solidFill>
                  <a:latin typeface="Arial"/>
                </a:rPr>
                <a:t>V</a:t>
              </a:r>
              <a:endParaRPr b="0" lang="pt-BR" sz="1600" spc="-1" strike="noStrike">
                <a:latin typeface="Arial"/>
              </a:endParaRPr>
            </a:p>
          </p:txBody>
        </p:sp>
        <p:sp>
          <p:nvSpPr>
            <p:cNvPr id="354" name="Line 30"/>
            <p:cNvSpPr/>
            <p:nvPr/>
          </p:nvSpPr>
          <p:spPr>
            <a:xfrm>
              <a:off x="6553080" y="4343400"/>
              <a:ext cx="360" cy="28872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5" name="Group 31"/>
            <p:cNvGrpSpPr/>
            <p:nvPr/>
          </p:nvGrpSpPr>
          <p:grpSpPr>
            <a:xfrm>
              <a:off x="5410080" y="4648320"/>
              <a:ext cx="1828440" cy="685440"/>
              <a:chOff x="5410080" y="4648320"/>
              <a:chExt cx="1828440" cy="685440"/>
            </a:xfrm>
          </p:grpSpPr>
          <p:sp>
            <p:nvSpPr>
              <p:cNvPr id="356" name="CustomShape 32"/>
              <p:cNvSpPr/>
              <p:nvPr/>
            </p:nvSpPr>
            <p:spPr>
              <a:xfrm>
                <a:off x="5410080" y="4648320"/>
                <a:ext cx="1828440" cy="685440"/>
              </a:xfrm>
              <a:prstGeom prst="parallelogram">
                <a:avLst>
                  <a:gd name="adj" fmla="val 58333"/>
                </a:avLst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33"/>
              <p:cNvSpPr/>
              <p:nvPr/>
            </p:nvSpPr>
            <p:spPr>
              <a:xfrm>
                <a:off x="5674320" y="4675320"/>
                <a:ext cx="1461240" cy="577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000000"/>
                    </a:solidFill>
                    <a:latin typeface="Constantia"/>
                  </a:rPr>
                  <a:t>escrever(“Nros</a:t>
                </a:r>
                <a:endParaRPr b="0" lang="pt-BR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pt-BR" sz="1600" spc="-1" strike="noStrike">
                    <a:solidFill>
                      <a:srgbClr val="000000"/>
                    </a:solidFill>
                    <a:latin typeface="Constantia"/>
                  </a:rPr>
                  <a:t>Iguais”)</a:t>
                </a:r>
                <a:endParaRPr b="0" lang="pt-BR" sz="1600" spc="-1" strike="noStrike">
                  <a:latin typeface="Arial"/>
                </a:endParaRPr>
              </a:p>
            </p:txBody>
          </p:sp>
        </p:grpSp>
        <p:sp>
          <p:nvSpPr>
            <p:cNvPr id="358" name="CustomShape 34"/>
            <p:cNvSpPr/>
            <p:nvPr/>
          </p:nvSpPr>
          <p:spPr>
            <a:xfrm>
              <a:off x="6705720" y="5486400"/>
              <a:ext cx="304560" cy="304560"/>
            </a:xfrm>
            <a:prstGeom prst="ellipse">
              <a:avLst/>
            </a:prstGeom>
            <a:noFill/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9" name="Group 35"/>
            <p:cNvGrpSpPr/>
            <p:nvPr/>
          </p:nvGrpSpPr>
          <p:grpSpPr>
            <a:xfrm>
              <a:off x="7086600" y="4648320"/>
              <a:ext cx="1904760" cy="685440"/>
              <a:chOff x="7086600" y="4648320"/>
              <a:chExt cx="1904760" cy="685440"/>
            </a:xfrm>
          </p:grpSpPr>
          <p:sp>
            <p:nvSpPr>
              <p:cNvPr id="360" name="CustomShape 36"/>
              <p:cNvSpPr/>
              <p:nvPr/>
            </p:nvSpPr>
            <p:spPr>
              <a:xfrm>
                <a:off x="7086600" y="4648320"/>
                <a:ext cx="1904760" cy="685440"/>
              </a:xfrm>
              <a:prstGeom prst="parallelogram">
                <a:avLst>
                  <a:gd name="adj" fmla="val 58333"/>
                </a:avLst>
              </a:prstGeom>
              <a:noFill/>
              <a:ln w="1260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37"/>
              <p:cNvSpPr/>
              <p:nvPr/>
            </p:nvSpPr>
            <p:spPr>
              <a:xfrm>
                <a:off x="7304400" y="4705200"/>
                <a:ext cx="1515960" cy="516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pt-BR" sz="1400" spc="-1" strike="noStrike">
                    <a:solidFill>
                      <a:srgbClr val="000000"/>
                    </a:solidFill>
                    <a:latin typeface="Constantia"/>
                  </a:rPr>
                  <a:t>escrever(“</a:t>
                </a:r>
                <a:endParaRPr b="0" lang="pt-BR" sz="14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pt-BR" sz="1400" spc="-1" strike="noStrike">
                    <a:solidFill>
                      <a:srgbClr val="000000"/>
                    </a:solidFill>
                    <a:latin typeface="Constantia"/>
                  </a:rPr>
                  <a:t>Nros Diferentes”)</a:t>
                </a:r>
                <a:endParaRPr b="0" lang="pt-BR" sz="1400" spc="-1" strike="noStrike">
                  <a:latin typeface="Arial"/>
                </a:endParaRPr>
              </a:p>
            </p:txBody>
          </p:sp>
        </p:grpSp>
        <p:sp>
          <p:nvSpPr>
            <p:cNvPr id="362" name="Line 38"/>
            <p:cNvSpPr/>
            <p:nvPr/>
          </p:nvSpPr>
          <p:spPr>
            <a:xfrm>
              <a:off x="6019560" y="5333760"/>
              <a:ext cx="36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Line 39"/>
            <p:cNvSpPr/>
            <p:nvPr/>
          </p:nvSpPr>
          <p:spPr>
            <a:xfrm>
              <a:off x="6019560" y="5638680"/>
              <a:ext cx="68580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Line 40"/>
            <p:cNvSpPr/>
            <p:nvPr/>
          </p:nvSpPr>
          <p:spPr>
            <a:xfrm flipH="1">
              <a:off x="7010280" y="5638680"/>
              <a:ext cx="83808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Line 41"/>
            <p:cNvSpPr/>
            <p:nvPr/>
          </p:nvSpPr>
          <p:spPr>
            <a:xfrm>
              <a:off x="7848360" y="5333760"/>
              <a:ext cx="360" cy="30492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42"/>
            <p:cNvSpPr/>
            <p:nvPr/>
          </p:nvSpPr>
          <p:spPr>
            <a:xfrm>
              <a:off x="5791320" y="2819520"/>
              <a:ext cx="1523520" cy="1523520"/>
            </a:xfrm>
            <a:prstGeom prst="diamond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43"/>
            <p:cNvSpPr/>
            <p:nvPr/>
          </p:nvSpPr>
          <p:spPr>
            <a:xfrm>
              <a:off x="5667480" y="3381480"/>
              <a:ext cx="175392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Constantia"/>
                </a:rPr>
                <a:t>   </a:t>
              </a:r>
              <a:r>
                <a:rPr b="0" lang="pt-BR" sz="1800" spc="-1" strike="noStrike">
                  <a:solidFill>
                    <a:srgbClr val="000000"/>
                  </a:solidFill>
                  <a:latin typeface="Constantia"/>
                </a:rPr>
                <a:t>(nro1 == nro2)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368" name="Line 44"/>
            <p:cNvSpPr/>
            <p:nvPr/>
          </p:nvSpPr>
          <p:spPr>
            <a:xfrm>
              <a:off x="7314840" y="3581280"/>
              <a:ext cx="762120" cy="360"/>
            </a:xfrm>
            <a:prstGeom prst="line">
              <a:avLst/>
            </a:prstGeom>
            <a:ln w="1260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Line 45"/>
            <p:cNvSpPr/>
            <p:nvPr/>
          </p:nvSpPr>
          <p:spPr>
            <a:xfrm>
              <a:off x="8076960" y="3581280"/>
              <a:ext cx="360" cy="1066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46"/>
            <p:cNvSpPr/>
            <p:nvPr/>
          </p:nvSpPr>
          <p:spPr>
            <a:xfrm>
              <a:off x="7542000" y="3276720"/>
              <a:ext cx="304560" cy="333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pt-BR" sz="1600" spc="-1" strike="noStrike">
                  <a:solidFill>
                    <a:srgbClr val="00cc99"/>
                  </a:solidFill>
                  <a:latin typeface="Arial"/>
                </a:rPr>
                <a:t>F</a:t>
              </a:r>
              <a:endParaRPr b="0" lang="pt-BR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45" dur="indefinite" restart="never" nodeType="tmRoot">
          <p:childTnLst>
            <p:seq>
              <p:cTn id="1246" dur="indefinite" nodeType="mainSeq">
                <p:childTnLst>
                  <p:par>
                    <p:cTn id="1247" nodeType="clickEffect" fill="hold">
                      <p:stCondLst>
                        <p:cond delay="0"/>
                      </p:stCondLst>
                      <p:childTnLst>
                        <p:par>
                          <p:cTn id="1248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2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253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2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7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9" dur="5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0" dur="5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1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2" nodeType="afterEffect" fill="hold" presetClass="entr" presetID="5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down)" transition="in">
                                      <p:cBhvr additive="repl">
                                        <p:cTn id="126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5954E09-866D-4C6D-B053-81909080B3ED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762120" y="1428840"/>
            <a:ext cx="7391160" cy="60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onstantia"/>
              </a:rPr>
              <a:t>E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XEMPLO: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214200" y="395280"/>
            <a:ext cx="88387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PROCEDIMENTO 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99"/>
                </a:solidFill>
                <a:latin typeface="Constantia"/>
              </a:rPr>
              <a:t>(SUB-ALGORITMO  SEM  RETORNO)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1447920" y="2190600"/>
            <a:ext cx="7009920" cy="3352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2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Suponha um algoritmo que deseje classificar todos os participantes de uma prova de corrida por idade, identificando as pessoas de maior e menor risco de problemas de saúde (coração, respiração, etc.), baseando-se na idade de cada participante.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5" dur="indefinite" restart="never" nodeType="tmRoot">
          <p:childTnLst>
            <p:seq>
              <p:cTn id="1266" dur="indefinite" nodeType="mainSeq">
                <p:childTnLst>
                  <p:par>
                    <p:cTn id="1267" nodeType="clickEffect" fill="hold">
                      <p:stCondLst>
                        <p:cond delay="0"/>
                      </p:stCondLst>
                      <p:childTnLst>
                        <p:par>
                          <p:cTn id="12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1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2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3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4" dur="500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5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27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8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9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0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1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52280" y="181080"/>
            <a:ext cx="88387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PROCEDIMENTO 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99"/>
                </a:solidFill>
                <a:latin typeface="Constantia"/>
              </a:rPr>
              <a:t>(SUB-ALGORITMO SEM RETORNO)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80880" y="568152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838080" y="380988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5110200" y="919080"/>
            <a:ext cx="3962160" cy="56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faca //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le e valida a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escreval("Qual a nova idade: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leia(idade);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600" spc="-1" strike="noStrike">
                <a:solidFill>
                  <a:srgbClr val="a5c249"/>
                </a:solidFill>
                <a:latin typeface="Constantia"/>
              </a:rPr>
              <a:t>enquanto</a:t>
            </a: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 ((idade ==0) ou (idade&gt;150));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fimEnquanto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// repetição da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fimPrincipal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Objetivo: classificar o risco médico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Parâmetros : nome e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Retorno: nenhum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ff9900"/>
                </a:solidFill>
                <a:latin typeface="Constantia"/>
              </a:rPr>
              <a:t> </a:t>
            </a: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procedimento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alerta(inteiro qtdeAnos, texto nome)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se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(qtdeAnos &gt; 35)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entao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escreval(nome,"- Alto risco");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senao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escreval(nome,"- Baixo risco");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2000" spc="-1" strike="noStrike">
                <a:solidFill>
                  <a:srgbClr val="a5c249"/>
                </a:solidFill>
                <a:latin typeface="Constantia"/>
              </a:rPr>
              <a:t>fimSe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a5c249"/>
                </a:solidFill>
                <a:latin typeface="Constantia"/>
              </a:rPr>
              <a:t>fimProcedimento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304920" y="213372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6"/>
          <p:cNvSpPr/>
          <p:nvPr/>
        </p:nvSpPr>
        <p:spPr>
          <a:xfrm>
            <a:off x="5029200" y="981000"/>
            <a:ext cx="360" cy="54198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7"/>
          <p:cNvSpPr/>
          <p:nvPr/>
        </p:nvSpPr>
        <p:spPr>
          <a:xfrm>
            <a:off x="76320" y="1052640"/>
            <a:ext cx="4952520" cy="55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algoritmo</a:t>
            </a:r>
            <a:r>
              <a:rPr b="1" lang="pt-BR" sz="1800" spc="-1" strike="noStrike">
                <a:solidFill>
                  <a:srgbClr val="000000"/>
                </a:solidFill>
                <a:latin typeface="Constantia"/>
              </a:rPr>
              <a:t> avaliacao_medica;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Síntese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Objetivo: classificar o risco médico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Entrada: nome e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Saída: descrição do risco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a5c249"/>
                </a:solidFill>
                <a:latin typeface="Constantia"/>
              </a:rPr>
              <a:t>principal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0f6fc6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Declarações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inteiro idade;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texto nome;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Instruções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faca //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le e valida a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escreva("Informe a idade: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leia(idade);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enquanto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((idade ==0) ou (idade&gt;150));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enquanto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(idade &gt; 0)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faca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faca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// le e valida o nome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escreva("Qual o nome: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leia(nome);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enquanto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(comparaTexto(nome, "")==0);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alerta(idade,nome);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escreval("");      </a:t>
            </a: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// salta uma linha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2" dur="indefinite" restart="never" nodeType="tmRoot">
          <p:childTnLst>
            <p:seq>
              <p:cTn id="1283" dur="indefinite" nodeType="mainSeq">
                <p:childTnLst>
                  <p:par>
                    <p:cTn id="1284" nodeType="clickEffect" fill="hold">
                      <p:stCondLst>
                        <p:cond delay="0"/>
                      </p:stCondLst>
                      <p:childTnLst>
                        <p:par>
                          <p:cTn id="12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8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8" dur="500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9" dur="500" fill="hold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29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3" dur="500" fill="hold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4" dur="500" fill="hold"/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8" dur="500" fill="hold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9" dur="500" fill="hold"/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3" dur="500" fill="hold"/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4" dur="500" fill="hold"/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5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8" dur="500" fill="hold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9" dur="500" fill="hold"/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3" dur="500" fill="hold"/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4" dur="500" fill="hold"/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5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8" dur="500" fill="hold"/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9" dur="500" fill="hold"/>
                                        <p:tgtEl>
                                          <p:spTgt spid="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3" dur="500" fill="hold"/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4" dur="500" fill="hold"/>
                                        <p:tgtEl>
                                          <p:spTgt spid="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5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8" dur="500" fill="hold"/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9" dur="500" fill="hold"/>
                                        <p:tgtEl>
                                          <p:spTgt spid="3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3" dur="500" fill="hold"/>
                                        <p:tgtEl>
                                          <p:spTgt spid="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4" dur="500" fill="hold"/>
                                        <p:tgtEl>
                                          <p:spTgt spid="3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5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8" dur="500" fill="hold"/>
                                        <p:tgtEl>
                                          <p:spTgt spid="3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9" dur="500" fill="hold"/>
                                        <p:tgtEl>
                                          <p:spTgt spid="3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134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3" dur="500" fill="hold"/>
                                        <p:tgtEl>
                                          <p:spTgt spid="3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4" dur="500" fill="hold"/>
                                        <p:tgtEl>
                                          <p:spTgt spid="3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5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8" dur="500" fill="hold"/>
                                        <p:tgtEl>
                                          <p:spTgt spid="3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9" dur="500" fill="hold"/>
                                        <p:tgtEl>
                                          <p:spTgt spid="3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3" dur="500" fill="hold"/>
                                        <p:tgtEl>
                                          <p:spTgt spid="3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4" dur="500" fill="hold"/>
                                        <p:tgtEl>
                                          <p:spTgt spid="3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5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135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8" dur="500" fill="hold"/>
                                        <p:tgtEl>
                                          <p:spTgt spid="3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9" dur="500" fill="hold"/>
                                        <p:tgtEl>
                                          <p:spTgt spid="3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3" dur="500" fill="hold"/>
                                        <p:tgtEl>
                                          <p:spTgt spid="3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4" dur="500" fill="hold"/>
                                        <p:tgtEl>
                                          <p:spTgt spid="3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5" nodeType="afterEffect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8" dur="500" fill="hold"/>
                                        <p:tgtEl>
                                          <p:spTgt spid="3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9" dur="500" fill="hold"/>
                                        <p:tgtEl>
                                          <p:spTgt spid="3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nodeType="afterEffect" fill="hold">
                            <p:stCondLst>
                              <p:cond delay="8500"/>
                            </p:stCondLst>
                            <p:childTnLst>
                              <p:par>
                                <p:cTn id="137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3" dur="500" fill="hold"/>
                                        <p:tgtEl>
                                          <p:spTgt spid="3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4" dur="500" fill="hold"/>
                                        <p:tgtEl>
                                          <p:spTgt spid="3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5" nodeType="after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8" dur="500" fill="hold"/>
                                        <p:tgtEl>
                                          <p:spTgt spid="3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9" dur="500" fill="hold"/>
                                        <p:tgtEl>
                                          <p:spTgt spid="3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nodeType="afterEffect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1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3" dur="500" fill="hold"/>
                                        <p:tgtEl>
                                          <p:spTgt spid="3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4" dur="500" fill="hold"/>
                                        <p:tgtEl>
                                          <p:spTgt spid="3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5" nodeType="afterEffect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8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8" dur="500" fill="hold"/>
                                        <p:tgtEl>
                                          <p:spTgt spid="3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9" dur="500" fill="hold"/>
                                        <p:tgtEl>
                                          <p:spTgt spid="3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nodeType="after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1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39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nodeType="afterEffect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9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7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8" dur="500" fill="hold"/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9" nodeType="afterEffect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0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2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3" dur="500" fill="hold"/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nodeType="afterEffect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0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7" dur="500" fill="hold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8" dur="500" fill="hold"/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9" nodeType="afterEffect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1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2" dur="500" fill="hold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3" dur="500" fill="hold"/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nodeType="afterEffect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1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7" dur="500" fill="hold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8" dur="500" fill="hold"/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9" nodeType="afterEffect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2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2" dur="500" fill="hold"/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3" dur="500" fill="hold"/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nodeType="afterEffect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2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7" dur="500" fill="hold"/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8" dur="500" fill="hold"/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9" nodeType="afterEffect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3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2" dur="500" fill="hold"/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3" dur="500" fill="hold"/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nodeType="afterEffect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3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7" dur="500" fill="hold"/>
                                        <p:tgtEl>
                                          <p:spTgt spid="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8" dur="500" fill="hold"/>
                                        <p:tgtEl>
                                          <p:spTgt spid="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9" nodeType="afterEffect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4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2" dur="500" fill="hold"/>
                                        <p:tgtEl>
                                          <p:spTgt spid="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3" dur="500" fill="hold"/>
                                        <p:tgtEl>
                                          <p:spTgt spid="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nodeType="afterEffect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4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7" dur="500" fill="hold"/>
                                        <p:tgtEl>
                                          <p:spTgt spid="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8" dur="500" fill="hold"/>
                                        <p:tgtEl>
                                          <p:spTgt spid="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9" nodeType="afterEffect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5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2" dur="500" fill="hold"/>
                                        <p:tgtEl>
                                          <p:spTgt spid="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3" dur="500" fill="hold"/>
                                        <p:tgtEl>
                                          <p:spTgt spid="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nodeType="afterEffect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5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7" dur="500" fill="hold"/>
                                        <p:tgtEl>
                                          <p:spTgt spid="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8" dur="500" fill="hold"/>
                                        <p:tgtEl>
                                          <p:spTgt spid="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9" nodeType="afterEffect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6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2" dur="500" fill="hold"/>
                                        <p:tgtEl>
                                          <p:spTgt spid="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3" dur="500" fill="hold"/>
                                        <p:tgtEl>
                                          <p:spTgt spid="3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nodeType="afterEffect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6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67" dur="500" fill="hold"/>
                                        <p:tgtEl>
                                          <p:spTgt spid="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8" dur="500" fill="hold"/>
                                        <p:tgtEl>
                                          <p:spTgt spid="3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9" nodeType="afterEffect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7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2" dur="500" fill="hold"/>
                                        <p:tgtEl>
                                          <p:spTgt spid="3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3" dur="500" fill="hold"/>
                                        <p:tgtEl>
                                          <p:spTgt spid="3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24080" y="629460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553080" y="62946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9915BF5-3092-434F-B786-E82B5F9DCC79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4240" y="57132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PROGRAMAÇÃO MODULAR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67400" y="4143240"/>
            <a:ext cx="2060280" cy="201060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algoritmo ???;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principal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instrução;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subalgoritmo1( 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instrução;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subalgoritmo2( 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fimPrincipal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2610360" y="4233960"/>
            <a:ext cx="1846800" cy="11876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subalgoritmo1...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instruções;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retorna;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fimSubalgoritmo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4633920" y="4611600"/>
            <a:ext cx="1904760" cy="1735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subalgoritmo2 ..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instruções;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subalgoritmo3();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retorna;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fimSubalgoritmo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7058520" y="4689360"/>
            <a:ext cx="1846800" cy="11876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subalgoritmo3 ..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instruções;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retorna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fimSubalgoritmo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Line 8"/>
          <p:cNvSpPr/>
          <p:nvPr/>
        </p:nvSpPr>
        <p:spPr>
          <a:xfrm>
            <a:off x="2271600" y="5159160"/>
            <a:ext cx="30456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9"/>
          <p:cNvSpPr/>
          <p:nvPr/>
        </p:nvSpPr>
        <p:spPr>
          <a:xfrm>
            <a:off x="2263680" y="5673600"/>
            <a:ext cx="228600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0"/>
          <p:cNvSpPr/>
          <p:nvPr/>
        </p:nvSpPr>
        <p:spPr>
          <a:xfrm>
            <a:off x="6642000" y="5422680"/>
            <a:ext cx="3808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1"/>
          <p:cNvSpPr/>
          <p:nvPr/>
        </p:nvSpPr>
        <p:spPr>
          <a:xfrm flipH="1">
            <a:off x="2263680" y="5313240"/>
            <a:ext cx="30456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2"/>
          <p:cNvSpPr/>
          <p:nvPr/>
        </p:nvSpPr>
        <p:spPr>
          <a:xfrm flipH="1">
            <a:off x="2271600" y="5889600"/>
            <a:ext cx="228600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3"/>
          <p:cNvSpPr/>
          <p:nvPr/>
        </p:nvSpPr>
        <p:spPr>
          <a:xfrm flipH="1">
            <a:off x="6642000" y="5529240"/>
            <a:ext cx="38088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"/>
          <p:cNvSpPr/>
          <p:nvPr/>
        </p:nvSpPr>
        <p:spPr>
          <a:xfrm>
            <a:off x="581040" y="1285920"/>
            <a:ext cx="8152920" cy="27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A identificação de problemas mais complexos resultará no desenvolvimento de algoritmos também mais complexos para resolvê-los.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Uma abordagem eficiente para este tipo de problema é a divisão do problema mais complexo em problemas mais simples de serem resolvidos.  Este método é conhecido como modularização, onde um grande problema é dividido em problemas menores e a solução destes problemas menores (de menor complexidade)resultará na solução do problema maior (mais complexo).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0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804960" y="76320"/>
            <a:ext cx="88387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PROCEDIMENTO </a:t>
            </a:r>
            <a:endParaRPr b="0" lang="pt-BR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99"/>
                </a:solidFill>
                <a:latin typeface="Constantia"/>
              </a:rPr>
              <a:t>(SUB-ALGORITMO SEM RETORNO – outra forma de validar texto)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380880" y="568152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838080" y="380988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4"/>
          <p:cNvSpPr/>
          <p:nvPr/>
        </p:nvSpPr>
        <p:spPr>
          <a:xfrm>
            <a:off x="5029200" y="776160"/>
            <a:ext cx="3962160" cy="56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   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faca //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le e valida a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escreval("Qual a nova idade: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leia(idade);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600" spc="-1" strike="noStrike">
                <a:solidFill>
                  <a:srgbClr val="a5c249"/>
                </a:solidFill>
                <a:latin typeface="Constantia"/>
              </a:rPr>
              <a:t>enquanto</a:t>
            </a: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 ((idade ==0) ou (idade&gt;150));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</a:t>
            </a: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fimEnquanto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// repetição da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fimPrincipal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Objetivo: classificar o risco médico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Parâmetros : nome e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Retorno: nenhum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000" spc="-1" strike="noStrike">
                <a:solidFill>
                  <a:srgbClr val="ff9900"/>
                </a:solidFill>
                <a:latin typeface="Constantia"/>
              </a:rPr>
              <a:t> </a:t>
            </a: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procedimento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alerta(inteiro qtdeAnos, texto nome)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se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(qtdeAnos &gt; 35) </a:t>
            </a: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entao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  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escreval(nome,"- Alto risco");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</a:t>
            </a: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senao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    </a:t>
            </a: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escreval(nome,"- Baixo risco");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2000" spc="-1" strike="noStrike">
                <a:solidFill>
                  <a:srgbClr val="2d2db9"/>
                </a:solidFill>
                <a:latin typeface="Constantia"/>
              </a:rPr>
              <a:t>fimSe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fimProcedimento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304920" y="2133720"/>
            <a:ext cx="30456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6"/>
          <p:cNvSpPr/>
          <p:nvPr/>
        </p:nvSpPr>
        <p:spPr>
          <a:xfrm>
            <a:off x="5029200" y="981000"/>
            <a:ext cx="360" cy="54198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7"/>
          <p:cNvSpPr/>
          <p:nvPr/>
        </p:nvSpPr>
        <p:spPr>
          <a:xfrm>
            <a:off x="76320" y="766800"/>
            <a:ext cx="4952520" cy="60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algoritmo</a:t>
            </a:r>
            <a:r>
              <a:rPr b="1" lang="pt-BR" sz="2000" spc="-1" strike="noStrike">
                <a:solidFill>
                  <a:srgbClr val="000000"/>
                </a:solidFill>
                <a:latin typeface="Constantia"/>
              </a:rPr>
              <a:t> avaliacao_medica;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Síntese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Objetivo: classificar o risco médico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Entrada: nome e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   Saída: descrição do risco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2000" spc="-1" strike="noStrike">
                <a:solidFill>
                  <a:srgbClr val="2d2db9"/>
                </a:solidFill>
                <a:latin typeface="Constantia"/>
              </a:rPr>
              <a:t>principal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pt-BR" sz="1800" spc="-1" strike="noStrike">
                <a:solidFill>
                  <a:srgbClr val="00cc99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Declarações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inteiro idade;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texto nome;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// Instruções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faca //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le e valida a 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escreva("Informe a idade: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leia(idade);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enquanto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((idade ==0) ou (idade&gt;150));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</a:t>
            </a: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enquanto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(idade &gt; 0) </a:t>
            </a: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faca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// verifica se texto foi informado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faca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escreva("Qual o nome: 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leia(nome);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2d2db9"/>
                </a:solidFill>
                <a:latin typeface="Constantia"/>
              </a:rPr>
              <a:t>enquanto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(tamanhoTexto(nome)==0);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alerta(idade,nome);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    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escreval("");      </a:t>
            </a: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// salta uma linha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4" dur="indefinite" restart="never" nodeType="tmRoot">
          <p:childTnLst>
            <p:seq>
              <p:cTn id="1475" dur="indefinite" nodeType="mainSeq">
                <p:childTnLst>
                  <p:par>
                    <p:cTn id="1476" nodeType="clickEffect" fill="hold">
                      <p:stCondLst>
                        <p:cond delay="0"/>
                      </p:stCondLst>
                      <p:childTnLst>
                        <p:par>
                          <p:cTn id="14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0" dur="500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1" dur="500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48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5" dur="500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6" dur="500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0" dur="500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1" dur="500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5" dur="500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6" dur="500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7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0" dur="500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1" dur="500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5" dur="500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6" dur="500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7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0" dur="500" fill="hold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1" dur="500" fill="hold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151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5" dur="500" fill="hold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6" dur="500" fill="hold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7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0" dur="500" fill="hold"/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1" dur="500" fill="hold"/>
                                        <p:tgtEl>
                                          <p:spTgt spid="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52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5" dur="500" fill="hold"/>
                                        <p:tgtEl>
                                          <p:spTgt spid="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6" dur="500" fill="hold"/>
                                        <p:tgtEl>
                                          <p:spTgt spid="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7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0" dur="500" fill="hold"/>
                                        <p:tgtEl>
                                          <p:spTgt spid="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1" dur="500" fill="hold"/>
                                        <p:tgtEl>
                                          <p:spTgt spid="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153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5" dur="500" fill="hold"/>
                                        <p:tgtEl>
                                          <p:spTgt spid="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6" dur="500" fill="hold"/>
                                        <p:tgtEl>
                                          <p:spTgt spid="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7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153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0" dur="500" fill="hold"/>
                                        <p:tgtEl>
                                          <p:spTgt spid="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1" dur="500" fill="hold"/>
                                        <p:tgtEl>
                                          <p:spTgt spid="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154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5" dur="500" fill="hold"/>
                                        <p:tgtEl>
                                          <p:spTgt spid="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6" dur="500" fill="hold"/>
                                        <p:tgtEl>
                                          <p:spTgt spid="3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7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0" dur="500" fill="hold"/>
                                        <p:tgtEl>
                                          <p:spTgt spid="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1" dur="500" fill="hold"/>
                                        <p:tgtEl>
                                          <p:spTgt spid="3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5" dur="500" fill="hold"/>
                                        <p:tgtEl>
                                          <p:spTgt spid="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6" dur="500" fill="hold"/>
                                        <p:tgtEl>
                                          <p:spTgt spid="3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7" nodeType="afterEffect" fill="hold">
                            <p:stCondLst>
                              <p:cond delay="8000"/>
                            </p:stCondLst>
                            <p:childTnLst>
                              <p:par>
                                <p:cTn id="155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0" dur="500" fill="hold"/>
                                        <p:tgtEl>
                                          <p:spTgt spid="3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1" dur="500" fill="hold"/>
                                        <p:tgtEl>
                                          <p:spTgt spid="3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nodeType="afterEffect" fill="hold">
                            <p:stCondLst>
                              <p:cond delay="8500"/>
                            </p:stCondLst>
                            <p:childTnLst>
                              <p:par>
                                <p:cTn id="156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5" dur="500" fill="hold"/>
                                        <p:tgtEl>
                                          <p:spTgt spid="3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6" dur="500" fill="hold"/>
                                        <p:tgtEl>
                                          <p:spTgt spid="3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7" nodeType="afterEffect" fill="hold">
                            <p:stCondLst>
                              <p:cond delay="9000"/>
                            </p:stCondLst>
                            <p:childTnLst>
                              <p:par>
                                <p:cTn id="156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0" dur="500" fill="hold"/>
                                        <p:tgtEl>
                                          <p:spTgt spid="3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1" dur="500" fill="hold"/>
                                        <p:tgtEl>
                                          <p:spTgt spid="38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nodeType="afterEffect" fill="hold">
                            <p:stCondLst>
                              <p:cond delay="9500"/>
                            </p:stCondLst>
                            <p:childTnLst>
                              <p:par>
                                <p:cTn id="157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5" dur="500" fill="hold"/>
                                        <p:tgtEl>
                                          <p:spTgt spid="3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6" dur="500" fill="hold"/>
                                        <p:tgtEl>
                                          <p:spTgt spid="38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7" nodeType="afterEffect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78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0" dur="500" fill="hold"/>
                                        <p:tgtEl>
                                          <p:spTgt spid="38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1" dur="500" fill="hold"/>
                                        <p:tgtEl>
                                          <p:spTgt spid="38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nodeType="after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83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5" dur="500" fill="hold"/>
                                        <p:tgtEl>
                                          <p:spTgt spid="38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6" dur="500" fill="hold"/>
                                        <p:tgtEl>
                                          <p:spTgt spid="38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7" nodeType="afterEffect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88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59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1" nodeType="afterEffect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9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4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5" dur="500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nodeType="afterEffect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9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9" dur="500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0" dur="500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1" nodeType="afterEffect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0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4" dur="500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5" dur="500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nodeType="afterEffect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9" dur="500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0" dur="500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1" nodeType="afterEffect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1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4" dur="500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5" dur="500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nodeType="afterEffect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1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9" dur="500" fill="hold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0" dur="500" fill="hold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1" nodeType="afterEffect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2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4" dur="500" fill="hold"/>
                                        <p:tgtEl>
                                          <p:spTgt spid="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5" dur="500" fill="hold"/>
                                        <p:tgtEl>
                                          <p:spTgt spid="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nodeType="afterEffect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2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9" dur="500" fill="hold"/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0" dur="500" fill="hold"/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1" nodeType="afterEffect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3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4" dur="500" fill="hold"/>
                                        <p:tgtEl>
                                          <p:spTgt spid="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5" dur="500" fill="hold"/>
                                        <p:tgtEl>
                                          <p:spTgt spid="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nodeType="afterEffect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3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9" dur="500" fill="hold"/>
                                        <p:tgtEl>
                                          <p:spTgt spid="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0" dur="500" fill="hold"/>
                                        <p:tgtEl>
                                          <p:spTgt spid="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1" nodeType="afterEffect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4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4" dur="500" fill="hold"/>
                                        <p:tgtEl>
                                          <p:spTgt spid="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5" dur="500" fill="hold"/>
                                        <p:tgtEl>
                                          <p:spTgt spid="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nodeType="afterEffect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4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9" dur="500" fill="hold"/>
                                        <p:tgtEl>
                                          <p:spTgt spid="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0" dur="500" fill="hold"/>
                                        <p:tgtEl>
                                          <p:spTgt spid="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1" nodeType="afterEffect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5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4" dur="500" fill="hold"/>
                                        <p:tgtEl>
                                          <p:spTgt spid="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5" dur="500" fill="hold"/>
                                        <p:tgtEl>
                                          <p:spTgt spid="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nodeType="afterEffect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5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9" dur="500" fill="hold"/>
                                        <p:tgtEl>
                                          <p:spTgt spid="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0" dur="500" fill="hold"/>
                                        <p:tgtEl>
                                          <p:spTgt spid="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1" nodeType="afterEffect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4" dur="500" fill="hold"/>
                                        <p:tgtEl>
                                          <p:spTgt spid="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5" dur="500" fill="hold"/>
                                        <p:tgtEl>
                                          <p:spTgt spid="3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nodeType="afterEffect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6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69" dur="500" fill="hold"/>
                                        <p:tgtEl>
                                          <p:spTgt spid="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0" dur="500" fill="hold"/>
                                        <p:tgtEl>
                                          <p:spTgt spid="3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15/9/2009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B3DB5FF-ECAA-4939-826D-024914B6727C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233280" y="324000"/>
            <a:ext cx="88387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99"/>
                </a:solidFill>
                <a:latin typeface="Constantia"/>
              </a:rPr>
              <a:t>COMPARAÇAO ENTRE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99"/>
                </a:solidFill>
                <a:latin typeface="Constantia"/>
              </a:rPr>
              <a:t>FUNÇÃO E PROCEDIMENTO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457200" y="1224000"/>
            <a:ext cx="8229240" cy="55623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O desenvolvimento de 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sub-algoritmos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 pode ser realizado de duas formas: </a:t>
            </a:r>
            <a:r>
              <a:rPr b="0" i="1" lang="pt-BR" sz="2800" spc="-1" strike="noStrike">
                <a:solidFill>
                  <a:srgbClr val="000000"/>
                </a:solidFill>
                <a:latin typeface="Constantia"/>
              </a:rPr>
              <a:t>procedimento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 ou </a:t>
            </a:r>
            <a:r>
              <a:rPr b="0" i="1" lang="pt-BR" sz="2800" spc="-1" strike="noStrike">
                <a:solidFill>
                  <a:srgbClr val="000000"/>
                </a:solidFill>
                <a:latin typeface="Constantia"/>
              </a:rPr>
              <a:t>função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. As principais diferenças entre estes 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sub-algoritmos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 são: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FUNÇÃO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1"/>
              </a:spcBef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Sempre retorna um valor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para o ”</a:t>
            </a:r>
            <a:r>
              <a:rPr b="0" i="1" lang="pt-BR" sz="1800" spc="-1" strike="noStrike">
                <a:solidFill>
                  <a:srgbClr val="000000"/>
                </a:solidFill>
                <a:latin typeface="Constantia"/>
              </a:rPr>
              <a:t>acionador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”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201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201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201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É ativada por meio do seu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acionamento através de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seu nome e parâmetros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4648320" y="3214800"/>
            <a:ext cx="4114440" cy="39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ctr">
              <a:lnSpc>
                <a:spcPct val="95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PROCEDIMENTO</a:t>
            </a:r>
            <a:endParaRPr b="0" lang="pt-BR" sz="2800" spc="-1" strike="noStrike">
              <a:latin typeface="Arial"/>
            </a:endParaRPr>
          </a:p>
          <a:p>
            <a:pPr marL="285840" indent="-285480" algn="just">
              <a:lnSpc>
                <a:spcPct val="95000"/>
              </a:lnSpc>
              <a:spcBef>
                <a:spcPts val="241"/>
              </a:spcBef>
            </a:pPr>
            <a:endParaRPr b="0" lang="pt-BR" sz="2800" spc="-1" strike="noStrike">
              <a:latin typeface="Arial"/>
            </a:endParaRPr>
          </a:p>
          <a:p>
            <a:pPr marL="285840" indent="-285480" algn="just">
              <a:lnSpc>
                <a:spcPct val="8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Não retorna nenhum valor</a:t>
            </a: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8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para o ”</a:t>
            </a:r>
            <a:r>
              <a:rPr b="0" i="1" lang="pt-BR" sz="1800" spc="-1" strike="noStrike">
                <a:solidFill>
                  <a:srgbClr val="000000"/>
                </a:solidFill>
                <a:latin typeface="Constantia"/>
              </a:rPr>
              <a:t>acionador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”</a:t>
            </a: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85000"/>
              </a:lnSpc>
              <a:spcBef>
                <a:spcPts val="201"/>
              </a:spcBef>
            </a:pPr>
            <a:endParaRPr b="0" lang="pt-BR" sz="1800" spc="-1" strike="noStrike">
              <a:latin typeface="Arial"/>
            </a:endParaRPr>
          </a:p>
          <a:p>
            <a:pPr marL="285840" indent="-285480" algn="just">
              <a:lnSpc>
                <a:spcPct val="85000"/>
              </a:lnSpc>
              <a:spcBef>
                <a:spcPts val="201"/>
              </a:spcBef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É ativada por meio do seu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acionamento através de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75000"/>
              </a:lnSpc>
              <a:spcBef>
                <a:spcPts val="360"/>
              </a:spcBef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   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seu nome e parâmetros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6" name="Line 7"/>
          <p:cNvSpPr/>
          <p:nvPr/>
        </p:nvSpPr>
        <p:spPr>
          <a:xfrm>
            <a:off x="4419360" y="2971800"/>
            <a:ext cx="360" cy="36576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1" dur="indefinite" restart="never" nodeType="tmRoot">
          <p:childTnLst>
            <p:seq>
              <p:cTn id="1672" dur="indefinite" nodeType="mainSeq">
                <p:childTnLst>
                  <p:par>
                    <p:cTn id="1673" nodeType="clickEffect" fill="hold">
                      <p:stCondLst>
                        <p:cond delay="0"/>
                      </p:stCondLst>
                      <p:childTnLst>
                        <p:par>
                          <p:cTn id="16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7" dur="500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8" dur="500" fill="hold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68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2" dur="500" fill="hold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3" dur="500" fill="hold"/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7" dur="500" fill="hold"/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8" dur="500" fill="hold"/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9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2" dur="500" fill="hold"/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3" dur="500" fill="hold"/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7" dur="500" fill="hold"/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8" dur="500" fill="hold"/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9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70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2" dur="500" fill="hold"/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3" dur="500" fill="hold"/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705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7" dur="500" fill="hold"/>
                                        <p:tgtEl>
                                          <p:spTgt spid="3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8" dur="500" fill="hold"/>
                                        <p:tgtEl>
                                          <p:spTgt spid="3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9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0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171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3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71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6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7" dur="500" fill="hold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71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1" dur="5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2" dur="5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3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172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6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7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357120" y="2857320"/>
            <a:ext cx="8534160" cy="60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3400" spc="-1" strike="noStrike">
                <a:solidFill>
                  <a:srgbClr val="000099"/>
                </a:solidFill>
                <a:latin typeface="Constantia"/>
              </a:rPr>
              <a:t>Vamos Praticar!!!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28" dur="indefinite" restart="never" nodeType="tmRoot">
          <p:childTnLst>
            <p:seq>
              <p:cTn id="17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457200" y="908640"/>
            <a:ext cx="8229240" cy="64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4617b"/>
                </a:solidFill>
                <a:latin typeface="Calibri"/>
              </a:rPr>
              <a:t>Referências Bibliográficas</a:t>
            </a:r>
            <a:endParaRPr b="0" lang="pt-BR" sz="3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57200" y="1556640"/>
            <a:ext cx="8229240" cy="4388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</a:rPr>
              <a:t>Básica:</a:t>
            </a:r>
            <a:endParaRPr b="0" lang="pt-BR" sz="24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</a:pPr>
            <a:endParaRPr b="0" lang="pt-BR" sz="24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439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EVARISTO, J. </a:t>
            </a: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Aprendendo a programar: Programando em C. 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Book Express, 2001.</a:t>
            </a:r>
            <a:endParaRPr b="0" lang="pt-BR" sz="2200" spc="-1" strike="noStrike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439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FARRER, H. etall. </a:t>
            </a: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Algoritmos Estruturados. 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3ª ed. LTC, 1999.</a:t>
            </a:r>
            <a:endParaRPr b="0" lang="pt-BR" sz="2200" spc="-1" strike="noStrike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439"/>
              </a:spcBef>
            </a:pPr>
            <a:endParaRPr b="0" lang="pt-BR" sz="22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439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MANZANO, J.; OLIVEIRA, J. </a:t>
            </a: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Algoritmos: Lógica para Desenvolvimento de Programação. 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6ª ed. São Paulo: Ética, 2000.</a:t>
            </a:r>
            <a:endParaRPr b="0" lang="pt-BR" sz="22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0" dur="indefinite" restart="never" nodeType="tmRoot">
          <p:childTnLst>
            <p:seq>
              <p:cTn id="17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457200" y="908640"/>
            <a:ext cx="8229240" cy="64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04617b"/>
                </a:solidFill>
                <a:latin typeface="Calibri"/>
              </a:rPr>
              <a:t>Referências Bibliográficas</a:t>
            </a:r>
            <a:endParaRPr b="0" lang="pt-BR" sz="3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457200" y="1700640"/>
            <a:ext cx="8362800" cy="4388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39"/>
              </a:spcBef>
            </a:pP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Complementar:</a:t>
            </a:r>
            <a:endParaRPr b="0" lang="pt-BR" sz="22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</a:pPr>
            <a:endParaRPr b="0" lang="pt-BR" sz="22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FORBELLONE, A. L. V.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Lógica de Programação: A construção de algoritmos e estrutura de dados.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Makron Books, 1993.</a:t>
            </a: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GUIMARÃES, A.; LAGES, N.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Algoritmos e Estrutura de Dados.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LTC, 1994.</a:t>
            </a: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MIZRAHI, V. V.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Treinamento em linguagem C: Módulo 2.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São Paulo: Makron Books, 1990.</a:t>
            </a: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SALVETTI, D. D; BARBOSA, L. M.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Algoritmos.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São Paulo: Makron Books, 1998.</a:t>
            </a: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04617b"/>
              </a:buClr>
              <a:buSzPct val="200000"/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SCHILDT, H. </a:t>
            </a:r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C: Completo e total.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3ª ed. São Paulo: Makron Books, 1997.</a:t>
            </a: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</a:pPr>
            <a:endParaRPr b="0" lang="pt-BR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65B71E8-4547-490A-8869-15E1A848695B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33520" y="1166760"/>
            <a:ext cx="8152920" cy="281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Estes programas menores são denominados sub-rotinas, subprogramas ou sub-algoritmos.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201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 sub-algoritmo é um trecho de um algoritmo maior (mais complexo) que realiza qualquer operação computacional (entrada, processamento, saída). Ele efetua parte de uma tarefa que um algoritmo maior (algoritmo principal) deveria executar.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33520" y="4214880"/>
            <a:ext cx="8000640" cy="228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88800" indent="-291600"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SUB- ALGORITMO (características)</a:t>
            </a:r>
            <a:endParaRPr b="0" lang="pt-BR" sz="2600" spc="-1" strike="noStrike">
              <a:latin typeface="Arial"/>
            </a:endParaRPr>
          </a:p>
          <a:p>
            <a:pPr marL="388800" indent="-291600" algn="just">
              <a:lnSpc>
                <a:spcPct val="9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lvl="1" marL="865080" indent="-28548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Tarefa bem definida</a:t>
            </a:r>
            <a:endParaRPr b="0" lang="pt-BR" sz="2600" spc="-1" strike="noStrike">
              <a:latin typeface="Arial"/>
            </a:endParaRPr>
          </a:p>
          <a:p>
            <a:pPr lvl="1" marL="865080" indent="-28548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Reaproveitamento do código (módulos)</a:t>
            </a:r>
            <a:endParaRPr b="0" lang="pt-BR" sz="2600" spc="-1" strike="noStrike">
              <a:latin typeface="Arial"/>
            </a:endParaRPr>
          </a:p>
          <a:p>
            <a:pPr lvl="1" marL="865080" indent="-28548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Execução em diversas situações</a:t>
            </a:r>
            <a:endParaRPr b="0" lang="pt-BR" sz="2600" spc="-1" strike="noStrike">
              <a:latin typeface="Arial"/>
            </a:endParaRPr>
          </a:p>
          <a:p>
            <a:pPr lvl="1" marL="865080" indent="-285480" algn="just">
              <a:lnSpc>
                <a:spcPct val="9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Acionado quantas vezes forem necessárias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752400" y="46656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PROGRAMAÇÃO MODULAR</a:t>
            </a:r>
            <a:endParaRPr b="0" lang="pt-BR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nodeType="clickEffect" fill="hold">
                      <p:stCondLst>
                        <p:cond delay="0"/>
                      </p:stCondLst>
                      <p:childTnLst>
                        <p:par>
                          <p:cTn id="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15/9/2009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B431E0-1833-46CC-A8FE-8BB489335D3A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85800" y="6248520"/>
            <a:ext cx="769572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5"/>
          <p:cNvSpPr/>
          <p:nvPr/>
        </p:nvSpPr>
        <p:spPr>
          <a:xfrm>
            <a:off x="6918480" y="2286000"/>
            <a:ext cx="1939680" cy="2553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6"/>
          <p:cNvSpPr/>
          <p:nvPr/>
        </p:nvSpPr>
        <p:spPr>
          <a:xfrm>
            <a:off x="7008840" y="3935160"/>
            <a:ext cx="17287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7291440" y="3057480"/>
            <a:ext cx="125100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algoritmo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principal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6781680" y="4175280"/>
            <a:ext cx="20541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Sub-algoritmo(s)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285840" y="1214280"/>
            <a:ext cx="5786280" cy="342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 algoritmo possui uma estrutura bem organizada, onde sub-algoritmos executam tarefas bem determinadas. Esta divisão facilita o desenvolvimento, a legibilidade e a manutenção corretiva e/ou evolutiva do algoritmo.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 sub-algoritmo só pode ser acionado pelo algoritmo que o contém, podendo este possuir outros sub-algoritmos 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Todo algoritmo com sub-algoritmo deve possuir uma estrutura similar a figura ao lado: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395280" y="46656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7000200" y="2286000"/>
            <a:ext cx="1605960" cy="39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algoritmo </a:t>
            </a:r>
            <a:r>
              <a:rPr b="1" lang="pt-BR" sz="2000" spc="-1" strike="noStrike">
                <a:solidFill>
                  <a:srgbClr val="ff9900"/>
                </a:solidFill>
                <a:latin typeface="Constantia"/>
              </a:rPr>
              <a:t>??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;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2" name="Line 12"/>
          <p:cNvSpPr/>
          <p:nvPr/>
        </p:nvSpPr>
        <p:spPr>
          <a:xfrm>
            <a:off x="7008840" y="2927160"/>
            <a:ext cx="172872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nodeType="clickEffect" fill="hold">
                      <p:stCondLst>
                        <p:cond delay="0"/>
                      </p:stCondLst>
                      <p:childTnLst>
                        <p:par>
                          <p:cTn id="1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16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99D5AA-F9AC-4029-B8E4-FDE78AAE385D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38200" y="395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0" y="1019160"/>
            <a:ext cx="8643600" cy="5409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63400" indent="-36936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O algoritmo que aciona um sub-algoritmo é chamado de algoritmo chamador</a:t>
            </a:r>
            <a:endParaRPr b="0" lang="pt-BR" sz="2600" spc="-1" strike="noStrike">
              <a:latin typeface="Arial"/>
            </a:endParaRPr>
          </a:p>
          <a:p>
            <a:pPr marL="563400" indent="-36936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O funcionamento de um sub-algoritmo corresponde a implementação de uma função ou procedimento. Um sub-algoritmo função retorna um único valor, de um ou mais valores manipulados em uma ou mais operações realizadas (seno por exemplo) e um procedimento não retorna valor, podendo no entanto também manipular e valores em uma ou mais operações</a:t>
            </a:r>
            <a:endParaRPr b="0" lang="pt-BR" sz="2600" spc="-1" strike="noStrike">
              <a:latin typeface="Arial"/>
            </a:endParaRPr>
          </a:p>
          <a:p>
            <a:pPr marL="563400" indent="-369360" algn="just">
              <a:lnSpc>
                <a:spcPct val="100000"/>
              </a:lnSpc>
              <a:spcBef>
                <a:spcPts val="201"/>
              </a:spcBef>
            </a:pPr>
            <a:endParaRPr b="0" lang="pt-BR" sz="2600" spc="-1" strike="noStrike">
              <a:latin typeface="Arial"/>
            </a:endParaRPr>
          </a:p>
          <a:p>
            <a:pPr marL="563400" indent="-369360" algn="just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A expressão “funcao” e “procedimento” identifica a disponibilização de um ou mais sub-algoritmos para um algoritmo principal, sendo palavras reservadas em algoritmo.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nodeType="clickEffect" fill="hold">
                      <p:stCondLst>
                        <p:cond delay="0"/>
                      </p:stCondLst>
                      <p:childTnLst>
                        <p:par>
                          <p:cTn id="1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15/9/2009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81FEAD1-8CD8-4774-BD44-458A7A37B135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85800" y="6248520"/>
            <a:ext cx="769572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5"/>
          <p:cNvSpPr/>
          <p:nvPr/>
        </p:nvSpPr>
        <p:spPr>
          <a:xfrm>
            <a:off x="466920" y="32400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57200" y="928800"/>
            <a:ext cx="8229240" cy="58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561"/>
              </a:spcBef>
            </a:pPr>
            <a:r>
              <a:rPr b="1" lang="pt-BR" sz="2800" spc="-1" strike="noStrike">
                <a:solidFill>
                  <a:srgbClr val="000000"/>
                </a:solidFill>
                <a:latin typeface="Constantia"/>
              </a:rPr>
              <a:t>FUNÇÃO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241"/>
              </a:spcBef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É um sub-algoritmo iniciado pela palavra reservada </a:t>
            </a:r>
            <a:r>
              <a:rPr b="1" lang="pt-BR" sz="2400" spc="-1" strike="noStrike">
                <a:solidFill>
                  <a:srgbClr val="000000"/>
                </a:solidFill>
                <a:latin typeface="Constantia"/>
              </a:rPr>
              <a:t>funcao, 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por um tipo de dado válido (escalar), referente ao tipo de retorno da função, seguida de um identificador que fornece um nome para a função e de uma lista de parâmetros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Esta lista de parâmetros consiste nos valores que o algoritmo principal possui, mas que são necessários ao sub-algoritmo , para geração dos dados desejados no algoritmo principal.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39"/>
              </a:spcBef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O acionamento de um sub-algoritmo ocorre por meio da especificação do seu nome, seguido da lista de parâmetros em qualquer posição no algoritmo principal ou em outros sub-algoritmos. Esta lista é opcional, pois pode não existir nenhum valor do algoritmo principal/outro sub-algoritmo que seja necessário no sub-algoritmo a ser executado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nodeType="clickEffect" fill="hold">
                      <p:stCondLst>
                        <p:cond delay="0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22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30A70A0-0DD6-457E-B6D3-6FDC944B51D8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0880" y="901800"/>
            <a:ext cx="8152920" cy="2671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FORMA GERAL DA FUNÇÃO (português estruturado)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281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Uma função possui dois momentos no algoritmo: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primeiro momento identifica o que ela faz 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(seu corpo)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• 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segundo momento é o de utilização</a:t>
            </a:r>
            <a:r>
              <a:rPr b="0" lang="pt-BR" sz="2000" spc="-1" strike="noStrike">
                <a:solidFill>
                  <a:srgbClr val="000000"/>
                </a:solidFill>
                <a:latin typeface="Constantia"/>
              </a:rPr>
              <a:t> (em várias situações)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"/>
              </a:spcBef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funcao </a:t>
            </a:r>
            <a:r>
              <a:rPr b="0" lang="pt-BR" sz="2400" spc="-1" strike="noStrike">
                <a:solidFill>
                  <a:srgbClr val="3333ff"/>
                </a:solidFill>
                <a:latin typeface="Constantia"/>
              </a:rPr>
              <a:t>&lt;tipo_dado&gt; </a:t>
            </a:r>
            <a:r>
              <a:rPr b="0" lang="pt-BR" sz="2400" spc="-1" strike="noStrike">
                <a:solidFill>
                  <a:srgbClr val="ff9900"/>
                </a:solidFill>
                <a:latin typeface="Constantia"/>
              </a:rPr>
              <a:t>&lt;identificador&gt;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 (</a:t>
            </a:r>
            <a:r>
              <a:rPr b="0" lang="pt-BR" sz="2400" spc="-1" strike="noStrike">
                <a:solidFill>
                  <a:srgbClr val="0f6fc6"/>
                </a:solidFill>
                <a:latin typeface="Constantia"/>
              </a:rPr>
              <a:t>&lt;lista_parâmetros&gt;</a:t>
            </a:r>
            <a:r>
              <a:rPr b="0" lang="pt-BR" sz="2400" spc="-1" strike="noStrike">
                <a:solidFill>
                  <a:srgbClr val="000000"/>
                </a:solidFill>
                <a:latin typeface="Constantia"/>
              </a:rPr>
              <a:t>)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04920" y="152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77" name="Line 5"/>
          <p:cNvSpPr/>
          <p:nvPr/>
        </p:nvSpPr>
        <p:spPr>
          <a:xfrm>
            <a:off x="684000" y="3754440"/>
            <a:ext cx="360" cy="24382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6"/>
          <p:cNvSpPr/>
          <p:nvPr/>
        </p:nvSpPr>
        <p:spPr>
          <a:xfrm>
            <a:off x="684000" y="6192720"/>
            <a:ext cx="45720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7"/>
          <p:cNvSpPr/>
          <p:nvPr/>
        </p:nvSpPr>
        <p:spPr>
          <a:xfrm>
            <a:off x="1508400" y="6000840"/>
            <a:ext cx="29610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palavra reservada (ou chave)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Line 8"/>
          <p:cNvSpPr/>
          <p:nvPr/>
        </p:nvSpPr>
        <p:spPr>
          <a:xfrm>
            <a:off x="3779640" y="3809880"/>
            <a:ext cx="360" cy="1981080"/>
          </a:xfrm>
          <a:prstGeom prst="line">
            <a:avLst/>
          </a:prstGeom>
          <a:ln w="1260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9"/>
          <p:cNvSpPr/>
          <p:nvPr/>
        </p:nvSpPr>
        <p:spPr>
          <a:xfrm>
            <a:off x="3779640" y="5790960"/>
            <a:ext cx="380880" cy="360"/>
          </a:xfrm>
          <a:prstGeom prst="line">
            <a:avLst/>
          </a:prstGeom>
          <a:ln w="1260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0"/>
          <p:cNvSpPr/>
          <p:nvPr/>
        </p:nvSpPr>
        <p:spPr>
          <a:xfrm>
            <a:off x="1495080" y="4214880"/>
            <a:ext cx="2055600" cy="1254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85000"/>
              </a:lnSpc>
            </a:pP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tipo de dado válido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(inteiro, real, texto,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 </a:t>
            </a: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caracter, lógico)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 </a:t>
            </a: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para retorno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 </a:t>
            </a:r>
            <a:r>
              <a:rPr b="0" lang="pt-BR" sz="1800" spc="-1" strike="noStrike">
                <a:solidFill>
                  <a:srgbClr val="3333ff"/>
                </a:solidFill>
                <a:latin typeface="Constantia"/>
              </a:rPr>
              <a:t>da função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Line 11"/>
          <p:cNvSpPr/>
          <p:nvPr/>
        </p:nvSpPr>
        <p:spPr>
          <a:xfrm>
            <a:off x="6300720" y="3881160"/>
            <a:ext cx="7920" cy="109224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2"/>
          <p:cNvSpPr/>
          <p:nvPr/>
        </p:nvSpPr>
        <p:spPr>
          <a:xfrm>
            <a:off x="6300720" y="4973400"/>
            <a:ext cx="380880" cy="360"/>
          </a:xfrm>
          <a:prstGeom prst="line">
            <a:avLst/>
          </a:prstGeom>
          <a:ln w="1260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3"/>
          <p:cNvSpPr/>
          <p:nvPr/>
        </p:nvSpPr>
        <p:spPr>
          <a:xfrm>
            <a:off x="4498560" y="5614920"/>
            <a:ext cx="258300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nome atribuído a função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Line 14"/>
          <p:cNvSpPr/>
          <p:nvPr/>
        </p:nvSpPr>
        <p:spPr>
          <a:xfrm>
            <a:off x="2412720" y="3809880"/>
            <a:ext cx="360" cy="380880"/>
          </a:xfrm>
          <a:prstGeom prst="line">
            <a:avLst/>
          </a:prstGeom>
          <a:ln w="12600">
            <a:solidFill>
              <a:srgbClr val="3333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5"/>
          <p:cNvSpPr/>
          <p:nvPr/>
        </p:nvSpPr>
        <p:spPr>
          <a:xfrm>
            <a:off x="6719760" y="4603680"/>
            <a:ext cx="1980720" cy="7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pt-BR" sz="1800" spc="-1" strike="noStrike">
                <a:solidFill>
                  <a:srgbClr val="0f6fc6"/>
                </a:solidFill>
                <a:latin typeface="Constantia"/>
              </a:rPr>
              <a:t>parâmetros usados no subprograma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nodeType="clickEffect" fill="hold">
                      <p:stCondLst>
                        <p:cond delay="0"/>
                      </p:stCondLst>
                      <p:childTnLst>
                        <p:par>
                          <p:cTn id="2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264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278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285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29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2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296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30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310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nodeType="afterEffect" fill="hold">
                            <p:stCondLst>
                              <p:cond delay="5500"/>
                            </p:stCondLst>
                            <p:childTnLst>
                              <p:par>
                                <p:cTn id="314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nodeType="afterEffect" fill="hold">
                            <p:stCondLst>
                              <p:cond delay="6000"/>
                            </p:stCondLst>
                            <p:childTnLst>
                              <p:par>
                                <p:cTn id="32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nodeType="afterEffect" fill="hold">
                            <p:stCondLst>
                              <p:cond delay="6500"/>
                            </p:stCondLst>
                            <p:childTnLst>
                              <p:par>
                                <p:cTn id="328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33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nodeType="afterEffect" fill="hold">
                            <p:stCondLst>
                              <p:cond delay="7000"/>
                            </p:stCondLst>
                            <p:childTnLst>
                              <p:par>
                                <p:cTn id="332" nodeType="after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nodeType="afterEffect" fill="hold">
                            <p:stCondLst>
                              <p:cond delay="7500"/>
                            </p:stCondLst>
                            <p:childTnLst>
                              <p:par>
                                <p:cTn id="339" nodeType="after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 transition="in">
                                      <p:cBhvr additive="repl">
                                        <p:cTn id="3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15/9/2009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onstantia"/>
              </a:rPr>
              <a:t>Algoritmo e Programação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4E633D-3A84-45AB-9B63-A600E6D5B512}" type="slidenum">
              <a:rPr b="0" lang="pt-BR" sz="1200" spc="-1" strike="noStrike">
                <a:solidFill>
                  <a:srgbClr val="8b8b8b"/>
                </a:solidFill>
                <a:latin typeface="Constanti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57200" y="681120"/>
            <a:ext cx="8229240" cy="1676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Constantia"/>
              </a:rPr>
              <a:t>INSTRUÇÃO DE RETORNO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59"/>
              </a:spcBef>
            </a:pPr>
            <a:endParaRPr b="0" lang="pt-BR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Um sub-algoritmo (função) sempre retorna um valor ao algoritmo que o aciona, por isso ela possui um tipo de dado declarado, retornando ao acionador um dado deste tipo.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04920" y="152280"/>
            <a:ext cx="853416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3400" spc="-1" strike="noStrike">
                <a:solidFill>
                  <a:srgbClr val="000099"/>
                </a:solidFill>
                <a:latin typeface="Constantia"/>
              </a:rPr>
              <a:t>SUB-ALGORITMO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685800" y="6248520"/>
            <a:ext cx="7695720" cy="30456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228600" y="5105520"/>
            <a:ext cx="8686440" cy="16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9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A palavra reservada (ou chave) </a:t>
            </a:r>
            <a:r>
              <a:rPr b="0" lang="pt-BR" sz="2600" spc="-1" strike="noStrike" u="sng">
                <a:solidFill>
                  <a:srgbClr val="a5c249"/>
                </a:solidFill>
                <a:uFillTx/>
                <a:latin typeface="Times New Roman"/>
              </a:rPr>
              <a:t>retorna</a:t>
            </a:r>
            <a:r>
              <a:rPr b="0" lang="pt-BR" sz="2600" spc="-1" strike="noStrike">
                <a:solidFill>
                  <a:srgbClr val="a5c249"/>
                </a:solidFill>
                <a:latin typeface="Times New Roman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identifica qual valor será retornado ao algoritmo acionador do sub-algoritmo.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pt-BR" sz="2600" spc="-1" strike="noStrike">
              <a:latin typeface="Arial"/>
            </a:endParaRPr>
          </a:p>
          <a:p>
            <a:pPr marL="285840" indent="-285480" algn="just">
              <a:lnSpc>
                <a:spcPct val="9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Uma vez executado um retorno o </a:t>
            </a:r>
            <a:r>
              <a:rPr b="0" lang="pt-BR" sz="2600" spc="-1" strike="noStrike" u="sng">
                <a:solidFill>
                  <a:srgbClr val="000000"/>
                </a:solidFill>
                <a:uFillTx/>
                <a:latin typeface="Times New Roman"/>
              </a:rPr>
              <a:t>sub-algoritmo encerra</a:t>
            </a:r>
            <a:r>
              <a:rPr b="0" lang="pt-BR" sz="2600" spc="-1" strike="noStrike">
                <a:solidFill>
                  <a:srgbClr val="000000"/>
                </a:solidFill>
                <a:latin typeface="Times New Roman"/>
              </a:rPr>
              <a:t> suas ações e volta para a próxima instrução do acionador.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457200" y="2786040"/>
            <a:ext cx="8229240" cy="26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80000"/>
              </a:lnSpc>
              <a:spcBef>
                <a:spcPts val="519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onstantia"/>
              </a:rPr>
              <a:t>Exemplo:</a:t>
            </a:r>
            <a:endParaRPr b="0" lang="pt-BR" sz="2600" spc="-1" strike="noStrike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519"/>
              </a:spcBef>
            </a:pPr>
            <a:endParaRPr b="0" lang="pt-BR" sz="26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funcao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real calculaMedia (real primeira, real segunda) 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real media;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media = (primeira + segunda) / 2;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   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retorna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 media;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ff9900"/>
                </a:solidFill>
                <a:latin typeface="Constantia"/>
              </a:rPr>
              <a:t>	</a:t>
            </a:r>
            <a:r>
              <a:rPr b="0" lang="pt-BR" sz="1800" spc="-1" strike="noStrike">
                <a:solidFill>
                  <a:srgbClr val="a5c249"/>
                </a:solidFill>
                <a:latin typeface="Constantia"/>
              </a:rPr>
              <a:t>fimFuncao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2" dur="indefinite" restart="never" nodeType="tmRoot">
          <p:childTnLst>
            <p:seq>
              <p:cTn id="343" dur="indefinite" nodeType="mainSeq">
                <p:childTnLst>
                  <p:par>
                    <p:cTn id="344" nodeType="clickEffect" fill="hold">
                      <p:stCondLst>
                        <p:cond delay="0"/>
                      </p:stCondLst>
                      <p:childTnLst>
                        <p:par>
                          <p:cTn id="3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4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nodeType="afterEffect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365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372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379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nodeType="afterEffect" fill="hold">
                            <p:stCondLst>
                              <p:cond delay="3000"/>
                            </p:stCondLst>
                            <p:childTnLst>
                              <p:par>
                                <p:cTn id="386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nodeType="afterEffect" fill="hold">
                            <p:stCondLst>
                              <p:cond delay="3500"/>
                            </p:stCondLst>
                            <p:childTnLst>
                              <p:par>
                                <p:cTn id="393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nodeType="afterEffect" fill="hold">
                            <p:stCondLst>
                              <p:cond delay="4000"/>
                            </p:stCondLst>
                            <p:childTnLst>
                              <p:par>
                                <p:cTn id="400" nodeType="afterEffect" fill="hold" presetClass="entr" presetID="17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nodeType="afterEffect" fill="hold">
                            <p:stCondLst>
                              <p:cond delay="4500"/>
                            </p:stCondLst>
                            <p:childTnLst>
                              <p:par>
                                <p:cTn id="40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nodeType="afterEffect" fill="hold">
                            <p:stCondLst>
                              <p:cond delay="5000"/>
                            </p:stCondLst>
                            <p:childTnLst>
                              <p:par>
                                <p:cTn id="41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</TotalTime>
  <Application>LibreOffice/6.1.2.1$Windows_X86_64 LibreOffice_project/65905a128db06ba48db947242809d14d3f9a93fe</Application>
  <Words>2688</Words>
  <Paragraphs>580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2016-08-15T14:02:52Z</dcterms:created>
  <dc:creator>Wesley</dc:creator>
  <dc:description/>
  <dc:language>pt-BR</dc:language>
  <cp:lastModifiedBy/>
  <dcterms:modified xsi:type="dcterms:W3CDTF">2019-04-24T10:50:26Z</dcterms:modified>
  <cp:revision>199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no Ecrã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