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89" r:id="rId4"/>
    <p:sldId id="318" r:id="rId5"/>
    <p:sldId id="273" r:id="rId6"/>
    <p:sldId id="274" r:id="rId7"/>
    <p:sldId id="285" r:id="rId8"/>
    <p:sldId id="298" r:id="rId9"/>
    <p:sldId id="299" r:id="rId10"/>
    <p:sldId id="275" r:id="rId11"/>
    <p:sldId id="283" r:id="rId12"/>
    <p:sldId id="276" r:id="rId13"/>
    <p:sldId id="277" r:id="rId14"/>
    <p:sldId id="284" r:id="rId15"/>
    <p:sldId id="286" r:id="rId16"/>
    <p:sldId id="287" r:id="rId17"/>
    <p:sldId id="319" r:id="rId18"/>
    <p:sldId id="317" r:id="rId19"/>
    <p:sldId id="282" r:id="rId20"/>
    <p:sldId id="320" r:id="rId21"/>
    <p:sldId id="290" r:id="rId22"/>
    <p:sldId id="281" r:id="rId23"/>
    <p:sldId id="292" r:id="rId24"/>
    <p:sldId id="293" r:id="rId25"/>
    <p:sldId id="291" r:id="rId26"/>
    <p:sldId id="279" r:id="rId27"/>
    <p:sldId id="280" r:id="rId28"/>
    <p:sldId id="288" r:id="rId29"/>
    <p:sldId id="258" r:id="rId30"/>
    <p:sldId id="260" r:id="rId3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1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112B887-D23F-48C7-806A-90DADA5AAE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Algoritmo e Programação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B360C38-F0EF-43B0-9BB9-0DDB3C04FD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06/02/2006</a:t>
            </a: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3F0F7166-06E9-4CD8-9D0B-A2DDA70C41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Vandor Roberto Vilardi Rissoli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2222D3F0-FEED-427C-881A-7E03C8ADE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A46614-E0D4-4E3F-9ECC-3D5CB3EA0431}" type="slidenum">
              <a:rPr lang="pt-BR" altLang="pt-BR" sz="1200"/>
              <a:pPr eaLnBrk="1" hangingPunct="1"/>
              <a:t>3</a:t>
            </a:fld>
            <a:endParaRPr lang="pt-BR" altLang="pt-BR" sz="1200"/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79DAE6D2-D1C5-40B1-A7E4-86470AE71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E0B88DFB-DE10-4E5B-B15F-769EA1877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4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5D483DF-8978-4DA9-92C1-D09AA751F8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Algoritmo e Programação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82D12FC-0356-4CF8-9D03-FD36E08C60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06/02/2006</a:t>
            </a: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9DC75A0F-AA1B-41BD-801B-CB55CA59BF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Vandor Roberto Vilardi Rissoli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0E20B709-9AE0-4ACD-AF15-FDFAF3D5D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5BF70B-7844-49EA-BBA4-E4C44023FE94}" type="slidenum">
              <a:rPr lang="pt-BR" altLang="pt-BR" sz="1200"/>
              <a:pPr eaLnBrk="1" hangingPunct="1"/>
              <a:t>6</a:t>
            </a:fld>
            <a:endParaRPr lang="pt-BR" altLang="pt-BR" sz="1200"/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23924D4A-2E32-492E-AA06-56A4D1169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07F3D21F-FA45-4E67-B17E-9B3F5F14C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9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F07C-43D1-46A4-A67B-FA725B97659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56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D1811B2-505F-4CFD-A36F-7102EF81DC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Algoritmo e Programação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E900701-8CD8-404D-B4BB-2D3FE842A2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06/02/2006</a:t>
            </a: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55D20821-7FD6-442D-90DD-C79303DF2D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Vandor Roberto Vilardi Rissoli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3F4D2014-960E-4F2B-B0F3-84A7DAF3D3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C4D624-C49C-43FB-9448-89A4EEED599A}" type="slidenum">
              <a:rPr lang="pt-BR" altLang="pt-BR" sz="1200"/>
              <a:pPr eaLnBrk="1" hangingPunct="1"/>
              <a:t>13</a:t>
            </a:fld>
            <a:endParaRPr lang="pt-BR" altLang="pt-BR" sz="1200"/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A1624A3E-A101-49CF-A976-697DC80CE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F21682B6-99D0-4E8E-8E60-2C7828678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7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F07C-43D1-46A4-A67B-FA725B97659F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0E10-1340-496D-9F0A-DD3E5CBD3A74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sley.tschiedel@ucb.b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33400" y="2267736"/>
            <a:ext cx="7851648" cy="1828800"/>
          </a:xfrm>
        </p:spPr>
        <p:txBody>
          <a:bodyPr>
            <a:normAutofit/>
          </a:bodyPr>
          <a:lstStyle/>
          <a:p>
            <a:r>
              <a:rPr lang="pt-BR" sz="5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33400" y="4556720"/>
            <a:ext cx="7854696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Curso: Análise e Desenvolvimento de Sistemas Modalidade: Presencial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Professor Esp. Wesley </a:t>
            </a:r>
            <a:r>
              <a:rPr lang="pt-BR" dirty="0" err="1">
                <a:solidFill>
                  <a:schemeClr val="bg1"/>
                </a:solidFill>
              </a:rPr>
              <a:t>Tschiedel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r>
              <a:rPr lang="pt-BR" dirty="0">
                <a:solidFill>
                  <a:schemeClr val="bg1"/>
                </a:solidFill>
              </a:rPr>
              <a:t>Email: </a:t>
            </a:r>
            <a:r>
              <a:rPr lang="pt-BR" dirty="0">
                <a:solidFill>
                  <a:schemeClr val="bg1"/>
                </a:solidFill>
                <a:hlinkClick r:id="rId3"/>
              </a:rPr>
              <a:t>wesley.tschiedel@ucb.br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>
            <a:extLst>
              <a:ext uri="{FF2B5EF4-FFF2-40B4-BE49-F238E27FC236}">
                <a16:creationId xmlns:a16="http://schemas.microsoft.com/office/drawing/2014/main" id="{B82C8903-CA99-432B-8898-42661D56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121AF4C-CFE5-4C54-8D2E-0B722B44C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Pode-se passar variáveis para a função, assim como também pode-se declarar variáveis locais dentro do corpo da função.  Estas variáveis recebem esta denominação porque só existem dentro da função, pois quando a função retorna (ou termina) elas deixam de estar disponíveis.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Os parâmetros passados para a função também são considerados variáveis locais. Por exemplo:</a:t>
            </a:r>
            <a:endParaRPr lang="pt-BR" altLang="pt-BR" sz="240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E0A400C4-1582-432C-8BD1-73C966CB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Desenvolvimento de FUNÇÕES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DD747E2E-E384-4ED8-91CF-5F993453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52800"/>
            <a:ext cx="4876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#include&lt;stdio.h&gt;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float converter(float </a:t>
            </a:r>
            <a:r>
              <a:rPr lang="pt-BR" altLang="pt-BR" sz="1800"/>
              <a:t>tempfar</a:t>
            </a:r>
            <a:r>
              <a:rPr lang="pt-BR" altLang="pt-BR"/>
              <a:t>); </a:t>
            </a:r>
            <a:r>
              <a:rPr lang="pt-BR" altLang="pt-BR">
                <a:solidFill>
                  <a:srgbClr val="0066FF"/>
                </a:solidFill>
              </a:rPr>
              <a:t>// protótipo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</a:t>
            </a:r>
            <a:r>
              <a:rPr lang="pt-BR" altLang="pt-BR" b="1"/>
              <a:t>int</a:t>
            </a:r>
            <a:r>
              <a:rPr lang="pt-BR" altLang="pt-BR"/>
              <a:t> main(void)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{  	float tempfar,tempcel;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	printf(“Temp.em Fahrenheit: 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	scanf(“%f”,&amp;tempfar);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tempcel = converter(tempfar);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	printf(“Em Celsius %f”, tempcel);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altLang="pt-BR" b="1">
                <a:cs typeface="Arial" panose="020B0604020202020204" pitchFamily="34" charset="0"/>
                <a:sym typeface="Wingdings" panose="05000000000000000000" pitchFamily="2" charset="2"/>
              </a:rPr>
              <a:t>return 0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}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645A0559-64B8-4B06-BC84-49152E79A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4038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// Definição do corpo da função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float converter(float tempfar)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float tempcel;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tempcel = ((tempfar–32)*5)/9;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return tempcel;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5246D51C-B012-4676-9FB8-EBF2AD87C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81400"/>
            <a:ext cx="0" cy="305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5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74" grpId="0" build="p" autoUpdateAnimBg="0" advAuto="0"/>
      <p:bldP spid="28676" grpId="0" build="p" autoUpdateAnimBg="0" advAuto="0"/>
      <p:bldP spid="28677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2505C7A0-F237-4941-BD4B-89C4049A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15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Tarefas complicadas devem ser divididas em múltiplas funções para que possam ser chamadas uma a uma. Isso torna o código mais fácil de entender e manter.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parâmetros – argumentos formais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argumentos – argumentos reais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VARIÁVEIS GLOBAIS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As variáveis definidas fora das funções tem um escopo global e portanto podem ser acessadas a partir de qualquer função do programa (inclusive a </a:t>
            </a:r>
            <a:r>
              <a:rPr lang="pt-BR" altLang="pt-BR" sz="2400" i="1"/>
              <a:t>main</a:t>
            </a:r>
            <a:r>
              <a:rPr lang="pt-BR" altLang="pt-BR" sz="2400"/>
              <a:t>). Este tipo de variável é evitada </a:t>
            </a:r>
            <a:r>
              <a:rPr lang="pt-BR" altLang="pt-BR" sz="2400">
                <a:solidFill>
                  <a:srgbClr val="CC3300"/>
                </a:solidFill>
              </a:rPr>
              <a:t>(não usada)</a:t>
            </a:r>
            <a:r>
              <a:rPr lang="pt-BR" altLang="pt-BR" sz="2400"/>
              <a:t> pelo fato de que tornam o código confuso e de difícil manutenção.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As variáveis globais, quando forem extremamente necessárias, devem ser declaradas em apenas um arquivo ( .c ou .cpp) e usadas como externas (extern) nos outros.</a:t>
            </a:r>
          </a:p>
        </p:txBody>
      </p:sp>
      <p:sp>
        <p:nvSpPr>
          <p:cNvPr id="34822" name="Rectangle 1027">
            <a:extLst>
              <a:ext uri="{FF2B5EF4-FFF2-40B4-BE49-F238E27FC236}">
                <a16:creationId xmlns:a16="http://schemas.microsoft.com/office/drawing/2014/main" id="{0A97AD89-7300-4C6D-B9FB-568860740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Desenvolvimento de FUNÇÕES</a:t>
            </a:r>
          </a:p>
        </p:txBody>
      </p:sp>
      <p:grpSp>
        <p:nvGrpSpPr>
          <p:cNvPr id="2" name="Group 1031">
            <a:extLst>
              <a:ext uri="{FF2B5EF4-FFF2-40B4-BE49-F238E27FC236}">
                <a16:creationId xmlns:a16="http://schemas.microsoft.com/office/drawing/2014/main" id="{4F4E2794-8560-40DE-B01A-70B1C943C82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600200"/>
            <a:ext cx="3290888" cy="1189038"/>
            <a:chOff x="3312" y="1296"/>
            <a:chExt cx="2073" cy="749"/>
          </a:xfrm>
        </p:grpSpPr>
        <p:sp>
          <p:nvSpPr>
            <p:cNvPr id="34824" name="Text Box 1029">
              <a:extLst>
                <a:ext uri="{FF2B5EF4-FFF2-40B4-BE49-F238E27FC236}">
                  <a16:creationId xmlns:a16="http://schemas.microsoft.com/office/drawing/2014/main" id="{936E5F77-1E89-453B-A33C-525267545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96"/>
              <a:ext cx="343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7200" b="1"/>
                <a:t>}</a:t>
              </a:r>
              <a:endParaRPr lang="pt-BR" altLang="pt-BR" b="1"/>
            </a:p>
          </p:txBody>
        </p:sp>
        <p:sp>
          <p:nvSpPr>
            <p:cNvPr id="34825" name="Text Box 1030">
              <a:extLst>
                <a:ext uri="{FF2B5EF4-FFF2-40B4-BE49-F238E27FC236}">
                  <a16:creationId xmlns:a16="http://schemas.microsoft.com/office/drawing/2014/main" id="{EBC9572B-BAD5-43F5-82C1-AC95D032F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1517"/>
              <a:ext cx="184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programadores usam estes </a:t>
              </a:r>
            </a:p>
            <a:p>
              <a:pPr eaLnBrk="1" hangingPunct="1"/>
              <a:r>
                <a:rPr lang="pt-BR" altLang="pt-BR"/>
                <a:t>termos indistintamente</a:t>
              </a:r>
              <a:endParaRPr lang="pt-BR" altLang="pt-BR" sz="2400"/>
            </a:p>
          </p:txBody>
        </p:sp>
      </p:grpSp>
    </p:spTree>
    <p:extLst>
      <p:ext uri="{BB962C8B-B14F-4D97-AF65-F5344CB8AC3E}">
        <p14:creationId xmlns:p14="http://schemas.microsoft.com/office/powerpoint/2010/main" val="29428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BB48C8C-41ED-41C9-942F-C919B59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COMANDO  </a:t>
            </a:r>
            <a:r>
              <a:rPr lang="pt-BR" altLang="pt-BR" sz="2800" i="1" u="sng"/>
              <a:t>return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As funções retornam um valor ou </a:t>
            </a:r>
            <a:r>
              <a:rPr lang="pt-BR" altLang="pt-BR" sz="2400" i="1"/>
              <a:t>void</a:t>
            </a:r>
            <a:r>
              <a:rPr lang="pt-BR" altLang="pt-BR" sz="2400"/>
              <a:t> (nenhum valor). Para que elas retornem um valor, insira a palavra reservada </a:t>
            </a:r>
            <a:r>
              <a:rPr lang="pt-BR" altLang="pt-BR" sz="2400" b="1"/>
              <a:t>return</a:t>
            </a:r>
            <a:r>
              <a:rPr lang="pt-BR" altLang="pt-BR" sz="2400"/>
              <a:t> seguida pelo valor que se deseja retornar, sendo ele do mesmo tipo definido na função.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/>
              <a:t>Exemplo</a:t>
            </a:r>
            <a:r>
              <a:rPr lang="pt-BR" altLang="pt-BR" sz="2400"/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return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return (x &gt; 5);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return (Outra( ) 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2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altLang="pt-BR" sz="2400">
                <a:solidFill>
                  <a:srgbClr val="CC33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 </a:t>
            </a:r>
            <a:r>
              <a:rPr lang="pt-BR" altLang="pt-BR" sz="2400" b="1" i="1">
                <a:solidFill>
                  <a:srgbClr val="CC33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return</a:t>
            </a:r>
            <a:r>
              <a:rPr lang="pt-BR" altLang="pt-BR" sz="2400">
                <a:solidFill>
                  <a:srgbClr val="CC33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 execução do programa retorna imediatamente para a função responsável pela chamada, e qualquer instrução que esteja após o return não é executada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É permitido mais que um return em uma função, mas uma vez que um deles seja executado a função é encerrada.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50A42092-BA53-4ACF-9974-D38C0E618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>
                <a:solidFill>
                  <a:srgbClr val="000099"/>
                </a:solidFill>
              </a:rPr>
              <a:t>Desenvolvimento de FUNÇÕES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9BE4CA7F-C166-4CD6-9ED3-3E2618648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76600"/>
            <a:ext cx="4979988" cy="1238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pt-BR" altLang="pt-BR" sz="2200"/>
              <a:t>Deve-se sempre retornar  um  valor</a:t>
            </a:r>
          </a:p>
          <a:p>
            <a:pPr eaLnBrk="1" hangingPunct="1">
              <a:lnSpc>
                <a:spcPct val="85000"/>
              </a:lnSpc>
            </a:pPr>
            <a:r>
              <a:rPr lang="pt-BR" altLang="pt-BR" sz="2200"/>
              <a:t>compatível para uma função que não seja</a:t>
            </a:r>
          </a:p>
          <a:p>
            <a:pPr eaLnBrk="1" hangingPunct="1">
              <a:lnSpc>
                <a:spcPct val="85000"/>
              </a:lnSpc>
            </a:pPr>
            <a:r>
              <a:rPr lang="pt-BR" altLang="pt-BR" sz="2200"/>
              <a:t>do tipo </a:t>
            </a:r>
            <a:r>
              <a:rPr lang="pt-BR" altLang="pt-BR" sz="2200" i="1"/>
              <a:t>void</a:t>
            </a:r>
            <a:r>
              <a:rPr lang="pt-BR" altLang="pt-BR" sz="2200"/>
              <a:t>. As funções void caracterizam</a:t>
            </a:r>
            <a:endParaRPr lang="pt-BR" altLang="pt-BR" sz="2200" u="sng"/>
          </a:p>
          <a:p>
            <a:pPr eaLnBrk="1" hangingPunct="1">
              <a:lnSpc>
                <a:spcPct val="85000"/>
              </a:lnSpc>
            </a:pPr>
            <a:r>
              <a:rPr lang="pt-BR" altLang="pt-BR" sz="2200"/>
              <a:t>os procedimento (</a:t>
            </a:r>
            <a:r>
              <a:rPr lang="pt-BR" altLang="pt-BR" u="sng"/>
              <a:t>função sem retorno</a:t>
            </a:r>
            <a:r>
              <a:rPr lang="pt-BR" altLang="pt-BR" sz="2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9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 advAuto="0"/>
      <p:bldP spid="2970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5D68008-9A1D-4841-942C-83ABF6FA1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4495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Exemplo</a:t>
            </a:r>
            <a:r>
              <a:rPr lang="pt-BR" altLang="pt-BR"/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solidFill>
                  <a:srgbClr val="0066FF"/>
                </a:solidFill>
              </a:rPr>
              <a:t>/* Síntese ...    */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#include&lt;stdio.h&gt;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#include &lt;conio.c&gt;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</a:t>
            </a:r>
            <a:r>
              <a:rPr lang="pt-BR" altLang="pt-BR">
                <a:solidFill>
                  <a:srgbClr val="0066FF"/>
                </a:solidFill>
              </a:rPr>
              <a:t>// declarações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float converter(float F);  </a:t>
            </a:r>
            <a:r>
              <a:rPr lang="pt-BR" altLang="pt-BR">
                <a:solidFill>
                  <a:srgbClr val="0066FF"/>
                </a:solidFill>
              </a:rPr>
              <a:t>// protótipo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</a:t>
            </a:r>
            <a:r>
              <a:rPr lang="pt-BR" altLang="pt-BR" b="1"/>
              <a:t>int</a:t>
            </a:r>
            <a:r>
              <a:rPr lang="pt-BR" altLang="pt-BR"/>
              <a:t> main(void)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float tempfar;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float tempcel;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printf(“Temp.em Fahrenheit: 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scanf(“%f”,&amp;tempfar);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tempcel=converter(tempfar);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printf(“Em Celsius %f”,tempcel);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lang="pt-BR" altLang="pt-BR" b="1">
                <a:cs typeface="Arial" panose="020B0604020202020204" pitchFamily="34" charset="0"/>
                <a:sym typeface="Wingdings" panose="05000000000000000000" pitchFamily="2" charset="2"/>
              </a:rPr>
              <a:t>return 0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}</a:t>
            </a:r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79B89C4E-5411-42EF-8D96-C62FAB8A7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>
                <a:solidFill>
                  <a:srgbClr val="000099"/>
                </a:solidFill>
              </a:rPr>
              <a:t>Desenvolvimento de FUNÇÕES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1D21BDB5-A4BF-4182-A25F-495399E58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066800"/>
            <a:ext cx="434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float converter(float ff)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float cel;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cel = ((ff – 32) *5)  9;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return cel;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>
                <a:cs typeface="Times New Roman" panose="02020603050405020304" pitchFamily="18" charset="0"/>
                <a:sym typeface="Wingdings" panose="05000000000000000000" pitchFamily="2" charset="2"/>
              </a:rPr>
              <a:t>• O</a:t>
            </a:r>
            <a:r>
              <a:rPr lang="pt-BR" altLang="pt-BR" sz="2200">
                <a:cs typeface="Arial" panose="020B0604020202020204" pitchFamily="34" charset="0"/>
                <a:sym typeface="Wingdings" panose="05000000000000000000" pitchFamily="2" charset="2"/>
              </a:rPr>
              <a:t> parâmetro possui um endereço diferente e somente vai existir enquanto a  função estiver sendo executada. </a:t>
            </a: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20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C175B43E-5039-4DF5-8ADB-AC494D955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3716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2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 advAuto="0"/>
      <p:bldP spid="30724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24840C-A394-40B4-96D3-F8DA6E0C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A5986-7E39-47F6-BFC7-A9CE33C9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como parâmetro de outra Função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Embora seja possível, isto pode dificultar a leitura e a depuração do código.  Por exemplo: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resposta = (</a:t>
            </a:r>
            <a:r>
              <a:rPr lang="pt-BR" altLang="pt-BR" sz="2400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dobro(</a:t>
            </a:r>
            <a:r>
              <a:rPr lang="pt-BR" altLang="pt-BR" sz="2400">
                <a:solidFill>
                  <a:schemeClr val="accent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quadrado(</a:t>
            </a:r>
            <a:r>
              <a:rPr lang="pt-BR" altLang="pt-BR" sz="2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raiz(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valor</a:t>
            </a:r>
            <a:r>
              <a:rPr lang="pt-BR" altLang="pt-BR" sz="2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pt-BR" altLang="pt-BR" sz="2400">
                <a:solidFill>
                  <a:schemeClr val="accent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pt-BR" altLang="pt-BR" sz="2400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);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Mudanças feitas nos argumentos não afetam os valores da função de chamada, pois é feita uma cópia local para cada argumento.  Essa cópia é tratada como uma outra variável qualquer. Esta forma de passagem de parâmetro recebe o nome de “</a:t>
            </a:r>
            <a:r>
              <a:rPr lang="pt-BR" altLang="pt-BR" sz="2400" u="sng">
                <a:cs typeface="Arial" panose="020B0604020202020204" pitchFamily="34" charset="0"/>
                <a:sym typeface="Wingdings" panose="05000000000000000000" pitchFamily="2" charset="2"/>
              </a:rPr>
              <a:t>argumento por valor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” (ou passagem por valor).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O </a:t>
            </a:r>
            <a:r>
              <a:rPr lang="pt-BR" altLang="pt-BR" sz="2400" u="sng">
                <a:cs typeface="Arial" panose="020B0604020202020204" pitchFamily="34" charset="0"/>
                <a:sym typeface="Wingdings" panose="05000000000000000000" pitchFamily="2" charset="2"/>
              </a:rPr>
              <a:t>argumento por referência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acontece quando é passado o endereço do argumento para o parâmetro (passando um ponteiro para o argumento). Com isso, as alterações efetuadas sobre o parâmetro afetarão também o valor da variável usada na chamada da função. Será visto mais a frente que os ponteiros são passados para as funções como qualquer outra variável.</a:t>
            </a:r>
          </a:p>
        </p:txBody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A0134512-F2B4-4458-9DF5-AB55A220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Desenvolvimento de FUNÇÕES</a:t>
            </a:r>
          </a:p>
        </p:txBody>
      </p:sp>
    </p:spTree>
    <p:extLst>
      <p:ext uri="{BB962C8B-B14F-4D97-AF65-F5344CB8AC3E}">
        <p14:creationId xmlns:p14="http://schemas.microsoft.com/office/powerpoint/2010/main" val="36482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04CA35B9-18C2-4817-9453-40D30069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15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cs typeface="Arial" panose="020B0604020202020204" pitchFamily="34" charset="0"/>
                <a:sym typeface="Wingdings" panose="05000000000000000000" pitchFamily="2" charset="2"/>
              </a:rPr>
              <a:t>PARÂMETROS  PADRÃO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pt-BR" altLang="pt-BR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Quando uma função possui algum parâmetro (na sua definição ou no protótipo) a função de chamada deve passar um valor quando a chamar, a menos que ela tenha um valor padrão. Um valor padrão é um valor a ser usado caso nenhum valor seja fornecido (informado).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:	long int testar(int x = 10); 	</a:t>
            </a:r>
            <a:r>
              <a:rPr lang="pt-BR" altLang="pt-BR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protótipo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pt-BR" altLang="pt-BR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O cabeçalho da função não é alterado pela definição padrão.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:	long int testar(int x)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		{ ...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		}</a:t>
            </a:r>
          </a:p>
        </p:txBody>
      </p:sp>
      <p:sp>
        <p:nvSpPr>
          <p:cNvPr id="39942" name="Rectangle 4">
            <a:extLst>
              <a:ext uri="{FF2B5EF4-FFF2-40B4-BE49-F238E27FC236}">
                <a16:creationId xmlns:a16="http://schemas.microsoft.com/office/drawing/2014/main" id="{F91D55DB-B3A1-4C71-9498-8BCEF1E6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04" y="76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 dirty="0">
                <a:solidFill>
                  <a:srgbClr val="000099"/>
                </a:solidFill>
              </a:rPr>
              <a:t>Desenvolvimento de FUNÇÕES</a:t>
            </a:r>
          </a:p>
        </p:txBody>
      </p:sp>
    </p:spTree>
    <p:extLst>
      <p:ext uri="{BB962C8B-B14F-4D97-AF65-F5344CB8AC3E}">
        <p14:creationId xmlns:p14="http://schemas.microsoft.com/office/powerpoint/2010/main" val="6541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3AF1276B-B878-472F-92BC-930DBAC1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2398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 Quando uma função possui um valor padrão todos os parâmetros posteriores desta função deverão ter parâmetros padrões definidos.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pt-BR" altLang="pt-BR" sz="24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:	long int testar(int par1, int par2=9, int par3=7);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	long int testar(int par1, int par2, int par3=5);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	long int testar(int par1=3, int par2=5, int par3=7);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pt-BR" altLang="pt-BR" sz="24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Só poderá ser atribuído um parâmetro padrão a </a:t>
            </a:r>
            <a:r>
              <a:rPr lang="pt-BR" altLang="pt-BR" sz="2400" b="1">
                <a:cs typeface="Arial" panose="020B0604020202020204" pitchFamily="34" charset="0"/>
                <a:sym typeface="Wingdings" panose="05000000000000000000" pitchFamily="2" charset="2"/>
              </a:rPr>
              <a:t>par2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se atribuir a </a:t>
            </a:r>
            <a:r>
              <a:rPr lang="pt-BR" altLang="pt-BR" sz="2400" b="1">
                <a:cs typeface="Arial" panose="020B0604020202020204" pitchFamily="34" charset="0"/>
                <a:sym typeface="Wingdings" panose="05000000000000000000" pitchFamily="2" charset="2"/>
              </a:rPr>
              <a:t>par3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e a atribuição poderá ser feita a </a:t>
            </a:r>
            <a:r>
              <a:rPr lang="pt-BR" altLang="pt-BR" sz="2400" b="1">
                <a:cs typeface="Arial" panose="020B0604020202020204" pitchFamily="34" charset="0"/>
                <a:sym typeface="Wingdings" panose="05000000000000000000" pitchFamily="2" charset="2"/>
              </a:rPr>
              <a:t>par1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se for atribuído a </a:t>
            </a:r>
            <a:r>
              <a:rPr lang="pt-BR" altLang="pt-BR" sz="2400" b="1">
                <a:cs typeface="Arial" panose="020B0604020202020204" pitchFamily="34" charset="0"/>
                <a:sym typeface="Wingdings" panose="05000000000000000000" pitchFamily="2" charset="2"/>
              </a:rPr>
              <a:t>par2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e </a:t>
            </a:r>
            <a:r>
              <a:rPr lang="pt-BR" altLang="pt-BR" sz="2400" b="1">
                <a:cs typeface="Arial" panose="020B0604020202020204" pitchFamily="34" charset="0"/>
                <a:sym typeface="Wingdings" panose="05000000000000000000" pitchFamily="2" charset="2"/>
              </a:rPr>
              <a:t>par3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1CA28E66-4063-43E1-A648-34239FDD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96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 dirty="0">
                <a:solidFill>
                  <a:srgbClr val="000099"/>
                </a:solidFill>
              </a:rPr>
              <a:t>Desenvolvimento de FUNÇÕES</a:t>
            </a:r>
          </a:p>
        </p:txBody>
      </p:sp>
    </p:spTree>
    <p:extLst>
      <p:ext uri="{BB962C8B-B14F-4D97-AF65-F5344CB8AC3E}">
        <p14:creationId xmlns:p14="http://schemas.microsoft.com/office/powerpoint/2010/main" val="264056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3DBE2B8F-92E1-4859-9A00-B695CA29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  <a:tab pos="14382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  <a:tab pos="14382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  <a:tab pos="14382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  <a:tab pos="14382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  <a:tab pos="14382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4382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4382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4382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4382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800" u="sng">
                <a:cs typeface="Arial" panose="020B0604020202020204" pitchFamily="34" charset="0"/>
                <a:sym typeface="Wingdings" panose="05000000000000000000" pitchFamily="2" charset="2"/>
              </a:rPr>
              <a:t>SOBRECARREGANDO  FUNÇÕES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pt-BR" altLang="pt-BR" sz="16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Em C++ é permitido criar uma função com o mesmo nome, sobrecarregando-a. Isto é permitido diferenciar a lista de parâmetros em relação aos seus tipos ou quantidades (ou ambos).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pt-BR" altLang="pt-BR" sz="800" u="sng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:	int testar(int , int);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	int testar(long , long);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	int testar(long);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pt-BR" altLang="pt-BR" sz="14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Os tipos de retorno podem ser iguais ou diferentes em uma função sobrecarregada, desde que a lista de parâmetros seja diferente.</a:t>
            </a:r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6A99734A-250C-4291-9A55-8964F4991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96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 dirty="0">
                <a:solidFill>
                  <a:srgbClr val="000099"/>
                </a:solidFill>
              </a:rPr>
              <a:t>Desenvolvimento de FUNÇÕES</a:t>
            </a:r>
          </a:p>
        </p:txBody>
      </p:sp>
    </p:spTree>
    <p:extLst>
      <p:ext uri="{BB962C8B-B14F-4D97-AF65-F5344CB8AC3E}">
        <p14:creationId xmlns:p14="http://schemas.microsoft.com/office/powerpoint/2010/main" val="363278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>
            <a:extLst>
              <a:ext uri="{FF2B5EF4-FFF2-40B4-BE49-F238E27FC236}">
                <a16:creationId xmlns:a16="http://schemas.microsoft.com/office/drawing/2014/main" id="{B9E372FE-8FB4-4A81-ACD0-6D5CDD4B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1534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600"/>
              <a:t>	Um procedimento consiste em uma função, porém sem retorno algum.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600"/>
              <a:t>	O desenvolvimento de um procedimento na linguagem C é realizado seguindo todas as regras de criação e uso de funções, porém o seu tipo é sempre definido como </a:t>
            </a:r>
            <a:r>
              <a:rPr lang="pt-BR" altLang="pt-BR" sz="2600" b="1" i="1">
                <a:solidFill>
                  <a:srgbClr val="FF9900"/>
                </a:solidFill>
              </a:rPr>
              <a:t>void</a:t>
            </a:r>
            <a:r>
              <a:rPr lang="pt-BR" altLang="pt-BR" sz="2600"/>
              <a:t> (tipo de dado não definido ou vazio), além de não existir nenhum tipo de retorno no corpo da função.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600"/>
              <a:t>	Pode ser usado o comando </a:t>
            </a:r>
            <a:r>
              <a:rPr lang="pt-BR" altLang="pt-BR" sz="2600" i="1"/>
              <a:t>return</a:t>
            </a:r>
            <a:r>
              <a:rPr lang="pt-BR" altLang="pt-BR" sz="2600"/>
              <a:t>, mas não se deve retornar nada, ficando somente a instruções </a:t>
            </a:r>
            <a:r>
              <a:rPr lang="pt-BR" altLang="pt-BR" sz="2600" i="1"/>
              <a:t>return</a:t>
            </a:r>
            <a:r>
              <a:rPr lang="pt-BR" altLang="pt-BR" sz="2600"/>
              <a:t> seguida do ponto e vírgula.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600" u="sng"/>
              <a:t>Exemplo</a:t>
            </a:r>
            <a:r>
              <a:rPr lang="pt-BR" altLang="pt-BR" sz="2600"/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Procedimento que calcula e apresenta a média aritmética de dois valores.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600"/>
              <a:t>	</a:t>
            </a:r>
            <a:r>
              <a:rPr lang="pt-BR" altLang="pt-BR" sz="2600" b="1">
                <a:solidFill>
                  <a:srgbClr val="FF9900"/>
                </a:solidFill>
              </a:rPr>
              <a:t>void</a:t>
            </a:r>
            <a:r>
              <a:rPr lang="pt-BR" altLang="pt-BR" sz="2600"/>
              <a:t> media (int valor1, int valor2);     </a:t>
            </a:r>
            <a:r>
              <a:rPr lang="pt-BR" altLang="pt-BR" sz="2400">
                <a:solidFill>
                  <a:srgbClr val="3333FF"/>
                </a:solidFill>
              </a:rPr>
              <a:t>// protótipo</a:t>
            </a:r>
          </a:p>
        </p:txBody>
      </p:sp>
      <p:sp>
        <p:nvSpPr>
          <p:cNvPr id="44038" name="Rectangle 1027">
            <a:extLst>
              <a:ext uri="{FF2B5EF4-FFF2-40B4-BE49-F238E27FC236}">
                <a16:creationId xmlns:a16="http://schemas.microsoft.com/office/drawing/2014/main" id="{48A87815-CD65-459B-8555-A7565BC80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875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200" dirty="0">
                <a:solidFill>
                  <a:srgbClr val="000099"/>
                </a:solidFill>
              </a:rPr>
              <a:t>Desenvolvimento de PROCEDIMENTOS</a:t>
            </a:r>
          </a:p>
        </p:txBody>
      </p:sp>
    </p:spTree>
    <p:extLst>
      <p:ext uri="{BB962C8B-B14F-4D97-AF65-F5344CB8AC3E}">
        <p14:creationId xmlns:p14="http://schemas.microsoft.com/office/powerpoint/2010/main" val="269387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8BAA5813-1691-46EA-A624-608B3BF6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  <a:tab pos="2390775" algn="l"/>
                <a:tab pos="3810000" algn="l"/>
                <a:tab pos="64690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  <a:tab pos="2390775" algn="l"/>
                <a:tab pos="3810000" algn="l"/>
                <a:tab pos="64690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  <a:tab pos="2390775" algn="l"/>
                <a:tab pos="3810000" algn="l"/>
                <a:tab pos="64690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  <a:tab pos="2390775" algn="l"/>
                <a:tab pos="3810000" algn="l"/>
                <a:tab pos="64690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  <a:tab pos="2390775" algn="l"/>
                <a:tab pos="3810000" algn="l"/>
                <a:tab pos="64690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2390775" algn="l"/>
                <a:tab pos="3810000" algn="l"/>
                <a:tab pos="64690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2390775" algn="l"/>
                <a:tab pos="3810000" algn="l"/>
                <a:tab pos="64690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2390775" algn="l"/>
                <a:tab pos="3810000" algn="l"/>
                <a:tab pos="64690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2390775" algn="l"/>
                <a:tab pos="3810000" algn="l"/>
                <a:tab pos="64690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Todas as variáveis e funções e C têm dois atributos: um tipo e uma classe de armazenamento. Os tipos identificam o retorno a função, enquanto que as classes de armazenamento podem ser 4: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1) automática – </a:t>
            </a:r>
            <a:r>
              <a:rPr lang="pt-BR" altLang="pt-BR" sz="2400">
                <a:solidFill>
                  <a:srgbClr val="FF9900"/>
                </a:solidFill>
              </a:rPr>
              <a:t>auto</a:t>
            </a:r>
            <a:r>
              <a:rPr lang="pt-BR" altLang="pt-BR" sz="2400"/>
              <a:t>	2) externas – 	</a:t>
            </a:r>
            <a:r>
              <a:rPr lang="pt-BR" altLang="pt-BR" sz="2400">
                <a:solidFill>
                  <a:srgbClr val="FF9900"/>
                </a:solidFill>
              </a:rPr>
              <a:t>extern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3) estáticas – 	</a:t>
            </a:r>
            <a:r>
              <a:rPr lang="pt-BR" altLang="pt-BR" sz="2400">
                <a:solidFill>
                  <a:srgbClr val="FF9900"/>
                </a:solidFill>
              </a:rPr>
              <a:t>static</a:t>
            </a:r>
            <a:r>
              <a:rPr lang="pt-BR" altLang="pt-BR" sz="2400"/>
              <a:t>	4) em registradores –	</a:t>
            </a:r>
            <a:r>
              <a:rPr lang="pt-BR" altLang="pt-BR" sz="2400">
                <a:solidFill>
                  <a:srgbClr val="FF9900"/>
                </a:solidFill>
              </a:rPr>
              <a:t>register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CLASSE </a:t>
            </a:r>
            <a:r>
              <a:rPr lang="pt-BR" altLang="pt-BR" sz="2800" i="1" u="sng"/>
              <a:t>auto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Estão confinadas as funções que as usam, sendo criadas pela função e “destruídas” no seu encerramento.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As variáveis declaradas dentro de uma função são automáticas por padrão, mas podem ser explicitas com o uso do termo </a:t>
            </a:r>
            <a:r>
              <a:rPr lang="pt-BR" altLang="pt-BR" sz="2400" i="1">
                <a:cs typeface="Arial" panose="020B0604020202020204" pitchFamily="34" charset="0"/>
                <a:sym typeface="Wingdings" panose="05000000000000000000" pitchFamily="2" charset="2"/>
              </a:rPr>
              <a:t>auto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:     </a:t>
            </a:r>
            <a:r>
              <a:rPr lang="pt-BR" altLang="pt-BR" sz="2400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auto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int val;  ou  int val;      </a:t>
            </a:r>
            <a:r>
              <a:rPr lang="pt-BR" altLang="pt-BR" sz="2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são declarações iguais</a:t>
            </a:r>
          </a:p>
        </p:txBody>
      </p:sp>
      <p:sp>
        <p:nvSpPr>
          <p:cNvPr id="45062" name="Rectangle 1027">
            <a:extLst>
              <a:ext uri="{FF2B5EF4-FFF2-40B4-BE49-F238E27FC236}">
                <a16:creationId xmlns:a16="http://schemas.microsoft.com/office/drawing/2014/main" id="{FDA5DC3B-7CFD-4EC1-8F99-5F15AF4DE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8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400" dirty="0">
                <a:solidFill>
                  <a:srgbClr val="000099"/>
                </a:solidFill>
              </a:rPr>
              <a:t>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0540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14686"/>
            <a:ext cx="8229600" cy="780696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Unidade 9 (funções e passagem de parâmetros)</a:t>
            </a:r>
            <a:br>
              <a:rPr lang="pt-BR" sz="3600" dirty="0">
                <a:solidFill>
                  <a:schemeClr val="tx2"/>
                </a:solidFill>
              </a:rPr>
            </a:b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AAE9491-A4BC-4339-9D42-5C1B961D4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CLASSE </a:t>
            </a:r>
            <a:r>
              <a:rPr lang="pt-BR" altLang="pt-BR" sz="2800" i="1" u="sng"/>
              <a:t>extern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 i="1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Todas as funções em C e todas as variáveis declaradas fora de qualquer função tem classe de armazenamento extern. Variáveis com este atributo serão conhecidas por todas as funções declaradas depois dela.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4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Uma variável definida fora de qualquer função é chamada de externa (global). A palavra reservada </a:t>
            </a:r>
            <a:r>
              <a:rPr lang="pt-BR" altLang="pt-BR" sz="2400" i="1">
                <a:cs typeface="Arial" panose="020B0604020202020204" pitchFamily="34" charset="0"/>
                <a:sym typeface="Wingdings" panose="05000000000000000000" pitchFamily="2" charset="2"/>
              </a:rPr>
              <a:t>extern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identifica que a função usará uma variável externa.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4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Com esta classe de armazenamento é possível informar a diversos códigos fontes ( .cpp) as variáveis globais que devem ser usadas por eles.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D36E6903-D69B-42F7-8017-FD4ACC4D9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8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400" dirty="0">
                <a:solidFill>
                  <a:srgbClr val="000099"/>
                </a:solidFill>
              </a:rPr>
              <a:t>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9173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10">
            <a:extLst>
              <a:ext uri="{FF2B5EF4-FFF2-40B4-BE49-F238E27FC236}">
                <a16:creationId xmlns:a16="http://schemas.microsoft.com/office/drawing/2014/main" id="{FD038760-863A-44AB-B329-5D8596139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807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051F872-3813-4CEF-AE03-33BF4371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47111" name="Rectangle 4">
            <a:extLst>
              <a:ext uri="{FF2B5EF4-FFF2-40B4-BE49-F238E27FC236}">
                <a16:creationId xmlns:a16="http://schemas.microsoft.com/office/drawing/2014/main" id="{915A3E7F-D66D-4E67-BEC5-E1A71B7F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8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400" dirty="0">
                <a:solidFill>
                  <a:srgbClr val="000099"/>
                </a:solidFill>
              </a:rPr>
              <a:t>Classes de Armazenamento</a:t>
            </a:r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FB856FA7-A36C-4955-99E5-804B744EC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6764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14F6BE06-DB90-4B0D-8B47-AAE77167D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584325"/>
            <a:ext cx="3962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|</a:t>
            </a:r>
            <a:r>
              <a:rPr lang="pt-BR" altLang="pt-BR">
                <a:solidFill>
                  <a:srgbClr val="0066FF"/>
                </a:solidFill>
              </a:rPr>
              <a:t>// Corpo das funções</a:t>
            </a:r>
          </a:p>
          <a:p>
            <a:pPr eaLnBrk="1" hangingPunct="1"/>
            <a:r>
              <a:rPr lang="pt-BR" altLang="pt-BR"/>
              <a:t>void par_impar(void)    {</a:t>
            </a:r>
          </a:p>
          <a:p>
            <a:pPr eaLnBrk="1" hangingPunct="1"/>
            <a:r>
              <a:rPr lang="pt-BR" altLang="pt-BR"/>
              <a:t>    </a:t>
            </a:r>
            <a:r>
              <a:rPr lang="pt-BR" altLang="pt-BR">
                <a:solidFill>
                  <a:srgbClr val="FF9900"/>
                </a:solidFill>
              </a:rPr>
              <a:t>extern</a:t>
            </a:r>
            <a:r>
              <a:rPr lang="pt-BR" altLang="pt-BR"/>
              <a:t> </a:t>
            </a:r>
            <a:r>
              <a:rPr lang="pt-BR" altLang="pt-BR" b="1"/>
              <a:t>tecla</a:t>
            </a:r>
            <a:r>
              <a:rPr lang="pt-BR" altLang="pt-BR"/>
              <a:t>;</a:t>
            </a:r>
          </a:p>
          <a:p>
            <a:pPr eaLnBrk="1" hangingPunct="1"/>
            <a:r>
              <a:rPr lang="pt-BR" altLang="pt-BR"/>
              <a:t>    if (tecla % 2)</a:t>
            </a:r>
          </a:p>
          <a:p>
            <a:pPr eaLnBrk="1" hangingPunct="1"/>
            <a:r>
              <a:rPr lang="pt-BR" altLang="pt-BR"/>
              <a:t>        printf(“Tecla impar\n”);</a:t>
            </a:r>
          </a:p>
          <a:p>
            <a:pPr eaLnBrk="1" hangingPunct="1"/>
            <a:r>
              <a:rPr lang="pt-BR" altLang="pt-BR"/>
              <a:t>    else</a:t>
            </a:r>
          </a:p>
          <a:p>
            <a:pPr eaLnBrk="1" hangingPunct="1"/>
            <a:r>
              <a:rPr lang="pt-BR" altLang="pt-BR"/>
              <a:t>        printf(“Tecla par\n”);</a:t>
            </a:r>
          </a:p>
          <a:p>
            <a:pPr eaLnBrk="1" hangingPunct="1"/>
            <a:r>
              <a:rPr lang="pt-BR" altLang="pt-BR"/>
              <a:t>}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void negativo(void )     {</a:t>
            </a:r>
          </a:p>
          <a:p>
            <a:pPr eaLnBrk="1" hangingPunct="1"/>
            <a:r>
              <a:rPr lang="pt-BR" altLang="pt-BR"/>
              <a:t>   </a:t>
            </a:r>
            <a:r>
              <a:rPr lang="pt-BR" altLang="pt-BR">
                <a:solidFill>
                  <a:srgbClr val="FF9900"/>
                </a:solidFill>
              </a:rPr>
              <a:t>extern</a:t>
            </a:r>
            <a:r>
              <a:rPr lang="pt-BR" altLang="pt-BR"/>
              <a:t> </a:t>
            </a:r>
            <a:r>
              <a:rPr lang="pt-BR" altLang="pt-BR" b="1"/>
              <a:t>tecla</a:t>
            </a:r>
            <a:r>
              <a:rPr lang="pt-BR" altLang="pt-BR"/>
              <a:t>;</a:t>
            </a:r>
          </a:p>
          <a:p>
            <a:pPr eaLnBrk="1" hangingPunct="1"/>
            <a:r>
              <a:rPr lang="pt-BR" altLang="pt-BR"/>
              <a:t>   if (tecla &lt; 0)</a:t>
            </a:r>
          </a:p>
          <a:p>
            <a:pPr eaLnBrk="1" hangingPunct="1"/>
            <a:r>
              <a:rPr lang="pt-BR" altLang="pt-BR"/>
              <a:t>      printf(“Valor negativo”);</a:t>
            </a:r>
          </a:p>
          <a:p>
            <a:pPr eaLnBrk="1" hangingPunct="1"/>
            <a:r>
              <a:rPr lang="pt-BR" altLang="pt-BR"/>
              <a:t>   else</a:t>
            </a:r>
          </a:p>
          <a:p>
            <a:pPr eaLnBrk="1" hangingPunct="1"/>
            <a:r>
              <a:rPr lang="pt-BR" altLang="pt-BR"/>
              <a:t>      printf(“Valor positivo”);</a:t>
            </a:r>
          </a:p>
          <a:p>
            <a:pPr eaLnBrk="1" hangingPunct="1"/>
            <a:r>
              <a:rPr lang="pt-BR" altLang="pt-BR"/>
              <a:t>}</a:t>
            </a: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48091CBE-DF01-45E0-AB1E-C7498C4D6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90501"/>
            <a:ext cx="41910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/* Síntese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	Objetivo: analisar um número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	Entrada: um número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	Saída: paridade e </a:t>
            </a:r>
            <a:r>
              <a:rPr lang="pt-BR" altLang="pt-BR" dirty="0" err="1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posit.ou</a:t>
            </a:r>
            <a:r>
              <a:rPr lang="pt-BR" altLang="pt-BR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neg.*/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// Declarações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par_impar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(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negativo(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pt-BR" altLang="pt-BR" b="1" dirty="0" err="1"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r>
              <a:rPr lang="pt-BR" altLang="pt-BR" b="1" dirty="0">
                <a:cs typeface="Arial" panose="020B0604020202020204" pitchFamily="34" charset="0"/>
                <a:sym typeface="Wingdings" panose="05000000000000000000" pitchFamily="2" charset="2"/>
              </a:rPr>
              <a:t> tecla;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main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void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{  </a:t>
            </a:r>
            <a:r>
              <a:rPr lang="pt-BR" altLang="pt-BR" dirty="0" err="1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extern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altLang="pt-BR" b="1" dirty="0">
                <a:cs typeface="Arial" panose="020B0604020202020204" pitchFamily="34" charset="0"/>
                <a:sym typeface="Wingdings" panose="05000000000000000000" pitchFamily="2" charset="2"/>
              </a:rPr>
              <a:t>tecla|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printf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(“Digite uma tecla: ”);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scanf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(“%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d”,&amp;tecla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par_impar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(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    negativo(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327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 advAuto="0"/>
      <p:bldP spid="45062" grpId="0" autoUpdateAnimBg="0"/>
      <p:bldP spid="450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4C257B6-7CB3-40EF-9B35-9BE0B46B0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CLASSE </a:t>
            </a:r>
            <a:r>
              <a:rPr lang="pt-BR" altLang="pt-BR" sz="2800" i="1" u="sng"/>
              <a:t>static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 i="1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A variável </a:t>
            </a:r>
            <a:r>
              <a:rPr lang="pt-BR" altLang="pt-BR" sz="2400" i="1"/>
              <a:t>static</a:t>
            </a:r>
            <a:r>
              <a:rPr lang="pt-BR" altLang="pt-BR" sz="2400"/>
              <a:t> de um lado se assemelha às automáticas, pois são conhecidas somente pelas funções que as declaram, e por outro lado se assemelham às externas, pois mantém seus valores mesmo quando a função termina (são variáveis permanentes).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Elas não são reconhecidas fora do escopo da função, mas mantém os seus valores entre chamadas (acionamentos).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/>
              <a:t>Exemplo</a:t>
            </a:r>
            <a:r>
              <a:rPr lang="pt-BR" altLang="pt-BR" sz="2400"/>
              <a:t>:  </a:t>
            </a:r>
            <a:r>
              <a:rPr lang="pt-BR" altLang="pt-BR" sz="2400">
                <a:solidFill>
                  <a:srgbClr val="FF9900"/>
                </a:solidFill>
              </a:rPr>
              <a:t>static</a:t>
            </a:r>
            <a:r>
              <a:rPr lang="pt-BR" altLang="pt-BR" sz="2400"/>
              <a:t> int v_valor;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	      </a:t>
            </a:r>
            <a:r>
              <a:rPr lang="pt-BR" altLang="pt-BR" sz="2400">
                <a:solidFill>
                  <a:srgbClr val="FF9900"/>
                </a:solidFill>
              </a:rPr>
              <a:t>static</a:t>
            </a:r>
            <a:r>
              <a:rPr lang="pt-BR" altLang="pt-BR" sz="2400"/>
              <a:t> int v_teste = 5;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As variáveis estáticas possuem comportamentos diferenciados para variáveis locais e globais.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BCE17181-2866-482C-A732-F025FBE1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88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400" dirty="0">
                <a:solidFill>
                  <a:srgbClr val="000099"/>
                </a:solidFill>
              </a:rPr>
              <a:t>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24567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Rectangle 1032">
            <a:extLst>
              <a:ext uri="{FF2B5EF4-FFF2-40B4-BE49-F238E27FC236}">
                <a16:creationId xmlns:a16="http://schemas.microsoft.com/office/drawing/2014/main" id="{CC00F767-6F3C-4D69-87EA-A553E1F5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08" name="Rectangle 1028">
            <a:extLst>
              <a:ext uri="{FF2B5EF4-FFF2-40B4-BE49-F238E27FC236}">
                <a16:creationId xmlns:a16="http://schemas.microsoft.com/office/drawing/2014/main" id="{EA032C7C-ADDB-4C9F-9079-962CB9082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VARIÁVEL  </a:t>
            </a:r>
            <a:r>
              <a:rPr lang="pt-BR" altLang="pt-BR" sz="2800" i="1" u="sng"/>
              <a:t>static</a:t>
            </a:r>
            <a:r>
              <a:rPr lang="pt-BR" altLang="pt-BR" sz="2800" u="sng"/>
              <a:t>  LOCAL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O compilador cria armazenamento permanente para elas, análogo as variáveis globais (mas sem as declarações globais), a diferença é que estas variáveis são reconhecidas apenas no contexto em que são declaradas.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Esta classe de variável é muito usada em bibliotecas de funções.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Exemplo</a:t>
            </a:r>
            <a:r>
              <a:rPr lang="pt-BR" altLang="pt-BR"/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int aumenta (void);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int main (void)     {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 printf(“1 Valor %d\n”, aumenta( ));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 printf(“2 Valor %d\n”, aumenta( ));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 printf(“3 Valor %d\n”, aumenta( ));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 getch();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}</a:t>
            </a:r>
          </a:p>
        </p:txBody>
      </p:sp>
      <p:sp>
        <p:nvSpPr>
          <p:cNvPr id="49159" name="Rectangle 1029">
            <a:extLst>
              <a:ext uri="{FF2B5EF4-FFF2-40B4-BE49-F238E27FC236}">
                <a16:creationId xmlns:a16="http://schemas.microsoft.com/office/drawing/2014/main" id="{1CC05315-165B-4564-8C19-2667F381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8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400" dirty="0">
                <a:solidFill>
                  <a:srgbClr val="000099"/>
                </a:solidFill>
              </a:rPr>
              <a:t>Classes de Armazenamento</a:t>
            </a:r>
          </a:p>
        </p:txBody>
      </p:sp>
      <p:sp>
        <p:nvSpPr>
          <p:cNvPr id="47110" name="Line 1030">
            <a:extLst>
              <a:ext uri="{FF2B5EF4-FFF2-40B4-BE49-F238E27FC236}">
                <a16:creationId xmlns:a16="http://schemas.microsoft.com/office/drawing/2014/main" id="{FCF98DFC-26CF-41D3-9BD0-96F2789DA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33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11" name="Rectangle 1031">
            <a:extLst>
              <a:ext uri="{FF2B5EF4-FFF2-40B4-BE49-F238E27FC236}">
                <a16:creationId xmlns:a16="http://schemas.microsoft.com/office/drawing/2014/main" id="{ADEE4765-FCEB-4399-9254-6E3F1851A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396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altLang="pt-BR"/>
              <a:t>// Corpo da função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int aumenta(void)      {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</a:t>
            </a:r>
            <a:r>
              <a:rPr lang="pt-BR" altLang="pt-BR">
                <a:solidFill>
                  <a:srgbClr val="FF9900"/>
                </a:solidFill>
              </a:rPr>
              <a:t>static</a:t>
            </a:r>
            <a:r>
              <a:rPr lang="pt-BR" altLang="pt-BR"/>
              <a:t> int numero = 0;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numero += 10;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return (numero);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}</a:t>
            </a:r>
          </a:p>
          <a:p>
            <a:pPr eaLnBrk="1" hangingPunct="1">
              <a:spcBef>
                <a:spcPct val="20000"/>
              </a:spcBef>
            </a:pPr>
            <a:endParaRPr lang="pt-BR" altLang="pt-BR" sz="800"/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/>
              <a:t>	</a:t>
            </a:r>
            <a:r>
              <a:rPr lang="pt-BR" altLang="pt-BR" u="sng"/>
              <a:t>Saída:</a:t>
            </a:r>
            <a:r>
              <a:rPr lang="pt-BR" altLang="pt-BR"/>
              <a:t>	1 Valor 10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/>
              <a:t>			2 Valor 20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/>
              <a:t>			3 Valor 30</a:t>
            </a:r>
          </a:p>
        </p:txBody>
      </p:sp>
    </p:spTree>
    <p:extLst>
      <p:ext uri="{BB962C8B-B14F-4D97-AF65-F5344CB8AC3E}">
        <p14:creationId xmlns:p14="http://schemas.microsoft.com/office/powerpoint/2010/main" val="40706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 animBg="1"/>
      <p:bldP spid="47108" grpId="0" build="p" autoUpdateAnimBg="0" advAuto="0"/>
      <p:bldP spid="471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Rectangle 1035">
            <a:extLst>
              <a:ext uri="{FF2B5EF4-FFF2-40B4-BE49-F238E27FC236}">
                <a16:creationId xmlns:a16="http://schemas.microsoft.com/office/drawing/2014/main" id="{A61A3C52-522C-48EA-A11A-004DA1D5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3" name="Rectangle 1029">
            <a:extLst>
              <a:ext uri="{FF2B5EF4-FFF2-40B4-BE49-F238E27FC236}">
                <a16:creationId xmlns:a16="http://schemas.microsoft.com/office/drawing/2014/main" id="{0BCE4ED0-9E90-431A-AAA1-ADF1F5668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85800"/>
            <a:ext cx="8229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VARIÁVEL  </a:t>
            </a:r>
            <a:r>
              <a:rPr lang="pt-BR" altLang="pt-BR" sz="2800" i="1" u="sng"/>
              <a:t>static</a:t>
            </a:r>
            <a:r>
              <a:rPr lang="pt-BR" altLang="pt-BR" sz="2800" u="sng"/>
              <a:t>  GLOBAL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Solicita ao compilador a criação de uma variável global que é reconhecida apenas no </a:t>
            </a:r>
            <a:r>
              <a:rPr lang="pt-BR" altLang="pt-BR" sz="2400" u="sng"/>
              <a:t>arquivo</a:t>
            </a:r>
            <a:r>
              <a:rPr lang="pt-BR" altLang="pt-BR" sz="2400"/>
              <a:t> onde é declarada.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Apesar de ser uma variável global rotinas de outros arquivos ou funções não podem altera-las.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Exemplo</a:t>
            </a:r>
            <a:r>
              <a:rPr lang="pt-BR" altLang="pt-BR"/>
              <a:t>: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int aumenta( void );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void inicial (int valor);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static int numero;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int main (void)     {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     inicial (200);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 printf(“1 Valor %d\n”, aumenta( ));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 printf(“2 Valor %d\n”, aumenta( ));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 printf(“3 Valor %d\n”, aumenta( ));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     getch();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/>
              <a:t>}</a:t>
            </a:r>
          </a:p>
        </p:txBody>
      </p:sp>
      <p:sp>
        <p:nvSpPr>
          <p:cNvPr id="50183" name="Rectangle 1030">
            <a:extLst>
              <a:ext uri="{FF2B5EF4-FFF2-40B4-BE49-F238E27FC236}">
                <a16:creationId xmlns:a16="http://schemas.microsoft.com/office/drawing/2014/main" id="{C2134C84-586E-4406-98FB-83A2BF44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Classes de Armazenamento</a:t>
            </a:r>
          </a:p>
        </p:txBody>
      </p:sp>
      <p:sp>
        <p:nvSpPr>
          <p:cNvPr id="48136" name="Rectangle 1032">
            <a:extLst>
              <a:ext uri="{FF2B5EF4-FFF2-40B4-BE49-F238E27FC236}">
                <a16:creationId xmlns:a16="http://schemas.microsoft.com/office/drawing/2014/main" id="{3C37CE75-8732-41A6-BD93-58886034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24200"/>
            <a:ext cx="4191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/>
              <a:t>int aumenta( void )     {	    </a:t>
            </a:r>
            <a:r>
              <a:rPr lang="pt-BR" altLang="pt-BR" u="sng"/>
              <a:t>Saída: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    numero += 10;	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    return (numero);	1 Valor 210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}				2 Valor 220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				3 Valor 230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void inicial (int valor)	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{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   numero = valor;</a:t>
            </a:r>
          </a:p>
          <a:p>
            <a:pPr>
              <a:spcBef>
                <a:spcPct val="20000"/>
              </a:spcBef>
            </a:pPr>
            <a:r>
              <a:rPr lang="pt-BR" altLang="pt-BR"/>
              <a:t>}</a:t>
            </a:r>
          </a:p>
        </p:txBody>
      </p:sp>
      <p:sp>
        <p:nvSpPr>
          <p:cNvPr id="48137" name="Line 1033">
            <a:extLst>
              <a:ext uri="{FF2B5EF4-FFF2-40B4-BE49-F238E27FC236}">
                <a16:creationId xmlns:a16="http://schemas.microsoft.com/office/drawing/2014/main" id="{0AE1AD66-5955-4EB8-8E06-E3AB57AFB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2766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38" name="Line 1034">
            <a:extLst>
              <a:ext uri="{FF2B5EF4-FFF2-40B4-BE49-F238E27FC236}">
                <a16:creationId xmlns:a16="http://schemas.microsoft.com/office/drawing/2014/main" id="{7878D9DB-3B6E-4BEE-9B3C-9A79C6029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352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30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8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8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8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6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 animBg="1"/>
      <p:bldP spid="48133" grpId="0" build="p" autoUpdateAnimBg="0" advAuto="0"/>
      <p:bldP spid="48136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A0ED419-065C-482B-BAB5-5F660B53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pt-BR" altLang="pt-BR" sz="2600"/>
              <a:t>	A combinação da classe </a:t>
            </a:r>
            <a:r>
              <a:rPr lang="pt-BR" altLang="pt-BR" sz="2600" i="1"/>
              <a:t>static</a:t>
            </a:r>
            <a:r>
              <a:rPr lang="pt-BR" altLang="pt-BR" sz="2600"/>
              <a:t> e </a:t>
            </a:r>
            <a:r>
              <a:rPr lang="pt-BR" altLang="pt-BR" sz="2600" i="1"/>
              <a:t>extern</a:t>
            </a:r>
            <a:r>
              <a:rPr lang="pt-BR" altLang="pt-BR" sz="2600"/>
              <a:t> permite uma característica de “</a:t>
            </a:r>
            <a:r>
              <a:rPr lang="pt-BR" altLang="pt-BR" sz="2600" u="sng"/>
              <a:t>privacidade</a:t>
            </a:r>
            <a:r>
              <a:rPr lang="pt-BR" altLang="pt-BR" sz="2600"/>
              <a:t>” muito importante a programação modular.</a:t>
            </a:r>
          </a:p>
          <a:p>
            <a:pPr algn="just" eaLnBrk="1" hangingPunct="1">
              <a:spcBef>
                <a:spcPct val="20000"/>
              </a:spcBef>
            </a:pPr>
            <a:endParaRPr lang="pt-BR" altLang="pt-BR" sz="1400"/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600"/>
              <a:t>	A diferença de variáveis externas e externas estáticas é que as variáveis externas podem ser usadas por qualquer função abaixo de suas declarações, enquanto que as externas estáticas somente podem ser usadas pelas funções do </a:t>
            </a:r>
            <a:r>
              <a:rPr lang="pt-BR" altLang="pt-BR" sz="2600" u="sng"/>
              <a:t>mesmo programa fonte</a:t>
            </a:r>
            <a:r>
              <a:rPr lang="pt-BR" altLang="pt-BR" sz="2600"/>
              <a:t> e abaixo de suas declarações.</a:t>
            </a: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32511305-4772-4DE8-982A-D54C0C9A7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8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400" dirty="0">
                <a:solidFill>
                  <a:srgbClr val="000099"/>
                </a:solidFill>
              </a:rPr>
              <a:t>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6297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890A9EF0-54B6-4918-9245-4E2D3EA2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CLASSE  </a:t>
            </a:r>
            <a:r>
              <a:rPr lang="pt-BR" altLang="pt-BR" sz="2800" i="1" u="sng"/>
              <a:t>register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Indica que a variável associada deve ser armazenada fisicamente numa memória de acesso muito rápido chamado </a:t>
            </a:r>
            <a:r>
              <a:rPr lang="pt-BR" altLang="pt-BR" sz="2400" u="sng"/>
              <a:t>registrador</a:t>
            </a:r>
            <a:r>
              <a:rPr lang="pt-BR" altLang="pt-BR" sz="2400"/>
              <a:t>. Normalmente esta classe consiste em um espaço de 16 bits onde pode-se armazenar um </a:t>
            </a:r>
            <a:r>
              <a:rPr lang="pt-BR" altLang="pt-BR" sz="2400" i="1"/>
              <a:t>int</a:t>
            </a:r>
            <a:r>
              <a:rPr lang="pt-BR" altLang="pt-BR" sz="2400"/>
              <a:t> ou um </a:t>
            </a:r>
            <a:r>
              <a:rPr lang="pt-BR" altLang="pt-BR" sz="2400" i="1"/>
              <a:t>char</a:t>
            </a:r>
            <a:r>
              <a:rPr lang="pt-BR" altLang="pt-BR" sz="2400"/>
              <a:t>.  Cada máquina oferece uma quantidade de registradores para serem manipulados pelos usuários.  Em uma máquina que permita somente dois registradores poder-se-a  ter apenas duas variáveis deste tipo, mas caso seja especificado mais, o compilador simplesmente ignora a palavra</a:t>
            </a:r>
            <a:r>
              <a:rPr lang="pt-BR" altLang="pt-BR" sz="2400" i="1"/>
              <a:t> register</a:t>
            </a:r>
            <a:r>
              <a:rPr lang="pt-BR" altLang="pt-BR" sz="2400"/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Esta classe é usada basicamente para aumentar a velocidade de processamento.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Exemplo</a:t>
            </a:r>
            <a:r>
              <a:rPr lang="pt-BR" altLang="pt-BR"/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register int v_total;</a:t>
            </a:r>
            <a:endParaRPr lang="pt-BR" altLang="pt-BR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2230" name="Rectangle 1027">
            <a:extLst>
              <a:ext uri="{FF2B5EF4-FFF2-40B4-BE49-F238E27FC236}">
                <a16:creationId xmlns:a16="http://schemas.microsoft.com/office/drawing/2014/main" id="{74E55489-BEA5-49B0-9E11-89A8057F6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8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400" dirty="0">
                <a:solidFill>
                  <a:srgbClr val="000099"/>
                </a:solidFill>
              </a:rPr>
              <a:t>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5343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>
            <a:extLst>
              <a:ext uri="{FF2B5EF4-FFF2-40B4-BE49-F238E27FC236}">
                <a16:creationId xmlns:a16="http://schemas.microsoft.com/office/drawing/2014/main" id="{D9E11667-C0C0-4629-A0A8-4A0D6EEF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928ED68-4D0D-42F9-85C5-DA616E37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153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dirty="0"/>
              <a:t>	Sempre que duas variáveis possuírem o mesmo nome, mas endereços de memórias diferentes, elas não são as mesmas variáveis.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dirty="0"/>
              <a:t>	Este conceito também se estende a blocos dentro de uma mesma função. Se duas variáveis possuem o mesmo nome, a que foi declarada no bloco atual tem precedência.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 dirty="0"/>
              <a:t>Exemplo</a:t>
            </a:r>
            <a:r>
              <a:rPr lang="pt-BR" altLang="pt-BR" dirty="0"/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/>
              <a:t>  </a:t>
            </a:r>
            <a:r>
              <a:rPr lang="pt-BR" altLang="pt-BR" dirty="0" err="1"/>
              <a:t>void</a:t>
            </a:r>
            <a:r>
              <a:rPr lang="pt-BR" altLang="pt-BR" dirty="0"/>
              <a:t> outra(</a:t>
            </a:r>
            <a:r>
              <a:rPr lang="pt-BR" altLang="pt-BR" dirty="0" err="1"/>
              <a:t>void</a:t>
            </a:r>
            <a:r>
              <a:rPr lang="pt-BR" altLang="pt-BR" dirty="0"/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/>
              <a:t>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b="1" dirty="0"/>
              <a:t>x</a:t>
            </a:r>
            <a:r>
              <a:rPr lang="pt-BR" altLang="pt-BR" dirty="0"/>
              <a:t>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/>
              <a:t>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</a:t>
            </a:r>
            <a:r>
              <a:rPr lang="pt-BR" altLang="pt-BR" dirty="0" err="1"/>
              <a:t>void</a:t>
            </a:r>
            <a:r>
              <a:rPr lang="pt-BR" altLang="pt-BR" dirty="0"/>
              <a:t>)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/>
              <a:t>   {	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b="1" dirty="0"/>
              <a:t>x</a:t>
            </a:r>
            <a:r>
              <a:rPr lang="pt-BR" altLang="pt-BR" dirty="0"/>
              <a:t> = 10;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/>
              <a:t>	    </a:t>
            </a:r>
            <a:r>
              <a:rPr lang="pt-BR" altLang="pt-BR" dirty="0" err="1"/>
              <a:t>printf</a:t>
            </a:r>
            <a:r>
              <a:rPr lang="pt-BR" altLang="pt-BR" dirty="0"/>
              <a:t>(“\</a:t>
            </a:r>
            <a:r>
              <a:rPr lang="pt-BR" altLang="pt-BR" dirty="0" err="1"/>
              <a:t>nEm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( ) x = %</a:t>
            </a:r>
            <a:r>
              <a:rPr lang="pt-BR" altLang="pt-BR" dirty="0" err="1"/>
              <a:t>d”,</a:t>
            </a:r>
            <a:r>
              <a:rPr lang="pt-BR" altLang="pt-BR" b="1" dirty="0" err="1"/>
              <a:t>x</a:t>
            </a:r>
            <a:r>
              <a:rPr lang="pt-BR" altLang="pt-BR" dirty="0"/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/>
              <a:t>	    outra( 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/>
              <a:t>   }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/>
              <a:t>  </a:t>
            </a:r>
            <a:r>
              <a:rPr lang="pt-BR" altLang="pt-BR" dirty="0" err="1"/>
              <a:t>void</a:t>
            </a:r>
            <a:r>
              <a:rPr lang="pt-BR" altLang="pt-BR" dirty="0"/>
              <a:t> outra(</a:t>
            </a:r>
            <a:r>
              <a:rPr lang="pt-BR" altLang="pt-BR" dirty="0" err="1"/>
              <a:t>void</a:t>
            </a:r>
            <a:r>
              <a:rPr lang="pt-BR" altLang="pt-BR" dirty="0"/>
              <a:t>)   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     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printf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(“\</a:t>
            </a:r>
            <a:r>
              <a:rPr lang="pt-BR" altLang="pt-BR" dirty="0" err="1">
                <a:cs typeface="Arial" panose="020B0604020202020204" pitchFamily="34" charset="0"/>
                <a:sym typeface="Wingdings" panose="05000000000000000000" pitchFamily="2" charset="2"/>
              </a:rPr>
              <a:t>nEm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outra( ) x = %d”, </a:t>
            </a:r>
            <a:r>
              <a:rPr lang="pt-BR" altLang="pt-BR" b="1" dirty="0"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  }</a:t>
            </a:r>
          </a:p>
        </p:txBody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B4870543-F334-427B-88A9-06D915403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72" y="228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dirty="0">
                <a:solidFill>
                  <a:srgbClr val="000099"/>
                </a:solidFill>
              </a:rPr>
              <a:t>Conflitos de Nomes em Variáveis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35B2AD3C-8F93-45B7-B401-2F5A9E796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3800"/>
            <a:ext cx="2062163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u="sng"/>
              <a:t>Saída em tela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Em main( ) x = 10</a:t>
            </a:r>
          </a:p>
          <a:p>
            <a:pPr eaLnBrk="1" hangingPunct="1"/>
            <a:r>
              <a:rPr lang="pt-BR" altLang="pt-BR"/>
              <a:t>Em outra( ) x = 5</a:t>
            </a:r>
          </a:p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38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4" grpId="0" build="p" autoUpdateAnimBg="0" advAuto="0"/>
      <p:bldP spid="3379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57158" y="2857496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</a:t>
            </a:r>
            <a:r>
              <a:rPr lang="pt-BR" sz="3400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Praticar!!!</a:t>
            </a:r>
            <a:endParaRPr lang="pt-BR" sz="3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EVARISTO,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Aprendendo a programar: Programando em C.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FARRER, H.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etall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 Estruturados.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MANZANO, J.; OLIVEIRA,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Algoritmos: Lógica para Desenvolvimento de Programação.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6ª ed. São Paulo: Ética, 2000.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>
            <a:extLst>
              <a:ext uri="{FF2B5EF4-FFF2-40B4-BE49-F238E27FC236}">
                <a16:creationId xmlns:a16="http://schemas.microsoft.com/office/drawing/2014/main" id="{B1D1917C-C234-4D92-BABB-6C9C5D9F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7CBBA42-00FE-42C7-B020-66B2A157A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85800"/>
            <a:ext cx="8153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FUNÇÕES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Uma função consiste em um subprograma que pode atuar sobre dados e retornar um valor.  Todo programa em C tem pelo menos uma função (a </a:t>
            </a:r>
            <a:r>
              <a:rPr lang="pt-BR" altLang="pt-BR" sz="2400" i="1"/>
              <a:t>main</a:t>
            </a:r>
            <a:r>
              <a:rPr lang="pt-BR" altLang="pt-BR" sz="2400"/>
              <a:t>) que pode chamar outras funções, algumas das quais, podem ainda chamar outras e assim por diante.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Toda função tem seu próprio nome, e quando este nome é encontrado a execução do programa é desviado para o corpo da função.  Quando ela retorna, a execução recomeça onde foi chamado a função.</a:t>
            </a:r>
          </a:p>
        </p:txBody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EF6A4054-0C6D-4BF7-A12F-ED8FCEFB1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Desenvolvimento de Funções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D3E62B47-DCB8-494A-B23D-0E9E58E36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4681538"/>
            <a:ext cx="1565275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/>
              <a:t>int main(void )</a:t>
            </a:r>
          </a:p>
          <a:p>
            <a:pPr eaLnBrk="1" hangingPunct="1"/>
            <a:r>
              <a:rPr lang="pt-BR" altLang="pt-BR" sz="1800"/>
              <a:t>{</a:t>
            </a:r>
          </a:p>
          <a:p>
            <a:pPr eaLnBrk="1" hangingPunct="1"/>
            <a:r>
              <a:rPr lang="pt-BR" altLang="pt-BR" sz="1800"/>
              <a:t>   instrução;</a:t>
            </a:r>
          </a:p>
          <a:p>
            <a:pPr eaLnBrk="1" hangingPunct="1"/>
            <a:r>
              <a:rPr lang="pt-BR" altLang="pt-BR" sz="1800"/>
              <a:t>   função1( );</a:t>
            </a:r>
          </a:p>
          <a:p>
            <a:pPr eaLnBrk="1" hangingPunct="1"/>
            <a:r>
              <a:rPr lang="pt-BR" altLang="pt-BR" sz="1800"/>
              <a:t>   instrução;</a:t>
            </a:r>
          </a:p>
          <a:p>
            <a:pPr eaLnBrk="1" hangingPunct="1"/>
            <a:r>
              <a:rPr lang="pt-BR" altLang="pt-BR" sz="1800"/>
              <a:t>   função2( );</a:t>
            </a:r>
          </a:p>
          <a:p>
            <a:pPr eaLnBrk="1" hangingPunct="1"/>
            <a:r>
              <a:rPr lang="pt-BR" altLang="pt-BR" sz="1800"/>
              <a:t>}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7AE243CE-1CBD-43D4-9C73-700400265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1266825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/>
              <a:t>função1</a:t>
            </a:r>
          </a:p>
          <a:p>
            <a:pPr eaLnBrk="1" hangingPunct="1"/>
            <a:r>
              <a:rPr lang="pt-BR" altLang="pt-BR" sz="1800"/>
              <a:t>{</a:t>
            </a:r>
          </a:p>
          <a:p>
            <a:pPr eaLnBrk="1" hangingPunct="1"/>
            <a:r>
              <a:rPr lang="pt-BR" altLang="pt-BR" sz="1800"/>
              <a:t>   instrução;</a:t>
            </a:r>
          </a:p>
          <a:p>
            <a:pPr eaLnBrk="1" hangingPunct="1"/>
            <a:r>
              <a:rPr lang="pt-BR" altLang="pt-BR" sz="1800"/>
              <a:t>   return..;</a:t>
            </a:r>
          </a:p>
          <a:p>
            <a:pPr eaLnBrk="1" hangingPunct="1"/>
            <a:r>
              <a:rPr lang="pt-BR" altLang="pt-BR" sz="1800"/>
              <a:t>}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6153F684-1DFE-4C59-AAB9-011FFDEE0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00600"/>
            <a:ext cx="137477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/>
              <a:t>função2</a:t>
            </a:r>
          </a:p>
          <a:p>
            <a:pPr eaLnBrk="1" hangingPunct="1"/>
            <a:r>
              <a:rPr lang="pt-BR" altLang="pt-BR" sz="1800"/>
              <a:t>{</a:t>
            </a:r>
          </a:p>
          <a:p>
            <a:pPr eaLnBrk="1" hangingPunct="1"/>
            <a:r>
              <a:rPr lang="pt-BR" altLang="pt-BR" sz="1800"/>
              <a:t>   instrução;</a:t>
            </a:r>
          </a:p>
          <a:p>
            <a:pPr eaLnBrk="1" hangingPunct="1"/>
            <a:r>
              <a:rPr lang="pt-BR" altLang="pt-BR" sz="1800"/>
              <a:t>   função3( );</a:t>
            </a:r>
          </a:p>
          <a:p>
            <a:pPr eaLnBrk="1" hangingPunct="1"/>
            <a:r>
              <a:rPr lang="pt-BR" altLang="pt-BR" sz="1800"/>
              <a:t>   return  ..;</a:t>
            </a:r>
          </a:p>
          <a:p>
            <a:pPr eaLnBrk="1" hangingPunct="1"/>
            <a:r>
              <a:rPr lang="pt-BR" altLang="pt-BR" sz="1800"/>
              <a:t>}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D099F1E3-8F25-468A-A7CD-D5B29F31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5029200"/>
            <a:ext cx="1266825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/>
              <a:t>função3</a:t>
            </a:r>
          </a:p>
          <a:p>
            <a:pPr eaLnBrk="1" hangingPunct="1"/>
            <a:r>
              <a:rPr lang="pt-BR" altLang="pt-BR" sz="1800"/>
              <a:t>{</a:t>
            </a:r>
          </a:p>
          <a:p>
            <a:pPr eaLnBrk="1" hangingPunct="1"/>
            <a:r>
              <a:rPr lang="pt-BR" altLang="pt-BR" sz="1800"/>
              <a:t>   instrução;</a:t>
            </a:r>
          </a:p>
          <a:p>
            <a:pPr eaLnBrk="1" hangingPunct="1"/>
            <a:r>
              <a:rPr lang="pt-BR" altLang="pt-BR" sz="1800"/>
              <a:t>   return..;</a:t>
            </a:r>
          </a:p>
          <a:p>
            <a:pPr eaLnBrk="1" hangingPunct="1"/>
            <a:r>
              <a:rPr lang="pt-BR" altLang="pt-BR" sz="1800"/>
              <a:t>}</a:t>
            </a:r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883B82F7-129C-4A28-A3A3-A9891411C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245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331E19D9-ED87-4721-A2AA-12228AC47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2484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33F1A517-2BF3-4D9E-8DCE-E5A49EDCF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09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A7ACA9D4-7941-4332-9411-15FB208CD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8769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10EAE23C-4EDB-44DE-904F-6C6EA3DBA7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64008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4B5F9FAE-D687-44F6-BBB0-2E76BE1FD7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6248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46E86D7E-7CA2-4AEB-B06E-836F2117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4357688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/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759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animBg="1"/>
      <p:bldP spid="10242" grpId="0" build="p" autoUpdateAnimBg="0" advAuto="0"/>
      <p:bldP spid="10245" grpId="0" animBg="1" autoUpdateAnimBg="0"/>
      <p:bldP spid="10246" grpId="0" animBg="1" autoUpdateAnimBg="0"/>
      <p:bldP spid="10247" grpId="0" animBg="1" autoUpdateAnimBg="0"/>
      <p:bldP spid="10248" grpId="0" animBg="1" autoUpdateAnimBg="0"/>
      <p:bldP spid="1025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Complementar: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FORBELLONE, A. L.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Lógica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construção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GUIMARÃES, A.; LAGES, N.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MIZRAHI, V.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Módulo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2.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SALVETTI, D. D; BARBOSA, L. M.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SCHILDT, H.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Completo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total.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3ª ed. 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1997.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498BDE84-C85C-4F50-A6F5-2C33BD0C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15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2688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000000"/>
                </a:solidFill>
              </a:rPr>
              <a:t>	As tarefas  devem ser divididas em múltiplas funções para que possam ser chamadas uma a uma.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4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000000"/>
                </a:solidFill>
              </a:rPr>
              <a:t>	Isso faz com que:</a:t>
            </a: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rgbClr val="000000"/>
                </a:solidFill>
              </a:rPr>
              <a:t>a solução de um problema complexo se torne mais simples, pois a soma da complexidade de pequenas partes de um problema é menor que a complexidade do problema.</a:t>
            </a: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rgbClr val="000000"/>
                </a:solidFill>
              </a:rPr>
              <a:t>Possibilita o trabalho em equipe.</a:t>
            </a: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rgbClr val="000000"/>
                </a:solidFill>
              </a:rPr>
              <a:t>Possibilita o reaproveitamento de códigos.</a:t>
            </a: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rgbClr val="000000"/>
                </a:solidFill>
              </a:rPr>
              <a:t>Facilita manutenções posteriores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4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000000"/>
                </a:solidFill>
              </a:rPr>
              <a:t>	</a:t>
            </a:r>
            <a:endParaRPr lang="pt-BR" altLang="pt-BR" sz="800">
              <a:solidFill>
                <a:srgbClr val="000000"/>
              </a:solidFill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CB64DE99-DA2B-4A13-9841-A23BA2B77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>
                <a:solidFill>
                  <a:srgbClr val="000099"/>
                </a:solidFill>
              </a:rPr>
              <a:t>Desenvolvimento de Funções</a:t>
            </a:r>
          </a:p>
        </p:txBody>
      </p:sp>
    </p:spTree>
    <p:extLst>
      <p:ext uri="{BB962C8B-B14F-4D97-AF65-F5344CB8AC3E}">
        <p14:creationId xmlns:p14="http://schemas.microsoft.com/office/powerpoint/2010/main" val="32842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976238D9-C82A-4168-A049-BFFE57F50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F6D4FC5-A38B-4335-AA68-A2985C8DA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Uma função bem elaborada efetua uma tarefa específica, conclui corretamente a execução e depois retorna ao programa.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Para usar uma função é preciso primeiro declará-la e depois definí-la. Nenhuma função pode ser chamada por outra função se não tiver sido primeiro declarada (criada).  A declaração, denominada protótipo da função, informa ao compilador qual o seu tipo de retorno, seu nome e os seus parâmetros, enquanto que a sua definição diz o que ela executa (faz).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O protótipo da função é uma instrução, que deve encerrar com um ‘;’.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&lt;tipo retorno&gt;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pt-BR" altLang="pt-BR" sz="2400">
                <a:solidFill>
                  <a:schemeClr val="accent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&lt;identificador&gt;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pt-BR" altLang="pt-BR" sz="2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&lt;lista parâmetros&gt;</a:t>
            </a: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A &lt;lista parâmetros&gt; é uma lista de todos os parâmetros e seus respectivos tipos separados por ‘,’. Os parâmetros, o nome e o tipo de retorno devem ter compatibilidade entre a protótipo e a declaração da função.</a:t>
            </a:r>
          </a:p>
        </p:txBody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D61DF907-84D1-4401-AC37-FF6258F5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Desenvolvimento de Funções</a:t>
            </a:r>
          </a:p>
        </p:txBody>
      </p:sp>
    </p:spTree>
    <p:extLst>
      <p:ext uri="{BB962C8B-B14F-4D97-AF65-F5344CB8AC3E}">
        <p14:creationId xmlns:p14="http://schemas.microsoft.com/office/powerpoint/2010/main" val="292043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6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608BE54-5EA3-46F7-A216-67234374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A definição de uma função é iniciada pelo seu cabeçalho, que consiste no protótipo da função, com nome(s), obrigatoriamente, para o(s) parâmetro(s) e sem o ‘;’ no final. Iniciasse o corpo da função com a abertura de ‘{‘ e encerrasse com o fechamento ‘}’.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/>
              <a:t>	Não é necessário que uma função apresente parâmetros, porém os parênteses tem que existirem 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Exemplo</a:t>
            </a:r>
            <a:r>
              <a:rPr lang="pt-BR" altLang="pt-BR"/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long int Area (int largura, int altura)</a:t>
            </a:r>
            <a:r>
              <a:rPr lang="pt-BR" altLang="pt-BR" b="1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        </a:t>
            </a:r>
            <a:r>
              <a:rPr lang="pt-BR" altLang="pt-BR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protótipo (declaração)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long int Area (int lagura, int altura)           </a:t>
            </a:r>
            <a:r>
              <a:rPr lang="pt-BR" altLang="pt-BR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definição (corpo)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{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   return (largura * altura);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}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484AEAB9-0852-4189-9B1C-9FB05DFCA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>
                <a:solidFill>
                  <a:srgbClr val="000099"/>
                </a:solidFill>
              </a:rPr>
              <a:t>Desenvolvimento de FUNÇÕES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9F51481-1D87-41F9-B2DC-71B9857E27AD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971800"/>
            <a:ext cx="2971800" cy="1600200"/>
            <a:chOff x="3504" y="1728"/>
            <a:chExt cx="1872" cy="1008"/>
          </a:xfrm>
        </p:grpSpPr>
        <p:sp>
          <p:nvSpPr>
            <p:cNvPr id="29705" name="AutoShape 4">
              <a:extLst>
                <a:ext uri="{FF2B5EF4-FFF2-40B4-BE49-F238E27FC236}">
                  <a16:creationId xmlns:a16="http://schemas.microsoft.com/office/drawing/2014/main" id="{9BA7674E-1DCD-4245-8985-3281AAEC0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728"/>
              <a:ext cx="1872" cy="1008"/>
            </a:xfrm>
            <a:prstGeom prst="irregularSeal1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9706" name="Text Box 5">
              <a:extLst>
                <a:ext uri="{FF2B5EF4-FFF2-40B4-BE49-F238E27FC236}">
                  <a16:creationId xmlns:a16="http://schemas.microsoft.com/office/drawing/2014/main" id="{92D051C9-EFD0-4A3A-ADD8-A5186E02E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090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2400"/>
                <a:t>Tem que ter ‘</a:t>
              </a:r>
              <a:r>
                <a:rPr lang="pt-BR" altLang="pt-BR" sz="2400" b="1"/>
                <a:t>;</a:t>
              </a:r>
              <a:r>
                <a:rPr lang="pt-BR" altLang="pt-BR" sz="2400"/>
                <a:t>’</a:t>
              </a:r>
            </a:p>
          </p:txBody>
        </p:sp>
      </p:grpSp>
      <p:sp>
        <p:nvSpPr>
          <p:cNvPr id="27655" name="Line 7">
            <a:extLst>
              <a:ext uri="{FF2B5EF4-FFF2-40B4-BE49-F238E27FC236}">
                <a16:creationId xmlns:a16="http://schemas.microsoft.com/office/drawing/2014/main" id="{EFC63127-AF45-4983-9165-CD820D4521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2363" y="3771900"/>
            <a:ext cx="1239837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8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7E60D6E8-1E36-4DDD-9565-A21FDD8AE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cs typeface="Arial" panose="020B0604020202020204" pitchFamily="34" charset="0"/>
                <a:sym typeface="Wingdings" panose="05000000000000000000" pitchFamily="2" charset="2"/>
              </a:rPr>
              <a:t>FUNÇÃO  </a:t>
            </a:r>
            <a:r>
              <a:rPr lang="pt-BR" altLang="pt-BR" sz="2800" i="1" u="sng">
                <a:cs typeface="Arial" panose="020B0604020202020204" pitchFamily="34" charset="0"/>
                <a:sym typeface="Wingdings" panose="05000000000000000000" pitchFamily="2" charset="2"/>
              </a:rPr>
              <a:t>main</a:t>
            </a:r>
            <a:r>
              <a:rPr lang="pt-BR" altLang="pt-BR" sz="2800" u="sng">
                <a:cs typeface="Arial" panose="020B0604020202020204" pitchFamily="34" charset="0"/>
                <a:sym typeface="Wingdings" panose="05000000000000000000" pitchFamily="2" charset="2"/>
              </a:rPr>
              <a:t> – (revisão)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pt-BR" altLang="pt-BR" sz="24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altLang="pt-BR" sz="2600">
                <a:cs typeface="Arial" panose="020B0604020202020204" pitchFamily="34" charset="0"/>
                <a:sym typeface="Wingdings" panose="05000000000000000000" pitchFamily="2" charset="2"/>
              </a:rPr>
              <a:t>Por ser também uma função, deve atender as especificações de sua representação, onde ela especifica um tipo de valor de retorno, um nome e uma “lista de parâmetros”.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pt-BR" altLang="pt-BR" sz="16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pt-BR" altLang="pt-BR" sz="2600"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2DF7BA8F-AF52-4B15-ADE1-530CFBAD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>
                <a:solidFill>
                  <a:srgbClr val="000099"/>
                </a:solidFill>
              </a:rPr>
              <a:t>Desenvolvimento de FUNÇÕES</a:t>
            </a:r>
          </a:p>
        </p:txBody>
      </p:sp>
    </p:spTree>
    <p:extLst>
      <p:ext uri="{BB962C8B-B14F-4D97-AF65-F5344CB8AC3E}">
        <p14:creationId xmlns:p14="http://schemas.microsoft.com/office/powerpoint/2010/main" val="59232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026">
            <a:extLst>
              <a:ext uri="{FF2B5EF4-FFF2-40B4-BE49-F238E27FC236}">
                <a16:creationId xmlns:a16="http://schemas.microsoft.com/office/drawing/2014/main" id="{534FE30D-3FE2-4702-A8EE-D5FE9BC2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TIPOS DE OBJETOS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02E71BB6-779D-40BE-B7F7-E08D3CAD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DECLARAÇÃO DE VARIÁVEIS</a:t>
            </a:r>
            <a:endParaRPr lang="pt-BR" altLang="pt-BR" sz="1000" u="sng"/>
          </a:p>
        </p:txBody>
      </p:sp>
      <p:sp>
        <p:nvSpPr>
          <p:cNvPr id="53252" name="Rectangle 1028">
            <a:extLst>
              <a:ext uri="{FF2B5EF4-FFF2-40B4-BE49-F238E27FC236}">
                <a16:creationId xmlns:a16="http://schemas.microsoft.com/office/drawing/2014/main" id="{52E40F0D-0E46-4999-85C5-118C7B6B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7924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tabLst>
                <a:tab pos="381000" algn="l"/>
                <a:tab pos="3055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81000" algn="l"/>
                <a:tab pos="3055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81000" algn="l"/>
                <a:tab pos="3055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81000" algn="l"/>
                <a:tab pos="3055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81000" algn="l"/>
                <a:tab pos="3055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3055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3055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3055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3055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 u="sng">
                <a:latin typeface="Arial" panose="020B0604020202020204" pitchFamily="34" charset="0"/>
              </a:rPr>
              <a:t>Variáveis locais</a:t>
            </a:r>
            <a:r>
              <a:rPr lang="pt-BR" altLang="pt-BR" sz="2400">
                <a:latin typeface="Arial" panose="020B0604020202020204" pitchFamily="34" charset="0"/>
              </a:rPr>
              <a:t> 	são internas as funções ou blocos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 u="sng">
                <a:latin typeface="Arial" panose="020B0604020202020204" pitchFamily="34" charset="0"/>
              </a:rPr>
              <a:t>Parâmetros formais</a:t>
            </a:r>
            <a:r>
              <a:rPr lang="pt-BR" altLang="pt-BR" sz="2400">
                <a:latin typeface="Arial" panose="020B0604020202020204" pitchFamily="34" charset="0"/>
              </a:rPr>
              <a:t> 	são parâmetros de funções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 u="sng">
                <a:latin typeface="Arial" panose="020B0604020202020204" pitchFamily="34" charset="0"/>
              </a:rPr>
              <a:t>Variáveis globais</a:t>
            </a:r>
            <a:r>
              <a:rPr lang="pt-BR" altLang="pt-BR" sz="2400">
                <a:latin typeface="Arial" panose="020B0604020202020204" pitchFamily="34" charset="0"/>
              </a:rPr>
              <a:t> 	estão fora de todas as funções</a:t>
            </a:r>
          </a:p>
        </p:txBody>
      </p:sp>
      <p:sp>
        <p:nvSpPr>
          <p:cNvPr id="53253" name="Rectangle 1029">
            <a:extLst>
              <a:ext uri="{FF2B5EF4-FFF2-40B4-BE49-F238E27FC236}">
                <a16:creationId xmlns:a16="http://schemas.microsoft.com/office/drawing/2014/main" id="{7D3901B0-84F7-4EEF-BA5B-F3C218407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242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VARIÁVEIS LOCAIS</a:t>
            </a:r>
            <a:endParaRPr lang="pt-BR" altLang="pt-BR" sz="1000" u="sng"/>
          </a:p>
        </p:txBody>
      </p:sp>
      <p:sp>
        <p:nvSpPr>
          <p:cNvPr id="53254" name="Rectangle 1030">
            <a:extLst>
              <a:ext uri="{FF2B5EF4-FFF2-40B4-BE49-F238E27FC236}">
                <a16:creationId xmlns:a16="http://schemas.microsoft.com/office/drawing/2014/main" id="{E543C3D2-75BD-415C-B730-3AB3B006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792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Só podem ser referenciadas dentro da função ou no bloco onde foram declaradas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Só existem dentro do bloco de instrução onde foram declaradas, quando este estiver sendo executado </a:t>
            </a:r>
            <a:r>
              <a:rPr lang="pt-BR" altLang="pt-BR">
                <a:latin typeface="Arial" panose="020B0604020202020204" pitchFamily="34" charset="0"/>
              </a:rPr>
              <a:t>(pilha)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Elas podem ser declaradas no início de qualquer bloco de instrução e não somente no início das funções</a:t>
            </a:r>
          </a:p>
        </p:txBody>
      </p:sp>
    </p:spTree>
    <p:extLst>
      <p:ext uri="{BB962C8B-B14F-4D97-AF65-F5344CB8AC3E}">
        <p14:creationId xmlns:p14="http://schemas.microsoft.com/office/powerpoint/2010/main" val="31564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build="p" autoUpdateAnimBg="0" advAuto="0"/>
      <p:bldP spid="53253" grpId="0" autoUpdateAnimBg="0"/>
      <p:bldP spid="53254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7">
            <a:extLst>
              <a:ext uri="{FF2B5EF4-FFF2-40B4-BE49-F238E27FC236}">
                <a16:creationId xmlns:a16="http://schemas.microsoft.com/office/drawing/2014/main" id="{DB250D62-F366-48BC-877A-0FA36FC6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PARÂMETROS FORMAIS</a:t>
            </a:r>
            <a:endParaRPr lang="pt-BR" altLang="pt-BR" sz="1000" u="sng"/>
          </a:p>
        </p:txBody>
      </p:sp>
      <p:sp>
        <p:nvSpPr>
          <p:cNvPr id="54276" name="Rectangle 1028">
            <a:extLst>
              <a:ext uri="{FF2B5EF4-FFF2-40B4-BE49-F238E27FC236}">
                <a16:creationId xmlns:a16="http://schemas.microsoft.com/office/drawing/2014/main" id="{245838C7-4474-49A6-94CF-4F08E4648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7924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São variáveis que recebem os valores dos argumentos das funções e devem ser do mesmo tipo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Comportam-se como qualquer outra variável local dentro de uma função</a:t>
            </a:r>
          </a:p>
        </p:txBody>
      </p:sp>
      <p:sp>
        <p:nvSpPr>
          <p:cNvPr id="54277" name="Rectangle 1029">
            <a:extLst>
              <a:ext uri="{FF2B5EF4-FFF2-40B4-BE49-F238E27FC236}">
                <a16:creationId xmlns:a16="http://schemas.microsoft.com/office/drawing/2014/main" id="{F0A50051-07A8-43C2-82C1-DB41949E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VARIÁVEIS GLOBAIS</a:t>
            </a:r>
            <a:endParaRPr lang="pt-BR" altLang="pt-BR" sz="1000" u="sng"/>
          </a:p>
        </p:txBody>
      </p:sp>
      <p:sp>
        <p:nvSpPr>
          <p:cNvPr id="54278" name="Rectangle 1030">
            <a:extLst>
              <a:ext uri="{FF2B5EF4-FFF2-40B4-BE49-F238E27FC236}">
                <a16:creationId xmlns:a16="http://schemas.microsoft.com/office/drawing/2014/main" id="{F22BFB36-1A30-42EB-87C0-264BB998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792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São reconhecidas dentro de todo o contexto onde foram declaradas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Estão declaradas fora das funções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latin typeface="Arial" panose="020B0604020202020204" pitchFamily="34" charset="0"/>
              </a:rPr>
              <a:t>São armazenadas em área específica da memória (devendo ser evitadas) </a:t>
            </a:r>
            <a:r>
              <a:rPr lang="pt-BR" altLang="pt-BR" sz="240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4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no curso elas são proibidas</a:t>
            </a:r>
            <a:endParaRPr lang="pt-BR" altLang="pt-BR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777" name="Rectangle 1031">
            <a:extLst>
              <a:ext uri="{FF2B5EF4-FFF2-40B4-BE49-F238E27FC236}">
                <a16:creationId xmlns:a16="http://schemas.microsoft.com/office/drawing/2014/main" id="{E83A25E9-5EE0-4F7F-91A1-C6F60CA7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TIPOS  DE  OBJETOS</a:t>
            </a:r>
          </a:p>
        </p:txBody>
      </p:sp>
    </p:spTree>
    <p:extLst>
      <p:ext uri="{BB962C8B-B14F-4D97-AF65-F5344CB8AC3E}">
        <p14:creationId xmlns:p14="http://schemas.microsoft.com/office/powerpoint/2010/main" val="35762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build="p" autoUpdateAnimBg="0" advAuto="0"/>
      <p:bldP spid="54277" grpId="0" autoUpdateAnimBg="0"/>
      <p:bldP spid="54278" grpId="0" build="p" autoUpdateAnimBg="0" advAuto="0"/>
    </p:bld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884</Words>
  <Application>Microsoft Office PowerPoint</Application>
  <PresentationFormat>Apresentação no Ecrã (4:3)</PresentationFormat>
  <Paragraphs>388</Paragraphs>
  <Slides>30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Constantia</vt:lpstr>
      <vt:lpstr>Times New Roman</vt:lpstr>
      <vt:lpstr>Wingdings</vt:lpstr>
      <vt:lpstr>Tema do Office</vt:lpstr>
      <vt:lpstr>Algoritmos de Programação</vt:lpstr>
      <vt:lpstr>Unidade 9 (funções e passagem de parâmetros)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Wesley</cp:lastModifiedBy>
  <cp:revision>212</cp:revision>
  <dcterms:created xsi:type="dcterms:W3CDTF">2016-08-15T14:02:52Z</dcterms:created>
  <dcterms:modified xsi:type="dcterms:W3CDTF">2018-10-30T19:10:16Z</dcterms:modified>
</cp:coreProperties>
</file>