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89" r:id="rId5"/>
    <p:sldId id="259" r:id="rId6"/>
    <p:sldId id="290" r:id="rId7"/>
    <p:sldId id="261" r:id="rId8"/>
    <p:sldId id="262" r:id="rId9"/>
    <p:sldId id="263" r:id="rId10"/>
    <p:sldId id="291" r:id="rId11"/>
    <p:sldId id="265" r:id="rId12"/>
    <p:sldId id="266" r:id="rId13"/>
    <p:sldId id="268" r:id="rId14"/>
    <p:sldId id="269" r:id="rId15"/>
    <p:sldId id="270" r:id="rId16"/>
    <p:sldId id="288" r:id="rId17"/>
    <p:sldId id="258" r:id="rId18"/>
    <p:sldId id="260" r:id="rId1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6416CC-DDE0-40B4-BB1A-875690B9AD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Laboratório de Programação I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80DF59D-C8DF-4863-AAD5-CA8355A3A4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altLang="pt-BR" sz="1200"/>
              <a:t>06/02/2006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E9FA5476-B7F5-4359-B98E-81B9CBC56C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23CFA4A3-102D-4ADC-AF93-C34C62C838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19AA2E3-414F-4F7F-A843-B4FCFCFE54F0}" type="slidenum">
              <a:rPr lang="pt-BR" altLang="pt-BR" sz="1200"/>
              <a:pPr algn="r" eaLnBrk="1" hangingPunct="1"/>
              <a:t>3</a:t>
            </a:fld>
            <a:endParaRPr lang="pt-BR" altLang="pt-BR" sz="1200"/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2213DFFD-ED62-4022-828E-12378BF97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2E2A2299-E068-4ECE-B962-60644AA54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7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65FA84-8B66-479C-A083-4170C78A5A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Laboratório de Programação I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66C6473-C184-4D9F-A99B-3268AFB723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altLang="pt-BR" sz="1200"/>
              <a:t>06/02/2006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E03CE016-D425-44AE-ADE1-638038F9A2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8CFAB9F9-C818-4200-8AA4-393288833B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96300BB-DF80-489C-BE05-6CB81DFBFB92}" type="slidenum">
              <a:rPr lang="pt-BR" altLang="pt-BR" sz="1200"/>
              <a:pPr algn="r" eaLnBrk="1" hangingPunct="1"/>
              <a:t>6</a:t>
            </a:fld>
            <a:endParaRPr lang="pt-BR" altLang="pt-BR" sz="1200"/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8439DD61-F040-4B76-B9DA-A5DF27155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D5FCAFD4-DE71-4688-A751-B85C76934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9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yce@ucb.b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3400" y="2267736"/>
            <a:ext cx="7851648" cy="1828800"/>
          </a:xfrm>
        </p:spPr>
        <p:txBody>
          <a:bodyPr>
            <a:normAutofit/>
          </a:bodyPr>
          <a:lstStyle/>
          <a:p>
            <a:r>
              <a:rPr lang="pt-BR" sz="5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3400" y="4556720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Curso: Análise e Desenvolvimento de Sistemas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Modalidade: Presencial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Professora Joyce Siqueira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Email</a:t>
            </a:r>
            <a:r>
              <a:rPr lang="pt-BR">
                <a:solidFill>
                  <a:schemeClr val="bg1"/>
                </a:solidFill>
              </a:rPr>
              <a:t>: </a:t>
            </a:r>
            <a:r>
              <a:rPr lang="pt-BR">
                <a:solidFill>
                  <a:schemeClr val="bg1"/>
                </a:solidFill>
                <a:hlinkClick r:id="rId3"/>
              </a:rPr>
              <a:t>joyce@</a:t>
            </a:r>
            <a:r>
              <a:rPr lang="pt-BR" dirty="0">
                <a:solidFill>
                  <a:schemeClr val="bg1"/>
                </a:solidFill>
                <a:hlinkClick r:id="rId3"/>
              </a:rPr>
              <a:t>ucb.br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Data 1">
            <a:extLst>
              <a:ext uri="{FF2B5EF4-FFF2-40B4-BE49-F238E27FC236}">
                <a16:creationId xmlns:a16="http://schemas.microsoft.com/office/drawing/2014/main" id="{E4C2A9FA-B2DD-4C2A-BFAE-98F3FEDB786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1507" name="Espaço Reservado para Rodapé 2">
            <a:extLst>
              <a:ext uri="{FF2B5EF4-FFF2-40B4-BE49-F238E27FC236}">
                <a16:creationId xmlns:a16="http://schemas.microsoft.com/office/drawing/2014/main" id="{411C5991-897D-46E1-945F-FC5D5DE06CB7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9638B235-79A5-4ED1-887A-480EF3E1B69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CE3A005-9D50-4BFD-9271-8C1B080A32A0}" type="slidenum">
              <a:rPr lang="pt-BR" altLang="pt-BR" sz="1400"/>
              <a:pPr algn="r" eaLnBrk="1" hangingPunct="1"/>
              <a:t>10</a:t>
            </a:fld>
            <a:endParaRPr lang="pt-BR" altLang="pt-BR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55C8801-FB55-4A75-8E54-3EC1799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F441778-222D-43B1-B3E5-7BBA967E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 dirty="0"/>
              <a:t>FUNÇÃO  </a:t>
            </a:r>
            <a:r>
              <a:rPr lang="pt-BR" altLang="pt-BR" sz="2800" u="sng" dirty="0" err="1"/>
              <a:t>strcat</a:t>
            </a:r>
            <a:r>
              <a:rPr lang="pt-BR" altLang="pt-BR" sz="2800" u="sng" dirty="0"/>
              <a:t>(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 err="1"/>
              <a:t>strcat</a:t>
            </a:r>
            <a:r>
              <a:rPr lang="pt-BR" altLang="pt-BR" sz="2400" dirty="0"/>
              <a:t>(</a:t>
            </a:r>
            <a:r>
              <a:rPr lang="pt-BR" altLang="pt-BR" sz="2400" dirty="0" err="1"/>
              <a:t>x,y</a:t>
            </a:r>
            <a:r>
              <a:rPr lang="pt-BR" altLang="pt-BR" sz="2400" dirty="0"/>
              <a:t>);	- concatena a primeira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com o valor da segunda a partir do final da primeira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(terminador ‘\0’)</a:t>
            </a:r>
            <a:r>
              <a:rPr lang="pt-BR" altLang="pt-BR" sz="2400" dirty="0">
                <a:solidFill>
                  <a:srgbClr val="FF0000"/>
                </a:solidFill>
              </a:rPr>
              <a:t>(cuidado);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/>
              <a:t>		- segunda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(y neste exemplo) não é alterada;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/>
              <a:t>		- primeira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(x) recebe o valor concatenado;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/>
              <a:t>		- </a:t>
            </a:r>
            <a:r>
              <a:rPr lang="pt-BR" altLang="pt-BR" u="sng" dirty="0"/>
              <a:t>CUIDADO</a:t>
            </a:r>
            <a:r>
              <a:rPr lang="pt-BR" altLang="pt-BR" sz="2400" dirty="0"/>
              <a:t>, pois esta função não verifica se a segunda 	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cabe no espaço vazio da primeira;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 dirty="0"/>
              <a:t>Exemplo</a:t>
            </a:r>
            <a:r>
              <a:rPr lang="pt-BR" altLang="pt-BR" sz="2400" dirty="0"/>
              <a:t>:	suponha que seja necessário armazenar dois nomes em uma única variável, mas estes dois nomes já estão em outras duas variáveis.  Assim tem-se que juntá-los, ou melhor dizendo, concatená-los em uma só variável.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dirty="0"/>
              <a:t>char nome1[20]=“Paulo”;	   // valor de uma </a:t>
            </a:r>
            <a:r>
              <a:rPr lang="pt-BR" altLang="pt-BR" sz="2200" dirty="0" err="1"/>
              <a:t>string</a:t>
            </a:r>
            <a:endParaRPr lang="pt-BR" altLang="pt-BR" sz="2200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dirty="0"/>
              <a:t>char nome2[10]=“Bernardo”;	   // valor de outra </a:t>
            </a:r>
            <a:r>
              <a:rPr lang="pt-BR" altLang="pt-BR" sz="2200" dirty="0" err="1"/>
              <a:t>string</a:t>
            </a:r>
            <a:endParaRPr lang="pt-BR" altLang="pt-BR" sz="2200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dirty="0" err="1"/>
              <a:t>strcat</a:t>
            </a:r>
            <a:r>
              <a:rPr lang="pt-BR" altLang="pt-BR" sz="2200" dirty="0"/>
              <a:t>(nome1,nome2); // nome1 possui o valor da junção de nome1 com nome2 (Bernardo) </a:t>
            </a:r>
            <a:r>
              <a:rPr lang="pt-BR" altLang="pt-BR" sz="2200" dirty="0">
                <a:sym typeface="Wingdings" panose="05000000000000000000" pitchFamily="2" charset="2"/>
              </a:rPr>
              <a:t>nome1 (</a:t>
            </a:r>
            <a:r>
              <a:rPr lang="pt-BR" altLang="pt-BR" sz="2200" dirty="0" err="1">
                <a:sym typeface="Wingdings" panose="05000000000000000000" pitchFamily="2" charset="2"/>
              </a:rPr>
              <a:t>PauloBernardo</a:t>
            </a:r>
            <a:r>
              <a:rPr lang="pt-BR" altLang="pt-BR" sz="2200" dirty="0">
                <a:sym typeface="Wingdings" panose="05000000000000000000" pitchFamily="2" charset="2"/>
              </a:rPr>
              <a:t>)</a:t>
            </a:r>
            <a:endParaRPr lang="pt-BR" altLang="pt-BR" sz="2200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/>
              <a:t>     :	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E4AA22A-A7B5-425E-A398-2061CD91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2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0A525EDF-B921-4689-A3C8-90E5DDCB3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882551"/>
            <a:ext cx="11557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uma </a:t>
            </a:r>
            <a:r>
              <a:rPr lang="pt-BR" altLang="pt-BR" sz="1800" dirty="0" err="1"/>
              <a:t>string</a:t>
            </a:r>
            <a:endParaRPr lang="pt-BR" altLang="pt-BR" sz="1800" dirty="0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EAE617D9-3AD0-4AB5-82A6-FD673A5301B6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1052736"/>
            <a:ext cx="179784" cy="318864"/>
            <a:chOff x="816" y="816"/>
            <a:chExt cx="96" cy="96"/>
          </a:xfrm>
        </p:grpSpPr>
        <p:sp>
          <p:nvSpPr>
            <p:cNvPr id="21518" name="Line 11">
              <a:extLst>
                <a:ext uri="{FF2B5EF4-FFF2-40B4-BE49-F238E27FC236}">
                  <a16:creationId xmlns:a16="http://schemas.microsoft.com/office/drawing/2014/main" id="{7B1D557E-E166-4136-B01A-761F3169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9" name="Line 12">
              <a:extLst>
                <a:ext uri="{FF2B5EF4-FFF2-40B4-BE49-F238E27FC236}">
                  <a16:creationId xmlns:a16="http://schemas.microsoft.com/office/drawing/2014/main" id="{7FC199BF-2E73-4489-89E9-7C36690CD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F8E8B753-E57E-4338-B7BC-AA81490F3FD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295400" y="1752600"/>
            <a:ext cx="228600" cy="304800"/>
            <a:chOff x="816" y="816"/>
            <a:chExt cx="96" cy="96"/>
          </a:xfrm>
        </p:grpSpPr>
        <p:sp>
          <p:nvSpPr>
            <p:cNvPr id="21516" name="Line 15">
              <a:extLst>
                <a:ext uri="{FF2B5EF4-FFF2-40B4-BE49-F238E27FC236}">
                  <a16:creationId xmlns:a16="http://schemas.microsoft.com/office/drawing/2014/main" id="{D8E885D7-986A-46D2-A285-9C913EE67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7" name="Line 16">
              <a:extLst>
                <a:ext uri="{FF2B5EF4-FFF2-40B4-BE49-F238E27FC236}">
                  <a16:creationId xmlns:a16="http://schemas.microsoft.com/office/drawing/2014/main" id="{F8E9B5B8-E31C-47D8-A967-B48A22F55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57" name="Text Box 17">
            <a:extLst>
              <a:ext uri="{FF2B5EF4-FFF2-40B4-BE49-F238E27FC236}">
                <a16:creationId xmlns:a16="http://schemas.microsoft.com/office/drawing/2014/main" id="{4CFDEA76-1AA9-4374-87D8-431BA0D22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1975"/>
            <a:ext cx="1231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outra string</a:t>
            </a:r>
          </a:p>
        </p:txBody>
      </p:sp>
    </p:spTree>
    <p:extLst>
      <p:ext uri="{BB962C8B-B14F-4D97-AF65-F5344CB8AC3E}">
        <p14:creationId xmlns:p14="http://schemas.microsoft.com/office/powerpoint/2010/main" val="18818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6" grpId="0" build="p" autoUpdateAnimBg="0" advAuto="0"/>
      <p:bldP spid="10249" grpId="0" autoUpdateAnimBg="0"/>
      <p:bldP spid="102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Data 1">
            <a:extLst>
              <a:ext uri="{FF2B5EF4-FFF2-40B4-BE49-F238E27FC236}">
                <a16:creationId xmlns:a16="http://schemas.microsoft.com/office/drawing/2014/main" id="{A8E959BE-8F29-4EBC-8AA9-13667D4662B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2531" name="Espaço Reservado para Rodapé 2">
            <a:extLst>
              <a:ext uri="{FF2B5EF4-FFF2-40B4-BE49-F238E27FC236}">
                <a16:creationId xmlns:a16="http://schemas.microsoft.com/office/drawing/2014/main" id="{45195884-0341-418B-AE7A-82623B72412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2F99C894-D289-45EF-8C43-014C77661CB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7621227-C53D-47FA-83B9-3053EC0117FB}" type="slidenum">
              <a:rPr lang="pt-BR" altLang="pt-BR" sz="1400"/>
              <a:pPr algn="r" eaLnBrk="1" hangingPunct="1"/>
              <a:t>11</a:t>
            </a:fld>
            <a:endParaRPr lang="pt-BR" altLang="pt-BR" sz="14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B50982D-C81F-4714-BA00-C6DB35CD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96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761D6C1-8AEC-4166-8510-E6FEDFF4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EA77C86-D6E2-42ED-9F23-DDDB7B5F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30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strcpy(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strcpy(x,y);	- copia na primeira string o valor da segunda;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segunda string (y neste exemplo) não é alterada;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primeira string (x) sobrepõe o valor com a segunda;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</a:t>
            </a:r>
            <a:r>
              <a:rPr lang="pt-BR" altLang="pt-BR" u="sng"/>
              <a:t>CUIDADO</a:t>
            </a:r>
            <a:r>
              <a:rPr lang="pt-BR" altLang="pt-BR" sz="2400"/>
              <a:t>, pois esta função não verifica se a segunda 	string (y) cabe no espaço declarado na primeira (x);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/>
              <a:t>Exemplo</a:t>
            </a:r>
            <a:r>
              <a:rPr lang="pt-BR" altLang="pt-BR" sz="2400"/>
              <a:t>:	suponha que seja necessário armazenar um mesmo nome em duas variáveis diferentes, mas este nome já está em uma das variáveis (em y).  Assim tem-se que copiá-lo sobre uma outra variável.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char nome1[20]=“Paulo”;	   // valor de uma string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char nome2[10]=“Bernardo”;	   // valor de outra string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strcpy(nome1,nome2) // nome1 fica com o valor da segunda string (Bernardo)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/>
              <a:t>     :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D05E9818-9866-4840-A519-9B5B5A85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882551"/>
            <a:ext cx="11557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uma </a:t>
            </a:r>
            <a:r>
              <a:rPr lang="pt-BR" altLang="pt-BR" sz="1800" dirty="0" err="1"/>
              <a:t>string</a:t>
            </a:r>
            <a:endParaRPr lang="pt-BR" altLang="pt-BR" sz="1800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A6460EF-2011-42EA-B296-AB4BE22DF6C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028798"/>
            <a:ext cx="152400" cy="342801"/>
            <a:chOff x="816" y="816"/>
            <a:chExt cx="96" cy="96"/>
          </a:xfrm>
        </p:grpSpPr>
        <p:sp>
          <p:nvSpPr>
            <p:cNvPr id="22542" name="Line 8">
              <a:extLst>
                <a:ext uri="{FF2B5EF4-FFF2-40B4-BE49-F238E27FC236}">
                  <a16:creationId xmlns:a16="http://schemas.microsoft.com/office/drawing/2014/main" id="{B6128B92-CC6C-4D4E-A1EA-1B324F995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Line 9">
              <a:extLst>
                <a:ext uri="{FF2B5EF4-FFF2-40B4-BE49-F238E27FC236}">
                  <a16:creationId xmlns:a16="http://schemas.microsoft.com/office/drawing/2014/main" id="{CB69329D-AEF1-4AA3-891A-6F327F0B0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23DCC34-1E9B-4C68-9E3C-717B311EB52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600200" y="1752600"/>
            <a:ext cx="228600" cy="304800"/>
            <a:chOff x="816" y="816"/>
            <a:chExt cx="96" cy="96"/>
          </a:xfrm>
        </p:grpSpPr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ED5961D7-EB0D-4219-9CC4-79E9FD469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C4C20119-953B-47EB-93EB-1F25512EC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21" name="Text Box 13">
            <a:extLst>
              <a:ext uri="{FF2B5EF4-FFF2-40B4-BE49-F238E27FC236}">
                <a16:creationId xmlns:a16="http://schemas.microsoft.com/office/drawing/2014/main" id="{A7F22FA4-3DED-439B-81F7-BB00D978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31975"/>
            <a:ext cx="1231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outra string</a:t>
            </a:r>
          </a:p>
        </p:txBody>
      </p:sp>
    </p:spTree>
    <p:extLst>
      <p:ext uri="{BB962C8B-B14F-4D97-AF65-F5344CB8AC3E}">
        <p14:creationId xmlns:p14="http://schemas.microsoft.com/office/powerpoint/2010/main" val="31360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  <p:bldP spid="17413" grpId="0" build="p" autoUpdateAnimBg="0" advAuto="0"/>
      <p:bldP spid="17414" grpId="0" autoUpdateAnimBg="0"/>
      <p:bldP spid="174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Data 1">
            <a:extLst>
              <a:ext uri="{FF2B5EF4-FFF2-40B4-BE49-F238E27FC236}">
                <a16:creationId xmlns:a16="http://schemas.microsoft.com/office/drawing/2014/main" id="{8C937F32-C4AD-4CEC-BFA1-B6C894C039E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3555" name="Espaço Reservado para Rodapé 2">
            <a:extLst>
              <a:ext uri="{FF2B5EF4-FFF2-40B4-BE49-F238E27FC236}">
                <a16:creationId xmlns:a16="http://schemas.microsoft.com/office/drawing/2014/main" id="{470DB20D-A4A3-4BA8-85D4-1E55303D4BA0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BCB5BC05-8FBF-4B7A-AADE-70ECE3AD3FA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944E230-2C8B-416F-AB79-43AC8FA7680E}" type="slidenum">
              <a:rPr lang="pt-BR" altLang="pt-BR" sz="1400"/>
              <a:pPr algn="r" eaLnBrk="1" hangingPunct="1"/>
              <a:t>12</a:t>
            </a:fld>
            <a:endParaRPr lang="pt-BR" altLang="pt-BR" sz="1400"/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7B6B1BAC-A225-4199-BDB6-F607D3336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A339AC6-C1C4-476F-8381-1DD43D17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17663" indent="-1617663" eaLnBrk="0" hangingPunct="0"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8145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strcmp( ) e stricmp()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strcmp(x,y);	- retorna um valor inteiro, resultante da diferença dos valores em ASCII dos primeiros caracteres diferentes das duas strings</a:t>
            </a:r>
            <a:r>
              <a:rPr lang="pt-BR" altLang="pt-BR" sz="2400" b="1">
                <a:solidFill>
                  <a:srgbClr val="FF0000"/>
                </a:solidFill>
              </a:rPr>
              <a:t>;(stricmp </a:t>
            </a:r>
            <a:r>
              <a:rPr lang="pt-BR" altLang="pt-BR" sz="2400" b="1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pt-BR" altLang="pt-BR" sz="2400">
                <a:solidFill>
                  <a:srgbClr val="FF0000"/>
                </a:solidFill>
                <a:sym typeface="Wingdings" panose="05000000000000000000" pitchFamily="2" charset="2"/>
              </a:rPr>
              <a:t>não é case sensitive</a:t>
            </a:r>
            <a:r>
              <a:rPr lang="pt-BR" altLang="pt-BR" sz="2400" b="1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pt-BR" altLang="pt-BR" sz="2400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retornando o valor zero, as strings são idênticas;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retornando um valor inteiro diferente de 	zero para indicar  que as strings não são iguais.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/>
              <a:t>Exemplo</a:t>
            </a:r>
            <a:r>
              <a:rPr lang="pt-BR" altLang="pt-BR" sz="2400"/>
              <a:t>:	suponha que seja necessário verificar se o valor de uma string (</a:t>
            </a:r>
            <a:r>
              <a:rPr lang="pt-BR" altLang="pt-BR"/>
              <a:t>v_1</a:t>
            </a:r>
            <a:r>
              <a:rPr lang="pt-BR" altLang="pt-BR" sz="2400"/>
              <a:t>) é igual ao valor  de outra string (</a:t>
            </a:r>
            <a:r>
              <a:rPr lang="pt-BR" altLang="pt-BR"/>
              <a:t>v_2</a:t>
            </a:r>
            <a:r>
              <a:rPr lang="pt-BR" altLang="pt-BR" sz="2400"/>
              <a:t>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char v_1[10] = “casa”;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char v_2[10] = “caso”;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  if (strcmp(v_1,v_2) = = 0)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     printf(“Strings iguais”);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  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     printf(“Strings diferentes”);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A1AE3DC5-B79B-4159-A33A-BD50763A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88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6550FC71-AD65-4A1D-AC33-A9AFA33F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0543"/>
            <a:ext cx="11557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 dirty="0"/>
              <a:t>uma </a:t>
            </a:r>
            <a:r>
              <a:rPr lang="pt-BR" altLang="pt-BR" sz="1800" dirty="0" err="1"/>
              <a:t>string</a:t>
            </a:r>
            <a:endParaRPr lang="pt-BR" altLang="pt-BR" sz="1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C02838F-4F96-4408-9107-E39ACD10ECE3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1024606"/>
            <a:ext cx="228600" cy="270793"/>
            <a:chOff x="816" y="816"/>
            <a:chExt cx="96" cy="96"/>
          </a:xfrm>
        </p:grpSpPr>
        <p:sp>
          <p:nvSpPr>
            <p:cNvPr id="23586" name="Line 6">
              <a:extLst>
                <a:ext uri="{FF2B5EF4-FFF2-40B4-BE49-F238E27FC236}">
                  <a16:creationId xmlns:a16="http://schemas.microsoft.com/office/drawing/2014/main" id="{8170DE55-331F-45B3-AFCA-3DCB490F2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7" name="Line 7">
              <a:extLst>
                <a:ext uri="{FF2B5EF4-FFF2-40B4-BE49-F238E27FC236}">
                  <a16:creationId xmlns:a16="http://schemas.microsoft.com/office/drawing/2014/main" id="{88C0B76C-3225-4E5C-BF30-F4C26EA0F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2650B3E-D754-4802-836A-733D4BFF3FB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536700" y="1676400"/>
            <a:ext cx="228600" cy="304800"/>
            <a:chOff x="816" y="816"/>
            <a:chExt cx="96" cy="96"/>
          </a:xfrm>
        </p:grpSpPr>
        <p:sp>
          <p:nvSpPr>
            <p:cNvPr id="23584" name="Line 9">
              <a:extLst>
                <a:ext uri="{FF2B5EF4-FFF2-40B4-BE49-F238E27FC236}">
                  <a16:creationId xmlns:a16="http://schemas.microsoft.com/office/drawing/2014/main" id="{3F362BD2-1A1F-4514-B7BC-AA56EF02C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5" name="Line 10">
              <a:extLst>
                <a:ext uri="{FF2B5EF4-FFF2-40B4-BE49-F238E27FC236}">
                  <a16:creationId xmlns:a16="http://schemas.microsoft.com/office/drawing/2014/main" id="{EE5FF44C-A85F-4CD0-BA85-501773D5D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43" name="Text Box 11">
            <a:extLst>
              <a:ext uri="{FF2B5EF4-FFF2-40B4-BE49-F238E27FC236}">
                <a16:creationId xmlns:a16="http://schemas.microsoft.com/office/drawing/2014/main" id="{DFBA8F7D-072F-4E45-94B4-2BFF2D3DA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5775"/>
            <a:ext cx="1231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nome de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outra string</a:t>
            </a:r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67F98C5B-B91B-44C3-A005-834F83EE6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E767B429-F984-4DA4-8E1F-E1F2A805F548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5378450"/>
            <a:ext cx="2368550" cy="946150"/>
            <a:chOff x="4076" y="2908"/>
            <a:chExt cx="1492" cy="596"/>
          </a:xfrm>
        </p:grpSpPr>
        <p:sp>
          <p:nvSpPr>
            <p:cNvPr id="23572" name="Rectangle 14">
              <a:extLst>
                <a:ext uri="{FF2B5EF4-FFF2-40B4-BE49-F238E27FC236}">
                  <a16:creationId xmlns:a16="http://schemas.microsoft.com/office/drawing/2014/main" id="{A2197EF4-6E69-4D0A-8788-4A5EB6FED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956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2400"/>
            </a:p>
          </p:txBody>
        </p:sp>
        <p:sp>
          <p:nvSpPr>
            <p:cNvPr id="23573" name="Line 15">
              <a:extLst>
                <a:ext uri="{FF2B5EF4-FFF2-40B4-BE49-F238E27FC236}">
                  <a16:creationId xmlns:a16="http://schemas.microsoft.com/office/drawing/2014/main" id="{6DCCB088-ACD9-4227-B057-C295046CD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4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4" name="Line 16">
              <a:extLst>
                <a:ext uri="{FF2B5EF4-FFF2-40B4-BE49-F238E27FC236}">
                  <a16:creationId xmlns:a16="http://schemas.microsoft.com/office/drawing/2014/main" id="{44994BF6-740B-4318-AE7C-1087FE9A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5" name="Text Box 17">
              <a:extLst>
                <a:ext uri="{FF2B5EF4-FFF2-40B4-BE49-F238E27FC236}">
                  <a16:creationId xmlns:a16="http://schemas.microsoft.com/office/drawing/2014/main" id="{86E079D6-53A5-4BCD-92F0-D4DDC201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2908"/>
              <a:ext cx="14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c  a  s  a  </a:t>
              </a:r>
              <a:r>
                <a:rPr lang="pt-BR" altLang="pt-BR" sz="1600"/>
                <a:t>\0</a:t>
              </a:r>
            </a:p>
            <a:p>
              <a:pPr eaLnBrk="1" hangingPunct="1"/>
              <a:r>
                <a:rPr lang="pt-BR" altLang="pt-BR"/>
                <a:t>c  a  s  o  </a:t>
              </a:r>
              <a:r>
                <a:rPr lang="pt-BR" altLang="pt-BR" sz="1600"/>
                <a:t>\0</a:t>
              </a:r>
            </a:p>
            <a:p>
              <a:pPr eaLnBrk="1" hangingPunct="1"/>
              <a:r>
                <a:rPr lang="pt-BR" altLang="pt-BR" sz="1600"/>
                <a:t>0  1   2   3  4   5   6  7   8  9</a:t>
              </a:r>
            </a:p>
          </p:txBody>
        </p:sp>
        <p:sp>
          <p:nvSpPr>
            <p:cNvPr id="23576" name="Line 18">
              <a:extLst>
                <a:ext uri="{FF2B5EF4-FFF2-40B4-BE49-F238E27FC236}">
                  <a16:creationId xmlns:a16="http://schemas.microsoft.com/office/drawing/2014/main" id="{098D11B0-DB52-4DC4-BC07-6F12A1084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7" name="Line 19">
              <a:extLst>
                <a:ext uri="{FF2B5EF4-FFF2-40B4-BE49-F238E27FC236}">
                  <a16:creationId xmlns:a16="http://schemas.microsoft.com/office/drawing/2014/main" id="{69D2052D-F68E-4D94-9EDA-3ADB5B33B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8" name="Line 20">
              <a:extLst>
                <a:ext uri="{FF2B5EF4-FFF2-40B4-BE49-F238E27FC236}">
                  <a16:creationId xmlns:a16="http://schemas.microsoft.com/office/drawing/2014/main" id="{F12AEDBC-010F-482A-B235-FE7D297E5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9" name="Line 21">
              <a:extLst>
                <a:ext uri="{FF2B5EF4-FFF2-40B4-BE49-F238E27FC236}">
                  <a16:creationId xmlns:a16="http://schemas.microsoft.com/office/drawing/2014/main" id="{92B13841-15CA-4444-B2AC-D1B5734E2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0" name="Line 22">
              <a:extLst>
                <a:ext uri="{FF2B5EF4-FFF2-40B4-BE49-F238E27FC236}">
                  <a16:creationId xmlns:a16="http://schemas.microsoft.com/office/drawing/2014/main" id="{3DFDF068-6413-4BC7-B9CB-7A6E6ECB8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1" name="Line 23">
              <a:extLst>
                <a:ext uri="{FF2B5EF4-FFF2-40B4-BE49-F238E27FC236}">
                  <a16:creationId xmlns:a16="http://schemas.microsoft.com/office/drawing/2014/main" id="{DD90F0A6-F30A-41AF-971B-DEA538509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2" name="Line 24">
              <a:extLst>
                <a:ext uri="{FF2B5EF4-FFF2-40B4-BE49-F238E27FC236}">
                  <a16:creationId xmlns:a16="http://schemas.microsoft.com/office/drawing/2014/main" id="{C6BB1A47-734E-47F3-8935-38A712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3" name="Line 25">
              <a:extLst>
                <a:ext uri="{FF2B5EF4-FFF2-40B4-BE49-F238E27FC236}">
                  <a16:creationId xmlns:a16="http://schemas.microsoft.com/office/drawing/2014/main" id="{DB4A14DD-C0C1-4BDB-9616-D48236DD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9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62" name="Line 30">
            <a:extLst>
              <a:ext uri="{FF2B5EF4-FFF2-40B4-BE49-F238E27FC236}">
                <a16:creationId xmlns:a16="http://schemas.microsoft.com/office/drawing/2014/main" id="{D1ED19B1-1851-4579-9768-BB06B9733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943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3" name="Line 31">
            <a:extLst>
              <a:ext uri="{FF2B5EF4-FFF2-40B4-BE49-F238E27FC236}">
                <a16:creationId xmlns:a16="http://schemas.microsoft.com/office/drawing/2014/main" id="{C1A6B36F-E526-4785-886E-1D26789DD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A8EF6961-413B-4114-9467-D9C53CF9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75275"/>
            <a:ext cx="709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400"/>
              <a:t>V_1</a:t>
            </a:r>
          </a:p>
          <a:p>
            <a:pPr eaLnBrk="1" hangingPunct="1"/>
            <a:r>
              <a:rPr lang="pt-BR" altLang="pt-BR" sz="2400"/>
              <a:t>V_2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02D56E23-D833-423E-87B4-D76FD1AAE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1527175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400"/>
              <a:t> c   a   s   a</a:t>
            </a:r>
          </a:p>
          <a:p>
            <a:pPr eaLnBrk="1" hangingPunct="1"/>
            <a:r>
              <a:rPr lang="pt-BR" altLang="pt-BR" sz="1400"/>
              <a:t>  ||       ||      ||       ||</a:t>
            </a:r>
          </a:p>
          <a:p>
            <a:pPr eaLnBrk="1" hangingPunct="1"/>
            <a:r>
              <a:rPr lang="pt-BR" altLang="pt-BR"/>
              <a:t>99 97 115 97</a:t>
            </a:r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A9508429-0FD8-42CA-B293-5E4E48EA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343400"/>
            <a:ext cx="1654175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400"/>
              <a:t> c   a   s   o</a:t>
            </a:r>
          </a:p>
          <a:p>
            <a:pPr eaLnBrk="1" hangingPunct="1"/>
            <a:r>
              <a:rPr lang="pt-BR" altLang="pt-BR" sz="1400"/>
              <a:t>  ||       |      ||       ||</a:t>
            </a:r>
          </a:p>
          <a:p>
            <a:pPr eaLnBrk="1" hangingPunct="1"/>
            <a:r>
              <a:rPr lang="pt-BR" altLang="pt-BR"/>
              <a:t>99 97 115 111</a:t>
            </a: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1FBCDDF8-573A-459C-A557-93F974475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54763"/>
            <a:ext cx="4295775" cy="4270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200"/>
              <a:t>=&gt; o valor retornado pela função &lt; 0</a:t>
            </a:r>
            <a:endParaRPr lang="pt-BR" altLang="pt-BR" sz="2200" b="1"/>
          </a:p>
        </p:txBody>
      </p:sp>
    </p:spTree>
    <p:extLst>
      <p:ext uri="{BB962C8B-B14F-4D97-AF65-F5344CB8AC3E}">
        <p14:creationId xmlns:p14="http://schemas.microsoft.com/office/powerpoint/2010/main" val="9292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8" grpId="0" animBg="1" autoUpdateAnimBg="0"/>
      <p:bldP spid="18434" grpId="0" build="p" autoUpdateAnimBg="0" advAuto="0"/>
      <p:bldP spid="18436" grpId="0" autoUpdateAnimBg="0"/>
      <p:bldP spid="18443" grpId="0" autoUpdateAnimBg="0"/>
      <p:bldP spid="18464" grpId="0" build="p" autoUpdateAnimBg="0" advAuto="0"/>
      <p:bldP spid="18465" grpId="0" animBg="1" autoUpdateAnimBg="0"/>
      <p:bldP spid="18466" grpId="0" animBg="1" autoUpdateAnimBg="0"/>
      <p:bldP spid="1846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Data 1">
            <a:extLst>
              <a:ext uri="{FF2B5EF4-FFF2-40B4-BE49-F238E27FC236}">
                <a16:creationId xmlns:a16="http://schemas.microsoft.com/office/drawing/2014/main" id="{905FAE68-124A-417A-AB0E-D0AE66A4F460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4579" name="Espaço Reservado para Rodapé 2">
            <a:extLst>
              <a:ext uri="{FF2B5EF4-FFF2-40B4-BE49-F238E27FC236}">
                <a16:creationId xmlns:a16="http://schemas.microsoft.com/office/drawing/2014/main" id="{3894B037-E8F0-4751-BFEF-E287207B402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DA8406B8-7857-4260-AF0C-B97E87D471D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E0E2FEC-4BA0-4EA8-9F6C-E0307B74E19D}" type="slidenum">
              <a:rPr lang="pt-BR" altLang="pt-BR" sz="1400"/>
              <a:pPr algn="r" eaLnBrk="1" hangingPunct="1"/>
              <a:t>13</a:t>
            </a:fld>
            <a:endParaRPr lang="pt-BR" altLang="pt-BR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2744EBA-C6E0-449F-8679-B625F35A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8BC287-4A76-4CB6-B604-C247D749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strstr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pt-BR" altLang="pt-BR" sz="24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583" name="Rectangle 4">
            <a:extLst>
              <a:ext uri="{FF2B5EF4-FFF2-40B4-BE49-F238E27FC236}">
                <a16:creationId xmlns:a16="http://schemas.microsoft.com/office/drawing/2014/main" id="{03ACE5EA-42A9-42FD-B311-06C90FF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8058E4F-21AC-46DE-8F76-49427DE1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200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D10F31FC-C2C9-4C54-BEE0-35A46C7F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382000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altLang="pt-BR" sz="3200" i="1"/>
              <a:t>strstr(x,y)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devolve um ponteiro para primeira ocorrência de </a:t>
            </a:r>
            <a:r>
              <a:rPr lang="pt-BR" altLang="pt-BR" i="1"/>
              <a:t>y</a:t>
            </a:r>
            <a:r>
              <a:rPr lang="pt-BR" altLang="pt-BR"/>
              <a:t> na string </a:t>
            </a:r>
            <a:r>
              <a:rPr lang="pt-BR" altLang="pt-BR" i="1"/>
              <a:t>x . </a:t>
            </a:r>
            <a:r>
              <a:rPr lang="pt-BR" altLang="pt-BR"/>
              <a:t>Se </a:t>
            </a:r>
            <a:r>
              <a:rPr lang="pt-BR" altLang="pt-BR" i="1"/>
              <a:t>y</a:t>
            </a:r>
            <a:r>
              <a:rPr lang="pt-BR" altLang="pt-BR"/>
              <a:t>  não for encontrada é retornado um ponteiro nulo (NULL);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char str1[80], str2[80];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char *p;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strcpy (str1, “isto e um pequeno teste ”);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strcpy (str2, “um”);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p = strstr(str1,str2);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if (p){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       printf(“ %s foi encontrado em %s na posicao %d \n”, str2, str1,p-str1);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/>
              <a:t>	       printf(“texto apos a string == %s\n”,p);   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pt-BR" altLang="pt-BR" sz="1800" i="1"/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F270A40E-914C-41CA-B93A-8186227E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0"/>
            <a:ext cx="62484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i="1"/>
              <a:t>Saída do programa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i="1">
                <a:solidFill>
                  <a:srgbClr val="FF0000"/>
                </a:solidFill>
              </a:rPr>
              <a:t>um  foi encontrado em isto e um pequeno teste na posicao 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i="1">
                <a:solidFill>
                  <a:srgbClr val="FF0000"/>
                </a:solidFill>
              </a:rPr>
              <a:t>texto apos a string  == um pequeno teste</a:t>
            </a:r>
            <a:r>
              <a:rPr lang="pt-BR" altLang="pt-BR" sz="1800" i="1">
                <a:solidFill>
                  <a:schemeClr val="accent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522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build="p" autoUpdateAnimBg="0" advAuto="0"/>
      <p:bldP spid="30725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Data 1">
            <a:extLst>
              <a:ext uri="{FF2B5EF4-FFF2-40B4-BE49-F238E27FC236}">
                <a16:creationId xmlns:a16="http://schemas.microsoft.com/office/drawing/2014/main" id="{CDE26148-6FFA-4DBF-971E-D77E3A4C1D52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5603" name="Espaço Reservado para Rodapé 2">
            <a:extLst>
              <a:ext uri="{FF2B5EF4-FFF2-40B4-BE49-F238E27FC236}">
                <a16:creationId xmlns:a16="http://schemas.microsoft.com/office/drawing/2014/main" id="{97D49192-67B5-49D6-9842-527B6C727B81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2F234A01-AEF3-485C-A4B6-8463EB85661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CECEF8C-7064-4E13-B7D1-66BAE59E7BD6}" type="slidenum">
              <a:rPr lang="pt-BR" altLang="pt-BR" sz="1400"/>
              <a:pPr algn="r" eaLnBrk="1" hangingPunct="1"/>
              <a:t>14</a:t>
            </a:fld>
            <a:endParaRPr lang="pt-BR" altLang="pt-BR" sz="1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F9D9B8CF-BE23-4106-8E0F-2B4A7556E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AA74B51-5C53-4E2D-8B53-4F8B858B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FUNÇÕES  toupper( )  e  tolower(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Por meio da diretiva #</a:t>
            </a:r>
            <a:r>
              <a:rPr lang="pt-BR" altLang="pt-BR" sz="2400" i="1">
                <a:cs typeface="Arial" panose="020B0604020202020204" pitchFamily="34" charset="0"/>
                <a:sym typeface="Wingdings" panose="05000000000000000000" pitchFamily="2" charset="2"/>
              </a:rPr>
              <a:t>include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&lt;ctype.h&gt; pode-se usar outras funções para manipulação de caracteres, onde as que serão estudadas nesta aula são:</a:t>
            </a:r>
            <a:endParaRPr lang="pt-BR" altLang="pt-BR" sz="24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33516677-368B-4E11-B215-06F42CE5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3C2550D-CD8D-4744-B8DA-98C13CBD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8382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toupper(x); - onde x corresponde a um único caractere;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retorna o caracter desejado em maiúsculo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tolower(x);	- onde x corresponde a um único caracter;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 - retorna o valor do caracter desejado em minúsculo </a:t>
            </a: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u="sng"/>
              <a:t>Exemplo</a:t>
            </a:r>
            <a:r>
              <a:rPr lang="pt-BR" altLang="pt-BR" sz="2200"/>
              <a:t>: 	supondo a variável x = ‘A’ que deverá ser apresentada nesta forma ou em minúsculo.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char carac = ‘A’;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printf(“Maiusculo=%c Minusculo=%c”,toupper(carac),tolower(carac));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17E7953F-8FE0-4E1E-8D4B-4FD69FF96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028E32DD-2695-43BD-B7CE-E8C67EFB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200400"/>
            <a:ext cx="1543050" cy="54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Identificação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de um caracter</a:t>
            </a: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3DBE4A0A-07A6-497C-A45D-0132DFF3A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  <p:bldP spid="20482" grpId="0" build="p" autoUpdateAnimBg="0" advAuto="0"/>
      <p:bldP spid="20484" grpId="0" build="p" autoUpdateAnimBg="0" advAuto="0"/>
      <p:bldP spid="2048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Data 1">
            <a:extLst>
              <a:ext uri="{FF2B5EF4-FFF2-40B4-BE49-F238E27FC236}">
                <a16:creationId xmlns:a16="http://schemas.microsoft.com/office/drawing/2014/main" id="{CCB10FAD-3876-493A-99E4-3863D9C236D7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6627" name="Espaço Reservado para Rodapé 2">
            <a:extLst>
              <a:ext uri="{FF2B5EF4-FFF2-40B4-BE49-F238E27FC236}">
                <a16:creationId xmlns:a16="http://schemas.microsoft.com/office/drawing/2014/main" id="{91A51044-5209-4384-9151-C8070E88C2E8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ED9216D1-9090-45A9-B90A-BFB6ACD434F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1FFC302-AF18-49E7-9AF5-C704D7E40958}" type="slidenum">
              <a:rPr lang="pt-BR" altLang="pt-BR" sz="1400"/>
              <a:pPr algn="r" eaLnBrk="1" hangingPunct="1"/>
              <a:t>15</a:t>
            </a:fld>
            <a:endParaRPr lang="pt-BR" altLang="pt-BR" sz="1400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4D97A987-CC38-4875-B2AA-4C0B7E34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6EAA795-5766-4AAB-82A4-022C392F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8153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atoi(x); 	- onde x corresponde ao endereço da string;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converte uma string em um número inteiro (int);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retorna o valor inteiro que corresponde ao valor 	inteiro da string informada.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atol(x);	- possui as mesmas características da função anterior, 	mas retorna o valor convertido da string para um 	valor inteiro longo (long int);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atof(x);	- possui as mesmas características da função anterior, 	mas retorna o valor convertido da string para um 	valor real (double/float);</a:t>
            </a: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u="sng"/>
              <a:t>Exemplo</a:t>
            </a:r>
            <a:r>
              <a:rPr lang="pt-BR" altLang="pt-BR" sz="2200"/>
              <a:t>:	char DIA[5] = “10”; 	DIAS = atoi(DIA);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		int DIAS;	printf(“Data = %d”,(DIAS + 3));</a:t>
            </a: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642EA9B6-0BC2-4287-B055-7AF87074A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EEC94CE-B58D-4F0C-831D-F6CA2636A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92450"/>
            <a:ext cx="965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nome da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string</a:t>
            </a:r>
          </a:p>
        </p:txBody>
      </p:sp>
      <p:sp>
        <p:nvSpPr>
          <p:cNvPr id="26633" name="Rectangle 5">
            <a:extLst>
              <a:ext uri="{FF2B5EF4-FFF2-40B4-BE49-F238E27FC236}">
                <a16:creationId xmlns:a16="http://schemas.microsoft.com/office/drawing/2014/main" id="{6D7DFA59-CD95-48F2-B8AE-AAA8A61E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96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D78FBFE-1F73-485F-87F4-E5C2636C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FUNÇÕES  atoi( ) , atol( ) e atof(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Também por meio da diretiva #</a:t>
            </a:r>
            <a:r>
              <a:rPr lang="pt-BR" altLang="pt-BR" sz="2400" i="1">
                <a:cs typeface="Arial" panose="020B0604020202020204" pitchFamily="34" charset="0"/>
                <a:sym typeface="Wingdings" panose="05000000000000000000" pitchFamily="2" charset="2"/>
              </a:rPr>
              <a:t>include &lt;stdlib.h&gt; 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pode-se usar outras funções de manipulação de caracteres como:</a:t>
            </a:r>
            <a:endParaRPr lang="pt-BR" altLang="pt-BR" sz="24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366ADAFB-7289-4702-8A53-BEF7190CC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BBECC0A-7002-403F-8BB6-C7BCD498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22775"/>
            <a:ext cx="965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nome da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1800"/>
              <a:t>string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3BA20181-0ABF-4A05-A29E-7F1459345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7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630F231E-EE95-49AE-89FD-26ED7BDD5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17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4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 autoUpdateAnimBg="0"/>
      <p:bldP spid="22530" grpId="0" build="p" autoUpdateAnimBg="0" advAuto="0"/>
      <p:bldP spid="22532" grpId="0" autoUpdateAnimBg="0"/>
      <p:bldP spid="22534" grpId="0" build="p" autoUpdateAnimBg="0" advAuto="0"/>
      <p:bldP spid="225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</a:t>
            </a:r>
            <a:r>
              <a:rPr lang="pt-BR" sz="34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Praticar!!!</a:t>
            </a:r>
            <a:endParaRPr lang="pt-BR" sz="3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b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10 (Estruturas de Dados Homogêneas – vetores de caracteres –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Data 1">
            <a:extLst>
              <a:ext uri="{FF2B5EF4-FFF2-40B4-BE49-F238E27FC236}">
                <a16:creationId xmlns:a16="http://schemas.microsoft.com/office/drawing/2014/main" id="{079FBFC4-98DC-44E2-A31F-32E265BEB8C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4339" name="Espaço Reservado para Rodapé 2">
            <a:extLst>
              <a:ext uri="{FF2B5EF4-FFF2-40B4-BE49-F238E27FC236}">
                <a16:creationId xmlns:a16="http://schemas.microsoft.com/office/drawing/2014/main" id="{CD10CFDB-EC4C-429F-8A40-D1B23E6AD3F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E5D501BE-5D63-4024-82A5-C0E69D153C4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8AFBF4F-8F57-4EB2-991F-DCCD1EB6C7B1}" type="slidenum">
              <a:rPr lang="pt-BR" altLang="pt-BR" sz="1400"/>
              <a:pPr algn="r" eaLnBrk="1" hangingPunct="1"/>
              <a:t>3</a:t>
            </a:fld>
            <a:endParaRPr lang="pt-BR" altLang="pt-BR" sz="14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757014B-F0B9-4ADD-95EF-7A5612A5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366D85-5D5A-418C-97D4-EC58DC1D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300"/>
              <a:t>Uma cadeia de caracteres (ou string) consiste em uma </a:t>
            </a:r>
            <a:r>
              <a:rPr lang="pt-BR" altLang="pt-BR" sz="2300" u="sng"/>
              <a:t>matriz homogênea</a:t>
            </a:r>
            <a:r>
              <a:rPr lang="pt-BR" altLang="pt-BR" sz="2300"/>
              <a:t> do tipo escalar </a:t>
            </a:r>
            <a:r>
              <a:rPr lang="pt-BR" altLang="pt-BR" sz="2300" b="1">
                <a:latin typeface="Arial" panose="020B0604020202020204" pitchFamily="34" charset="0"/>
              </a:rPr>
              <a:t>char</a:t>
            </a:r>
            <a:r>
              <a:rPr lang="pt-BR" altLang="pt-BR" sz="2300"/>
              <a:t> (caracter) que ocupa </a:t>
            </a:r>
            <a:r>
              <a:rPr lang="pt-BR" altLang="pt-BR" sz="2300" u="sng"/>
              <a:t>1 byte</a:t>
            </a:r>
            <a:r>
              <a:rPr lang="pt-BR" altLang="pt-BR" sz="2300"/>
              <a:t> de memória para cada caracter;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char &lt;identificador&gt; </a:t>
            </a:r>
            <a:r>
              <a:rPr lang="pt-BR" altLang="pt-BR" sz="240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[tamanho]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endParaRPr lang="pt-BR" altLang="pt-BR" sz="23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300"/>
              <a:t>Estas cadeias são sempre encerradas pelo caracter </a:t>
            </a:r>
            <a:r>
              <a:rPr lang="pt-BR" altLang="pt-BR" sz="2300" i="1">
                <a:latin typeface="Arial" panose="020B0604020202020204" pitchFamily="34" charset="0"/>
              </a:rPr>
              <a:t>nulo</a:t>
            </a:r>
            <a:r>
              <a:rPr lang="pt-BR" altLang="pt-BR" sz="2300"/>
              <a:t>, representado pelo símbolo </a:t>
            </a:r>
            <a:r>
              <a:rPr lang="pt-BR" altLang="pt-BR" sz="2300" u="sng"/>
              <a:t>‘\0’</a:t>
            </a:r>
            <a:r>
              <a:rPr lang="pt-BR" altLang="pt-BR" sz="2300"/>
              <a:t>, por isso sempre deve-se especificar </a:t>
            </a:r>
            <a:r>
              <a:rPr lang="pt-BR" altLang="pt-BR" sz="2300" u="sng"/>
              <a:t>um elemento a mais</a:t>
            </a:r>
            <a:r>
              <a:rPr lang="pt-BR" altLang="pt-BR" sz="2300"/>
              <a:t> na cadeia de caracteres desejada;</a:t>
            </a:r>
            <a:endParaRPr lang="pt-BR" altLang="pt-BR" sz="23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A linguagem </a:t>
            </a:r>
            <a:r>
              <a:rPr lang="pt-BR" altLang="pt-BR" sz="2300" u="sng"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 possui recursos para referência das cadeias de caracteres como se elas fossem um dado simples, usando uma codificação especifica para a sua correta manipulação;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O armazenamento de uma cadeia de caracteres pode ser feita também pela função</a:t>
            </a:r>
            <a:r>
              <a:rPr lang="pt-BR" altLang="pt-BR" sz="2300" i="1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altLang="pt-BR" sz="2300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scanf</a:t>
            </a: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( ), mas devem existir alguns cuidados: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não é necessário o operador de endereço (&amp;);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o espaço em branco finaliza a cadeia de caracteres lida, ou seja, a instrução </a:t>
            </a:r>
            <a:r>
              <a:rPr lang="pt-BR" altLang="pt-BR" sz="23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scanf()</a:t>
            </a: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 insere o </a:t>
            </a:r>
            <a:r>
              <a:rPr lang="pt-BR" altLang="pt-BR" sz="2300" u="sng">
                <a:cs typeface="Arial" panose="020B0604020202020204" pitchFamily="34" charset="0"/>
                <a:sym typeface="Wingdings" panose="05000000000000000000" pitchFamily="2" charset="2"/>
              </a:rPr>
              <a:t>\0</a:t>
            </a:r>
            <a:r>
              <a:rPr lang="pt-BR" altLang="pt-BR" sz="2300">
                <a:cs typeface="Arial" panose="020B0604020202020204" pitchFamily="34" charset="0"/>
                <a:sym typeface="Wingdings" panose="05000000000000000000" pitchFamily="2" charset="2"/>
              </a:rPr>
              <a:t> no primeiro espaço branco;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DF5247FF-08A0-4FE5-9CAE-6AC9348F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 (string)</a:t>
            </a:r>
          </a:p>
        </p:txBody>
      </p:sp>
    </p:spTree>
    <p:extLst>
      <p:ext uri="{BB962C8B-B14F-4D97-AF65-F5344CB8AC3E}">
        <p14:creationId xmlns:p14="http://schemas.microsoft.com/office/powerpoint/2010/main" val="322869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  <p:bldP spid="6146" grpId="0" build="p" bldLvl="2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1">
            <a:extLst>
              <a:ext uri="{FF2B5EF4-FFF2-40B4-BE49-F238E27FC236}">
                <a16:creationId xmlns:a16="http://schemas.microsoft.com/office/drawing/2014/main" id="{DD57E20C-EA03-4EDB-90EC-3C5103BE0800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5363" name="Espaço Reservado para Rodapé 2">
            <a:extLst>
              <a:ext uri="{FF2B5EF4-FFF2-40B4-BE49-F238E27FC236}">
                <a16:creationId xmlns:a16="http://schemas.microsoft.com/office/drawing/2014/main" id="{306D3803-1B60-47D4-8390-E7F514CBFBCE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20221EC0-798C-42C0-8090-A86F38E4E3F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A5E964D-FDC8-4AE6-A65C-BD12641D1190}" type="slidenum">
              <a:rPr lang="pt-BR" altLang="pt-BR" sz="1400"/>
              <a:pPr algn="r" eaLnBrk="1" hangingPunct="1"/>
              <a:t>4</a:t>
            </a:fld>
            <a:endParaRPr lang="pt-BR" altLang="pt-BR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41C6781-3A08-402F-9613-71EFB34B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92BAEB-7A27-451D-B260-57AC9C46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Usando a  FUNÇÃO  scanf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Uma das maneiras de ler uma string é com scanf, ela sempre acrescenta o ‘\0’ no primeiro espaço em branco, desprezando o restante da string </a:t>
            </a:r>
            <a:r>
              <a:rPr lang="pt-BR" altLang="pt-BR" sz="220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(não verifica o tamanho da string). </a:t>
            </a: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Além disso, também não é necessário o uso do operador &amp;, pois o nome da string é o seu endereço inicial </a:t>
            </a:r>
            <a:r>
              <a:rPr lang="pt-BR" altLang="pt-BR" sz="220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(cuidado com o uso para leitura de string com várias palavras).</a:t>
            </a: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:  scanf(“%s”, nome);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FUNÇÃO  gets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Faz a leitura de uma string do dispositivo de entrada (teclado é padrão), porém deve-se ter cuidado com a sua utilização, pois ela </a:t>
            </a:r>
            <a:r>
              <a:rPr lang="pt-BR" altLang="pt-BR" sz="220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não verifica o tamanho da string</a:t>
            </a: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gets(&lt;identificador_string&gt;);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	char nome [ 25 ];		</a:t>
            </a:r>
            <a:r>
              <a:rPr lang="en-US" altLang="pt-BR">
                <a:cs typeface="Times New Roman" panose="02020603050405020304" pitchFamily="18" charset="0"/>
                <a:sym typeface="Wingdings" panose="05000000000000000000" pitchFamily="2" charset="2"/>
              </a:rPr>
              <a:t>printf ("\n Ola %s", nome);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printf(“Digite o seu nome”);	// Como 1º argumento de printf é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gets(nome);			// string, printf(nome); é válido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3BF31BAD-AF10-47DA-A522-FEB08F975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61025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8" name="Rectangle 5">
            <a:extLst>
              <a:ext uri="{FF2B5EF4-FFF2-40B4-BE49-F238E27FC236}">
                <a16:creationId xmlns:a16="http://schemas.microsoft.com/office/drawing/2014/main" id="{F272792C-6F01-4BA5-BEAB-AAF32E2C3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 (string)</a:t>
            </a:r>
          </a:p>
        </p:txBody>
      </p:sp>
    </p:spTree>
    <p:extLst>
      <p:ext uri="{BB962C8B-B14F-4D97-AF65-F5344CB8AC3E}">
        <p14:creationId xmlns:p14="http://schemas.microsoft.com/office/powerpoint/2010/main" val="7991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27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Data 1">
            <a:extLst>
              <a:ext uri="{FF2B5EF4-FFF2-40B4-BE49-F238E27FC236}">
                <a16:creationId xmlns:a16="http://schemas.microsoft.com/office/drawing/2014/main" id="{B3A77E40-8168-4F16-9BA5-2D194C1455A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6387" name="Espaço Reservado para Rodapé 2">
            <a:extLst>
              <a:ext uri="{FF2B5EF4-FFF2-40B4-BE49-F238E27FC236}">
                <a16:creationId xmlns:a16="http://schemas.microsoft.com/office/drawing/2014/main" id="{47A3004C-6B4F-49A3-9EE5-DDAFC0006FFD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3523D922-8E4A-4821-9269-1220CAACB93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36DADCA-053F-4007-8C07-C9B9D1D167E7}" type="slidenum">
              <a:rPr lang="pt-BR" altLang="pt-BR" sz="1400"/>
              <a:pPr algn="r" eaLnBrk="1" hangingPunct="1"/>
              <a:t>5</a:t>
            </a:fld>
            <a:endParaRPr lang="pt-BR" altLang="pt-BR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C16C028-716E-4A99-92C8-FCB91A0F5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E0FB924-0B61-4C87-BFAB-C85FF72F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FUNÇÃO  puts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Serve para imprimir uma string por vez, onde o endereço da string deve ser informado no argumento da função. Observe o exemplo que ilustra algumas das muitas possibilidades de puts.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Puts termina a impressão de uma string com nova linha, portanto a impressão de duas strings na mesma linha deverá feita por printf.</a:t>
            </a: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86B432A-2A95-4768-A5AE-93A3CDC1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419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u="sng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>
                <a:cs typeface="Arial" panose="020B0604020202020204" pitchFamily="34" charset="0"/>
                <a:sym typeface="Wingdings" panose="05000000000000000000" pitchFamily="2" charset="2"/>
              </a:rPr>
              <a:t>int main(void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>
                <a:cs typeface="Arial" panose="020B0604020202020204" pitchFamily="34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char nome[40];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puts(“Digite seu nome: 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gets(nome);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puts(“Olá, 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puts(nome);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puts(“Puts sempre salta uma linha.”);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puts(&amp;nome[4]);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39C98111-A805-460A-8A27-0D53E8DA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9600"/>
            <a:ext cx="3733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Digite seu nome: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Fernando Zara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Olá,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Fernando Zara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Puts sempre salta uma linha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ando Zara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E11D4B0A-3DB0-4106-B56D-012BA1AD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A04016E-A599-437F-A412-DCD10B92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886200"/>
            <a:ext cx="343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Simulação do resultado em tela:</a:t>
            </a:r>
          </a:p>
        </p:txBody>
      </p:sp>
      <p:sp>
        <p:nvSpPr>
          <p:cNvPr id="16395" name="Rectangle 8">
            <a:extLst>
              <a:ext uri="{FF2B5EF4-FFF2-40B4-BE49-F238E27FC236}">
                <a16:creationId xmlns:a16="http://schemas.microsoft.com/office/drawing/2014/main" id="{D10B1F10-C94E-4CE6-947A-AD5330DC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 (string)</a:t>
            </a:r>
            <a:endParaRPr lang="pt-BR" altLang="pt-BR" sz="40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  <p:bldP spid="27651" grpId="0" build="p" autoUpdateAnimBg="0" advAuto="0"/>
      <p:bldP spid="27652" grpId="0" build="p" autoUpdateAnimBg="0" advAuto="0"/>
      <p:bldP spid="27653" grpId="0" animBg="1" autoUpdateAnimBg="0"/>
      <p:bldP spid="276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Data 1">
            <a:extLst>
              <a:ext uri="{FF2B5EF4-FFF2-40B4-BE49-F238E27FC236}">
                <a16:creationId xmlns:a16="http://schemas.microsoft.com/office/drawing/2014/main" id="{8CA667B9-F14D-4528-B507-6C183D742102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7411" name="Espaço Reservado para Rodapé 2">
            <a:extLst>
              <a:ext uri="{FF2B5EF4-FFF2-40B4-BE49-F238E27FC236}">
                <a16:creationId xmlns:a16="http://schemas.microsoft.com/office/drawing/2014/main" id="{CF097A37-EDB6-464A-9BFD-035155315CAD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FE36CC7A-FE64-4748-AC56-63D22F24912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C0EBE8F6-6F47-4072-8D5B-DC7460D2B2D7}" type="slidenum">
              <a:rPr lang="pt-BR" altLang="pt-BR" sz="1400"/>
              <a:pPr algn="r" eaLnBrk="1" hangingPunct="1"/>
              <a:t>6</a:t>
            </a:fld>
            <a:endParaRPr lang="pt-BR" altLang="pt-BR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FD84B03-5A9A-4E7A-8D0F-4FCB7819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B564545-1C63-4739-8FFA-397A9264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61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Uso de scanf junto com gets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Quando se utiliza a função scanf para leituras de valores numéricos e logo após as funções de leitura de caracteres (gets,getch,getche ou getchar), deve-se limpar o </a:t>
            </a:r>
            <a:r>
              <a:rPr lang="pt-BR" altLang="pt-BR" sz="2400" b="1" i="1">
                <a:cs typeface="Arial" panose="020B0604020202020204" pitchFamily="34" charset="0"/>
                <a:sym typeface="Wingdings" panose="05000000000000000000" pitchFamily="2" charset="2"/>
              </a:rPr>
              <a:t>buffer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de teclado ( local temporário para guardar os caracteres digitados antes de serem repassados ao programa) através do uso da função </a:t>
            </a: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fflush(stdin) 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antes do uso das funções de manipulação de caracteres.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stdin = identificação da unidade padrão de entrada (teclado)</a:t>
            </a: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10685BFF-8012-4702-A664-963CAB0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</a:t>
            </a:r>
          </a:p>
        </p:txBody>
      </p:sp>
    </p:spTree>
    <p:extLst>
      <p:ext uri="{BB962C8B-B14F-4D97-AF65-F5344CB8AC3E}">
        <p14:creationId xmlns:p14="http://schemas.microsoft.com/office/powerpoint/2010/main" val="749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Data 1">
            <a:extLst>
              <a:ext uri="{FF2B5EF4-FFF2-40B4-BE49-F238E27FC236}">
                <a16:creationId xmlns:a16="http://schemas.microsoft.com/office/drawing/2014/main" id="{591BB42C-08AB-4723-BB58-DFC8F72E884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8435" name="Espaço Reservado para Rodapé 2">
            <a:extLst>
              <a:ext uri="{FF2B5EF4-FFF2-40B4-BE49-F238E27FC236}">
                <a16:creationId xmlns:a16="http://schemas.microsoft.com/office/drawing/2014/main" id="{C34E9DA1-BEAA-45FF-B339-FD79C84B83CA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08A4CA97-F2D5-408E-BFB1-D72925CBFA9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F93094B-2E47-4E0B-8505-5E1CFFE6CAD9}" type="slidenum">
              <a:rPr lang="pt-BR" altLang="pt-BR" sz="1400"/>
              <a:pPr algn="r" eaLnBrk="1" hangingPunct="1"/>
              <a:t>7</a:t>
            </a:fld>
            <a:endParaRPr lang="pt-BR" altLang="pt-BR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7D149EA-025D-40D8-9A53-8EA5726A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60A7DF7-82FD-4290-AAFE-1507C716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441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#include&lt;stdio.h&gt;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#include&lt;conio.c&gt;  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#include&lt;ctype.h&gt;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int main (void)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b="1">
                <a:cs typeface="Arial" panose="020B0604020202020204" pitchFamily="34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float peso;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char sexo, nome[20];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puts("Informe o seu nome completo: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gets(nome);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printf("\nInforme o seu peso em Kg: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scanf("%f",&amp;peso);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printf("Escolha a opcao coerente com o 	seu sexo\n\tM = masculino\n\tF 	= Feminino: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sexo = toupper(getchar());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clrscr();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printf("\n\nNome:%s\nPeso:%2.1f\t 	Sexo: %c",nome,peso,sexo);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getch();</a:t>
            </a: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97069EC-4F14-44D5-9F25-5AF87939F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8382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34DA211-95C4-4FA1-BFAB-6EA533A1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09600"/>
            <a:ext cx="441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#include&lt;stdio.h&gt;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#include&lt;conio.c&gt;     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#include&lt;ctype.h&gt;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int main (void)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b="1">
                <a:cs typeface="Arial" panose="020B0604020202020204" pitchFamily="34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float peso;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char sexo, nome[20];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puts("Informe o seu nome completo: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gets(Nome);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printf("\nInforme o seu peso em Kg: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scanf("%f",&amp;peso);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fflush(stdin); </a:t>
            </a:r>
            <a:r>
              <a:rPr lang="pt-BR" altLang="pt-B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//limpa o buffer do teclado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printf("Escolha a opcao coerente com o 	seu sexo\n\tM = masculino\n\tF 	= Feminino: ");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sexo = toupper(getchar());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clrscr();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printf("\n\nNome:%s\nPeso:%2.1f\t 	Sexo: %c",nome,peso,sexo);</a:t>
            </a:r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getch();</a:t>
            </a: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id="{E71C4E16-2AA2-48D5-A4FE-309826D4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906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</a:t>
            </a:r>
            <a:r>
              <a:rPr lang="pt-BR" altLang="pt-BR" sz="3200">
                <a:solidFill>
                  <a:srgbClr val="000099"/>
                </a:solidFill>
              </a:rPr>
              <a:t>–limpa a memória temporária</a:t>
            </a:r>
          </a:p>
        </p:txBody>
      </p:sp>
    </p:spTree>
    <p:extLst>
      <p:ext uri="{BB962C8B-B14F-4D97-AF65-F5344CB8AC3E}">
        <p14:creationId xmlns:p14="http://schemas.microsoft.com/office/powerpoint/2010/main" val="38763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build="p" autoUpdateAnimBg="0" advAuto="0"/>
      <p:bldP spid="1331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Data 1">
            <a:extLst>
              <a:ext uri="{FF2B5EF4-FFF2-40B4-BE49-F238E27FC236}">
                <a16:creationId xmlns:a16="http://schemas.microsoft.com/office/drawing/2014/main" id="{F9258CCE-6D9F-408C-896B-442E90D8C1E8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19459" name="Espaço Reservado para Rodapé 2">
            <a:extLst>
              <a:ext uri="{FF2B5EF4-FFF2-40B4-BE49-F238E27FC236}">
                <a16:creationId xmlns:a16="http://schemas.microsoft.com/office/drawing/2014/main" id="{CAF896F5-10A1-4DC3-8E80-3A58D28C6B8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B6601953-4952-41BE-B549-BC90CAAB994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3C6B2E7-C766-4502-B557-EFA1D0CCB03D}" type="slidenum">
              <a:rPr lang="pt-BR" altLang="pt-BR" sz="1400"/>
              <a:pPr algn="r" eaLnBrk="1" hangingPunct="1"/>
              <a:t>8</a:t>
            </a:fld>
            <a:endParaRPr lang="pt-BR" altLang="pt-BR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9A59CCD-A8B0-446A-93FA-844637FB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9780743-EB1A-429D-8510-2BEAEAE9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Funções de Manipulação de String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Facilitando a manipulação de strings existem várias funções descritas a seguir, que tem seus protótipos definidos no arquivo</a:t>
            </a:r>
            <a:r>
              <a:rPr lang="pt-BR" altLang="pt-BR" i="1">
                <a:cs typeface="Arial" panose="020B0604020202020204" pitchFamily="34" charset="0"/>
                <a:sym typeface="Wingdings" panose="05000000000000000000" pitchFamily="2" charset="2"/>
              </a:rPr>
              <a:t> string.h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strlen(x)	</a:t>
            </a: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	retorna o tamanho da string armazenada, sem ‘\0’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strcat(x,y) 	concatena na string x a string y, sem alterar y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strcpy(x,y)	copia uma string em outra, ou seja, copia y para x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strcmp(X,Y)  compara duas strings retornando : </a:t>
            </a:r>
          </a:p>
          <a:p>
            <a:pPr algn="just" eaLnBrk="1" hangingPunct="1"/>
            <a:r>
              <a:rPr lang="pt-BR" altLang="pt-BR">
                <a:sym typeface="Symbol" panose="05050102010706020507" pitchFamily="18" charset="2"/>
              </a:rPr>
              <a:t>		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 x=y, &lt;0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 x &lt;y ou  &gt; 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x&gt;y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stricmp(X,Y)  compara duas strings desprezando diferenças entre 			maiúsculas e minúsculas : </a:t>
            </a:r>
          </a:p>
          <a:p>
            <a:pPr algn="just" eaLnBrk="1" hangingPunct="1"/>
            <a:r>
              <a:rPr lang="pt-BR" altLang="pt-BR">
                <a:sym typeface="Symbol" panose="05050102010706020507" pitchFamily="18" charset="2"/>
              </a:rPr>
              <a:t>		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 x=y, &lt;0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 x &lt;y ou  &gt; 0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>
                <a:sym typeface="Symbol" panose="05050102010706020507" pitchFamily="18" charset="2"/>
              </a:rPr>
              <a:t>x&gt;y</a:t>
            </a:r>
          </a:p>
          <a:p>
            <a:pPr algn="just" eaLnBrk="1" hangingPunct="1"/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strstr(x,y)  retorna o endereço de memória onde começa y em x  ou NULL se x não  contém y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tolower(x)	retorna o minúsculo do caractere x </a:t>
            </a:r>
            <a:r>
              <a:rPr lang="pt-BR" altLang="pt-BR" b="1" i="1">
                <a:cs typeface="Arial" panose="020B0604020202020204" pitchFamily="34" charset="0"/>
                <a:sym typeface="Symbol" panose="05050102010706020507" pitchFamily="18" charset="2"/>
              </a:rPr>
              <a:t>(ctype.h)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toupper(y)	retorna o maiúsculo do caractere y </a:t>
            </a:r>
            <a:r>
              <a:rPr lang="pt-BR" altLang="pt-BR" b="1" i="1">
                <a:cs typeface="Arial" panose="020B0604020202020204" pitchFamily="34" charset="0"/>
                <a:sym typeface="Symbol" panose="05050102010706020507" pitchFamily="18" charset="2"/>
              </a:rPr>
              <a:t>(ctype.h)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Symbol" panose="05050102010706020507" pitchFamily="18" charset="2"/>
              </a:rPr>
              <a:t>atoi(x), atol(x), atof(x) 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 conversão de strings para valores numéricos</a:t>
            </a:r>
          </a:p>
        </p:txBody>
      </p:sp>
      <p:sp>
        <p:nvSpPr>
          <p:cNvPr id="19463" name="Rectangle 4">
            <a:extLst>
              <a:ext uri="{FF2B5EF4-FFF2-40B4-BE49-F238E27FC236}">
                <a16:creationId xmlns:a16="http://schemas.microsoft.com/office/drawing/2014/main" id="{22992921-5B23-4133-8060-228CB2F8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Cadeia de Caracteres (string)</a:t>
            </a:r>
            <a:endParaRPr lang="pt-BR" altLang="pt-BR" sz="4000">
              <a:solidFill>
                <a:srgbClr val="000099"/>
              </a:solidFill>
            </a:endParaRPr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9E37BF16-AFD4-4728-B7E9-31DE4C516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638800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Data 1">
            <a:extLst>
              <a:ext uri="{FF2B5EF4-FFF2-40B4-BE49-F238E27FC236}">
                <a16:creationId xmlns:a16="http://schemas.microsoft.com/office/drawing/2014/main" id="{F46CCF9D-0184-45B1-B663-CFF3C9977A87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15/10/2007</a:t>
            </a:r>
          </a:p>
        </p:txBody>
      </p:sp>
      <p:sp>
        <p:nvSpPr>
          <p:cNvPr id="20483" name="Espaço Reservado para Rodapé 2">
            <a:extLst>
              <a:ext uri="{FF2B5EF4-FFF2-40B4-BE49-F238E27FC236}">
                <a16:creationId xmlns:a16="http://schemas.microsoft.com/office/drawing/2014/main" id="{34FBE4EB-9D78-4FE8-A325-AC5B16A6EBC2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/>
              <a:t>Laboratório de Programação I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BA2F4845-2FAE-4CCB-94AB-8A762B2120B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1FC2E18-C9D9-41FF-8C73-CD3EF4E91EE4}" type="slidenum">
              <a:rPr lang="pt-BR" altLang="pt-BR" sz="1400"/>
              <a:pPr algn="r" eaLnBrk="1" hangingPunct="1"/>
              <a:t>9</a:t>
            </a:fld>
            <a:endParaRPr lang="pt-BR" altLang="pt-BR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58B9B57-22EF-4703-8FBC-51B83E53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47E240-B0A9-455B-9A8F-F2682296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8153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8275" indent="-1438275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617663" algn="l"/>
                <a:tab pos="4008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strlen(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strlen(x); 	- onde x corresponde ao endereço de uma string,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- retorna o valor inteiro que corresponde ao tamanho 	da string, sem contar o nulo ( ‘\0’ 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 u="sng"/>
              <a:t>Exemplo</a:t>
            </a:r>
            <a:r>
              <a:rPr lang="pt-BR" altLang="pt-BR" sz="2200"/>
              <a:t>: supondo a string x = “Joaquim” a função retornará 7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   int tam;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   char nome[10] = “Joaquim”;	// atribuindo uma string a variável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   tam = strlen(nome);	// tam contém o tamanho da string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		</a:t>
            </a:r>
            <a:r>
              <a:rPr lang="pt-BR" altLang="pt-BR" sz="2200" b="1"/>
              <a:t>: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4828131-A80F-4735-ACF8-DC9EB69B7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F97BBF93-B6AD-4863-826A-5BC79F07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4267200"/>
            <a:ext cx="96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/>
              <a:t>nome da</a:t>
            </a:r>
          </a:p>
          <a:p>
            <a:pPr algn="ctr" eaLnBrk="1" hangingPunct="1"/>
            <a:r>
              <a:rPr lang="pt-BR" altLang="pt-BR" sz="1800"/>
              <a:t>string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6B21EF46-7CAB-49C2-B910-0F56EC92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04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Cadeia de Caracteres </a:t>
            </a:r>
            <a:r>
              <a:rPr lang="pt-BR" altLang="pt-BR" sz="2800" dirty="0">
                <a:solidFill>
                  <a:srgbClr val="000099"/>
                </a:solidFill>
              </a:rPr>
              <a:t>– manipulando </a:t>
            </a:r>
            <a:r>
              <a:rPr lang="pt-BR" altLang="pt-BR" sz="2800" dirty="0" err="1">
                <a:solidFill>
                  <a:srgbClr val="000099"/>
                </a:solidFill>
              </a:rPr>
              <a:t>strings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C8D461A3-FE25-42DA-A490-AF1760EB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72" y="78296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800" u="sng" dirty="0">
                <a:cs typeface="Arial" panose="020B0604020202020204" pitchFamily="34" charset="0"/>
                <a:sym typeface="Wingdings" panose="05000000000000000000" pitchFamily="2" charset="2"/>
              </a:rPr>
              <a:t>Algumas Funções de Manipulação de </a:t>
            </a:r>
            <a:r>
              <a:rPr lang="pt-BR" altLang="pt-BR" sz="2800" u="sng" dirty="0" err="1">
                <a:cs typeface="Arial" panose="020B0604020202020204" pitchFamily="34" charset="0"/>
                <a:sym typeface="Wingdings" panose="05000000000000000000" pitchFamily="2" charset="2"/>
              </a:rPr>
              <a:t>Strings</a:t>
            </a:r>
            <a:endParaRPr lang="pt-BR" altLang="pt-BR" sz="2800" u="sng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>
                <a:cs typeface="Arial" panose="020B0604020202020204" pitchFamily="34" charset="0"/>
                <a:sym typeface="Wingdings" panose="05000000000000000000" pitchFamily="2" charset="2"/>
              </a:rPr>
              <a:t>	A linguagem C não possui operadores que atuem sobre uma cadeia de caracteres, porém para facilitar a manipulação destas cadeias são disponibilizadas, por meio da diretiva #</a:t>
            </a:r>
            <a:r>
              <a:rPr lang="pt-BR" altLang="pt-BR" sz="2400" i="1" dirty="0">
                <a:cs typeface="Arial" panose="020B0604020202020204" pitchFamily="34" charset="0"/>
                <a:sym typeface="Wingdings" panose="05000000000000000000" pitchFamily="2" charset="2"/>
              </a:rPr>
              <a:t>include</a:t>
            </a:r>
            <a:r>
              <a:rPr lang="pt-BR" altLang="pt-BR" sz="2400" dirty="0">
                <a:cs typeface="Arial" panose="020B0604020202020204" pitchFamily="34" charset="0"/>
                <a:sym typeface="Wingdings" panose="05000000000000000000" pitchFamily="2" charset="2"/>
              </a:rPr>
              <a:t> &lt;</a:t>
            </a:r>
            <a:r>
              <a:rPr lang="pt-BR" altLang="pt-BR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string.h</a:t>
            </a:r>
            <a:r>
              <a:rPr lang="pt-BR" altLang="pt-BR" sz="2400" i="1" dirty="0">
                <a:cs typeface="Arial" panose="020B0604020202020204" pitchFamily="34" charset="0"/>
                <a:sym typeface="Wingdings" panose="05000000000000000000" pitchFamily="2" charset="2"/>
              </a:rPr>
              <a:t>&gt;, </a:t>
            </a:r>
            <a:r>
              <a:rPr lang="pt-BR" altLang="pt-BR" sz="2400" dirty="0">
                <a:cs typeface="Arial" panose="020B0604020202020204" pitchFamily="34" charset="0"/>
                <a:sym typeface="Wingdings" panose="05000000000000000000" pitchFamily="2" charset="2"/>
              </a:rPr>
              <a:t>funções que executam operações úteis, onde algumas delas serão apresentadas a seguir:</a:t>
            </a:r>
            <a:endParaRPr lang="pt-BR" altLang="pt-BR" sz="80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C4D9DF18-3FCB-496E-93F7-4AA9798A7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715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39" grpId="0" build="p" autoUpdateAnimBg="0" advAuto="0"/>
      <p:bldP spid="14342" grpId="0" autoUpdateAnimBg="0"/>
      <p:bldP spid="14346" grpId="0" build="p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1242</Words>
  <Application>Microsoft Office PowerPoint</Application>
  <PresentationFormat>Apresentação na tela (4:3)</PresentationFormat>
  <Paragraphs>299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Tema do Office</vt:lpstr>
      <vt:lpstr>Algoritmos de Programação</vt:lpstr>
      <vt:lpstr>  Unidade 10 (Estruturas de Dados Homogêneas – vetores de caracteres – strings)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216</cp:revision>
  <dcterms:created xsi:type="dcterms:W3CDTF">2016-08-15T14:02:52Z</dcterms:created>
  <dcterms:modified xsi:type="dcterms:W3CDTF">2019-05-29T17:47:27Z</dcterms:modified>
</cp:coreProperties>
</file>