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2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5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6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41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2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8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6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3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7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29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1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8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1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6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5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68C12B-985E-4114-A66C-3CDD61912E9A}" type="datetimeFigureOut">
              <a:rPr lang="en-GB" smtClean="0"/>
              <a:t>21/12/2019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9EDF-7394-422F-B418-0A7278DC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766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D2F6-BB6C-444F-897B-47CB0C8B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346" y="573792"/>
            <a:ext cx="8825658" cy="2696761"/>
          </a:xfrm>
        </p:spPr>
        <p:txBody>
          <a:bodyPr/>
          <a:lstStyle/>
          <a:p>
            <a:r>
              <a:rPr lang="en-GB" dirty="0"/>
              <a:t>Visualization of CNN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B418D-F248-4E20-A1EC-3A444635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7448"/>
            <a:ext cx="8825658" cy="2051352"/>
          </a:xfrm>
        </p:spPr>
        <p:txBody>
          <a:bodyPr/>
          <a:lstStyle/>
          <a:p>
            <a:r>
              <a:rPr lang="en-GB" dirty="0"/>
              <a:t>Submitted by:</a:t>
            </a:r>
          </a:p>
          <a:p>
            <a:r>
              <a:rPr lang="en-GB" dirty="0"/>
              <a:t>JOY Das </a:t>
            </a:r>
          </a:p>
          <a:p>
            <a:r>
              <a:rPr lang="en-GB"/>
              <a:t>Tasfia</a:t>
            </a:r>
            <a:r>
              <a:rPr lang="en-GB" dirty="0"/>
              <a:t> </a:t>
            </a:r>
            <a:r>
              <a:rPr lang="en-GB" dirty="0" err="1"/>
              <a:t>azim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93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D97C-B77A-406D-B133-6904375E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6146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D5BF2DED-A1D9-437E-9264-AF8BAEE4F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1A09F79-93CC-44B2-B8CE-5795C5E71E03}"/>
              </a:ext>
            </a:extLst>
          </p:cNvPr>
          <p:cNvSpPr/>
          <p:nvPr/>
        </p:nvSpPr>
        <p:spPr>
          <a:xfrm>
            <a:off x="1017430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6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803E-72F2-448D-8D8B-DE1BB421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7170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60D643CB-3481-43F2-8187-B7018717C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4898453-79E8-4122-8DE8-A7B8D19D3033}"/>
              </a:ext>
            </a:extLst>
          </p:cNvPr>
          <p:cNvSpPr/>
          <p:nvPr/>
        </p:nvSpPr>
        <p:spPr>
          <a:xfrm>
            <a:off x="953036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E404-E83C-4D56-A3D9-D2B38A9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D07F4-7B38-4FDB-9A47-D577FC3A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B44153E5-5572-46DB-B33C-5D1B67E1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1" y="2052918"/>
            <a:ext cx="9404722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0BF6CABC-EBEF-441F-9499-64E1362EB6A1}"/>
              </a:ext>
            </a:extLst>
          </p:cNvPr>
          <p:cNvSpPr/>
          <p:nvPr/>
        </p:nvSpPr>
        <p:spPr>
          <a:xfrm>
            <a:off x="965915" y="205291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47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2C2D-142C-4B6C-A9FC-D8BB6288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2BAB-A5CF-4533-BEC9-38CF4258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A16FC7FD-8900-4F65-B392-4DC0C88B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0" y="2052918"/>
            <a:ext cx="9404723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0D877F49-922F-4265-BB56-B4FA7885CDDF}"/>
              </a:ext>
            </a:extLst>
          </p:cNvPr>
          <p:cNvSpPr/>
          <p:nvPr/>
        </p:nvSpPr>
        <p:spPr>
          <a:xfrm>
            <a:off x="888642" y="205291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3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EB40-DAA5-4C43-8766-57929F08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0242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E917AEB5-148A-48BD-959E-F1F1F14724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168679C7-411E-4037-AA27-501750018756}"/>
              </a:ext>
            </a:extLst>
          </p:cNvPr>
          <p:cNvSpPr/>
          <p:nvPr/>
        </p:nvSpPr>
        <p:spPr>
          <a:xfrm>
            <a:off x="875763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6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7F46-029A-4111-B394-A6DEA3F1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1266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74C75EE7-CDC6-4D3E-9124-5B5D220E6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5308FB4-055D-4E6E-98F8-9AF06A4F11F0}"/>
              </a:ext>
            </a:extLst>
          </p:cNvPr>
          <p:cNvSpPr/>
          <p:nvPr/>
        </p:nvSpPr>
        <p:spPr>
          <a:xfrm>
            <a:off x="927279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0F32-DC88-428F-A52E-409F617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B8F-86ED-47CA-96B4-5971882A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803BEF7A-1CBC-45D6-93F7-BECFAE13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3741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50843A8A-302F-4CEA-BBCF-A46C4A818636}"/>
              </a:ext>
            </a:extLst>
          </p:cNvPr>
          <p:cNvSpPr/>
          <p:nvPr/>
        </p:nvSpPr>
        <p:spPr>
          <a:xfrm>
            <a:off x="811368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7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C788-32DA-415E-8090-CDBE8DC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3314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C8CDCD6A-91CE-4085-A02E-B1B4696A7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9"/>
            <a:ext cx="9404722" cy="44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BDD314D-B4A5-495D-AC00-14C3CE277FB9}"/>
              </a:ext>
            </a:extLst>
          </p:cNvPr>
          <p:cNvSpPr/>
          <p:nvPr/>
        </p:nvSpPr>
        <p:spPr>
          <a:xfrm>
            <a:off x="914400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24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B93D-DD5F-4756-8695-C716EB00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4338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A3E62A3E-6FB3-402A-9C08-814453C0C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01CF6F69-8D50-471E-A823-74B8C51A9ACC}"/>
              </a:ext>
            </a:extLst>
          </p:cNvPr>
          <p:cNvSpPr/>
          <p:nvPr/>
        </p:nvSpPr>
        <p:spPr>
          <a:xfrm>
            <a:off x="901520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8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5A18-C09D-4E1B-B632-75CFB45F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5362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DBAD8A04-24CC-4276-BCD1-6563DB06D1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5CFF09F1-FF20-4D9C-BFF8-8ED0F09E3973}"/>
              </a:ext>
            </a:extLst>
          </p:cNvPr>
          <p:cNvSpPr/>
          <p:nvPr/>
        </p:nvSpPr>
        <p:spPr>
          <a:xfrm>
            <a:off x="927279" y="1936913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2439-97EB-40A5-8A0F-25C66D3A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of CNN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9ECB-428E-4F47-AE33-DEA535792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477" y="1988524"/>
            <a:ext cx="11335512" cy="4195481"/>
          </a:xfrm>
        </p:spPr>
        <p:txBody>
          <a:bodyPr/>
          <a:lstStyle/>
          <a:p>
            <a:r>
              <a:rPr lang="en-GB" dirty="0"/>
              <a:t>1. Convolution Layer</a:t>
            </a:r>
          </a:p>
          <a:p>
            <a:r>
              <a:rPr lang="en-GB" dirty="0"/>
              <a:t>2. Pooling Layer</a:t>
            </a:r>
          </a:p>
          <a:p>
            <a:r>
              <a:rPr lang="en-GB" dirty="0"/>
              <a:t>3. Fully Connected Layer or Dense Layer</a:t>
            </a:r>
          </a:p>
        </p:txBody>
      </p:sp>
    </p:spTree>
    <p:extLst>
      <p:ext uri="{BB962C8B-B14F-4D97-AF65-F5344CB8AC3E}">
        <p14:creationId xmlns:p14="http://schemas.microsoft.com/office/powerpoint/2010/main" val="255405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88CC-FD9C-4DF2-9A65-ED846121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6386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83AC00ED-BA28-44B6-A3D8-EACA026FA8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64C0E61A-F553-4A3E-8604-8A6DE96C050A}"/>
              </a:ext>
            </a:extLst>
          </p:cNvPr>
          <p:cNvSpPr/>
          <p:nvPr/>
        </p:nvSpPr>
        <p:spPr>
          <a:xfrm>
            <a:off x="888642" y="1853248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6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4462-9E51-4B29-ACF3-AF168C6E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7410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C38EBD3E-8CF9-461B-AE3A-6410FED62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468192"/>
            <a:ext cx="10094868" cy="506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743C82FF-21D4-4778-A4BA-1D0BCB5CE3AE}"/>
              </a:ext>
            </a:extLst>
          </p:cNvPr>
          <p:cNvSpPr/>
          <p:nvPr/>
        </p:nvSpPr>
        <p:spPr>
          <a:xfrm>
            <a:off x="646111" y="1582792"/>
            <a:ext cx="10094868" cy="1400530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3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1AD8-179A-4752-BB24-98BF874F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18434" name="Picture 2" descr="Foundation of Convolutional Neural Networks&#10; Padding&#10;Image * Filter = Output Image&#10;6 x 6 3 x 3 4 x 4&#10;𝑛 ∗ 𝑛 𝑓 ∗ 𝑓 𝑛𝑜𝑢𝑡 ∗ 𝑛...">
            <a:extLst>
              <a:ext uri="{FF2B5EF4-FFF2-40B4-BE49-F238E27FC236}">
                <a16:creationId xmlns:a16="http://schemas.microsoft.com/office/drawing/2014/main" id="{B52377BA-59C5-4E60-9603-680B0F56D3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01D220F7-5D5F-4487-A07D-D52F312E5C6B}"/>
              </a:ext>
            </a:extLst>
          </p:cNvPr>
          <p:cNvSpPr/>
          <p:nvPr/>
        </p:nvSpPr>
        <p:spPr>
          <a:xfrm>
            <a:off x="646111" y="1853248"/>
            <a:ext cx="9404722" cy="1400530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9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FD6E-142A-4F91-902E-5CC0CC9D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9868"/>
          </a:xfrm>
        </p:spPr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sz="3600" dirty="0"/>
          </a:p>
        </p:txBody>
      </p:sp>
      <p:pic>
        <p:nvPicPr>
          <p:cNvPr id="19458" name="Picture 2" descr="Foundation of Convolutional Neural Networks&#10; Padding&#10;If Image is 6 x 6&#10;𝑛𝑜𝑢𝑡 = 𝑛 − 𝑓 + 1&#10;= 6 − 3 + 1&#10;= 4&#10;Thus, Output Imag...">
            <a:extLst>
              <a:ext uri="{FF2B5EF4-FFF2-40B4-BE49-F238E27FC236}">
                <a16:creationId xmlns:a16="http://schemas.microsoft.com/office/drawing/2014/main" id="{C94ADD14-A979-4FCE-803B-61CD76DB41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249251"/>
            <a:ext cx="10429721" cy="528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CA5EF90-0CA8-4FA0-ADDB-C9858A8AE7CA}"/>
              </a:ext>
            </a:extLst>
          </p:cNvPr>
          <p:cNvSpPr/>
          <p:nvPr/>
        </p:nvSpPr>
        <p:spPr>
          <a:xfrm>
            <a:off x="888642" y="1390918"/>
            <a:ext cx="9404723" cy="1455313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1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9948-F36E-4FF7-B8BF-6628B3C6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0482" name="Picture 2" descr="Convolution on Colour images&#10;Image Filter Output&#10;* = ?&#10;6x6x3 3x3&#10; ">
            <a:extLst>
              <a:ext uri="{FF2B5EF4-FFF2-40B4-BE49-F238E27FC236}">
                <a16:creationId xmlns:a16="http://schemas.microsoft.com/office/drawing/2014/main" id="{C6D3D77C-9DA2-414F-9334-A2AB4B5805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26525"/>
            <a:ext cx="9404722" cy="494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13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F84F-AE81-4534-A356-F0F0D8E5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9F72-A78D-40B3-ACDB-4CA44FD0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67AE5265-8273-494F-8F40-B9DE163A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3742" cy="4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5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FD5D-057C-4901-BE03-13041EAA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5574-3A59-4222-B5ED-6B38C1DE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 descr="Image Filter Output&#10;* =&#10;6x6x3 3x3x3 4x4x1&#10;Convolution on Colour images&#10; ">
            <a:extLst>
              <a:ext uri="{FF2B5EF4-FFF2-40B4-BE49-F238E27FC236}">
                <a16:creationId xmlns:a16="http://schemas.microsoft.com/office/drawing/2014/main" id="{2429513D-57CC-43F8-B045-8193FBA3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374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9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2973-3A74-4EA4-A2C2-530A3F45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04FD-D2FF-47D7-82EB-55B11603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80816171-1950-423B-AB38-C4415021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3742" cy="45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426A-6BC3-4B3D-A4D8-5DE2161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715B-C0B1-4D04-8D03-6F3F9B50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24F43884-8743-4DAD-B88D-6C59D3393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3742" cy="45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A8E2-FBEC-4EFD-8199-FA835255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F6AB-9AA1-460D-BD66-09FBE85F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5602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B9C75687-4DCD-4A69-9290-C4B1A086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9"/>
            <a:ext cx="9403742" cy="43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1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42DA-83E8-4301-9ABC-737FA5E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CNN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EEF537-CC87-43DC-97A3-F09F6928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7" y="1558344"/>
            <a:ext cx="10707066" cy="47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7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1D50-9D37-4778-871E-79060D4D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6626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0B4C26EF-1062-4E47-880A-42FAE7BB93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2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D96-A4A4-4EDE-9143-98A52E31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7650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54694991-18C4-48F0-8267-71A15ACA87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4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388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08CD-32BC-468B-8077-C923597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8674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69A94F57-C943-4F76-8366-703AF381E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38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2FC1-43BB-4A23-B36F-73317952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3526-A194-432B-BF4C-BA914908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9698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1C411C00-70CA-4EC9-B203-A7D6B15D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2" y="1853249"/>
            <a:ext cx="9404722" cy="43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471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4665-E188-48F2-BDB2-E96823C7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22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27FDD35E-91F9-4ED6-9FBF-8503CC47B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9"/>
            <a:ext cx="9404723" cy="4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602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F5DB-3FA3-4BF8-8536-097B9A9B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1746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77CF3E38-4B66-46A8-B7F3-AE9E3DF50D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8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5AB3-6E26-461F-B059-5DDB1580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2770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9D53E5D9-8036-4536-82F7-DCB3AA13A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9"/>
            <a:ext cx="9404723" cy="43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9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94A-B24A-4DED-9975-4BEA28B0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D138-378A-4534-9B0D-1D59C95CD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3794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F5E80348-B575-4462-88FB-0802D3E5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1" y="1853248"/>
            <a:ext cx="9404721" cy="4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30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BD79-460E-410D-B079-20438726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5D0E-3240-4F9E-927A-74391129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4818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532D953A-8BA1-4D84-98EC-BA897011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2" y="1853249"/>
            <a:ext cx="9404722" cy="43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79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0320-4187-4B1A-913D-CBEAA7EE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5842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F20F7EED-61AD-41B2-A75B-3B6CAC4A5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4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85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3CE3-5696-4052-AD71-4BE49A87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GB" sz="3600" dirty="0"/>
              <a:t>Visual Presentation of Convolution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E1AC-5624-41C4-AA6F-9B050ACE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493"/>
            <a:ext cx="10997369" cy="5181789"/>
          </a:xfrm>
        </p:spPr>
        <p:txBody>
          <a:bodyPr/>
          <a:lstStyle/>
          <a:p>
            <a:r>
              <a:rPr lang="en-GB" dirty="0"/>
              <a:t>In Convolution layer firstly we take an image and reshape it as our calculation and then we apply filters to our input image.</a:t>
            </a:r>
          </a:p>
          <a:p>
            <a:r>
              <a:rPr lang="en-GB" dirty="0"/>
              <a:t>There can be more than one convolution layers in our network, this design is up to us.</a:t>
            </a:r>
          </a:p>
          <a:p>
            <a:endParaRPr lang="en-GB" dirty="0"/>
          </a:p>
          <a:p>
            <a:r>
              <a:rPr lang="en-GB" dirty="0"/>
              <a:t>If we take a 6*6 matrix for input and apply a filter what is 3*3 then we will get a 4*4 matrix as output after applying our filter.</a:t>
            </a:r>
          </a:p>
          <a:p>
            <a:r>
              <a:rPr lang="en-GB" dirty="0"/>
              <a:t>N[1] = ( n[0] – f[1] / s[1] ) – 1 Where,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	n[0] = height/width of input image</a:t>
            </a:r>
          </a:p>
          <a:p>
            <a:pPr marL="0" indent="0">
              <a:buNone/>
            </a:pPr>
            <a:r>
              <a:rPr lang="en-GB" dirty="0"/>
              <a:t>	f[1] = filter height/width </a:t>
            </a:r>
          </a:p>
          <a:p>
            <a:pPr marL="0" indent="0">
              <a:buNone/>
            </a:pPr>
            <a:r>
              <a:rPr lang="en-GB" dirty="0"/>
              <a:t>	s[1] = number of stride</a:t>
            </a:r>
          </a:p>
          <a:p>
            <a:pPr marL="0" indent="0">
              <a:buNone/>
            </a:pPr>
            <a:r>
              <a:rPr lang="en-GB" dirty="0"/>
              <a:t>	n[1] = output of first image after applying filter</a:t>
            </a:r>
          </a:p>
        </p:txBody>
      </p:sp>
    </p:spTree>
    <p:extLst>
      <p:ext uri="{BB962C8B-B14F-4D97-AF65-F5344CB8AC3E}">
        <p14:creationId xmlns:p14="http://schemas.microsoft.com/office/powerpoint/2010/main" val="363536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0569-0317-4800-9BF6-F9C8ADC7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6866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8AC38DDC-CC83-4C5F-A093-7FB1585E1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9"/>
            <a:ext cx="9404723" cy="438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3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5E0D-3A82-4F52-A811-076FBE3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FF4F-4AEC-4008-BC2C-EA677B2E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53248"/>
            <a:ext cx="9404722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7890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B8DC2E19-9814-46AC-A0AF-4D76B43B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1" y="1853248"/>
            <a:ext cx="9404721" cy="439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428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8BAA-677B-4CE6-8816-4368ED0D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8914" name="Picture 2" descr="Convolution on Colour images&#10;Image Filter Output&#10;* =&#10;6x6x3 3x3x3 4x4x1&#10; ">
            <a:extLst>
              <a:ext uri="{FF2B5EF4-FFF2-40B4-BE49-F238E27FC236}">
                <a16:creationId xmlns:a16="http://schemas.microsoft.com/office/drawing/2014/main" id="{5DA1709C-8E85-4CBC-98E5-A3E7594271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34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F99D-716F-42A7-A354-3F5738C7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9938" name="Picture 2" descr="Multiple Filters&#10;=&#10;*&#10;6x6x3 3x3x3 4x4x1&#10;Horizontal edge&#10; ">
            <a:extLst>
              <a:ext uri="{FF2B5EF4-FFF2-40B4-BE49-F238E27FC236}">
                <a16:creationId xmlns:a16="http://schemas.microsoft.com/office/drawing/2014/main" id="{35268DF5-56F2-471B-B753-80DE7522F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103B-BD20-4490-AF7D-EC8A542A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62" name="Picture 2" descr="Multiple Filters&#10;=&#10;*&#10;=&#10;6x6x3 3x3x3 4x4x1&#10;Horizontal edge&#10;Vertical edge&#10; ">
            <a:extLst>
              <a:ext uri="{FF2B5EF4-FFF2-40B4-BE49-F238E27FC236}">
                <a16:creationId xmlns:a16="http://schemas.microsoft.com/office/drawing/2014/main" id="{08E14283-F8F3-410C-B21F-FF3A696A7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39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651-C4D9-446D-9640-AF28C8F5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60-038C-4A08-9B4B-381390A9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9404723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1986" name="Picture 2" descr="Multiple Filters&#10;=&#10;*&#10;=&#10;6x6x3 3x3x3 4x4x1 4x4x2&#10;Horizontal edge&#10;Vertical edge&#10; ">
            <a:extLst>
              <a:ext uri="{FF2B5EF4-FFF2-40B4-BE49-F238E27FC236}">
                <a16:creationId xmlns:a16="http://schemas.microsoft.com/office/drawing/2014/main" id="{7F6FEFA9-D3C6-414C-8A3F-7F214878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1853249"/>
            <a:ext cx="9404722" cy="43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2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C718-8D18-4A3A-B785-E8AC1B54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010" name="Picture 2" descr="Summary of Convolution with Multiple filters&#10;For an 𝑛 ∗ 𝑛 ∗ 𝑐 image and 𝑁 filters each 𝑓 ∗ 𝑓 ∗ 𝑐 with padding 𝑝 and a stri...">
            <a:extLst>
              <a:ext uri="{FF2B5EF4-FFF2-40B4-BE49-F238E27FC236}">
                <a16:creationId xmlns:a16="http://schemas.microsoft.com/office/drawing/2014/main" id="{4BAE48DC-F65C-437E-8793-04FB4BF525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438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B092-6463-45A5-9F38-F82701DB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4034" name="Picture 2" descr="Single Convolution Layer&#10;= 𝑅𝑒𝐿𝑈 + 𝑏1&#10;*&#10;= 𝑅𝑒𝐿𝑈 + 𝑏2&#10;𝑎[0]&#10;𝑊[1]&#10;𝑧[1]&#10;= 𝑊[1]&#10;𝑎[0]&#10;+ 𝑏[1]&#10;𝑎[1]&#10;= 𝑔(𝑧[1]&#10;)&#10; ">
            <a:extLst>
              <a:ext uri="{FF2B5EF4-FFF2-40B4-BE49-F238E27FC236}">
                <a16:creationId xmlns:a16="http://schemas.microsoft.com/office/drawing/2014/main" id="{D6C44AC5-2520-4603-9464-C64D3FF763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9"/>
            <a:ext cx="9404723" cy="430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24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44DD-5259-4B28-A906-07618B8D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35107E-9E53-47FE-BBD9-C0905F72A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r>
              <a:rPr lang="en-GB" dirty="0"/>
              <a:t>Pooling Layer</a:t>
            </a:r>
            <a:br>
              <a:rPr lang="en-GB" dirty="0"/>
            </a:br>
            <a:r>
              <a:rPr lang="en-GB" dirty="0"/>
              <a:t>Purpose:</a:t>
            </a:r>
            <a:br>
              <a:rPr lang="en-GB" dirty="0"/>
            </a:br>
            <a:r>
              <a:rPr lang="en-GB" dirty="0"/>
              <a:t>1) To reduce the size of the layer to speed up computation.</a:t>
            </a:r>
            <a:br>
              <a:rPr lang="en-GB" dirty="0"/>
            </a:br>
            <a:r>
              <a:rPr lang="en-GB" dirty="0"/>
              <a:t>2) To retain robust features.</a:t>
            </a:r>
          </a:p>
          <a:p>
            <a:endParaRPr lang="en-GB" dirty="0"/>
          </a:p>
          <a:p>
            <a:r>
              <a:rPr lang="en-GB" dirty="0"/>
              <a:t>Types : </a:t>
            </a:r>
          </a:p>
          <a:p>
            <a:r>
              <a:rPr lang="en-GB" dirty="0"/>
              <a:t>1) Max Pool</a:t>
            </a:r>
          </a:p>
          <a:p>
            <a:r>
              <a:rPr lang="en-GB" dirty="0"/>
              <a:t>2) Average Pool</a:t>
            </a:r>
          </a:p>
        </p:txBody>
      </p:sp>
    </p:spTree>
    <p:extLst>
      <p:ext uri="{BB962C8B-B14F-4D97-AF65-F5344CB8AC3E}">
        <p14:creationId xmlns:p14="http://schemas.microsoft.com/office/powerpoint/2010/main" val="4111443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00FA-E1F9-445B-8787-F9E1B14C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6082" name="Picture 2" descr="Pooling Layer&#10;1 3 2 1&#10;3 6 8 9&#10;8 3 3 9&#10;4 6 8 2&#10;6 9&#10;8 9&#10;Max&#10; ">
            <a:extLst>
              <a:ext uri="{FF2B5EF4-FFF2-40B4-BE49-F238E27FC236}">
                <a16:creationId xmlns:a16="http://schemas.microsoft.com/office/drawing/2014/main" id="{72629168-4DCD-4F5C-8823-D539CB99D8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BF3E-85A0-491A-A91A-3CE93BE5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GB" sz="3600" dirty="0"/>
              <a:t>Visual Presentation of Convolution Layer</a:t>
            </a:r>
          </a:p>
        </p:txBody>
      </p:sp>
      <p:pic>
        <p:nvPicPr>
          <p:cNvPr id="1026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F7587061-6914-4B93-8D56-7007DC3478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98" y="1723522"/>
            <a:ext cx="8680361" cy="435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378986DD-85F8-454E-AD56-41B3C928A362}"/>
              </a:ext>
            </a:extLst>
          </p:cNvPr>
          <p:cNvSpPr/>
          <p:nvPr/>
        </p:nvSpPr>
        <p:spPr>
          <a:xfrm>
            <a:off x="1918952" y="2640169"/>
            <a:ext cx="3090930" cy="463639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7508A191-673B-4FD2-8D99-4D5A155CD7C5}"/>
              </a:ext>
            </a:extLst>
          </p:cNvPr>
          <p:cNvSpPr/>
          <p:nvPr/>
        </p:nvSpPr>
        <p:spPr>
          <a:xfrm>
            <a:off x="2537138" y="1893194"/>
            <a:ext cx="6671256" cy="837127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88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E1C9-2311-4619-824D-F39BBDDA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7106" name="Picture 2" descr="Pooling Layer&#10;1 3 2 1&#10;3 6 8 9&#10;8 3 3 9&#10;4 6 8 2&#10;6 9&#10;8 9&#10;3.25 5&#10;5.25 5.5&#10;Average Max&#10; ">
            <a:extLst>
              <a:ext uri="{FF2B5EF4-FFF2-40B4-BE49-F238E27FC236}">
                <a16:creationId xmlns:a16="http://schemas.microsoft.com/office/drawing/2014/main" id="{83147185-9235-4A93-AF76-9B4DD41FE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9404722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734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8141-08F3-47F0-883B-9D2F0577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8130" name="Picture 2" descr="Pooling Layer&#10;Salient features:&#10;1) Follows the process of convolution with filters of size 𝑓, stride 𝑠 and padding 𝑝 (not ...">
            <a:extLst>
              <a:ext uri="{FF2B5EF4-FFF2-40B4-BE49-F238E27FC236}">
                <a16:creationId xmlns:a16="http://schemas.microsoft.com/office/drawing/2014/main" id="{534E547F-2606-4A0A-AF12-7C38725594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1853248"/>
            <a:ext cx="9404723" cy="455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148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4A5-03AF-4107-A9D5-50732C94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148" y="246656"/>
            <a:ext cx="9404723" cy="848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B9DB-D3C7-4171-8943-E8FF0E04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9154" name="Picture 2" descr="CNN Example # 2 (Fully Loaded)&#10;𝐼𝑛𝑝𝑢𝑡 𝐶𝑜𝑛𝑣1&#10;𝐶𝑜𝑛𝑣2 𝑃𝑜𝑜𝑙2&#10;32 ∗ 32 ∗ 3&#10;𝑓 = 5&#10;𝑠 = 1&#10;𝑝 = 0&#10;6 𝑓𝑖𝑙𝑡𝑒𝑟𝑠&#10;𝑛 + 2𝑝 − 𝑓&#10;𝑠&#10;+ 1&#10;=&#10;32+2∗0−5...">
            <a:extLst>
              <a:ext uri="{FF2B5EF4-FFF2-40B4-BE49-F238E27FC236}">
                <a16:creationId xmlns:a16="http://schemas.microsoft.com/office/drawing/2014/main" id="{A8B9262C-0F4E-4CD1-B709-99440264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49" y="1094704"/>
            <a:ext cx="9404723" cy="51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BAD85C32-D003-4313-AEA2-33583DFEB725}"/>
              </a:ext>
            </a:extLst>
          </p:cNvPr>
          <p:cNvSpPr/>
          <p:nvPr/>
        </p:nvSpPr>
        <p:spPr>
          <a:xfrm>
            <a:off x="2665927" y="1262130"/>
            <a:ext cx="5434884" cy="680622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78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4500-FD70-4D3D-8D5F-F627768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GB" dirty="0"/>
              <a:t>Our Primary Network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BD62811F-39F0-47B1-8D8A-69762A3C12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519706"/>
            <a:ext cx="10315396" cy="52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94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0EF-8594-46CF-A565-CA6B0F74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259"/>
          </a:xfrm>
        </p:spPr>
        <p:txBody>
          <a:bodyPr/>
          <a:lstStyle/>
          <a:p>
            <a:r>
              <a:rPr lang="en-GB" dirty="0"/>
              <a:t>Parameter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3CC4-046B-4C1D-A1A9-E6B9EC3C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71978"/>
            <a:ext cx="9404723" cy="5076422"/>
          </a:xfrm>
        </p:spPr>
        <p:txBody>
          <a:bodyPr>
            <a:normAutofit/>
          </a:bodyPr>
          <a:lstStyle/>
          <a:p>
            <a:r>
              <a:rPr lang="en-GB" sz="3200" dirty="0"/>
              <a:t>Calculation of parameter is: </a:t>
            </a:r>
          </a:p>
          <a:p>
            <a:endParaRPr lang="en-GB" dirty="0"/>
          </a:p>
          <a:p>
            <a:pPr lvl="1"/>
            <a:r>
              <a:rPr lang="en-GB" sz="2400" dirty="0"/>
              <a:t>Filter(Height*width*depth+1) * number of filter</a:t>
            </a:r>
          </a:p>
          <a:p>
            <a:pPr marL="457200" lvl="1" indent="0">
              <a:buNone/>
            </a:pPr>
            <a:r>
              <a:rPr lang="en-GB" sz="2400" dirty="0"/>
              <a:t>	Where 1 is bias.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sz="2400" dirty="0"/>
              <a:t>If the first convolution layer the filter is (3*3) and filter number is 32 then the total parameter will be (for RGB calculation): </a:t>
            </a:r>
          </a:p>
          <a:p>
            <a:pPr marL="457200" lvl="1" indent="0">
              <a:buNone/>
            </a:pPr>
            <a:r>
              <a:rPr lang="en-GB" sz="2400" dirty="0"/>
              <a:t>((3*3*3)+1)*32) = 896 For the first layer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995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7E9D-DCD7-4D90-AB9E-5166AAD6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GB" dirty="0"/>
              <a:t>Parameter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3C6C-3B6C-467C-9DEF-B6A44833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400" dirty="0"/>
              <a:t>This calculation can be written as :</a:t>
            </a:r>
          </a:p>
          <a:p>
            <a:pPr marL="457200" lvl="1" indent="0">
              <a:buNone/>
            </a:pPr>
            <a:r>
              <a:rPr lang="en-GB" sz="2400" dirty="0"/>
              <a:t>((height*width*depth) * number of filters ) + total number of bias</a:t>
            </a:r>
          </a:p>
          <a:p>
            <a:pPr marL="457200" lvl="1" indent="0">
              <a:buNone/>
            </a:pPr>
            <a:r>
              <a:rPr lang="en-GB" sz="2400" dirty="0"/>
              <a:t>So again ((3*3*3)*32)+32 = 896 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This is the calculation of parameter in CNN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680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A777-A214-4226-9AB4-F6D00440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200"/>
          </a:xfrm>
        </p:spPr>
        <p:txBody>
          <a:bodyPr/>
          <a:lstStyle/>
          <a:p>
            <a:r>
              <a:rPr lang="en-GB" dirty="0"/>
              <a:t>Activation size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F863E-7A48-46D3-83FB-9FD6B231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90918"/>
            <a:ext cx="9404722" cy="4857481"/>
          </a:xfrm>
        </p:spPr>
        <p:txBody>
          <a:bodyPr/>
          <a:lstStyle/>
          <a:p>
            <a:r>
              <a:rPr lang="en-GB" dirty="0"/>
              <a:t>Calculation of activation size in Convolution Layer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Activation size comes from Activation shape, For Example, If in the very first layer we consider an image which will act as input in our network which size is 64 * 64 * 3 (This 3 is for RGB image)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So, Input shape is: (64, 64, 3) And the calculation will be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Input Image Height * Input Image width * Input Image Depth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 here (64*64*3) is equal 12288. This is the activation size.</a:t>
            </a:r>
          </a:p>
        </p:txBody>
      </p:sp>
    </p:spTree>
    <p:extLst>
      <p:ext uri="{BB962C8B-B14F-4D97-AF65-F5344CB8AC3E}">
        <p14:creationId xmlns:p14="http://schemas.microsoft.com/office/powerpoint/2010/main" val="3805572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FC20-B6C2-4556-871A-7281B9F4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GB" dirty="0"/>
              <a:t>Activation size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D3DB-4B35-44EE-B6FD-88FA4831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00766"/>
            <a:ext cx="9404722" cy="4947633"/>
          </a:xfrm>
        </p:spPr>
        <p:txBody>
          <a:bodyPr/>
          <a:lstStyle/>
          <a:p>
            <a:r>
              <a:rPr lang="en-GB" dirty="0"/>
              <a:t>Let us give an another Example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the Activation shape is 28,28,8</a:t>
            </a:r>
          </a:p>
          <a:p>
            <a:pPr marL="0" indent="0">
              <a:buNone/>
            </a:pPr>
            <a:r>
              <a:rPr lang="en-GB" dirty="0"/>
              <a:t>Here 8 is after applying 8 filter in previous layer the depth is 8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activation size will be 28*28*8 = 6272 </a:t>
            </a:r>
          </a:p>
        </p:txBody>
      </p:sp>
    </p:spTree>
    <p:extLst>
      <p:ext uri="{BB962C8B-B14F-4D97-AF65-F5344CB8AC3E}">
        <p14:creationId xmlns:p14="http://schemas.microsoft.com/office/powerpoint/2010/main" val="20895641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EE4-2CC7-4E00-B4D2-60E5A477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6825-4A49-49F2-B7B4-7FC1E7A9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6794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FC0E-5510-4A53-BE34-C93DCB63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896"/>
          </a:xfrm>
        </p:spPr>
        <p:txBody>
          <a:bodyPr/>
          <a:lstStyle/>
          <a:p>
            <a:r>
              <a:rPr lang="en-GB" sz="3600" dirty="0"/>
              <a:t>Visual Presentation of Convolution Layer</a:t>
            </a:r>
          </a:p>
        </p:txBody>
      </p:sp>
      <p:pic>
        <p:nvPicPr>
          <p:cNvPr id="2050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7977EA3B-FD50-413F-B8F7-6B8B56F97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0" y="1403798"/>
            <a:ext cx="9404723" cy="48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E88088E8-E670-48D4-97EB-DB535C01EAA8}"/>
              </a:ext>
            </a:extLst>
          </p:cNvPr>
          <p:cNvSpPr/>
          <p:nvPr/>
        </p:nvSpPr>
        <p:spPr>
          <a:xfrm>
            <a:off x="1908921" y="1711627"/>
            <a:ext cx="7714445" cy="757896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5B05062B-738E-4C8B-A08D-2E30FD2D984A}"/>
              </a:ext>
            </a:extLst>
          </p:cNvPr>
          <p:cNvSpPr/>
          <p:nvPr/>
        </p:nvSpPr>
        <p:spPr>
          <a:xfrm>
            <a:off x="1665114" y="2283759"/>
            <a:ext cx="3683358" cy="581507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4DD2276A-53E9-48FA-9A7D-84D144482EF0}"/>
              </a:ext>
            </a:extLst>
          </p:cNvPr>
          <p:cNvSpPr/>
          <p:nvPr/>
        </p:nvSpPr>
        <p:spPr>
          <a:xfrm>
            <a:off x="1365160" y="1403798"/>
            <a:ext cx="9404723" cy="1609858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The calculation behind it is: 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(3*-1)+(0*0)+(1*1)+(1*-1)+(5*0)+(8*1)+(2*-1)+(7*0)+(2*1) = 5</a:t>
            </a:r>
          </a:p>
        </p:txBody>
      </p:sp>
    </p:spTree>
    <p:extLst>
      <p:ext uri="{BB962C8B-B14F-4D97-AF65-F5344CB8AC3E}">
        <p14:creationId xmlns:p14="http://schemas.microsoft.com/office/powerpoint/2010/main" val="34878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2A81-4A5A-471C-9793-8EDB9B4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623"/>
          </a:xfrm>
        </p:spPr>
        <p:txBody>
          <a:bodyPr/>
          <a:lstStyle/>
          <a:p>
            <a:r>
              <a:rPr lang="en-GB" sz="3600" dirty="0"/>
              <a:t>Visual Presentation of Convolution Layer</a:t>
            </a:r>
          </a:p>
        </p:txBody>
      </p:sp>
      <p:pic>
        <p:nvPicPr>
          <p:cNvPr id="3074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F7122CD2-657B-44DE-A1DF-68E9033C37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9" y="1588583"/>
            <a:ext cx="10045521" cy="481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1273ACB8-2C1A-44FC-B892-1AFF886AEA50}"/>
              </a:ext>
            </a:extLst>
          </p:cNvPr>
          <p:cNvSpPr/>
          <p:nvPr/>
        </p:nvSpPr>
        <p:spPr>
          <a:xfrm>
            <a:off x="1352282" y="1672108"/>
            <a:ext cx="9594760" cy="1573368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Here, Stride is one so it will move 1 column to the right and end of the row it will move one down.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Here the calculation is: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(0*-1)+(1*0)+(2*1)+(5*-1)+(8*0)+(9*1)+(7*-1)+(2*0)+(5*1) = 4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And so on.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83DE-6184-491A-BD88-465D9333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048"/>
          </a:xfrm>
        </p:spPr>
        <p:txBody>
          <a:bodyPr/>
          <a:lstStyle/>
          <a:p>
            <a:r>
              <a:rPr lang="en-GB" sz="3600" dirty="0"/>
              <a:t>Visual Presentation of Convolution Layer</a:t>
            </a:r>
          </a:p>
        </p:txBody>
      </p:sp>
      <p:pic>
        <p:nvPicPr>
          <p:cNvPr id="4098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781694E4-6CD4-45E8-AE12-C89C7A966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48" y="1532586"/>
            <a:ext cx="10303098" cy="47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777F15AC-6743-49D3-A198-0A22DA2807C2}"/>
              </a:ext>
            </a:extLst>
          </p:cNvPr>
          <p:cNvSpPr/>
          <p:nvPr/>
        </p:nvSpPr>
        <p:spPr>
          <a:xfrm>
            <a:off x="1114022" y="1665299"/>
            <a:ext cx="9723550" cy="1364456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5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4BFD-5FD7-4D99-9741-4FE0EFD5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9716"/>
          </a:xfrm>
        </p:spPr>
        <p:txBody>
          <a:bodyPr/>
          <a:lstStyle/>
          <a:p>
            <a:r>
              <a:rPr lang="en-GB" sz="3600" dirty="0">
                <a:solidFill>
                  <a:srgbClr val="EBEBEB"/>
                </a:solidFill>
              </a:rPr>
              <a:t>Visual Presentation of Convolution Layer</a:t>
            </a:r>
            <a:endParaRPr lang="en-GB" dirty="0"/>
          </a:p>
        </p:txBody>
      </p:sp>
      <p:pic>
        <p:nvPicPr>
          <p:cNvPr id="5122" name="Picture 2" descr="Foundation of Convolutional Neural Networks&#10; Vertical Edge Detection&#10;* =&#10;3 0 1 2 7 4&#10;1 5 8 9 3 1&#10;2 7 2 5 1 3&#10;0 1 3 1 7 8&#10;...">
            <a:extLst>
              <a:ext uri="{FF2B5EF4-FFF2-40B4-BE49-F238E27FC236}">
                <a16:creationId xmlns:a16="http://schemas.microsoft.com/office/drawing/2014/main" id="{C9DE3AA7-3A24-46A9-B554-886A794C28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71222"/>
            <a:ext cx="9890975" cy="48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8988A44-8588-43A7-92B3-E8237AA0AB60}"/>
              </a:ext>
            </a:extLst>
          </p:cNvPr>
          <p:cNvSpPr/>
          <p:nvPr/>
        </p:nvSpPr>
        <p:spPr>
          <a:xfrm>
            <a:off x="965915" y="1700011"/>
            <a:ext cx="8126570" cy="1316865"/>
          </a:xfrm>
          <a:prstGeom prst="round1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407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659</Words>
  <Application>Microsoft Office PowerPoint</Application>
  <PresentationFormat>Widescreen</PresentationFormat>
  <Paragraphs>86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Century Gothic</vt:lpstr>
      <vt:lpstr>Wingdings 3</vt:lpstr>
      <vt:lpstr>Ion</vt:lpstr>
      <vt:lpstr>Visualization of CNN </vt:lpstr>
      <vt:lpstr>Layers of CNN </vt:lpstr>
      <vt:lpstr>A simple CNN Diagram 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Visual Presentation of Convolution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Primary Network</vt:lpstr>
      <vt:lpstr>Parameter Calculation</vt:lpstr>
      <vt:lpstr>Parameter Calculation</vt:lpstr>
      <vt:lpstr>Activation size calculation</vt:lpstr>
      <vt:lpstr>Activation size calculation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of CNN</dc:title>
  <dc:creator>JoyDa</dc:creator>
  <cp:lastModifiedBy>JoyDa</cp:lastModifiedBy>
  <cp:revision>20</cp:revision>
  <dcterms:created xsi:type="dcterms:W3CDTF">2019-12-13T10:48:34Z</dcterms:created>
  <dcterms:modified xsi:type="dcterms:W3CDTF">2019-12-20T18:32:06Z</dcterms:modified>
</cp:coreProperties>
</file>