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70" r:id="rId11"/>
    <p:sldId id="275" r:id="rId12"/>
    <p:sldId id="267" r:id="rId13"/>
    <p:sldId id="263" r:id="rId14"/>
    <p:sldId id="297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81" r:id="rId30"/>
    <p:sldId id="274" r:id="rId31"/>
    <p:sldId id="277" r:id="rId32"/>
    <p:sldId id="276" r:id="rId33"/>
    <p:sldId id="278" r:id="rId34"/>
    <p:sldId id="280" r:id="rId35"/>
    <p:sldId id="2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325" autoAdjust="0"/>
  </p:normalViewPr>
  <p:slideViewPr>
    <p:cSldViewPr snapToGrid="0">
      <p:cViewPr varScale="1">
        <p:scale>
          <a:sx n="69" d="100"/>
          <a:sy n="69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08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16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7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76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6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9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1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C0CD-DEC7-46F2-9E42-DCFE3D4DFE41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A52F21-2D34-47F7-8D7A-F36F81013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5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bbc7/49a5c9139dc642a78647c1dfed1df71bba0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60A-093D-4A63-B5FB-0C08986E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360" y="954337"/>
            <a:ext cx="8915399" cy="236841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Pneumonia from Chest X-ray using Deep Learning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3518-61A3-4CBB-9812-AB6C0B81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360" y="3901616"/>
            <a:ext cx="8915399" cy="186811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96E35-083E-4392-A0CD-2DA30460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94" y="3901616"/>
            <a:ext cx="3333812" cy="14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1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D6DF-21CB-4BD4-A700-F6A94E6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9C728-5A6E-4128-87EB-0E80D4DA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7" y="2490658"/>
            <a:ext cx="4773596" cy="205112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6" b="26041"/>
          <a:stretch/>
        </p:blipFill>
        <p:spPr>
          <a:xfrm>
            <a:off x="1220033" y="2382495"/>
            <a:ext cx="5080000" cy="2368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9774" y="20131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2936" y="20131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0355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D8D-C998-45A1-AF59-55442EE8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8DDA0-CEEF-4C68-A4AD-E2A75F4E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>
          <a:xfrm>
            <a:off x="6194323" y="1905000"/>
            <a:ext cx="5354980" cy="346033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" b="14546"/>
          <a:stretch/>
        </p:blipFill>
        <p:spPr>
          <a:xfrm>
            <a:off x="1361973" y="1924353"/>
            <a:ext cx="4832350" cy="3247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710" y="15356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5514" y="15356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981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4B09-BE70-48C9-9C52-31348BC0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Analysis1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55F14-DA8F-4BB7-9B1D-93E54E058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37561"/>
              </p:ext>
            </p:extLst>
          </p:nvPr>
        </p:nvGraphicFramePr>
        <p:xfrm>
          <a:off x="2768958" y="2382591"/>
          <a:ext cx="7539356" cy="3567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2840">
                  <a:extLst>
                    <a:ext uri="{9D8B030D-6E8A-4147-A177-3AD203B41FA5}">
                      <a16:colId xmlns:a16="http://schemas.microsoft.com/office/drawing/2014/main" val="2740480459"/>
                    </a:ext>
                  </a:extLst>
                </a:gridCol>
                <a:gridCol w="2512840">
                  <a:extLst>
                    <a:ext uri="{9D8B030D-6E8A-4147-A177-3AD203B41FA5}">
                      <a16:colId xmlns:a16="http://schemas.microsoft.com/office/drawing/2014/main" val="1804398679"/>
                    </a:ext>
                  </a:extLst>
                </a:gridCol>
                <a:gridCol w="2513676">
                  <a:extLst>
                    <a:ext uri="{9D8B030D-6E8A-4147-A177-3AD203B41FA5}">
                      <a16:colId xmlns:a16="http://schemas.microsoft.com/office/drawing/2014/main" val="3998175995"/>
                    </a:ext>
                  </a:extLst>
                </a:gridCol>
              </a:tblGrid>
              <a:tr h="1477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Training Images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Testing Images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03081"/>
                  </a:ext>
                </a:extLst>
              </a:tr>
              <a:tr h="696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Pneumonia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3330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423222"/>
                  </a:ext>
                </a:extLst>
              </a:tr>
              <a:tr h="696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742647"/>
                  </a:ext>
                </a:extLst>
              </a:tr>
              <a:tr h="696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4100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5992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33368" y="15928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34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1DB8-277B-4494-83FA-9A17960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Platforms 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6FB3-227F-4CAB-9355-327F7B77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769" y="1339403"/>
            <a:ext cx="9778843" cy="47322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NumPy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Matplotlib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Scikit-learn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Keras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Ubuntu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Spyder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Jupiter Note Book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Google Co-Lab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844DFC7-2817-4A6E-8A10-407DBBB6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14760"/>
              </p:ext>
            </p:extLst>
          </p:nvPr>
        </p:nvGraphicFramePr>
        <p:xfrm>
          <a:off x="4765182" y="1423078"/>
          <a:ext cx="6739430" cy="486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5">
                  <a:extLst>
                    <a:ext uri="{9D8B030D-6E8A-4147-A177-3AD203B41FA5}">
                      <a16:colId xmlns:a16="http://schemas.microsoft.com/office/drawing/2014/main" val="3879628751"/>
                    </a:ext>
                  </a:extLst>
                </a:gridCol>
                <a:gridCol w="3369715">
                  <a:extLst>
                    <a:ext uri="{9D8B030D-6E8A-4147-A177-3AD203B41FA5}">
                      <a16:colId xmlns:a16="http://schemas.microsoft.com/office/drawing/2014/main" val="2827211634"/>
                    </a:ext>
                  </a:extLst>
                </a:gridCol>
              </a:tblGrid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 Item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1399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Name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ASUS Vivo-Book S15 S531FL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41568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Intel® Core™ i7-8565U Processor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52632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Clock Speed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 GHz up to 4.6 GHz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74690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Graphics processor units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 GeForce MX250 GDDR5 2GB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0243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Memory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8GB DDR5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63946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 Memory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8MB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14945"/>
                  </a:ext>
                </a:extLst>
              </a:tr>
              <a:tr h="53417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 disk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SATA 1TB 5400RPM 2.5' HDD + PCIEG3x2 NVME 256GB M.2 SSD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56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3C52-8CEE-4B49-ADFD-B5E0BC6A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406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1386574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Selected Model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6" y="1858297"/>
            <a:ext cx="6240144" cy="3490451"/>
          </a:xfrm>
        </p:spPr>
      </p:pic>
      <p:sp>
        <p:nvSpPr>
          <p:cNvPr id="8" name="TextBox 7"/>
          <p:cNvSpPr txBox="1"/>
          <p:nvPr/>
        </p:nvSpPr>
        <p:spPr>
          <a:xfrm>
            <a:off x="4435547" y="5461197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ROC Curve of model 1 and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7470" y="5942978"/>
            <a:ext cx="914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2 models provide almost similar AUC  but Model - 2 has less parameters() than model - 1.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chosen this model and the rest of the experiments are performed using this model</a:t>
            </a:r>
          </a:p>
        </p:txBody>
      </p:sp>
    </p:spTree>
    <p:extLst>
      <p:ext uri="{BB962C8B-B14F-4D97-AF65-F5344CB8AC3E}">
        <p14:creationId xmlns:p14="http://schemas.microsoft.com/office/powerpoint/2010/main" val="388881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3C52-8CEE-4B49-ADFD-B5E0BC6A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38" y="1295280"/>
            <a:ext cx="8911687" cy="75240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D9F7-8D0E-431E-9506-22A958E4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38" y="1851041"/>
            <a:ext cx="9920511" cy="342366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applied and developed two models. Model 2 gave us the best result.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by 100 image shape in input,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by 150 image shape in input,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by 200 image shape in input,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by 250 image shape in input,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by 300  image shape in input in our proposed model.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there were no noticeable difference in loss, accuracy, precision, recall, f1-score. Also in ROC curve.</a:t>
            </a:r>
          </a:p>
        </p:txBody>
      </p:sp>
    </p:spTree>
    <p:extLst>
      <p:ext uri="{BB962C8B-B14F-4D97-AF65-F5344CB8AC3E}">
        <p14:creationId xmlns:p14="http://schemas.microsoft.com/office/powerpoint/2010/main" val="317543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08A5-5FB0-4D60-A17D-C71C052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44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100 *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4E31A-9D34-470F-9360-7D705FCE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9" y="1596980"/>
            <a:ext cx="5524733" cy="4288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46B95-5A16-4DCF-9FE4-A47ED6076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6981"/>
            <a:ext cx="5524732" cy="42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B82-F4E9-4584-88B1-8A03F389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100 *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34A06-2BA9-4E29-9641-561B065C9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79" y="1560604"/>
            <a:ext cx="4762593" cy="987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A67A7-0164-4D2C-B4D6-100B743B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06" y="2650876"/>
            <a:ext cx="5157546" cy="3389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AC9CC-4C2B-4B9E-8FEB-84AC455C8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2" y="2650876"/>
            <a:ext cx="5441026" cy="32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911-A460-414D-B6E2-4EAA96A0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6680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150 * 150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21585-99DD-45F1-99C1-5062B20AA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24" y="2073500"/>
            <a:ext cx="4872230" cy="3711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497B9-5786-40CB-A5B2-A75DEBE7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4" y="2073500"/>
            <a:ext cx="5258358" cy="37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895F-69A0-47E1-913F-2D88248B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150 * 150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E277E-A5FA-464B-93F8-94A8914F2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58" y="1506828"/>
            <a:ext cx="4778061" cy="106894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8757A-8FD6-4478-96F6-5DAA758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42" y="2575775"/>
            <a:ext cx="5630148" cy="3658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3F91B-1F02-4809-BE55-6E9079084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33" y="2936641"/>
            <a:ext cx="5241831" cy="29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410A-B63F-4521-9B2F-2AD568F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6ECAA8-99F9-4AAA-B159-73D9B8E56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842293"/>
              </p:ext>
            </p:extLst>
          </p:nvPr>
        </p:nvGraphicFramePr>
        <p:xfrm>
          <a:off x="2061180" y="2133598"/>
          <a:ext cx="8915400" cy="352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3220133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73435413"/>
                    </a:ext>
                  </a:extLst>
                </a:gridCol>
              </a:tblGrid>
              <a:tr h="3520225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By:</a:t>
                      </a:r>
                    </a:p>
                    <a:p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Joy Das </a:t>
                      </a:r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Shanta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 : 1402610200644</a:t>
                      </a:r>
                    </a:p>
                    <a:p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Tasfia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Azim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 : 1402610200668</a:t>
                      </a:r>
                    </a:p>
                    <a:p>
                      <a:endParaRPr lang="en-GB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To: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Faisal Ahmed</a:t>
                      </a:r>
                    </a:p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Lecturer </a:t>
                      </a:r>
                    </a:p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 &amp; Engineering</a:t>
                      </a:r>
                    </a:p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Premier University, Chittagong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3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4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E6E-D30F-4080-BFAC-602C0653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200 * 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89617-440E-48D9-AA82-E3644B35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72" y="1996226"/>
            <a:ext cx="5260311" cy="40439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E5147-2D36-4C5C-B837-95B0FC7E9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6" y="1905000"/>
            <a:ext cx="5443647" cy="41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8E90-5C09-4FC7-9FA5-FFAA0964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200 * 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AEC5D-6C07-42C4-893E-72863C2F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147" y="2979570"/>
            <a:ext cx="5465452" cy="3302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EA2FA-31F3-4DB5-A894-B158642E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3" y="1510048"/>
            <a:ext cx="4765183" cy="1039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3A1EB-3A4A-40A2-8222-70412FBA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251" y="3168203"/>
            <a:ext cx="4871516" cy="29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F2F-52DC-4F99-BC4A-0CB45B0A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250 * 250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13165-FCFF-4B55-88A4-22034A3D1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64" y="1970468"/>
            <a:ext cx="4973299" cy="4056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BCC92-5846-47C7-8C65-F1ECA696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0467"/>
            <a:ext cx="5363459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5F22-1D82-4D6A-B250-50D7453C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250 * 250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80F7A4-1FBD-4677-8491-FE715DA1D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392" y="1506829"/>
            <a:ext cx="4155716" cy="971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9DA65-5524-4121-A8E5-AEDAB398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68" y="2620245"/>
            <a:ext cx="5032632" cy="3368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B79F-EF33-456C-B003-29CA313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84" y="2813427"/>
            <a:ext cx="5032632" cy="2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F33-0714-4BFA-99F3-E50A4BD5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300 * 300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0453C-AD65-4B23-B28D-CDFE7A87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68" y="2256187"/>
            <a:ext cx="5147511" cy="3977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6017D-091A-49F1-93C0-0AEEA3E2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1190"/>
            <a:ext cx="5311279" cy="40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6A09-21B9-4937-83A6-2AD04A59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504"/>
          </a:xfrm>
        </p:spPr>
        <p:txBody>
          <a:bodyPr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300 * 300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F533B-779D-4ABE-B45D-157623FF8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141" y="1477642"/>
            <a:ext cx="4333718" cy="892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C5BDE-7097-4A5B-9144-8479022C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82" y="2636741"/>
            <a:ext cx="5221918" cy="3207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50840-2124-4C50-8481-35A19AB10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6740"/>
            <a:ext cx="5568638" cy="30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3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614E-F37F-4921-BE0C-C39CB8E8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: In Training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811AC-DC56-4E79-90BF-CDDD71B1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2" y="1906071"/>
            <a:ext cx="5756854" cy="4224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29A84-DD63-4E3E-AFE7-E94F836A6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1906073"/>
            <a:ext cx="5756854" cy="41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3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1C0-B606-4A28-8BA2-C3A3A1E3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: In 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DA5C3-4E4E-46BE-8D96-933C447B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9" y="2150773"/>
            <a:ext cx="5729451" cy="3876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54B99-319B-462D-9FB1-6BEE07307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0773"/>
            <a:ext cx="5729451" cy="38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0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A1F-EBF3-4390-B0B1-FDC674DE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: ROC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C6F9AD-B0CA-48FC-A9E7-4D442DFA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60" y="1558343"/>
            <a:ext cx="8242479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9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969C-F677-4176-BD5E-B080BB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chose150 by 150 as it shows the best accuracy among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08259-8B72-4659-9C47-D6675C0FB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1" y="2178760"/>
            <a:ext cx="4734379" cy="39000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F7FC7-46FA-4987-8C36-FFF31EA35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09" y="2178760"/>
            <a:ext cx="4828117" cy="37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2C49-B344-457E-9E2F-03F29B5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D8FA-7A09-47E8-A5A9-DBE72B9A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406" y="2133600"/>
            <a:ext cx="9740206" cy="377762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Objectives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Features of Pneumonia Disease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Related Works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Selection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Summary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Experimental Analysis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Dataset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Platform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Model Selection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 Model Validation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78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5CEB-E117-4AD2-99CD-B27D1587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Matrix(150x150)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F70963-95AB-47A9-9126-55AE649EA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96474"/>
              </p:ext>
            </p:extLst>
          </p:nvPr>
        </p:nvGraphicFramePr>
        <p:xfrm>
          <a:off x="2589213" y="2133600"/>
          <a:ext cx="8915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52412077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364530655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Positive: 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False-Positive: 0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63717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False-Negative: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True-Negative: 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0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5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294-78FF-4F28-80E6-B0094C3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 and F1-score(150x150)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33F35-BC37-44B5-82D2-6A8C661FC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2033915"/>
            <a:ext cx="8049295" cy="3653910"/>
          </a:xfrm>
        </p:spPr>
      </p:pic>
    </p:spTree>
    <p:extLst>
      <p:ext uri="{BB962C8B-B14F-4D97-AF65-F5344CB8AC3E}">
        <p14:creationId xmlns:p14="http://schemas.microsoft.com/office/powerpoint/2010/main" val="3667094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5B31-4C33-4C32-B35C-5C8FE883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curve(150x150)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5CE4F-22EA-4C91-8DA8-3FEE60627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1687132"/>
            <a:ext cx="8911687" cy="4945488"/>
          </a:xfrm>
        </p:spPr>
      </p:pic>
    </p:spTree>
    <p:extLst>
      <p:ext uri="{BB962C8B-B14F-4D97-AF65-F5344CB8AC3E}">
        <p14:creationId xmlns:p14="http://schemas.microsoft.com/office/powerpoint/2010/main" val="171914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6036-0554-47FE-9E6C-DD80F6F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BA78-F95A-4071-86B9-61486AF5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41" y="2133600"/>
            <a:ext cx="10371271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plan is to collect a larger dataset consisting chest X-ray of patients and normal people from different parts of our country and test our model on it.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now a days people are more comfortable with mobile devices, we are planning to build a mobile application which will be easily accessible to them. 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compare our model with existing models to evaluate and validate it’s effectiveness.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35841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Questions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3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EBE0-198F-4E46-B0DE-A4DA8E8D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B712-4CF1-4892-ADA2-702F0686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918" y="2133600"/>
            <a:ext cx="10113694" cy="37776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3447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9755-3BB3-4A95-AA3D-A20F87E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1BB2-AF19-4A90-A47B-B0D6F6CE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406" y="2133600"/>
            <a:ext cx="9740206" cy="377762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Why choose this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Several Input Shape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Our Shape Summary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Future Work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Question Part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C101-6F29-4519-958F-09751FB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71C2-9982-43FF-8351-AE8348FC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344" y="2133600"/>
            <a:ext cx="9946268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Bangladesh,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is responsible for around 28% of the deaths of children under five years of age.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50,000 children die of pneumonia every year.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infections is likely to be much higher.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has one doctor for every 1847 people. We do not have enough manpower to treat many people at a time. We want to develop a computerized system to detect disease faster and more humanlike.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Centre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Diarrhoeal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Research, Bangladesh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0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A67-1011-4406-8825-2BAB4600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BD6CE-EEC1-493C-8FF0-45F470AADE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7" y="1313645"/>
            <a:ext cx="10225824" cy="52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5967-C624-4BA8-B58F-A266876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A556-6182-4280-8E3E-500127E2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10" y="2133600"/>
            <a:ext cx="9559902" cy="3777622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 efficient CNN model for detecting Pneumonia disease accurately using CNN from the Perspective of Bangladesh.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computerized system so that detection gets much easier.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 system that can diagnose Pneumonia more like human experts(doctors, radiologists).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with less computational resources.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646-CC44-4FFB-BABE-DA488BEE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Pneumonia Disease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3706-4382-4796-A833-A9AA8138F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777384"/>
              </p:ext>
            </p:extLst>
          </p:nvPr>
        </p:nvGraphicFramePr>
        <p:xfrm>
          <a:off x="634542" y="1446191"/>
          <a:ext cx="10870070" cy="517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035">
                  <a:extLst>
                    <a:ext uri="{9D8B030D-6E8A-4147-A177-3AD203B41FA5}">
                      <a16:colId xmlns:a16="http://schemas.microsoft.com/office/drawing/2014/main" val="1555441449"/>
                    </a:ext>
                  </a:extLst>
                </a:gridCol>
                <a:gridCol w="5435035">
                  <a:extLst>
                    <a:ext uri="{9D8B030D-6E8A-4147-A177-3AD203B41FA5}">
                      <a16:colId xmlns:a16="http://schemas.microsoft.com/office/drawing/2014/main" val="1568207616"/>
                    </a:ext>
                  </a:extLst>
                </a:gridCol>
              </a:tblGrid>
              <a:tr h="5173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436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1FA1450-AA98-428A-A9A4-E48B1F53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2" y="1751527"/>
            <a:ext cx="5073203" cy="4482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9D966-241C-4C48-B87B-9B28E848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21" y="1751527"/>
            <a:ext cx="5073203" cy="44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A2E6-3E24-4B3C-824E-FAEDE68F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0CC34D-74F4-49C8-94AF-91AE5BD15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63273"/>
              </p:ext>
            </p:extLst>
          </p:nvPr>
        </p:nvGraphicFramePr>
        <p:xfrm>
          <a:off x="923242" y="1438141"/>
          <a:ext cx="10345515" cy="411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6">
                  <a:extLst>
                    <a:ext uri="{9D8B030D-6E8A-4147-A177-3AD203B41FA5}">
                      <a16:colId xmlns:a16="http://schemas.microsoft.com/office/drawing/2014/main" val="1130663825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1972451890"/>
                    </a:ext>
                  </a:extLst>
                </a:gridCol>
                <a:gridCol w="2086070">
                  <a:extLst>
                    <a:ext uri="{9D8B030D-6E8A-4147-A177-3AD203B41FA5}">
                      <a16:colId xmlns:a16="http://schemas.microsoft.com/office/drawing/2014/main" val="1786951633"/>
                    </a:ext>
                  </a:extLst>
                </a:gridCol>
                <a:gridCol w="2069103">
                  <a:extLst>
                    <a:ext uri="{9D8B030D-6E8A-4147-A177-3AD203B41FA5}">
                      <a16:colId xmlns:a16="http://schemas.microsoft.com/office/drawing/2014/main" val="668344150"/>
                    </a:ext>
                  </a:extLst>
                </a:gridCol>
                <a:gridCol w="2069103">
                  <a:extLst>
                    <a:ext uri="{9D8B030D-6E8A-4147-A177-3AD203B41FA5}">
                      <a16:colId xmlns:a16="http://schemas.microsoft.com/office/drawing/2014/main" val="1641556321"/>
                    </a:ext>
                  </a:extLst>
                </a:gridCol>
              </a:tblGrid>
              <a:tr h="760217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 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29843"/>
                  </a:ext>
                </a:extLst>
              </a:tr>
              <a:tr h="809105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Detecting Pneumonia in Chest X-Rays with Supervised Learning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1,12,120 Images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or 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19280"/>
                  </a:ext>
                </a:extLst>
              </a:tr>
              <a:tr h="1253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CheXNet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Radiologist-Level Pneumonia Detection on Chest X-Rays with Deep Learning 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112,120 Images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 Layers with 50 epochs</a:t>
                      </a:r>
                    </a:p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 Diseases)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0.633 or 63% in Pneumonia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6174"/>
                  </a:ext>
                </a:extLst>
              </a:tr>
              <a:tr h="1294568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Comparison of Deep Learning Approaches for Multi-Label Chest X-Ray Classification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494 Images split in 2 dataset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 or 56%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978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2052" y="5594556"/>
            <a:ext cx="949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Pneumonia in Chest X-Rays with Supervised Learning Benjamin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Joshua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Kravitz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Emil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Martayan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https://pdfs.semanticscholar.org/bbc7/49a5c9139dc642a78647c1dfed1df71bba07.pdf</a:t>
            </a:r>
            <a:endParaRPr lang="en-US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CheXNet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Radiologist-Level Pneumonia Detection on Chest X-Rays with Deep Learning Pranav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Rajpurkar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Jeremy Irvin, Kaylie Zhu, Brandon Yang, Hershel Mehta, Tony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Daisy Ding,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Aarti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Bagul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Robyn L. Ball, 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Curtis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Langlotz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Katie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Shpanskaya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Matthew P.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Lungren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Y. Ng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Comparison of Deep Learning Approaches for Multi-Label Chest X-Ray Classification Ivo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Baltruschat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Hannes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Nickisch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Grass, Tobias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Knopp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Axel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Saalbach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3069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</TotalTime>
  <Words>917</Words>
  <Application>Microsoft Office PowerPoint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Times New Roman</vt:lpstr>
      <vt:lpstr>Wingdings 3</vt:lpstr>
      <vt:lpstr>Wisp</vt:lpstr>
      <vt:lpstr>Diagnosis of Pneumonia from Chest X-ray using Deep Learning</vt:lpstr>
      <vt:lpstr>PowerPoint Presentation</vt:lpstr>
      <vt:lpstr>Contents :</vt:lpstr>
      <vt:lpstr>Contents :</vt:lpstr>
      <vt:lpstr>Motivation :</vt:lpstr>
      <vt:lpstr>Motivation :</vt:lpstr>
      <vt:lpstr>Objectives :</vt:lpstr>
      <vt:lpstr>Features of Pneumonia Disease :</vt:lpstr>
      <vt:lpstr>Related Works :</vt:lpstr>
      <vt:lpstr>Model Selection:</vt:lpstr>
      <vt:lpstr>Model Summary</vt:lpstr>
      <vt:lpstr>Experimental Analysis1  </vt:lpstr>
      <vt:lpstr>2.   Platforms : </vt:lpstr>
      <vt:lpstr>PowerPoint Presentation</vt:lpstr>
      <vt:lpstr>4.   Model Validation</vt:lpstr>
      <vt:lpstr>For 100 * 100</vt:lpstr>
      <vt:lpstr>For 100 * 100</vt:lpstr>
      <vt:lpstr>For 150 * 150</vt:lpstr>
      <vt:lpstr>For 150 * 150</vt:lpstr>
      <vt:lpstr>For 200 * 200</vt:lpstr>
      <vt:lpstr>For 200 * 200</vt:lpstr>
      <vt:lpstr>For 250 * 250</vt:lpstr>
      <vt:lpstr>For 250 * 250</vt:lpstr>
      <vt:lpstr>For 300 * 300</vt:lpstr>
      <vt:lpstr>For 300 * 300</vt:lpstr>
      <vt:lpstr>Comparison : In Training Data</vt:lpstr>
      <vt:lpstr>Comparison : In Test Data</vt:lpstr>
      <vt:lpstr>Comparison : ROC</vt:lpstr>
      <vt:lpstr>We chose150 by 150 as it shows the best accuracy among all</vt:lpstr>
      <vt:lpstr>Confusion Matrix(150x150)</vt:lpstr>
      <vt:lpstr>Precision, Recall and F1-score(150x150)</vt:lpstr>
      <vt:lpstr>ROC curve(150x150) :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JoyDa</dc:creator>
  <cp:lastModifiedBy>JoyDa</cp:lastModifiedBy>
  <cp:revision>401</cp:revision>
  <dcterms:created xsi:type="dcterms:W3CDTF">2020-01-22T20:00:45Z</dcterms:created>
  <dcterms:modified xsi:type="dcterms:W3CDTF">2020-02-21T21:01:16Z</dcterms:modified>
</cp:coreProperties>
</file>