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70" d="100"/>
          <a:sy n="70" d="100"/>
        </p:scale>
        <p:origin x="5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1/25/2020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7834" y="2627291"/>
            <a:ext cx="9367084" cy="1262128"/>
          </a:xfrm>
        </p:spPr>
        <p:txBody>
          <a:bodyPr/>
          <a:lstStyle/>
          <a:p>
            <a:pPr algn="ctr"/>
            <a:r>
              <a:rPr lang="en-GB" sz="3200" dirty="0"/>
              <a:t>Find out PNEUMONIA based on Chest X ray images by CNN of deep learning</a:t>
            </a:r>
            <a:endParaRPr lang="en-US" sz="3200" dirty="0"/>
          </a:p>
        </p:txBody>
      </p:sp>
    </p:spTree>
    <p:extLst>
      <p:ext uri="{BB962C8B-B14F-4D97-AF65-F5344CB8AC3E}">
        <p14:creationId xmlns:p14="http://schemas.microsoft.com/office/powerpoint/2010/main" val="2323250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45949-7EC0-4F68-BBAD-6D5EAAE5FE97}"/>
              </a:ext>
            </a:extLst>
          </p:cNvPr>
          <p:cNvSpPr>
            <a:spLocks noGrp="1"/>
          </p:cNvSpPr>
          <p:nvPr>
            <p:ph type="title"/>
          </p:nvPr>
        </p:nvSpPr>
        <p:spPr/>
        <p:txBody>
          <a:bodyPr/>
          <a:lstStyle/>
          <a:p>
            <a:r>
              <a:rPr lang="en-GB" dirty="0"/>
              <a:t>Details about flow chart:</a:t>
            </a:r>
          </a:p>
        </p:txBody>
      </p:sp>
      <p:sp>
        <p:nvSpPr>
          <p:cNvPr id="3" name="Content Placeholder 2">
            <a:extLst>
              <a:ext uri="{FF2B5EF4-FFF2-40B4-BE49-F238E27FC236}">
                <a16:creationId xmlns:a16="http://schemas.microsoft.com/office/drawing/2014/main" xmlns="" id="{B591F83B-776F-4987-BBF0-1B120DC7727A}"/>
              </a:ext>
            </a:extLst>
          </p:cNvPr>
          <p:cNvSpPr>
            <a:spLocks noGrp="1"/>
          </p:cNvSpPr>
          <p:nvPr>
            <p:ph idx="1"/>
          </p:nvPr>
        </p:nvSpPr>
        <p:spPr>
          <a:xfrm>
            <a:off x="645132" y="1481070"/>
            <a:ext cx="10005696" cy="4767329"/>
          </a:xfrm>
        </p:spPr>
        <p:txBody>
          <a:bodyPr/>
          <a:lstStyle/>
          <a:p>
            <a:endParaRPr lang="en-GB" dirty="0"/>
          </a:p>
          <a:p>
            <a:pPr marL="0" indent="0">
              <a:buNone/>
            </a:pPr>
            <a:r>
              <a:rPr lang="en-GB" dirty="0"/>
              <a:t>1. </a:t>
            </a:r>
            <a:r>
              <a:rPr lang="en-GB" sz="2400" dirty="0"/>
              <a:t>X-ray Chest Pre-processing :</a:t>
            </a:r>
          </a:p>
          <a:p>
            <a:endParaRPr lang="en-GB" dirty="0"/>
          </a:p>
          <a:p>
            <a:pPr marL="0" indent="0">
              <a:buNone/>
            </a:pPr>
            <a:endParaRPr lang="en-GB" dirty="0"/>
          </a:p>
          <a:p>
            <a:r>
              <a:rPr lang="en-GB" sz="2800" dirty="0"/>
              <a:t>Though we have collected data from internet and different sources we have to make it feasible for analysis and to use in our system. Such as : labelling.</a:t>
            </a:r>
          </a:p>
          <a:p>
            <a:endParaRPr lang="en-GB" sz="2800" dirty="0"/>
          </a:p>
          <a:p>
            <a:r>
              <a:rPr lang="en-GB" sz="2800" dirty="0"/>
              <a:t>In simply, Raw data to clean dataset.</a:t>
            </a:r>
          </a:p>
        </p:txBody>
      </p:sp>
    </p:spTree>
    <p:extLst>
      <p:ext uri="{BB962C8B-B14F-4D97-AF65-F5344CB8AC3E}">
        <p14:creationId xmlns:p14="http://schemas.microsoft.com/office/powerpoint/2010/main" val="2643211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5B2BE2-92B4-401D-9A06-75011A93C44F}"/>
              </a:ext>
            </a:extLst>
          </p:cNvPr>
          <p:cNvSpPr>
            <a:spLocks noGrp="1"/>
          </p:cNvSpPr>
          <p:nvPr>
            <p:ph type="title"/>
          </p:nvPr>
        </p:nvSpPr>
        <p:spPr/>
        <p:txBody>
          <a:bodyPr/>
          <a:lstStyle/>
          <a:p>
            <a:r>
              <a:rPr lang="en-GB" dirty="0"/>
              <a:t>Details about flow chart:</a:t>
            </a:r>
          </a:p>
        </p:txBody>
      </p:sp>
      <p:sp>
        <p:nvSpPr>
          <p:cNvPr id="3" name="Content Placeholder 2">
            <a:extLst>
              <a:ext uri="{FF2B5EF4-FFF2-40B4-BE49-F238E27FC236}">
                <a16:creationId xmlns:a16="http://schemas.microsoft.com/office/drawing/2014/main" xmlns="" id="{792E8956-10F7-43C7-A42E-ED106D8F3068}"/>
              </a:ext>
            </a:extLst>
          </p:cNvPr>
          <p:cNvSpPr>
            <a:spLocks noGrp="1"/>
          </p:cNvSpPr>
          <p:nvPr>
            <p:ph idx="1"/>
          </p:nvPr>
        </p:nvSpPr>
        <p:spPr>
          <a:xfrm>
            <a:off x="645132" y="1571224"/>
            <a:ext cx="10095848" cy="4677176"/>
          </a:xfrm>
        </p:spPr>
        <p:txBody>
          <a:bodyPr>
            <a:normAutofit/>
          </a:bodyPr>
          <a:lstStyle/>
          <a:p>
            <a:r>
              <a:rPr lang="en-GB" sz="2800" dirty="0"/>
              <a:t>Lung Field Segmentation:</a:t>
            </a:r>
          </a:p>
          <a:p>
            <a:endParaRPr lang="en-GB" sz="2800" dirty="0"/>
          </a:p>
          <a:p>
            <a:r>
              <a:rPr lang="en-GB" sz="2400" dirty="0"/>
              <a:t>Before detecting the objects and even before classify the image we will need to understand what the image consist of, what is called Image Segmentation.</a:t>
            </a:r>
          </a:p>
          <a:p>
            <a:r>
              <a:rPr lang="en-GB" sz="2400" dirty="0"/>
              <a:t>There are mainly two types of image segmentations. They are:</a:t>
            </a:r>
          </a:p>
          <a:p>
            <a:pPr lvl="1"/>
            <a:endParaRPr lang="en-GB" sz="2200" dirty="0"/>
          </a:p>
          <a:p>
            <a:pPr lvl="2"/>
            <a:r>
              <a:rPr lang="en-GB" sz="2000" dirty="0"/>
              <a:t>1. Semantic Segmentation</a:t>
            </a:r>
          </a:p>
          <a:p>
            <a:pPr lvl="2"/>
            <a:r>
              <a:rPr lang="en-GB" sz="2000" dirty="0"/>
              <a:t>2. Instance Segmentation</a:t>
            </a:r>
          </a:p>
        </p:txBody>
      </p:sp>
    </p:spTree>
    <p:extLst>
      <p:ext uri="{BB962C8B-B14F-4D97-AF65-F5344CB8AC3E}">
        <p14:creationId xmlns:p14="http://schemas.microsoft.com/office/powerpoint/2010/main" val="1476363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FABF1-1A0F-4DAD-89E8-70F0554CC67C}"/>
              </a:ext>
            </a:extLst>
          </p:cNvPr>
          <p:cNvSpPr>
            <a:spLocks noGrp="1"/>
          </p:cNvSpPr>
          <p:nvPr>
            <p:ph type="title"/>
          </p:nvPr>
        </p:nvSpPr>
        <p:spPr/>
        <p:txBody>
          <a:bodyPr/>
          <a:lstStyle/>
          <a:p>
            <a:r>
              <a:rPr lang="en-GB" dirty="0"/>
              <a:t>Details about flow chart:</a:t>
            </a:r>
          </a:p>
        </p:txBody>
      </p:sp>
      <p:sp>
        <p:nvSpPr>
          <p:cNvPr id="3" name="Content Placeholder 2">
            <a:extLst>
              <a:ext uri="{FF2B5EF4-FFF2-40B4-BE49-F238E27FC236}">
                <a16:creationId xmlns:a16="http://schemas.microsoft.com/office/drawing/2014/main" xmlns="" id="{469B0C3E-C968-4DD7-89BF-A50F6ED82AF3}"/>
              </a:ext>
            </a:extLst>
          </p:cNvPr>
          <p:cNvSpPr>
            <a:spLocks noGrp="1"/>
          </p:cNvSpPr>
          <p:nvPr>
            <p:ph idx="1"/>
          </p:nvPr>
        </p:nvSpPr>
        <p:spPr>
          <a:xfrm>
            <a:off x="645131" y="1493950"/>
            <a:ext cx="10379183" cy="4754450"/>
          </a:xfrm>
        </p:spPr>
        <p:txBody>
          <a:bodyPr/>
          <a:lstStyle/>
          <a:p>
            <a:r>
              <a:rPr lang="en-GB" dirty="0"/>
              <a:t>In this image, every pixel belongs to a particular class (either background or person). Also, all the pixels belonging to a particular class are represented by the same colour (background as black and person as pink). This is an example of </a:t>
            </a:r>
            <a:r>
              <a:rPr lang="en-GB" b="1" dirty="0"/>
              <a:t>semantic segmentation</a:t>
            </a:r>
            <a:r>
              <a:rPr lang="en-GB" dirty="0"/>
              <a:t>.</a:t>
            </a:r>
          </a:p>
          <a:p>
            <a:endParaRPr lang="en-GB" dirty="0"/>
          </a:p>
        </p:txBody>
      </p:sp>
      <p:pic>
        <p:nvPicPr>
          <p:cNvPr id="5" name="Picture 4">
            <a:extLst>
              <a:ext uri="{FF2B5EF4-FFF2-40B4-BE49-F238E27FC236}">
                <a16:creationId xmlns:a16="http://schemas.microsoft.com/office/drawing/2014/main" xmlns="" id="{64F20187-BAB8-4EAE-A49E-31B8AAC87B4A}"/>
              </a:ext>
            </a:extLst>
          </p:cNvPr>
          <p:cNvPicPr>
            <a:picLocks noChangeAspect="1"/>
          </p:cNvPicPr>
          <p:nvPr/>
        </p:nvPicPr>
        <p:blipFill>
          <a:blip r:embed="rId2"/>
          <a:stretch>
            <a:fillRect/>
          </a:stretch>
        </p:blipFill>
        <p:spPr>
          <a:xfrm>
            <a:off x="1609859" y="2894480"/>
            <a:ext cx="8255358" cy="3178325"/>
          </a:xfrm>
          <a:prstGeom prst="rect">
            <a:avLst/>
          </a:prstGeom>
        </p:spPr>
      </p:pic>
    </p:spTree>
    <p:extLst>
      <p:ext uri="{BB962C8B-B14F-4D97-AF65-F5344CB8AC3E}">
        <p14:creationId xmlns:p14="http://schemas.microsoft.com/office/powerpoint/2010/main" val="2979330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8D8DE-15D8-43C5-A21B-2DF38E20EA09}"/>
              </a:ext>
            </a:extLst>
          </p:cNvPr>
          <p:cNvSpPr>
            <a:spLocks noGrp="1"/>
          </p:cNvSpPr>
          <p:nvPr>
            <p:ph type="title"/>
          </p:nvPr>
        </p:nvSpPr>
        <p:spPr>
          <a:xfrm>
            <a:off x="646111" y="452718"/>
            <a:ext cx="9404723" cy="963958"/>
          </a:xfrm>
        </p:spPr>
        <p:txBody>
          <a:bodyPr/>
          <a:lstStyle/>
          <a:p>
            <a:r>
              <a:rPr lang="en-GB" dirty="0"/>
              <a:t>Details about flow chart:</a:t>
            </a:r>
          </a:p>
        </p:txBody>
      </p:sp>
      <p:sp>
        <p:nvSpPr>
          <p:cNvPr id="3" name="Content Placeholder 2">
            <a:extLst>
              <a:ext uri="{FF2B5EF4-FFF2-40B4-BE49-F238E27FC236}">
                <a16:creationId xmlns:a16="http://schemas.microsoft.com/office/drawing/2014/main" xmlns="" id="{6AAE8ABE-4E7E-44FA-B11B-317FC1BB52CD}"/>
              </a:ext>
            </a:extLst>
          </p:cNvPr>
          <p:cNvSpPr>
            <a:spLocks noGrp="1"/>
          </p:cNvSpPr>
          <p:nvPr>
            <p:ph idx="1"/>
          </p:nvPr>
        </p:nvSpPr>
        <p:spPr>
          <a:xfrm>
            <a:off x="645131" y="1609860"/>
            <a:ext cx="9954181" cy="4638540"/>
          </a:xfrm>
        </p:spPr>
        <p:txBody>
          <a:bodyPr/>
          <a:lstStyle/>
          <a:p>
            <a:r>
              <a:rPr lang="en-GB" dirty="0"/>
              <a:t>In this image it has also assigned a particular class to each pixel of the image. However, different objects of the same class have different </a:t>
            </a:r>
            <a:r>
              <a:rPr lang="en-GB" dirty="0" err="1"/>
              <a:t>colors</a:t>
            </a:r>
            <a:r>
              <a:rPr lang="en-GB" dirty="0"/>
              <a:t> (Person 1 as red, Person 2 as green, background as black, etc.). This is an example of </a:t>
            </a:r>
            <a:r>
              <a:rPr lang="en-GB" b="1" dirty="0"/>
              <a:t>instance segmentation</a:t>
            </a:r>
            <a:r>
              <a:rPr lang="en-GB" dirty="0"/>
              <a:t>.</a:t>
            </a:r>
          </a:p>
          <a:p>
            <a:endParaRPr lang="en-GB" dirty="0"/>
          </a:p>
        </p:txBody>
      </p:sp>
      <p:pic>
        <p:nvPicPr>
          <p:cNvPr id="5" name="Picture 4">
            <a:extLst>
              <a:ext uri="{FF2B5EF4-FFF2-40B4-BE49-F238E27FC236}">
                <a16:creationId xmlns:a16="http://schemas.microsoft.com/office/drawing/2014/main" xmlns="" id="{B8DBF297-6E09-4D15-9C30-F551903C631F}"/>
              </a:ext>
            </a:extLst>
          </p:cNvPr>
          <p:cNvPicPr>
            <a:picLocks noChangeAspect="1"/>
          </p:cNvPicPr>
          <p:nvPr/>
        </p:nvPicPr>
        <p:blipFill>
          <a:blip r:embed="rId2"/>
          <a:stretch>
            <a:fillRect/>
          </a:stretch>
        </p:blipFill>
        <p:spPr>
          <a:xfrm>
            <a:off x="1565376" y="3103808"/>
            <a:ext cx="8113690" cy="3144592"/>
          </a:xfrm>
          <a:prstGeom prst="rect">
            <a:avLst/>
          </a:prstGeom>
        </p:spPr>
      </p:pic>
    </p:spTree>
    <p:extLst>
      <p:ext uri="{BB962C8B-B14F-4D97-AF65-F5344CB8AC3E}">
        <p14:creationId xmlns:p14="http://schemas.microsoft.com/office/powerpoint/2010/main" val="3769983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79F35F-1D5D-4D97-9330-859E6407DF20}"/>
              </a:ext>
            </a:extLst>
          </p:cNvPr>
          <p:cNvSpPr>
            <a:spLocks noGrp="1"/>
          </p:cNvSpPr>
          <p:nvPr>
            <p:ph type="title"/>
          </p:nvPr>
        </p:nvSpPr>
        <p:spPr>
          <a:xfrm>
            <a:off x="646111" y="452718"/>
            <a:ext cx="9404723" cy="951079"/>
          </a:xfrm>
        </p:spPr>
        <p:txBody>
          <a:bodyPr/>
          <a:lstStyle/>
          <a:p>
            <a:r>
              <a:rPr lang="en-GB" dirty="0"/>
              <a:t>Details about flow chart:</a:t>
            </a:r>
          </a:p>
        </p:txBody>
      </p:sp>
      <p:sp>
        <p:nvSpPr>
          <p:cNvPr id="3" name="Content Placeholder 2">
            <a:extLst>
              <a:ext uri="{FF2B5EF4-FFF2-40B4-BE49-F238E27FC236}">
                <a16:creationId xmlns:a16="http://schemas.microsoft.com/office/drawing/2014/main" xmlns="" id="{C66C9A8A-1B0F-4117-B4E0-1362203CB945}"/>
              </a:ext>
            </a:extLst>
          </p:cNvPr>
          <p:cNvSpPr>
            <a:spLocks noGrp="1"/>
          </p:cNvSpPr>
          <p:nvPr>
            <p:ph idx="1"/>
          </p:nvPr>
        </p:nvSpPr>
        <p:spPr>
          <a:xfrm>
            <a:off x="645130" y="1403798"/>
            <a:ext cx="9404723" cy="4844602"/>
          </a:xfrm>
        </p:spPr>
        <p:txBody>
          <a:bodyPr>
            <a:normAutofit/>
          </a:bodyPr>
          <a:lstStyle/>
          <a:p>
            <a:pPr marL="457200" lvl="1" indent="0">
              <a:buNone/>
            </a:pPr>
            <a:r>
              <a:rPr lang="en-GB" sz="2800" dirty="0"/>
              <a:t>Establish dataset:</a:t>
            </a:r>
          </a:p>
          <a:p>
            <a:pPr marL="457200" lvl="1" indent="0">
              <a:buNone/>
            </a:pPr>
            <a:endParaRPr lang="en-GB" sz="2800" dirty="0"/>
          </a:p>
          <a:p>
            <a:pPr marL="457200" lvl="1" indent="0">
              <a:buNone/>
            </a:pPr>
            <a:r>
              <a:rPr lang="en-GB" sz="2800" dirty="0"/>
              <a:t>Then we will stablish our dataset :</a:t>
            </a:r>
          </a:p>
          <a:p>
            <a:pPr marL="457200" lvl="1" indent="0">
              <a:buNone/>
            </a:pPr>
            <a:endParaRPr lang="en-GB" sz="2800" dirty="0"/>
          </a:p>
          <a:p>
            <a:pPr lvl="3"/>
            <a:r>
              <a:rPr lang="en-GB" sz="2400" dirty="0"/>
              <a:t>total 5216 x-ray images files	</a:t>
            </a:r>
          </a:p>
          <a:p>
            <a:pPr lvl="3"/>
            <a:r>
              <a:rPr lang="en-GB" sz="2400" dirty="0"/>
              <a:t>Pneumonia 3875 x-ray images files</a:t>
            </a:r>
          </a:p>
          <a:p>
            <a:pPr lvl="3"/>
            <a:r>
              <a:rPr lang="en-GB" sz="2400" dirty="0"/>
              <a:t>Normal 1341 x-ray images files</a:t>
            </a:r>
          </a:p>
          <a:p>
            <a:pPr marL="1371600" lvl="3" indent="0">
              <a:buNone/>
            </a:pPr>
            <a:endParaRPr lang="en-GB" sz="2400" dirty="0"/>
          </a:p>
          <a:p>
            <a:pPr marL="457200" lvl="1" indent="0">
              <a:buNone/>
            </a:pPr>
            <a:r>
              <a:rPr lang="en-GB" sz="2800" dirty="0"/>
              <a:t> in our system. </a:t>
            </a:r>
          </a:p>
        </p:txBody>
      </p:sp>
    </p:spTree>
    <p:extLst>
      <p:ext uri="{BB962C8B-B14F-4D97-AF65-F5344CB8AC3E}">
        <p14:creationId xmlns:p14="http://schemas.microsoft.com/office/powerpoint/2010/main" val="3012779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02BCA7-30CA-4FB5-974C-AC109DC24D78}"/>
              </a:ext>
            </a:extLst>
          </p:cNvPr>
          <p:cNvSpPr>
            <a:spLocks noGrp="1"/>
          </p:cNvSpPr>
          <p:nvPr>
            <p:ph type="title"/>
          </p:nvPr>
        </p:nvSpPr>
        <p:spPr>
          <a:xfrm>
            <a:off x="646111" y="452718"/>
            <a:ext cx="9404723" cy="1015474"/>
          </a:xfrm>
        </p:spPr>
        <p:txBody>
          <a:bodyPr/>
          <a:lstStyle/>
          <a:p>
            <a:r>
              <a:rPr lang="en-GB" dirty="0"/>
              <a:t>Details about flow chart:</a:t>
            </a:r>
          </a:p>
        </p:txBody>
      </p:sp>
      <p:sp>
        <p:nvSpPr>
          <p:cNvPr id="3" name="Content Placeholder 2">
            <a:extLst>
              <a:ext uri="{FF2B5EF4-FFF2-40B4-BE49-F238E27FC236}">
                <a16:creationId xmlns:a16="http://schemas.microsoft.com/office/drawing/2014/main" xmlns="" id="{1B1C9E6E-4BEB-4A11-9271-81BDCA3303BC}"/>
              </a:ext>
            </a:extLst>
          </p:cNvPr>
          <p:cNvSpPr>
            <a:spLocks noGrp="1"/>
          </p:cNvSpPr>
          <p:nvPr>
            <p:ph idx="1"/>
          </p:nvPr>
        </p:nvSpPr>
        <p:spPr>
          <a:xfrm>
            <a:off x="645131" y="1378040"/>
            <a:ext cx="10237517" cy="4870360"/>
          </a:xfrm>
        </p:spPr>
        <p:txBody>
          <a:bodyPr>
            <a:normAutofit/>
          </a:bodyPr>
          <a:lstStyle/>
          <a:p>
            <a:r>
              <a:rPr lang="en-GB" sz="2800" dirty="0"/>
              <a:t>Design of CNN :</a:t>
            </a:r>
          </a:p>
          <a:p>
            <a:pPr marL="0" indent="0">
              <a:buNone/>
            </a:pPr>
            <a:endParaRPr lang="en-GB" sz="2800" dirty="0"/>
          </a:p>
          <a:p>
            <a:pPr marL="914400" lvl="2" indent="0">
              <a:buNone/>
            </a:pPr>
            <a:endParaRPr lang="en-GB" sz="3600" dirty="0"/>
          </a:p>
          <a:p>
            <a:pPr marL="914400" lvl="2" indent="0" algn="ctr">
              <a:buNone/>
            </a:pPr>
            <a:r>
              <a:rPr lang="en-GB" sz="3600" dirty="0"/>
              <a:t>Then we will design CNN network according to our needs. </a:t>
            </a:r>
          </a:p>
        </p:txBody>
      </p:sp>
    </p:spTree>
    <p:extLst>
      <p:ext uri="{BB962C8B-B14F-4D97-AF65-F5344CB8AC3E}">
        <p14:creationId xmlns:p14="http://schemas.microsoft.com/office/powerpoint/2010/main" val="1523468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F0AD79-BB8E-4B93-9A3E-4A40706CB253}"/>
              </a:ext>
            </a:extLst>
          </p:cNvPr>
          <p:cNvSpPr>
            <a:spLocks noGrp="1"/>
          </p:cNvSpPr>
          <p:nvPr>
            <p:ph type="title"/>
          </p:nvPr>
        </p:nvSpPr>
        <p:spPr/>
        <p:txBody>
          <a:bodyPr/>
          <a:lstStyle/>
          <a:p>
            <a:r>
              <a:rPr lang="en-GB" dirty="0"/>
              <a:t>Details about flow chart:</a:t>
            </a:r>
          </a:p>
        </p:txBody>
      </p:sp>
      <p:sp>
        <p:nvSpPr>
          <p:cNvPr id="3" name="Content Placeholder 2">
            <a:extLst>
              <a:ext uri="{FF2B5EF4-FFF2-40B4-BE49-F238E27FC236}">
                <a16:creationId xmlns:a16="http://schemas.microsoft.com/office/drawing/2014/main" xmlns="" id="{9CDB846D-B303-475B-8AD0-D7134D525857}"/>
              </a:ext>
            </a:extLst>
          </p:cNvPr>
          <p:cNvSpPr>
            <a:spLocks noGrp="1"/>
          </p:cNvSpPr>
          <p:nvPr>
            <p:ph idx="1"/>
          </p:nvPr>
        </p:nvSpPr>
        <p:spPr>
          <a:xfrm>
            <a:off x="645132" y="2052918"/>
            <a:ext cx="9404722" cy="4195481"/>
          </a:xfrm>
        </p:spPr>
        <p:txBody>
          <a:bodyPr>
            <a:normAutofit/>
          </a:bodyPr>
          <a:lstStyle/>
          <a:p>
            <a:r>
              <a:rPr lang="en-GB" sz="3200" dirty="0"/>
              <a:t>Train our system :</a:t>
            </a:r>
          </a:p>
          <a:p>
            <a:endParaRPr lang="en-GB" sz="2800" dirty="0"/>
          </a:p>
          <a:p>
            <a:pPr marL="0" indent="0">
              <a:buNone/>
            </a:pPr>
            <a:r>
              <a:rPr lang="en-GB" sz="2800" dirty="0"/>
              <a:t>	</a:t>
            </a:r>
          </a:p>
          <a:p>
            <a:pPr marL="0" indent="0" algn="ctr">
              <a:buNone/>
            </a:pPr>
            <a:r>
              <a:rPr lang="en-GB" sz="2800" dirty="0"/>
              <a:t>	Then we will train our network by  our training 	section of our dataset.</a:t>
            </a:r>
          </a:p>
        </p:txBody>
      </p:sp>
    </p:spTree>
    <p:extLst>
      <p:ext uri="{BB962C8B-B14F-4D97-AF65-F5344CB8AC3E}">
        <p14:creationId xmlns:p14="http://schemas.microsoft.com/office/powerpoint/2010/main" val="2966441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5470AB-8690-4046-A68D-3C4E66593B56}"/>
              </a:ext>
            </a:extLst>
          </p:cNvPr>
          <p:cNvSpPr>
            <a:spLocks noGrp="1"/>
          </p:cNvSpPr>
          <p:nvPr>
            <p:ph type="title"/>
          </p:nvPr>
        </p:nvSpPr>
        <p:spPr/>
        <p:txBody>
          <a:bodyPr/>
          <a:lstStyle/>
          <a:p>
            <a:r>
              <a:rPr lang="en-GB" dirty="0"/>
              <a:t>Details about flow chart:</a:t>
            </a:r>
          </a:p>
        </p:txBody>
      </p:sp>
      <p:sp>
        <p:nvSpPr>
          <p:cNvPr id="3" name="Content Placeholder 2">
            <a:extLst>
              <a:ext uri="{FF2B5EF4-FFF2-40B4-BE49-F238E27FC236}">
                <a16:creationId xmlns:a16="http://schemas.microsoft.com/office/drawing/2014/main" xmlns="" id="{33C92F74-59B1-4B42-9499-E05855B46925}"/>
              </a:ext>
            </a:extLst>
          </p:cNvPr>
          <p:cNvSpPr>
            <a:spLocks noGrp="1"/>
          </p:cNvSpPr>
          <p:nvPr>
            <p:ph idx="1"/>
          </p:nvPr>
        </p:nvSpPr>
        <p:spPr>
          <a:xfrm>
            <a:off x="645132" y="2052918"/>
            <a:ext cx="10186000" cy="4195481"/>
          </a:xfrm>
        </p:spPr>
        <p:txBody>
          <a:bodyPr>
            <a:normAutofit/>
          </a:bodyPr>
          <a:lstStyle/>
          <a:p>
            <a:r>
              <a:rPr lang="en-GB" sz="3200" dirty="0"/>
              <a:t>Network Optimization:</a:t>
            </a:r>
          </a:p>
          <a:p>
            <a:pPr marL="0" indent="0">
              <a:buNone/>
            </a:pPr>
            <a:endParaRPr lang="en-GB" sz="3200" dirty="0"/>
          </a:p>
          <a:p>
            <a:pPr marL="0" indent="0">
              <a:buNone/>
            </a:pPr>
            <a:endParaRPr lang="en-GB" sz="3200" dirty="0"/>
          </a:p>
          <a:p>
            <a:pPr marL="0" indent="0" algn="ctr">
              <a:buNone/>
            </a:pPr>
            <a:r>
              <a:rPr lang="en-GB" sz="3200" dirty="0"/>
              <a:t>We will adjust network structure and debug hyperparameters till get desired result.</a:t>
            </a:r>
          </a:p>
        </p:txBody>
      </p:sp>
    </p:spTree>
    <p:extLst>
      <p:ext uri="{BB962C8B-B14F-4D97-AF65-F5344CB8AC3E}">
        <p14:creationId xmlns:p14="http://schemas.microsoft.com/office/powerpoint/2010/main" val="384624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0AB824-2462-458B-B450-BD55E38248C9}"/>
              </a:ext>
            </a:extLst>
          </p:cNvPr>
          <p:cNvSpPr>
            <a:spLocks noGrp="1"/>
          </p:cNvSpPr>
          <p:nvPr>
            <p:ph type="title"/>
          </p:nvPr>
        </p:nvSpPr>
        <p:spPr/>
        <p:txBody>
          <a:bodyPr/>
          <a:lstStyle/>
          <a:p>
            <a:r>
              <a:rPr lang="en-GB" dirty="0"/>
              <a:t>Details about flow chart:</a:t>
            </a:r>
          </a:p>
        </p:txBody>
      </p:sp>
      <p:sp>
        <p:nvSpPr>
          <p:cNvPr id="3" name="Content Placeholder 2">
            <a:extLst>
              <a:ext uri="{FF2B5EF4-FFF2-40B4-BE49-F238E27FC236}">
                <a16:creationId xmlns:a16="http://schemas.microsoft.com/office/drawing/2014/main" xmlns="" id="{D3C8081C-69E5-421A-8DB5-1E80E1B023F5}"/>
              </a:ext>
            </a:extLst>
          </p:cNvPr>
          <p:cNvSpPr>
            <a:spLocks noGrp="1"/>
          </p:cNvSpPr>
          <p:nvPr>
            <p:ph idx="1"/>
          </p:nvPr>
        </p:nvSpPr>
        <p:spPr>
          <a:xfrm>
            <a:off x="645131" y="1429556"/>
            <a:ext cx="10289031" cy="4818844"/>
          </a:xfrm>
        </p:spPr>
        <p:txBody>
          <a:bodyPr>
            <a:normAutofit/>
          </a:bodyPr>
          <a:lstStyle/>
          <a:p>
            <a:r>
              <a:rPr lang="en-GB" sz="3200" dirty="0"/>
              <a:t>Pneumonia Recognition :</a:t>
            </a:r>
          </a:p>
          <a:p>
            <a:pPr marL="0" indent="0">
              <a:buNone/>
            </a:pPr>
            <a:r>
              <a:rPr lang="en-GB" sz="3200" dirty="0"/>
              <a:t>	</a:t>
            </a:r>
          </a:p>
          <a:p>
            <a:pPr marL="0" indent="0" algn="ctr">
              <a:buNone/>
            </a:pPr>
            <a:r>
              <a:rPr lang="en-GB" sz="3200" dirty="0"/>
              <a:t>	If we get desired result in doing optimization of our network then it is the end section of our system. The output result of the system will be </a:t>
            </a:r>
            <a:r>
              <a:rPr lang="en-GB" sz="3200" b="1" dirty="0"/>
              <a:t>either pneumonia or not.</a:t>
            </a:r>
          </a:p>
        </p:txBody>
      </p:sp>
    </p:spTree>
    <p:extLst>
      <p:ext uri="{BB962C8B-B14F-4D97-AF65-F5344CB8AC3E}">
        <p14:creationId xmlns:p14="http://schemas.microsoft.com/office/powerpoint/2010/main" val="3875845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96C0CC-695F-4062-85D3-7D5BD81B9EE2}"/>
              </a:ext>
            </a:extLst>
          </p:cNvPr>
          <p:cNvSpPr>
            <a:spLocks noGrp="1"/>
          </p:cNvSpPr>
          <p:nvPr>
            <p:ph type="title"/>
          </p:nvPr>
        </p:nvSpPr>
        <p:spPr/>
        <p:txBody>
          <a:bodyPr/>
          <a:lstStyle/>
          <a:p>
            <a:r>
              <a:rPr lang="en-GB" dirty="0"/>
              <a:t>End Section</a:t>
            </a:r>
          </a:p>
        </p:txBody>
      </p:sp>
      <p:sp>
        <p:nvSpPr>
          <p:cNvPr id="3" name="Content Placeholder 2">
            <a:extLst>
              <a:ext uri="{FF2B5EF4-FFF2-40B4-BE49-F238E27FC236}">
                <a16:creationId xmlns:a16="http://schemas.microsoft.com/office/drawing/2014/main" xmlns="" id="{99B70D6E-F01B-4461-BBD1-A6039BD5F3BB}"/>
              </a:ext>
            </a:extLst>
          </p:cNvPr>
          <p:cNvSpPr>
            <a:spLocks noGrp="1"/>
          </p:cNvSpPr>
          <p:nvPr>
            <p:ph idx="1"/>
          </p:nvPr>
        </p:nvSpPr>
        <p:spPr>
          <a:xfrm>
            <a:off x="645130" y="2052918"/>
            <a:ext cx="10714036" cy="4195481"/>
          </a:xfrm>
        </p:spPr>
        <p:txBody>
          <a:bodyPr/>
          <a:lstStyle/>
          <a:p>
            <a:pPr algn="ctr"/>
            <a:endParaRPr lang="en-GB" dirty="0"/>
          </a:p>
          <a:p>
            <a:pPr algn="ctr"/>
            <a:endParaRPr lang="en-GB" dirty="0"/>
          </a:p>
          <a:p>
            <a:pPr algn="ctr"/>
            <a:endParaRPr lang="en-GB" dirty="0"/>
          </a:p>
          <a:p>
            <a:pPr algn="ctr"/>
            <a:endParaRPr lang="en-GB" dirty="0"/>
          </a:p>
          <a:p>
            <a:pPr marL="0" indent="0" algn="ctr">
              <a:buNone/>
            </a:pPr>
            <a:r>
              <a:rPr lang="en-GB" sz="6000" dirty="0"/>
              <a:t>Thank you.</a:t>
            </a:r>
          </a:p>
        </p:txBody>
      </p:sp>
    </p:spTree>
    <p:extLst>
      <p:ext uri="{BB962C8B-B14F-4D97-AF65-F5344CB8AC3E}">
        <p14:creationId xmlns:p14="http://schemas.microsoft.com/office/powerpoint/2010/main" val="141690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Presented By:</a:t>
            </a:r>
            <a:br>
              <a:rPr lang="en-US" dirty="0"/>
            </a:br>
            <a:endParaRPr lang="en-US" dirty="0"/>
          </a:p>
        </p:txBody>
      </p:sp>
      <p:sp>
        <p:nvSpPr>
          <p:cNvPr id="3" name="Content Placeholder 2"/>
          <p:cNvSpPr>
            <a:spLocks noGrp="1"/>
          </p:cNvSpPr>
          <p:nvPr>
            <p:ph idx="1"/>
          </p:nvPr>
        </p:nvSpPr>
        <p:spPr/>
        <p:txBody>
          <a:bodyPr/>
          <a:lstStyle/>
          <a:p>
            <a:pPr marL="514350" indent="-514350">
              <a:buAutoNum type="arabicPeriod"/>
            </a:pPr>
            <a:r>
              <a:rPr lang="en-US" sz="3600" dirty="0">
                <a:latin typeface="Times New Roman" pitchFamily="18" charset="0"/>
                <a:cs typeface="Times New Roman" pitchFamily="18" charset="0"/>
              </a:rPr>
              <a:t>Joy Das Shanta </a:t>
            </a:r>
          </a:p>
          <a:p>
            <a:pPr marL="0" indent="0">
              <a:buNone/>
            </a:pPr>
            <a:r>
              <a:rPr lang="en-US" sz="3600" dirty="0">
                <a:latin typeface="Times New Roman" pitchFamily="18" charset="0"/>
                <a:cs typeface="Times New Roman" pitchFamily="18" charset="0"/>
              </a:rPr>
              <a:t>	id : 1402610200644</a:t>
            </a:r>
          </a:p>
          <a:p>
            <a:pPr marL="0" indent="0">
              <a:buNone/>
            </a:pPr>
            <a:r>
              <a:rPr lang="en-US" sz="3600" dirty="0">
                <a:latin typeface="Times New Roman" pitchFamily="18" charset="0"/>
                <a:cs typeface="Times New Roman" pitchFamily="18" charset="0"/>
              </a:rPr>
              <a:t>2. </a:t>
            </a:r>
            <a:r>
              <a:rPr lang="en-US" sz="3600" dirty="0" err="1" smtClean="0">
                <a:latin typeface="Times New Roman" pitchFamily="18" charset="0"/>
                <a:cs typeface="Times New Roman" pitchFamily="18" charset="0"/>
              </a:rPr>
              <a:t>Tasfia</a:t>
            </a:r>
            <a:r>
              <a:rPr lang="en-US" sz="3600" dirty="0" smtClean="0">
                <a:latin typeface="Times New Roman" pitchFamily="18" charset="0"/>
                <a:cs typeface="Times New Roman" pitchFamily="18" charset="0"/>
              </a:rPr>
              <a:t> </a:t>
            </a:r>
            <a:r>
              <a:rPr lang="en-US" sz="3600" dirty="0">
                <a:latin typeface="Times New Roman" pitchFamily="18" charset="0"/>
                <a:cs typeface="Times New Roman" pitchFamily="18" charset="0"/>
              </a:rPr>
              <a:t>Azim</a:t>
            </a:r>
          </a:p>
          <a:p>
            <a:pPr marL="0" indent="0">
              <a:buNone/>
            </a:pPr>
            <a:r>
              <a:rPr lang="en-US" sz="3600" dirty="0">
                <a:latin typeface="Times New Roman" pitchFamily="18" charset="0"/>
                <a:cs typeface="Times New Roman" pitchFamily="18" charset="0"/>
              </a:rPr>
              <a:t>	id : 1402610200668</a:t>
            </a:r>
          </a:p>
          <a:p>
            <a:endParaRPr lang="en-US" dirty="0"/>
          </a:p>
        </p:txBody>
      </p:sp>
    </p:spTree>
    <p:extLst>
      <p:ext uri="{BB962C8B-B14F-4D97-AF65-F5344CB8AC3E}">
        <p14:creationId xmlns:p14="http://schemas.microsoft.com/office/powerpoint/2010/main" val="1628901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D79E10-5DDC-4AC3-9516-15153DC1B598}"/>
              </a:ext>
            </a:extLst>
          </p:cNvPr>
          <p:cNvSpPr>
            <a:spLocks noGrp="1"/>
          </p:cNvSpPr>
          <p:nvPr>
            <p:ph type="title"/>
          </p:nvPr>
        </p:nvSpPr>
        <p:spPr>
          <a:xfrm>
            <a:off x="646111" y="452718"/>
            <a:ext cx="9404723" cy="925321"/>
          </a:xfrm>
        </p:spPr>
        <p:txBody>
          <a:bodyPr/>
          <a:lstStyle/>
          <a:p>
            <a:r>
              <a:rPr lang="en-GB" dirty="0"/>
              <a:t>What is Pneumonia:</a:t>
            </a:r>
          </a:p>
        </p:txBody>
      </p:sp>
      <p:sp>
        <p:nvSpPr>
          <p:cNvPr id="3" name="Content Placeholder 2">
            <a:extLst>
              <a:ext uri="{FF2B5EF4-FFF2-40B4-BE49-F238E27FC236}">
                <a16:creationId xmlns:a16="http://schemas.microsoft.com/office/drawing/2014/main" xmlns="" id="{D496F290-4F3B-4411-B836-2E29B4D25279}"/>
              </a:ext>
            </a:extLst>
          </p:cNvPr>
          <p:cNvSpPr>
            <a:spLocks noGrp="1"/>
          </p:cNvSpPr>
          <p:nvPr>
            <p:ph idx="1"/>
          </p:nvPr>
        </p:nvSpPr>
        <p:spPr>
          <a:xfrm>
            <a:off x="746975" y="1378040"/>
            <a:ext cx="10264461" cy="4870360"/>
          </a:xfrm>
        </p:spPr>
        <p:txBody>
          <a:bodyPr/>
          <a:lstStyle/>
          <a:p>
            <a:endParaRPr lang="en-GB" dirty="0"/>
          </a:p>
          <a:p>
            <a:endParaRPr lang="en-GB" dirty="0"/>
          </a:p>
          <a:p>
            <a:r>
              <a:rPr lang="en-GB" sz="2800" dirty="0" smtClean="0"/>
              <a:t>Pneumonia </a:t>
            </a:r>
            <a:r>
              <a:rPr lang="en-GB" sz="2800" dirty="0"/>
              <a:t>is an infection in one or both lungs.</a:t>
            </a:r>
          </a:p>
          <a:p>
            <a:r>
              <a:rPr lang="en-GB" sz="2800" dirty="0" smtClean="0"/>
              <a:t>It </a:t>
            </a:r>
            <a:r>
              <a:rPr lang="en-GB" sz="2800" dirty="0"/>
              <a:t>can be caused by bacteria, viruses, or fungi.</a:t>
            </a:r>
          </a:p>
          <a:p>
            <a:r>
              <a:rPr lang="en-GB" sz="2800" dirty="0" smtClean="0"/>
              <a:t>Bacterial </a:t>
            </a:r>
            <a:r>
              <a:rPr lang="en-GB" sz="2800" dirty="0"/>
              <a:t>pneumonia is the most common type in adults.</a:t>
            </a:r>
          </a:p>
          <a:p>
            <a:r>
              <a:rPr lang="en-GB" sz="2800" smtClean="0"/>
              <a:t>Pneumonia </a:t>
            </a:r>
            <a:r>
              <a:rPr lang="en-GB" sz="2800" dirty="0"/>
              <a:t>causes inflammation in the air sacs in your lungs, which are called alveoli. The alveoli fill with fluid or pus, making it difficult to breathe.</a:t>
            </a:r>
          </a:p>
        </p:txBody>
      </p:sp>
    </p:spTree>
    <p:extLst>
      <p:ext uri="{BB962C8B-B14F-4D97-AF65-F5344CB8AC3E}">
        <p14:creationId xmlns:p14="http://schemas.microsoft.com/office/powerpoint/2010/main" val="1973962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E88F32-096E-4782-A9E5-2C7CB1991BD7}"/>
              </a:ext>
            </a:extLst>
          </p:cNvPr>
          <p:cNvSpPr>
            <a:spLocks noGrp="1"/>
          </p:cNvSpPr>
          <p:nvPr>
            <p:ph type="title"/>
          </p:nvPr>
        </p:nvSpPr>
        <p:spPr/>
        <p:txBody>
          <a:bodyPr/>
          <a:lstStyle/>
          <a:p>
            <a:r>
              <a:rPr lang="en-GB" dirty="0"/>
              <a:t>Why this:</a:t>
            </a:r>
          </a:p>
        </p:txBody>
      </p:sp>
      <p:sp>
        <p:nvSpPr>
          <p:cNvPr id="3" name="Content Placeholder 2">
            <a:extLst>
              <a:ext uri="{FF2B5EF4-FFF2-40B4-BE49-F238E27FC236}">
                <a16:creationId xmlns:a16="http://schemas.microsoft.com/office/drawing/2014/main" xmlns="" id="{C3DC8F15-BE13-4797-A7B1-F6243419BB77}"/>
              </a:ext>
            </a:extLst>
          </p:cNvPr>
          <p:cNvSpPr>
            <a:spLocks noGrp="1"/>
          </p:cNvSpPr>
          <p:nvPr>
            <p:ph idx="1"/>
          </p:nvPr>
        </p:nvSpPr>
        <p:spPr>
          <a:xfrm>
            <a:off x="646110" y="1853248"/>
            <a:ext cx="10532751" cy="4395151"/>
          </a:xfrm>
        </p:spPr>
        <p:txBody>
          <a:bodyPr>
            <a:normAutofit/>
          </a:bodyPr>
          <a:lstStyle/>
          <a:p>
            <a:endParaRPr lang="en-GB" sz="2400" dirty="0"/>
          </a:p>
          <a:p>
            <a:r>
              <a:rPr lang="en-GB" sz="2400" dirty="0"/>
              <a:t>1. Every year 1.9 million children under 5 years of age die from pneumonia.</a:t>
            </a:r>
          </a:p>
          <a:p>
            <a:r>
              <a:rPr lang="en-GB" sz="2400" dirty="0"/>
              <a:t>2. Historically, pneumonia was the main cause of child death in developed countries, and in the United States in 1900, it is estimated that pneumonia killed 47 of every 1,000 children before the age of 5 years.</a:t>
            </a:r>
          </a:p>
          <a:p>
            <a:r>
              <a:rPr lang="en-GB" sz="2400" dirty="0"/>
              <a:t>3. However, in the low-income countries of Asia and Africa, pneumonia is still the main cause of child death.</a:t>
            </a:r>
          </a:p>
        </p:txBody>
      </p:sp>
    </p:spTree>
    <p:extLst>
      <p:ext uri="{BB962C8B-B14F-4D97-AF65-F5344CB8AC3E}">
        <p14:creationId xmlns:p14="http://schemas.microsoft.com/office/powerpoint/2010/main" val="4238206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5A8238-8D0E-4436-9C80-12F93135A864}"/>
              </a:ext>
            </a:extLst>
          </p:cNvPr>
          <p:cNvSpPr>
            <a:spLocks noGrp="1"/>
          </p:cNvSpPr>
          <p:nvPr>
            <p:ph type="title"/>
          </p:nvPr>
        </p:nvSpPr>
        <p:spPr/>
        <p:txBody>
          <a:bodyPr/>
          <a:lstStyle/>
          <a:p>
            <a:r>
              <a:rPr lang="en-GB" dirty="0"/>
              <a:t>Why this:</a:t>
            </a:r>
          </a:p>
        </p:txBody>
      </p:sp>
      <p:sp>
        <p:nvSpPr>
          <p:cNvPr id="3" name="Content Placeholder 2">
            <a:extLst>
              <a:ext uri="{FF2B5EF4-FFF2-40B4-BE49-F238E27FC236}">
                <a16:creationId xmlns:a16="http://schemas.microsoft.com/office/drawing/2014/main" xmlns="" id="{5E62A4CC-A365-4A74-A9EF-736636D57267}"/>
              </a:ext>
            </a:extLst>
          </p:cNvPr>
          <p:cNvSpPr>
            <a:spLocks noGrp="1"/>
          </p:cNvSpPr>
          <p:nvPr>
            <p:ph idx="1"/>
          </p:nvPr>
        </p:nvSpPr>
        <p:spPr>
          <a:xfrm>
            <a:off x="645132" y="2052918"/>
            <a:ext cx="9760998" cy="4195481"/>
          </a:xfrm>
        </p:spPr>
        <p:txBody>
          <a:bodyPr>
            <a:normAutofit/>
          </a:bodyPr>
          <a:lstStyle/>
          <a:p>
            <a:r>
              <a:rPr lang="en-GB" sz="2400" dirty="0"/>
              <a:t>Find out Pneumonia from X-ray images by a radiologist on begging stage is quite difficult and it’s need a lot of experience to detect it with accuracy.</a:t>
            </a:r>
          </a:p>
          <a:p>
            <a:endParaRPr lang="en-GB" sz="2400" dirty="0"/>
          </a:p>
          <a:p>
            <a:r>
              <a:rPr lang="en-GB" sz="2400" dirty="0"/>
              <a:t>Without finding this out in the very beginning stage it can be life-risking.</a:t>
            </a:r>
          </a:p>
          <a:p>
            <a:endParaRPr lang="en-GB" sz="2400" dirty="0"/>
          </a:p>
          <a:p>
            <a:r>
              <a:rPr lang="en-GB" sz="2400" dirty="0"/>
              <a:t>So we need to find this before it’s too late and with accuracy which is too difficult. </a:t>
            </a:r>
          </a:p>
        </p:txBody>
      </p:sp>
    </p:spTree>
    <p:extLst>
      <p:ext uri="{BB962C8B-B14F-4D97-AF65-F5344CB8AC3E}">
        <p14:creationId xmlns:p14="http://schemas.microsoft.com/office/powerpoint/2010/main" val="3396495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4808C4-C1AB-44FE-8A6B-7F7A5521B54D}"/>
              </a:ext>
            </a:extLst>
          </p:cNvPr>
          <p:cNvSpPr>
            <a:spLocks noGrp="1"/>
          </p:cNvSpPr>
          <p:nvPr>
            <p:ph type="title"/>
          </p:nvPr>
        </p:nvSpPr>
        <p:spPr>
          <a:xfrm>
            <a:off x="646111" y="452718"/>
            <a:ext cx="9404723" cy="783654"/>
          </a:xfrm>
        </p:spPr>
        <p:txBody>
          <a:bodyPr/>
          <a:lstStyle/>
          <a:p>
            <a:r>
              <a:rPr lang="en-GB" dirty="0"/>
              <a:t>Why this:</a:t>
            </a:r>
          </a:p>
        </p:txBody>
      </p:sp>
      <p:sp>
        <p:nvSpPr>
          <p:cNvPr id="3" name="Content Placeholder 2">
            <a:extLst>
              <a:ext uri="{FF2B5EF4-FFF2-40B4-BE49-F238E27FC236}">
                <a16:creationId xmlns:a16="http://schemas.microsoft.com/office/drawing/2014/main" xmlns="" id="{097426BA-E4DE-4D45-A3BD-1D22996D53C3}"/>
              </a:ext>
            </a:extLst>
          </p:cNvPr>
          <p:cNvSpPr>
            <a:spLocks noGrp="1"/>
          </p:cNvSpPr>
          <p:nvPr>
            <p:ph idx="1"/>
          </p:nvPr>
        </p:nvSpPr>
        <p:spPr>
          <a:xfrm>
            <a:off x="645131" y="1236372"/>
            <a:ext cx="10198880" cy="5012027"/>
          </a:xfrm>
        </p:spPr>
        <p:txBody>
          <a:bodyPr/>
          <a:lstStyle/>
          <a:p>
            <a:r>
              <a:rPr lang="en-GB" dirty="0"/>
              <a:t>A graph of child death rate by different disease:</a:t>
            </a:r>
          </a:p>
          <a:p>
            <a:endParaRPr lang="en-GB" dirty="0"/>
          </a:p>
          <a:p>
            <a:endParaRPr lang="en-GB" dirty="0"/>
          </a:p>
        </p:txBody>
      </p:sp>
      <p:pic>
        <p:nvPicPr>
          <p:cNvPr id="5" name="Picture 4">
            <a:extLst>
              <a:ext uri="{FF2B5EF4-FFF2-40B4-BE49-F238E27FC236}">
                <a16:creationId xmlns:a16="http://schemas.microsoft.com/office/drawing/2014/main" xmlns="" id="{774FC5F6-E196-46F3-9F98-53367DE57FA5}"/>
              </a:ext>
            </a:extLst>
          </p:cNvPr>
          <p:cNvPicPr/>
          <p:nvPr/>
        </p:nvPicPr>
        <p:blipFill>
          <a:blip r:embed="rId2">
            <a:extLst>
              <a:ext uri="{28A0092B-C50C-407E-A947-70E740481C1C}">
                <a14:useLocalDpi xmlns:a14="http://schemas.microsoft.com/office/drawing/2010/main" val="0"/>
              </a:ext>
            </a:extLst>
          </a:blip>
          <a:stretch>
            <a:fillRect/>
          </a:stretch>
        </p:blipFill>
        <p:spPr>
          <a:xfrm>
            <a:off x="645131" y="1725769"/>
            <a:ext cx="10791308" cy="4842455"/>
          </a:xfrm>
          <a:prstGeom prst="rect">
            <a:avLst/>
          </a:prstGeom>
        </p:spPr>
      </p:pic>
    </p:spTree>
    <p:extLst>
      <p:ext uri="{BB962C8B-B14F-4D97-AF65-F5344CB8AC3E}">
        <p14:creationId xmlns:p14="http://schemas.microsoft.com/office/powerpoint/2010/main" val="320196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A78CD-BB63-4C97-B267-DB2F636FF94E}"/>
              </a:ext>
            </a:extLst>
          </p:cNvPr>
          <p:cNvSpPr>
            <a:spLocks noGrp="1"/>
          </p:cNvSpPr>
          <p:nvPr>
            <p:ph type="title"/>
          </p:nvPr>
        </p:nvSpPr>
        <p:spPr>
          <a:xfrm>
            <a:off x="646111" y="452718"/>
            <a:ext cx="9404723" cy="1092747"/>
          </a:xfrm>
        </p:spPr>
        <p:txBody>
          <a:bodyPr/>
          <a:lstStyle/>
          <a:p>
            <a:r>
              <a:rPr lang="en-GB" dirty="0"/>
              <a:t>About Dataset:</a:t>
            </a:r>
          </a:p>
        </p:txBody>
      </p:sp>
      <p:sp>
        <p:nvSpPr>
          <p:cNvPr id="3" name="Content Placeholder 2">
            <a:extLst>
              <a:ext uri="{FF2B5EF4-FFF2-40B4-BE49-F238E27FC236}">
                <a16:creationId xmlns:a16="http://schemas.microsoft.com/office/drawing/2014/main" xmlns="" id="{E68C1F44-4E84-48A0-BDD4-3460D0511961}"/>
              </a:ext>
            </a:extLst>
          </p:cNvPr>
          <p:cNvSpPr>
            <a:spLocks noGrp="1"/>
          </p:cNvSpPr>
          <p:nvPr>
            <p:ph idx="1"/>
          </p:nvPr>
        </p:nvSpPr>
        <p:spPr>
          <a:xfrm>
            <a:off x="645131" y="1545466"/>
            <a:ext cx="10546609" cy="4702934"/>
          </a:xfrm>
        </p:spPr>
        <p:txBody>
          <a:bodyPr>
            <a:normAutofit/>
          </a:bodyPr>
          <a:lstStyle/>
          <a:p>
            <a:endParaRPr lang="en-GB" sz="2400" dirty="0"/>
          </a:p>
          <a:p>
            <a:endParaRPr lang="en-GB" sz="2400" dirty="0"/>
          </a:p>
          <a:p>
            <a:r>
              <a:rPr lang="en-GB" sz="2400" dirty="0"/>
              <a:t>We have a open source dataset which downloaded from internet where we have total 5216 x-ray images files of almost 2945 persons.</a:t>
            </a:r>
          </a:p>
          <a:p>
            <a:endParaRPr lang="en-GB" sz="2400" dirty="0"/>
          </a:p>
          <a:p>
            <a:r>
              <a:rPr lang="en-GB" sz="2400" dirty="0"/>
              <a:t>Where 3875 images of 1945 persons who have pneumonia and 1341 images of normal x-ray images who don’t have pneumonia.</a:t>
            </a:r>
          </a:p>
        </p:txBody>
      </p:sp>
    </p:spTree>
    <p:extLst>
      <p:ext uri="{BB962C8B-B14F-4D97-AF65-F5344CB8AC3E}">
        <p14:creationId xmlns:p14="http://schemas.microsoft.com/office/powerpoint/2010/main" val="655372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938123-C5EC-47CD-97D5-298241F68F82}"/>
              </a:ext>
            </a:extLst>
          </p:cNvPr>
          <p:cNvSpPr>
            <a:spLocks noGrp="1"/>
          </p:cNvSpPr>
          <p:nvPr>
            <p:ph type="title"/>
          </p:nvPr>
        </p:nvSpPr>
        <p:spPr>
          <a:xfrm>
            <a:off x="646111" y="452718"/>
            <a:ext cx="9404723" cy="912443"/>
          </a:xfrm>
        </p:spPr>
        <p:txBody>
          <a:bodyPr/>
          <a:lstStyle/>
          <a:p>
            <a:r>
              <a:rPr lang="en-GB" dirty="0"/>
              <a:t>What method will we follow:</a:t>
            </a:r>
          </a:p>
        </p:txBody>
      </p:sp>
      <p:sp>
        <p:nvSpPr>
          <p:cNvPr id="3" name="Content Placeholder 2">
            <a:extLst>
              <a:ext uri="{FF2B5EF4-FFF2-40B4-BE49-F238E27FC236}">
                <a16:creationId xmlns:a16="http://schemas.microsoft.com/office/drawing/2014/main" xmlns="" id="{75B85541-9886-460A-860A-63DDD8C9C830}"/>
              </a:ext>
            </a:extLst>
          </p:cNvPr>
          <p:cNvSpPr>
            <a:spLocks noGrp="1"/>
          </p:cNvSpPr>
          <p:nvPr>
            <p:ph idx="1"/>
          </p:nvPr>
        </p:nvSpPr>
        <p:spPr>
          <a:xfrm>
            <a:off x="645132" y="1661376"/>
            <a:ext cx="9404722" cy="4587024"/>
          </a:xfrm>
        </p:spPr>
        <p:txBody>
          <a:bodyPr/>
          <a:lstStyle/>
          <a:p>
            <a:r>
              <a:rPr lang="en-GB" dirty="0"/>
              <a:t>We will follow machine learning approach:</a:t>
            </a:r>
          </a:p>
        </p:txBody>
      </p:sp>
      <p:pic>
        <p:nvPicPr>
          <p:cNvPr id="4" name="Picture 3">
            <a:extLst>
              <a:ext uri="{FF2B5EF4-FFF2-40B4-BE49-F238E27FC236}">
                <a16:creationId xmlns:a16="http://schemas.microsoft.com/office/drawing/2014/main" xmlns="" id="{EABA9799-273A-455E-A66E-5593CED018F7}"/>
              </a:ext>
            </a:extLst>
          </p:cNvPr>
          <p:cNvPicPr/>
          <p:nvPr/>
        </p:nvPicPr>
        <p:blipFill>
          <a:blip r:embed="rId2">
            <a:extLst>
              <a:ext uri="{28A0092B-C50C-407E-A947-70E740481C1C}">
                <a14:useLocalDpi xmlns:a14="http://schemas.microsoft.com/office/drawing/2010/main" val="0"/>
              </a:ext>
            </a:extLst>
          </a:blip>
          <a:stretch>
            <a:fillRect/>
          </a:stretch>
        </p:blipFill>
        <p:spPr>
          <a:xfrm>
            <a:off x="1871770" y="2433168"/>
            <a:ext cx="8178084" cy="3493260"/>
          </a:xfrm>
          <a:prstGeom prst="rect">
            <a:avLst/>
          </a:prstGeom>
        </p:spPr>
      </p:pic>
    </p:spTree>
    <p:extLst>
      <p:ext uri="{BB962C8B-B14F-4D97-AF65-F5344CB8AC3E}">
        <p14:creationId xmlns:p14="http://schemas.microsoft.com/office/powerpoint/2010/main" val="3685176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67AC1C-E101-4BD1-814D-011772DCD92E}"/>
              </a:ext>
            </a:extLst>
          </p:cNvPr>
          <p:cNvSpPr>
            <a:spLocks noGrp="1"/>
          </p:cNvSpPr>
          <p:nvPr>
            <p:ph type="title"/>
          </p:nvPr>
        </p:nvSpPr>
        <p:spPr/>
        <p:txBody>
          <a:bodyPr/>
          <a:lstStyle/>
          <a:p>
            <a:r>
              <a:rPr lang="en-GB" dirty="0"/>
              <a:t>Predicated flow chart of our system</a:t>
            </a:r>
          </a:p>
        </p:txBody>
      </p:sp>
      <p:pic>
        <p:nvPicPr>
          <p:cNvPr id="4" name="Content Placeholder 3">
            <a:extLst>
              <a:ext uri="{FF2B5EF4-FFF2-40B4-BE49-F238E27FC236}">
                <a16:creationId xmlns:a16="http://schemas.microsoft.com/office/drawing/2014/main" xmlns="" id="{649B8F61-4225-4BBC-A2B9-344544CF555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75526" y="1331006"/>
            <a:ext cx="5640947" cy="5074276"/>
          </a:xfrm>
          <a:prstGeom prst="rect">
            <a:avLst/>
          </a:prstGeom>
        </p:spPr>
      </p:pic>
    </p:spTree>
    <p:extLst>
      <p:ext uri="{BB962C8B-B14F-4D97-AF65-F5344CB8AC3E}">
        <p14:creationId xmlns:p14="http://schemas.microsoft.com/office/powerpoint/2010/main" val="36313825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68</TotalTime>
  <Words>614</Words>
  <Application>Microsoft Office PowerPoint</Application>
  <PresentationFormat>Widescreen</PresentationFormat>
  <Paragraphs>90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Times New Roman</vt:lpstr>
      <vt:lpstr>Wingdings 3</vt:lpstr>
      <vt:lpstr>Ion</vt:lpstr>
      <vt:lpstr>Find out PNEUMONIA based on Chest X ray images by CNN of deep learning</vt:lpstr>
      <vt:lpstr>Presented By: </vt:lpstr>
      <vt:lpstr>What is Pneumonia:</vt:lpstr>
      <vt:lpstr>Why this:</vt:lpstr>
      <vt:lpstr>Why this:</vt:lpstr>
      <vt:lpstr>Why this:</vt:lpstr>
      <vt:lpstr>About Dataset:</vt:lpstr>
      <vt:lpstr>What method will we follow:</vt:lpstr>
      <vt:lpstr>Predicated flow chart of our system</vt:lpstr>
      <vt:lpstr>Details about flow chart:</vt:lpstr>
      <vt:lpstr>Details about flow chart:</vt:lpstr>
      <vt:lpstr>Details about flow chart:</vt:lpstr>
      <vt:lpstr>Details about flow chart:</vt:lpstr>
      <vt:lpstr>Details about flow chart:</vt:lpstr>
      <vt:lpstr>Details about flow chart:</vt:lpstr>
      <vt:lpstr>Details about flow chart:</vt:lpstr>
      <vt:lpstr>Details about flow chart:</vt:lpstr>
      <vt:lpstr>Details about flow chart:</vt:lpstr>
      <vt:lpstr>End Section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 </dc:title>
  <dc:creator>ASUS</dc:creator>
  <cp:lastModifiedBy>Microsoft account</cp:lastModifiedBy>
  <cp:revision>93</cp:revision>
  <dcterms:created xsi:type="dcterms:W3CDTF">2019-11-16T13:21:09Z</dcterms:created>
  <dcterms:modified xsi:type="dcterms:W3CDTF">2020-01-24T18:53:45Z</dcterms:modified>
</cp:coreProperties>
</file>