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48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915F-5F0B-4171-805F-5A2466DB0E77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2C11-E05B-44B1-A922-B5C3DE54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http://newrelic.com/solutions/application-development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3 rows (left 3 columns) are measures of activity: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changes, source code changes, and document changes.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bottom 3 rows (columns 4,5, and 6) are indicators of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status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changes are not as highly correlated with document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Turning now to the relative indicators of status, we can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that source changes shows the strongest rank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correlationwith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social network status indicators of normalized out and in-degrees, and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indicates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even within the higher-status group of developers, the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active developers play the strongest role of communicators, brokers, and gatekeepers.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LOC, McCabe’s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cyclomatic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complexity, and call relations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SQuaVisiT</a:t>
            </a:r>
            <a:r>
              <a:rPr lang="en-US" smtClean="0"/>
              <a:t> to parse, extract metrics and call relations from the entire system in under 30 minutes on an ordinary PC.</a:t>
            </a:r>
            <a:br>
              <a:rPr lang="en-US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structure, displayed as a set of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concentric rings (functions, modules, layers from inside 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outside) and the calls as hierarchically bundled curves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pixels denote code duplications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C&amp;C activities influence the design, structure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evolution of software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i="0" dirty="0" smtClean="0"/>
              <a:t>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 is similar to Andrew Smith, but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Patel is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dissimilar to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Ratnaswamy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i="0" dirty="0" smtClean="0"/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Erin Bird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erinb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ebird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pruned email social network; the full network is too large to render in a useful fashion on non-interactive media. Each directional link in Figure 3 indicates a message count of at least 150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2C11-E05B-44B1-A922-B5C3DE54F9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46E2620-A87C-4BAA-857A-BF48FA2B27C2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F33A4AB-B6BD-4D12-9B5F-D73C2C4F64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jitsu.com/global/Images/Fujitsu-Interstage-Process-Analytics-Factshee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reddrum@attglobal.ne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rel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971800"/>
            <a:ext cx="4013200" cy="428625"/>
          </a:xfrm>
        </p:spPr>
        <p:txBody>
          <a:bodyPr/>
          <a:lstStyle/>
          <a:p>
            <a:r>
              <a:rPr lang="en-US" dirty="0" smtClean="0"/>
              <a:t>Joydeep(MT2013062)</a:t>
            </a:r>
            <a:br>
              <a:rPr lang="en-US" dirty="0" smtClean="0"/>
            </a:br>
            <a:r>
              <a:rPr lang="en-US" dirty="0" smtClean="0"/>
              <a:t>IIIT,Bangalore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4013200" cy="59944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Software Analytics (Talk  3)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Although </a:t>
            </a:r>
            <a:r>
              <a:rPr lang="en-US" dirty="0" smtClean="0"/>
              <a:t>many tools </a:t>
            </a:r>
            <a:r>
              <a:rPr lang="en-US" dirty="0"/>
              <a:t>such as parsers and fact extractors exist for this, this</a:t>
            </a:r>
            <a:br>
              <a:rPr lang="en-US" dirty="0"/>
            </a:br>
            <a:r>
              <a:rPr lang="en-US" dirty="0"/>
              <a:t>is still a semi-automatic, delicate process. Besides, interpretation of the retrieved facts, such as tens of </a:t>
            </a:r>
            <a:r>
              <a:rPr lang="en-US" dirty="0" smtClean="0"/>
              <a:t>thousands of </a:t>
            </a:r>
            <a:r>
              <a:rPr lang="en-US" dirty="0"/>
              <a:t>metrics and module interdependencies, is also </a:t>
            </a:r>
            <a:r>
              <a:rPr lang="en-US" dirty="0" smtClean="0"/>
              <a:t>difficult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 Hence </a:t>
            </a:r>
            <a:r>
              <a:rPr lang="en-US" dirty="0" err="1" smtClean="0"/>
              <a:t>SQuAVisiT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has two subsystems: one for quality assessment and the other for </a:t>
            </a:r>
            <a:r>
              <a:rPr lang="en-US" dirty="0" smtClean="0"/>
              <a:t>visualization.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QuA</a:t>
            </a:r>
            <a:r>
              <a:rPr lang="en-US" dirty="0" smtClean="0"/>
              <a:t> : structured around </a:t>
            </a:r>
            <a:r>
              <a:rPr lang="en-US" dirty="0"/>
              <a:t>a database which stores facts and metrics </a:t>
            </a:r>
            <a:r>
              <a:rPr lang="en-US" dirty="0" smtClean="0"/>
              <a:t>extracted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Vis) subsystem couples the </a:t>
            </a:r>
            <a:r>
              <a:rPr lang="en-US" dirty="0" smtClean="0"/>
              <a:t>database with </a:t>
            </a:r>
            <a:r>
              <a:rPr lang="en-US" dirty="0"/>
              <a:t>a number of </a:t>
            </a:r>
            <a:r>
              <a:rPr lang="en-US" dirty="0" err="1"/>
              <a:t>visualisation</a:t>
            </a:r>
            <a:r>
              <a:rPr lang="en-US" dirty="0"/>
              <a:t> tools, also loosely </a:t>
            </a:r>
            <a:r>
              <a:rPr lang="en-US" dirty="0" smtClean="0"/>
              <a:t>integrated as </a:t>
            </a:r>
            <a:r>
              <a:rPr lang="en-US" dirty="0"/>
              <a:t>plug-ins. 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err="1"/>
              <a:t>TableVision</a:t>
            </a:r>
            <a:r>
              <a:rPr lang="en-US" dirty="0"/>
              <a:t> :</a:t>
            </a:r>
            <a:r>
              <a:rPr lang="en-US" dirty="0" smtClean="0"/>
              <a:t> </a:t>
            </a:r>
            <a:r>
              <a:rPr lang="en-US" dirty="0"/>
              <a:t>displays tables of hundreds of thousands of rows</a:t>
            </a:r>
            <a:br>
              <a:rPr lang="en-US" dirty="0"/>
            </a:br>
            <a:r>
              <a:rPr lang="en-US" dirty="0"/>
              <a:t>containing extraction metrics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/>
              <a:t>MatrixZoom</a:t>
            </a:r>
            <a:r>
              <a:rPr lang="en-US" dirty="0"/>
              <a:t> :</a:t>
            </a:r>
            <a:r>
              <a:rPr lang="en-US" dirty="0" smtClean="0"/>
              <a:t> </a:t>
            </a:r>
            <a:r>
              <a:rPr lang="en-US" dirty="0"/>
              <a:t>displays dependency (</a:t>
            </a:r>
            <a:r>
              <a:rPr lang="en-US" i="1" dirty="0"/>
              <a:t>e.g. </a:t>
            </a:r>
            <a:r>
              <a:rPr lang="en-US" dirty="0"/>
              <a:t>call graphs) and structural (</a:t>
            </a:r>
            <a:r>
              <a:rPr lang="en-US" i="1" dirty="0"/>
              <a:t>e.g. </a:t>
            </a:r>
            <a:r>
              <a:rPr lang="en-US" dirty="0"/>
              <a:t>system hierarchy) information using a matrix metaphor.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ExtraVis</a:t>
            </a:r>
            <a:r>
              <a:rPr lang="en-US" dirty="0" smtClean="0"/>
              <a:t> : displays </a:t>
            </a:r>
            <a:r>
              <a:rPr lang="en-US" dirty="0"/>
              <a:t>the same dependency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/>
              <a:t>GemX</a:t>
            </a:r>
            <a:r>
              <a:rPr lang="en-US" dirty="0" smtClean="0"/>
              <a:t> : </a:t>
            </a:r>
            <a:r>
              <a:rPr lang="en-US" dirty="0"/>
              <a:t>displays </a:t>
            </a:r>
            <a:r>
              <a:rPr lang="en-US" dirty="0" smtClean="0"/>
              <a:t>code duplication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COBOL legacy system of a large insurance </a:t>
            </a:r>
            <a:r>
              <a:rPr lang="en-US" dirty="0" smtClean="0"/>
              <a:t>fund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3 </a:t>
            </a:r>
            <a:r>
              <a:rPr lang="en-US" dirty="0"/>
              <a:t>thousand modules, 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1.7 </a:t>
            </a:r>
            <a:r>
              <a:rPr lang="en-US" dirty="0"/>
              <a:t>million LOCs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system provides support for a variety </a:t>
            </a:r>
            <a:r>
              <a:rPr lang="en-US" dirty="0" smtClean="0"/>
              <a:t>of online </a:t>
            </a:r>
            <a:r>
              <a:rPr lang="en-US" dirty="0"/>
              <a:t>requests and batch executions. The system is at </a:t>
            </a:r>
            <a:r>
              <a:rPr lang="en-US" dirty="0" smtClean="0"/>
              <a:t>the starting </a:t>
            </a:r>
            <a:r>
              <a:rPr lang="en-US" dirty="0"/>
              <a:t>point of migration to a new, presumably </a:t>
            </a:r>
            <a:r>
              <a:rPr lang="en-US" dirty="0" smtClean="0"/>
              <a:t>Java-based business </a:t>
            </a:r>
            <a:r>
              <a:rPr lang="en-US" dirty="0"/>
              <a:t>rules engine platform. At this point it is </a:t>
            </a:r>
            <a:r>
              <a:rPr lang="en-US" dirty="0" smtClean="0"/>
              <a:t>crucial to </a:t>
            </a:r>
            <a:r>
              <a:rPr lang="en-US" dirty="0"/>
              <a:t>assess the existing system to decide which system artifacts, </a:t>
            </a:r>
            <a:r>
              <a:rPr lang="en-US" i="1" dirty="0"/>
              <a:t>e.g. </a:t>
            </a:r>
            <a:r>
              <a:rPr lang="en-US" dirty="0"/>
              <a:t>architecture, business rules or code, are </a:t>
            </a:r>
            <a:r>
              <a:rPr lang="en-US" dirty="0" smtClean="0"/>
              <a:t>reusable and </a:t>
            </a:r>
            <a:r>
              <a:rPr lang="en-US" dirty="0"/>
              <a:t>which not, and what is the migration </a:t>
            </a:r>
            <a:r>
              <a:rPr lang="en-US" dirty="0" smtClean="0"/>
              <a:t>effort.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0" y="1752600"/>
            <a:ext cx="9144000" cy="11430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Every horizontal pixel line shows a different module, </a:t>
            </a:r>
            <a:r>
              <a:rPr lang="en-US" dirty="0" smtClean="0"/>
              <a:t>and every </a:t>
            </a:r>
            <a:r>
              <a:rPr lang="en-US" dirty="0"/>
              <a:t>column a </a:t>
            </a:r>
            <a:r>
              <a:rPr lang="en-US" dirty="0" smtClean="0"/>
              <a:t>different metric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153400" cy="48672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867399" cy="477771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600" dirty="0"/>
              <a:t>The modules are sorted </a:t>
            </a:r>
            <a:r>
              <a:rPr lang="en-US" sz="2600" dirty="0" smtClean="0"/>
              <a:t>on decreasing </a:t>
            </a:r>
            <a:r>
              <a:rPr lang="en-US" sz="2600" dirty="0"/>
              <a:t>McCabe metric values. This help us locating </a:t>
            </a:r>
            <a:r>
              <a:rPr lang="en-US" sz="2600" dirty="0" smtClean="0"/>
              <a:t>the most </a:t>
            </a:r>
            <a:r>
              <a:rPr lang="en-US" sz="2600" dirty="0"/>
              <a:t>complex (top) modules, which are less than 5% of </a:t>
            </a:r>
            <a:r>
              <a:rPr lang="en-US" sz="2600" dirty="0" smtClean="0"/>
              <a:t>the system</a:t>
            </a:r>
            <a:br>
              <a:rPr lang="en-US" sz="2600" dirty="0" smtClean="0"/>
            </a:br>
            <a:endParaRPr lang="en-US" sz="26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dirty="0"/>
              <a:t>a high-level module called </a:t>
            </a:r>
            <a:r>
              <a:rPr lang="en-US" sz="2600" dirty="0" smtClean="0"/>
              <a:t>the ’Business-rules</a:t>
            </a:r>
            <a:r>
              <a:rPr lang="en-US" sz="2600" dirty="0"/>
              <a:t>’ layer. This violates a main design </a:t>
            </a:r>
            <a:r>
              <a:rPr lang="en-US" sz="2600" dirty="0" smtClean="0"/>
              <a:t>decision saying </a:t>
            </a:r>
            <a:r>
              <a:rPr lang="en-US" sz="2600" dirty="0"/>
              <a:t>that business-rules can be called from low levels </a:t>
            </a:r>
            <a:r>
              <a:rPr lang="en-US" sz="2600" dirty="0" smtClean="0"/>
              <a:t>only in </a:t>
            </a:r>
            <a:r>
              <a:rPr lang="en-US" sz="2600" dirty="0"/>
              <a:t>order to make the system more </a:t>
            </a:r>
            <a:r>
              <a:rPr lang="en-US" sz="2600" dirty="0" smtClean="0"/>
              <a:t>maintainable</a:t>
            </a:r>
            <a:br>
              <a:rPr lang="en-US" sz="2600" dirty="0" smtClean="0"/>
            </a:br>
            <a:endParaRPr lang="en-US" sz="26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dirty="0" smtClean="0"/>
              <a:t>Widely </a:t>
            </a:r>
            <a:r>
              <a:rPr lang="en-US" sz="2600" dirty="0"/>
              <a:t>spread black spots show </a:t>
            </a:r>
            <a:r>
              <a:rPr lang="en-US" sz="2600" dirty="0" smtClean="0"/>
              <a:t>code duplication</a:t>
            </a:r>
            <a:r>
              <a:rPr lang="en-US" sz="2600" dirty="0"/>
              <a:t/>
            </a:r>
            <a:br>
              <a:rPr lang="en-US" sz="2600" dirty="0"/>
            </a:b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incorporated several such third-party tools for the visualization of</a:t>
            </a:r>
            <a:br>
              <a:rPr lang="en-US" dirty="0"/>
            </a:br>
            <a:r>
              <a:rPr lang="en-US" dirty="0"/>
              <a:t>call relations and system structure, and metrics visualization. These </a:t>
            </a:r>
            <a:r>
              <a:rPr lang="en-US" dirty="0" smtClean="0"/>
              <a:t>tools use </a:t>
            </a:r>
            <a:r>
              <a:rPr lang="en-US" dirty="0"/>
              <a:t>novel visualization techniques </a:t>
            </a:r>
            <a:r>
              <a:rPr lang="en-US" dirty="0" smtClean="0"/>
              <a:t>such as </a:t>
            </a:r>
            <a:r>
              <a:rPr lang="en-US" dirty="0"/>
              <a:t>bundled edges, matrix plots, and table </a:t>
            </a:r>
            <a:r>
              <a:rPr lang="en-US" dirty="0" smtClean="0"/>
              <a:t>lens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metrics </a:t>
            </a:r>
            <a:r>
              <a:rPr lang="en-US" dirty="0" smtClean="0"/>
              <a:t>extracted by </a:t>
            </a:r>
            <a:r>
              <a:rPr lang="en-US" dirty="0"/>
              <a:t>a number of third-party plug-ins. One such plug-in is </a:t>
            </a:r>
            <a:r>
              <a:rPr lang="en-US" b="1" u="sng" dirty="0" smtClean="0">
                <a:solidFill>
                  <a:srgbClr val="FF0000"/>
                </a:solidFill>
              </a:rPr>
              <a:t>COBOL </a:t>
            </a:r>
            <a:r>
              <a:rPr lang="en-US" b="1" u="sng" dirty="0">
                <a:solidFill>
                  <a:srgbClr val="FF0000"/>
                </a:solidFill>
              </a:rPr>
              <a:t>preprocessor and </a:t>
            </a:r>
            <a:r>
              <a:rPr lang="en-US" b="1" u="sng" dirty="0" smtClean="0">
                <a:solidFill>
                  <a:srgbClr val="FF0000"/>
                </a:solidFill>
              </a:rPr>
              <a:t>parser</a:t>
            </a:r>
            <a:r>
              <a:rPr lang="en-US" b="1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also extracts </a:t>
            </a:r>
            <a:r>
              <a:rPr lang="en-US" dirty="0" smtClean="0"/>
              <a:t>basic facts</a:t>
            </a:r>
            <a:r>
              <a:rPr lang="en-US" dirty="0"/>
              <a:t>, such as number of LOC, McCabe’s </a:t>
            </a:r>
            <a:r>
              <a:rPr lang="en-US" dirty="0" err="1"/>
              <a:t>cyclomatic</a:t>
            </a:r>
            <a:r>
              <a:rPr lang="en-US" dirty="0"/>
              <a:t> complexity, and call </a:t>
            </a:r>
            <a:r>
              <a:rPr lang="en-US" dirty="0" smtClean="0"/>
              <a:t>relations. </a:t>
            </a:r>
            <a:r>
              <a:rPr lang="en-US" dirty="0"/>
              <a:t>Another </a:t>
            </a:r>
            <a:r>
              <a:rPr lang="en-US" dirty="0" smtClean="0"/>
              <a:t>plug-in integrates </a:t>
            </a:r>
            <a:r>
              <a:rPr lang="en-US" b="1" u="sng" dirty="0" err="1" smtClean="0">
                <a:solidFill>
                  <a:srgbClr val="FF0000"/>
                </a:solidFill>
              </a:rPr>
              <a:t>CCFinder</a:t>
            </a:r>
            <a:r>
              <a:rPr lang="en-US" dirty="0" smtClean="0"/>
              <a:t>, </a:t>
            </a:r>
            <a:r>
              <a:rPr lang="en-US" dirty="0"/>
              <a:t>a state of the art code duplication</a:t>
            </a:r>
            <a:br>
              <a:rPr lang="en-US" dirty="0"/>
            </a:br>
            <a:r>
              <a:rPr lang="en-US" dirty="0"/>
              <a:t>detection tool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800" b="1" dirty="0"/>
              <a:t>Mining Email Social Networks</a:t>
            </a:r>
            <a:r>
              <a:rPr lang="en-US" sz="2800" i="1" dirty="0" smtClean="0"/>
              <a:t>∗</a:t>
            </a:r>
            <a:br>
              <a:rPr lang="en-US" sz="2800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Christian Bird, Alex </a:t>
            </a:r>
            <a:r>
              <a:rPr lang="en-US" b="1" dirty="0" err="1">
                <a:solidFill>
                  <a:srgbClr val="FFFF00"/>
                </a:solidFill>
              </a:rPr>
              <a:t>Gourley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 err="1">
                <a:solidFill>
                  <a:srgbClr val="FFFF00"/>
                </a:solidFill>
              </a:rPr>
              <a:t>Prem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Devanbu</a:t>
            </a:r>
            <a:r>
              <a:rPr lang="en-US" b="1" dirty="0">
                <a:solidFill>
                  <a:srgbClr val="FFFF00"/>
                </a:solidFill>
              </a:rPr>
              <a:t>, Michael </a:t>
            </a:r>
            <a:r>
              <a:rPr lang="en-US" b="1" dirty="0" err="1">
                <a:solidFill>
                  <a:srgbClr val="FFFF00"/>
                </a:solidFill>
              </a:rPr>
              <a:t>Gertz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Dept. of Computer Science, Kemper Hall,</a:t>
            </a:r>
            <a:br>
              <a:rPr lang="en-US" dirty="0"/>
            </a:b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FFFF00"/>
                </a:solidFill>
              </a:rPr>
              <a:t>Anand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Swaminathan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Graduate School of Management,</a:t>
            </a:r>
            <a:br>
              <a:rPr lang="en-US" dirty="0"/>
            </a:br>
            <a:r>
              <a:rPr lang="en-US" dirty="0"/>
              <a:t>University of California, Davis,</a:t>
            </a:r>
            <a:br>
              <a:rPr lang="en-US" dirty="0"/>
            </a:br>
            <a:r>
              <a:rPr lang="en-US" dirty="0"/>
              <a:t>Davis, California Republic.</a:t>
            </a:r>
            <a:br>
              <a:rPr lang="en-US" dirty="0"/>
            </a:br>
            <a:r>
              <a:rPr lang="en-US" dirty="0" smtClean="0"/>
              <a:t>aswaminathan@ucdavis.edu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INTERSTAGE PROCESS ANALYTICS </a:t>
            </a:r>
            <a:r>
              <a:rPr lang="en-US" dirty="0" smtClean="0"/>
              <a:t>SOFTWARE </a:t>
            </a:r>
            <a:r>
              <a:rPr lang="en-US" dirty="0"/>
              <a:t>by Fujitsu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http://www.fujitsu.com/global/Images/Fujitsu-Interstage-Process-Analytics-Factsheet.pdf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software Analytics products in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Communication &amp; Co-ordination activities are central to</a:t>
            </a:r>
            <a:br>
              <a:rPr lang="en-US" dirty="0"/>
            </a:br>
            <a:r>
              <a:rPr lang="en-US" dirty="0"/>
              <a:t>large software </a:t>
            </a:r>
            <a:r>
              <a:rPr lang="en-US" dirty="0" smtClean="0"/>
              <a:t>projects</a:t>
            </a:r>
            <a:br>
              <a:rPr lang="en-US" dirty="0" smtClean="0"/>
            </a:b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S</a:t>
            </a:r>
            <a:r>
              <a:rPr lang="en-US" dirty="0" smtClean="0"/>
              <a:t>ource Software</a:t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email </a:t>
            </a:r>
            <a:r>
              <a:rPr lang="en-US" dirty="0" smtClean="0"/>
              <a:t>archives of </a:t>
            </a:r>
            <a:r>
              <a:rPr lang="en-US" dirty="0"/>
              <a:t>OSS projects provide a useful trace of the communication and co-ordination activities of the participants.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difficulty </a:t>
            </a:r>
            <a:r>
              <a:rPr lang="en-US" dirty="0" smtClean="0"/>
              <a:t>and intensity </a:t>
            </a:r>
            <a:r>
              <a:rPr lang="en-US" dirty="0"/>
              <a:t>of the required coordination effort is quite </a:t>
            </a:r>
            <a:r>
              <a:rPr lang="en-US" dirty="0" smtClean="0"/>
              <a:t>high; this </a:t>
            </a:r>
            <a:r>
              <a:rPr lang="en-US" dirty="0"/>
              <a:t>is often cited as the reason why adding more developers</a:t>
            </a:r>
            <a:br>
              <a:rPr lang="en-US" dirty="0"/>
            </a:br>
            <a:r>
              <a:rPr lang="en-US" dirty="0"/>
              <a:t>doesn’t necessarily speed-up </a:t>
            </a:r>
            <a:r>
              <a:rPr lang="en-US" dirty="0" smtClean="0"/>
              <a:t>development.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open-source </a:t>
            </a:r>
            <a:r>
              <a:rPr lang="en-US" dirty="0" smtClean="0"/>
              <a:t>project includes </a:t>
            </a:r>
            <a:r>
              <a:rPr lang="en-US" dirty="0"/>
              <a:t>one or more public mailing lists wherein </a:t>
            </a:r>
            <a:r>
              <a:rPr lang="en-US" dirty="0" smtClean="0"/>
              <a:t>project stakeholders </a:t>
            </a:r>
            <a:r>
              <a:rPr lang="en-US" dirty="0"/>
              <a:t>can communicate and coordinate their activities. The entire trace of these mailing lists are archived and</a:t>
            </a:r>
            <a:br>
              <a:rPr lang="en-US" dirty="0"/>
            </a:br>
            <a:r>
              <a:rPr lang="en-US" dirty="0"/>
              <a:t>available for study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These archives, along with the versioned source code repositories and other on-line artifacts constitute a unique </a:t>
            </a:r>
            <a:r>
              <a:rPr lang="en-US" dirty="0" smtClean="0"/>
              <a:t>and valuable </a:t>
            </a:r>
            <a:r>
              <a:rPr lang="en-US" dirty="0"/>
              <a:t>resource for the study of C&amp;C activities in </a:t>
            </a:r>
            <a:r>
              <a:rPr lang="en-US" dirty="0" smtClean="0"/>
              <a:t>software projects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Stories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Possibilities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CHATTERERS &amp; </a:t>
            </a:r>
            <a:r>
              <a:rPr lang="en-US" dirty="0" smtClean="0"/>
              <a:t>CHANGERS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i="1" dirty="0"/>
              <a:t>• </a:t>
            </a:r>
            <a:r>
              <a:rPr lang="en-US" dirty="0"/>
              <a:t>What are the properties of the social network of developers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Are developers who send a lot of messages on the mailing list also very active in source code changes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Do developers play a different role than </a:t>
            </a:r>
            <a:r>
              <a:rPr lang="en-US" dirty="0" smtClean="0"/>
              <a:t>non-developers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social network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• Do the most active developers have the highest </a:t>
            </a:r>
            <a:r>
              <a:rPr lang="en-US" dirty="0" smtClean="0"/>
              <a:t>status</a:t>
            </a:r>
            <a:r>
              <a:rPr lang="en-US" dirty="0"/>
              <a:t> </a:t>
            </a:r>
            <a:r>
              <a:rPr lang="en-US" dirty="0" smtClean="0"/>
              <a:t>among </a:t>
            </a:r>
            <a:r>
              <a:rPr lang="en-US" dirty="0"/>
              <a:t>developers 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From: "Bill Stoddard" </a:t>
            </a:r>
            <a:r>
              <a:rPr lang="en-US" dirty="0" smtClean="0">
                <a:hlinkClick r:id="rId2"/>
              </a:rPr>
              <a:t>reddrum@attglobal.net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Our first step in resolving aliases is to automatically crawl messages and extract all such headers </a:t>
            </a:r>
            <a:r>
              <a:rPr lang="en-US" dirty="0" smtClean="0"/>
              <a:t>to produce </a:t>
            </a:r>
            <a:r>
              <a:rPr lang="en-US" dirty="0"/>
              <a:t>a list of </a:t>
            </a:r>
            <a:r>
              <a:rPr lang="en-US" i="1" dirty="0"/>
              <a:t>&lt; name, email &gt; </a:t>
            </a:r>
            <a:r>
              <a:rPr lang="en-US" dirty="0"/>
              <a:t>identifiers (IDs). </a:t>
            </a:r>
            <a:r>
              <a:rPr lang="en-US" dirty="0" smtClean="0"/>
              <a:t>Once this </a:t>
            </a:r>
            <a:r>
              <a:rPr lang="en-US" dirty="0"/>
              <a:t>is done, we execute a clustering algorithm that measures</a:t>
            </a:r>
            <a:br>
              <a:rPr lang="en-US" dirty="0"/>
            </a:br>
            <a:r>
              <a:rPr lang="en-US" dirty="0"/>
              <a:t>the similarity between every pair of IDs.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Unmasking </a:t>
            </a:r>
            <a:r>
              <a:rPr lang="en-US" dirty="0" smtClean="0"/>
              <a:t>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2544 separate </a:t>
            </a:r>
            <a:r>
              <a:rPr lang="en-US" dirty="0" smtClean="0"/>
              <a:t>IDs</a:t>
            </a:r>
            <a:br>
              <a:rPr lang="en-US" dirty="0" smtClean="0"/>
            </a:b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clustering algorithm produced 1581 clusters. The largest of these</a:t>
            </a:r>
            <a:br>
              <a:rPr lang="en-US" dirty="0"/>
            </a:br>
            <a:r>
              <a:rPr lang="en-US" dirty="0"/>
              <a:t>had 70 members, the next biggest 55, and so on; </a:t>
            </a:r>
            <a:r>
              <a:rPr lang="en-US" dirty="0" smtClean="0"/>
              <a:t>finally, there </a:t>
            </a:r>
            <a:r>
              <a:rPr lang="en-US" dirty="0"/>
              <a:t>were 163 doubles, and 1271 singletons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Manual processing </a:t>
            </a:r>
            <a:r>
              <a:rPr lang="en-US" dirty="0"/>
              <a:t>of the 1581 clusters produced 2012 distinct individuals, some of whom have many aliases.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ID is a </a:t>
            </a:r>
            <a:r>
              <a:rPr lang="en-US" i="1" dirty="0" smtClean="0"/>
              <a:t>&lt;</a:t>
            </a:r>
            <a:r>
              <a:rPr lang="en-US" dirty="0"/>
              <a:t> </a:t>
            </a:r>
            <a:r>
              <a:rPr lang="en-US" i="1" dirty="0" smtClean="0"/>
              <a:t>name</a:t>
            </a:r>
            <a:r>
              <a:rPr lang="en-US" i="1" dirty="0"/>
              <a:t>, email &gt; </a:t>
            </a:r>
            <a:r>
              <a:rPr lang="en-US" dirty="0" smtClean="0"/>
              <a:t>tuple</a:t>
            </a:r>
          </a:p>
          <a:p>
            <a:pPr algn="l"/>
            <a:r>
              <a:rPr lang="en-US" dirty="0"/>
              <a:t>The first step is create </a:t>
            </a:r>
            <a:r>
              <a:rPr lang="en-US" dirty="0" smtClean="0"/>
              <a:t>pairwise similarity </a:t>
            </a:r>
            <a:r>
              <a:rPr lang="en-US" dirty="0"/>
              <a:t>measures for every pair of IDs. Two IDs </a:t>
            </a:r>
            <a:r>
              <a:rPr lang="en-US" dirty="0" smtClean="0"/>
              <a:t>with similarity </a:t>
            </a:r>
            <a:r>
              <a:rPr lang="en-US" dirty="0"/>
              <a:t>measure exceeding an empirically set threshold</a:t>
            </a:r>
            <a:br>
              <a:rPr lang="en-US" dirty="0"/>
            </a:br>
            <a:r>
              <a:rPr lang="en-US" dirty="0"/>
              <a:t>are placed into the same cluster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The similarity measure </a:t>
            </a:r>
            <a:r>
              <a:rPr lang="en-US" dirty="0" smtClean="0"/>
              <a:t>is computed </a:t>
            </a:r>
            <a:r>
              <a:rPr lang="en-US" dirty="0"/>
              <a:t>by proceeding as follows</a:t>
            </a:r>
            <a:r>
              <a:rPr lang="en-US" dirty="0" smtClean="0"/>
              <a:t>:</a:t>
            </a:r>
            <a:endParaRPr lang="en-US" dirty="0"/>
          </a:p>
          <a:p>
            <a:pPr marL="285750" lvl="1" indent="-285750" algn="l">
              <a:buFont typeface="Arial" pitchFamily="34" charset="0"/>
              <a:buChar char="•"/>
            </a:pPr>
            <a:r>
              <a:rPr lang="en-US" i="1" dirty="0"/>
              <a:t>Normalize </a:t>
            </a:r>
            <a:r>
              <a:rPr lang="en-US" i="1" dirty="0" smtClean="0"/>
              <a:t>name :   </a:t>
            </a:r>
            <a:r>
              <a:rPr lang="en-US" dirty="0" smtClean="0"/>
              <a:t>remove </a:t>
            </a:r>
            <a:r>
              <a:rPr lang="en-US" dirty="0"/>
              <a:t>all punctuation, </a:t>
            </a:r>
            <a:r>
              <a:rPr lang="en-US" dirty="0" smtClean="0"/>
              <a:t>suffixes (</a:t>
            </a:r>
            <a:r>
              <a:rPr lang="en-US" i="1" dirty="0" smtClean="0"/>
              <a:t>“</a:t>
            </a:r>
            <a:r>
              <a:rPr lang="en-US" i="1" dirty="0" err="1"/>
              <a:t>jr</a:t>
            </a:r>
            <a:r>
              <a:rPr lang="en-US" i="1" dirty="0"/>
              <a:t>”</a:t>
            </a:r>
            <a:r>
              <a:rPr lang="en-US" dirty="0"/>
              <a:t>); turn all whitespace into a single space; </a:t>
            </a:r>
            <a:r>
              <a:rPr lang="en-US" dirty="0" smtClean="0"/>
              <a:t>remove generic </a:t>
            </a:r>
            <a:r>
              <a:rPr lang="en-US" dirty="0"/>
              <a:t>terms like “admin”, “support”, from the name;</a:t>
            </a:r>
            <a:br>
              <a:rPr lang="en-US" dirty="0"/>
            </a:br>
            <a:r>
              <a:rPr lang="en-US" dirty="0" smtClean="0"/>
              <a:t>split </a:t>
            </a:r>
            <a:r>
              <a:rPr lang="en-US" dirty="0"/>
              <a:t>the name (using whitespace and </a:t>
            </a:r>
            <a:r>
              <a:rPr lang="en-US" dirty="0" smtClean="0"/>
              <a:t>commas as </a:t>
            </a:r>
            <a:r>
              <a:rPr lang="en-US" dirty="0"/>
              <a:t>cues) into first name and last name.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379976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i="1" dirty="0"/>
              <a:t>Name Similarity: </a:t>
            </a:r>
            <a:r>
              <a:rPr lang="en-US" dirty="0"/>
              <a:t>We use a scoring algorithm based </a:t>
            </a:r>
            <a:r>
              <a:rPr lang="en-US" dirty="0" smtClean="0"/>
              <a:t>on the </a:t>
            </a:r>
            <a:r>
              <a:rPr lang="en-US" dirty="0" err="1"/>
              <a:t>Levenshtein</a:t>
            </a:r>
            <a:r>
              <a:rPr lang="en-US" dirty="0"/>
              <a:t> edit </a:t>
            </a:r>
            <a:r>
              <a:rPr lang="en-US" dirty="0" smtClean="0"/>
              <a:t>distance </a:t>
            </a:r>
            <a:r>
              <a:rPr lang="en-US" dirty="0"/>
              <a:t>between </a:t>
            </a:r>
            <a:r>
              <a:rPr lang="en-US" dirty="0" smtClean="0"/>
              <a:t>the full </a:t>
            </a:r>
            <a:r>
              <a:rPr lang="en-US" dirty="0"/>
              <a:t>names, and the first and last names separately. We</a:t>
            </a:r>
            <a:br>
              <a:rPr lang="en-US" dirty="0"/>
            </a:br>
            <a:r>
              <a:rPr lang="en-US" dirty="0"/>
              <a:t>consider names similar if the full names are similar, </a:t>
            </a:r>
            <a:r>
              <a:rPr lang="en-US" dirty="0" smtClean="0"/>
              <a:t>or if </a:t>
            </a:r>
            <a:r>
              <a:rPr lang="en-US" dirty="0"/>
              <a:t>both first and last names are </a:t>
            </a:r>
            <a:r>
              <a:rPr lang="en-US" dirty="0" smtClean="0"/>
              <a:t>similar.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i="1" dirty="0"/>
              <a:t>Names-email Similarity: </a:t>
            </a:r>
            <a:r>
              <a:rPr lang="en-US" dirty="0"/>
              <a:t>Two IDs are also </a:t>
            </a:r>
            <a:r>
              <a:rPr lang="en-US" dirty="0" smtClean="0"/>
              <a:t>scored highly </a:t>
            </a:r>
            <a:r>
              <a:rPr lang="en-US" dirty="0"/>
              <a:t>similar if the emails and names match. </a:t>
            </a:r>
            <a:r>
              <a:rPr lang="en-US" dirty="0" smtClean="0"/>
              <a:t>If the </a:t>
            </a:r>
            <a:r>
              <a:rPr lang="en-US" dirty="0"/>
              <a:t>email contains both first and last names (and the</a:t>
            </a:r>
            <a:br>
              <a:rPr lang="en-US" dirty="0"/>
            </a:br>
            <a:r>
              <a:rPr lang="en-US" dirty="0"/>
              <a:t>lengths of the names are at least 2 characters) we consider them matched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i="1" dirty="0"/>
              <a:t>Email Similarity: </a:t>
            </a:r>
            <a:r>
              <a:rPr lang="en-US" dirty="0"/>
              <a:t>If the </a:t>
            </a:r>
            <a:r>
              <a:rPr lang="en-US" dirty="0" err="1"/>
              <a:t>Levenshtein</a:t>
            </a:r>
            <a:r>
              <a:rPr lang="en-US" dirty="0"/>
              <a:t> edit distance between two email address bases (not including the </a:t>
            </a:r>
            <a:r>
              <a:rPr lang="en-US" dirty="0" smtClean="0"/>
              <a:t>domain) </a:t>
            </a:r>
            <a:r>
              <a:rPr lang="en-US" dirty="0"/>
              <a:t>is small, two emails are </a:t>
            </a:r>
            <a:r>
              <a:rPr lang="en-US" dirty="0" smtClean="0"/>
              <a:t>considered similar </a:t>
            </a:r>
            <a:r>
              <a:rPr lang="en-US" dirty="0"/>
              <a:t>(as long as the two bases at least 3 </a:t>
            </a:r>
            <a:r>
              <a:rPr lang="en-US" dirty="0" smtClean="0"/>
              <a:t>characters long)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i="1" dirty="0" smtClean="0"/>
              <a:t>Cumulative </a:t>
            </a:r>
            <a:r>
              <a:rPr lang="en-US" i="1" dirty="0"/>
              <a:t>ID similarity: </a:t>
            </a:r>
            <a:r>
              <a:rPr lang="en-US" dirty="0"/>
              <a:t>The similarity between </a:t>
            </a:r>
            <a:r>
              <a:rPr lang="en-US" dirty="0" smtClean="0"/>
              <a:t>two IDs </a:t>
            </a:r>
            <a:r>
              <a:rPr lang="en-US" dirty="0"/>
              <a:t>is the maximum of the 3 mentioned above.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email activity on </a:t>
            </a:r>
            <a:r>
              <a:rPr lang="en-US" dirty="0" smtClean="0"/>
              <a:t>the Apache </a:t>
            </a:r>
            <a:r>
              <a:rPr lang="en-US" dirty="0"/>
              <a:t>HTTP Server Developer mailing list over a </a:t>
            </a:r>
            <a:r>
              <a:rPr lang="en-US" dirty="0" smtClean="0"/>
              <a:t>period starting </a:t>
            </a:r>
            <a:r>
              <a:rPr lang="en-US" dirty="0"/>
              <a:t>in 1999 to the current </a:t>
            </a:r>
            <a:r>
              <a:rPr lang="en-US" dirty="0" smtClean="0"/>
              <a:t>date.</a:t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For every email, we extracted from the </a:t>
            </a:r>
            <a:r>
              <a:rPr lang="en-US" dirty="0" smtClean="0"/>
              <a:t>email header </a:t>
            </a:r>
            <a:r>
              <a:rPr lang="en-US" dirty="0"/>
              <a:t>the message identifier, the sender, the sent time, </a:t>
            </a:r>
            <a:r>
              <a:rPr lang="en-US" dirty="0" smtClean="0"/>
              <a:t>and the </a:t>
            </a:r>
            <a:r>
              <a:rPr lang="en-US" dirty="0"/>
              <a:t>identifier of the message (if any) to which this </a:t>
            </a:r>
            <a:r>
              <a:rPr lang="en-US" dirty="0" smtClean="0"/>
              <a:t>message was </a:t>
            </a:r>
            <a:r>
              <a:rPr lang="en-US" dirty="0"/>
              <a:t>a reply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1.3% of messages had malformed headers.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9467"/>
            <a:ext cx="8229600" cy="370166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5791200"/>
            <a:ext cx="8153400" cy="8382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the distribution of people </a:t>
            </a:r>
            <a:r>
              <a:rPr lang="en-US" sz="1800" b="1" dirty="0" smtClean="0"/>
              <a:t>vs.</a:t>
            </a:r>
            <a:r>
              <a:rPr lang="en-US" sz="1800" dirty="0" smtClean="0"/>
              <a:t> </a:t>
            </a:r>
            <a:r>
              <a:rPr lang="en-US" sz="1800" b="1" dirty="0" smtClean="0"/>
              <a:t>number </a:t>
            </a:r>
            <a:r>
              <a:rPr lang="en-US" sz="1800" b="1" dirty="0"/>
              <a:t>of messages they </a:t>
            </a:r>
            <a:r>
              <a:rPr lang="en-US" sz="1800" b="1" dirty="0" smtClean="0"/>
              <a:t>sent; and </a:t>
            </a:r>
            <a:br>
              <a:rPr lang="en-US" sz="1800" b="1" dirty="0" smtClean="0"/>
            </a:br>
            <a:r>
              <a:rPr lang="en-US" sz="1800" b="1" dirty="0" smtClean="0"/>
              <a:t>distribution </a:t>
            </a:r>
            <a:r>
              <a:rPr lang="en-US" sz="1800" b="1" dirty="0"/>
              <a:t>of people </a:t>
            </a:r>
            <a:r>
              <a:rPr lang="en-US" sz="1800" b="1" dirty="0" smtClean="0"/>
              <a:t>vs</a:t>
            </a:r>
            <a:r>
              <a:rPr lang="en-US" sz="1800" b="1" dirty="0"/>
              <a:t>. the number of reply messages they received</a:t>
            </a:r>
            <a:r>
              <a:rPr lang="en-US" sz="1800" b="1" dirty="0" smtClean="0"/>
              <a:t>.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://www.newrelic.com/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Monitor the impact of new releases beyond the performance of application response times — to the implications on the several other components of the application.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Share a dashboard with the development team to gain insight into deployment details and ownership — increasing overall transparency and communication.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Drill into deployment details such as the direct impact on CPU utilization, physical memory utilization, implications on database performance and instantly identify impact on throughput.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software Analytics products in market</a:t>
            </a:r>
          </a:p>
        </p:txBody>
      </p:sp>
    </p:spTree>
    <p:extLst>
      <p:ext uri="{BB962C8B-B14F-4D97-AF65-F5344CB8AC3E}">
        <p14:creationId xmlns:p14="http://schemas.microsoft.com/office/powerpoint/2010/main" val="32164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9176"/>
            <a:ext cx="8077200" cy="3822247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28600" y="5715000"/>
            <a:ext cx="8382000" cy="54864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The </a:t>
            </a:r>
            <a:r>
              <a:rPr lang="en-US" sz="1800" b="1" dirty="0"/>
              <a:t>out-degree in the social network; </a:t>
            </a:r>
            <a:r>
              <a:rPr lang="en-US" sz="1800" b="1" dirty="0" smtClean="0"/>
              <a:t> and </a:t>
            </a:r>
            <a:r>
              <a:rPr lang="en-US" sz="1800" b="1" dirty="0"/>
              <a:t>the in-degree in the social </a:t>
            </a:r>
            <a:r>
              <a:rPr lang="en-US" sz="1800" b="1" dirty="0" smtClean="0"/>
              <a:t>network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6019800" cy="389625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4400" y="5791200"/>
            <a:ext cx="7391400" cy="54864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relationship between </a:t>
            </a:r>
            <a:r>
              <a:rPr lang="en-US" sz="1800" dirty="0" smtClean="0"/>
              <a:t>the number </a:t>
            </a:r>
            <a:r>
              <a:rPr lang="en-US" sz="1800" dirty="0"/>
              <a:t>of messages sent by an individual, and the </a:t>
            </a:r>
            <a:r>
              <a:rPr lang="en-US" sz="1800" dirty="0" smtClean="0"/>
              <a:t>number of </a:t>
            </a:r>
            <a:r>
              <a:rPr lang="en-US" sz="1800" dirty="0"/>
              <a:t>distinct respondents who replied to that </a:t>
            </a:r>
            <a:r>
              <a:rPr lang="en-US" sz="1800" dirty="0" smtClean="0"/>
              <a:t>individual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12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There are large number of correspondents on the mailing list who do not have commit privileges, never make </a:t>
            </a:r>
            <a:r>
              <a:rPr lang="en-US" dirty="0" smtClean="0"/>
              <a:t>any changes </a:t>
            </a:r>
            <a:r>
              <a:rPr lang="en-US" dirty="0"/>
              <a:t>to the project files. These individuals tend to </a:t>
            </a:r>
            <a:r>
              <a:rPr lang="en-US" dirty="0" smtClean="0"/>
              <a:t>be less </a:t>
            </a:r>
            <a:r>
              <a:rPr lang="en-US" dirty="0"/>
              <a:t>active on the email list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algn="l"/>
            <a:r>
              <a:rPr lang="en-US" dirty="0"/>
              <a:t>Based on the data for just the 73 committers, we </a:t>
            </a:r>
            <a:r>
              <a:rPr lang="en-US" dirty="0" smtClean="0"/>
              <a:t>observe a </a:t>
            </a:r>
            <a:r>
              <a:rPr lang="en-US" dirty="0"/>
              <a:t>Spearman’s rank correlation of about 0.80 between </a:t>
            </a:r>
            <a:r>
              <a:rPr lang="en-US" dirty="0" smtClean="0"/>
              <a:t>the number </a:t>
            </a:r>
            <a:r>
              <a:rPr lang="en-US" dirty="0"/>
              <a:t>of messages sent by an individual, and number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i="1" dirty="0" smtClean="0"/>
              <a:t>source </a:t>
            </a:r>
            <a:r>
              <a:rPr lang="en-US" dirty="0"/>
              <a:t>changes they make. This clearly indicates that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>
                <a:solidFill>
                  <a:srgbClr val="FF0000"/>
                </a:solidFill>
              </a:rPr>
              <a:t>software development work an individual does, </a:t>
            </a:r>
            <a:r>
              <a:rPr lang="en-US" dirty="0" smtClean="0">
                <a:solidFill>
                  <a:srgbClr val="FF0000"/>
                </a:solidFill>
              </a:rPr>
              <a:t>the more </a:t>
            </a:r>
            <a:r>
              <a:rPr lang="en-US" dirty="0">
                <a:solidFill>
                  <a:srgbClr val="FF0000"/>
                </a:solidFill>
              </a:rPr>
              <a:t>C&amp;C activity the individual must </a:t>
            </a:r>
            <a:r>
              <a:rPr lang="en-US" dirty="0" smtClean="0">
                <a:solidFill>
                  <a:srgbClr val="FF0000"/>
                </a:solidFill>
              </a:rPr>
              <a:t>undertake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3 measures, </a:t>
            </a:r>
            <a:r>
              <a:rPr lang="en-US" i="1" dirty="0"/>
              <a:t>in-degree out-degree </a:t>
            </a:r>
            <a:r>
              <a:rPr lang="en-US" dirty="0"/>
              <a:t>and </a:t>
            </a:r>
            <a:r>
              <a:rPr lang="en-US" i="1" dirty="0" err="1"/>
              <a:t>betweenness</a:t>
            </a:r>
            <a:r>
              <a:rPr lang="en-US" dirty="0"/>
              <a:t>, which are indicators of the importance of an </a:t>
            </a:r>
            <a:r>
              <a:rPr lang="en-US" dirty="0" smtClean="0"/>
              <a:t>individual in </a:t>
            </a:r>
            <a:r>
              <a:rPr lang="en-US" dirty="0"/>
              <a:t>a network.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High </a:t>
            </a:r>
            <a:r>
              <a:rPr lang="en-US" dirty="0" err="1"/>
              <a:t>betweenness</a:t>
            </a:r>
            <a:r>
              <a:rPr lang="en-US" dirty="0"/>
              <a:t> indicates that the person is a kind </a:t>
            </a:r>
            <a:r>
              <a:rPr lang="en-US" dirty="0" smtClean="0"/>
              <a:t>of broker</a:t>
            </a:r>
            <a:r>
              <a:rPr lang="en-US" dirty="0"/>
              <a:t>, or gatekeeper in the social network; s/he plays a </a:t>
            </a:r>
            <a:r>
              <a:rPr lang="en-US" dirty="0" smtClean="0"/>
              <a:t>role in </a:t>
            </a:r>
            <a:r>
              <a:rPr lang="en-US" dirty="0"/>
              <a:t>a great many interactions. Such people can have </a:t>
            </a:r>
            <a:r>
              <a:rPr lang="en-US" dirty="0" smtClean="0"/>
              <a:t>high status</a:t>
            </a:r>
            <a:r>
              <a:rPr lang="en-US" dirty="0"/>
              <a:t>, and can also be bottlenecks.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sz="2800" i="1" dirty="0"/>
              <a:t>Are </a:t>
            </a:r>
            <a:r>
              <a:rPr lang="en-US" sz="2800" i="1" dirty="0" smtClean="0"/>
              <a:t>developers</a:t>
            </a:r>
            <a:r>
              <a:rPr lang="en-US" sz="2800" dirty="0"/>
              <a:t> </a:t>
            </a:r>
            <a:r>
              <a:rPr lang="en-US" sz="2800" i="1" dirty="0" smtClean="0"/>
              <a:t>more </a:t>
            </a:r>
            <a:r>
              <a:rPr lang="en-US" sz="2800" i="1" dirty="0"/>
              <a:t>likely to play the role of gatekeepers or brokers in </a:t>
            </a:r>
            <a:r>
              <a:rPr lang="en-US" sz="2800" i="1" dirty="0" smtClean="0"/>
              <a:t>the </a:t>
            </a:r>
            <a:r>
              <a:rPr lang="en-US" sz="2800" i="1" dirty="0"/>
              <a:t>complete email social network</a:t>
            </a:r>
            <a:r>
              <a:rPr lang="en-US" i="1" dirty="0" smtClean="0"/>
              <a:t>?</a:t>
            </a:r>
            <a:br>
              <a:rPr lang="en-US" i="1" dirty="0" smtClean="0"/>
            </a:br>
            <a:endParaRPr lang="en-US" i="1" dirty="0" smtClean="0"/>
          </a:p>
          <a:p>
            <a:pPr algn="l"/>
            <a:r>
              <a:rPr lang="en-US" dirty="0" smtClean="0"/>
              <a:t>They </a:t>
            </a:r>
            <a:r>
              <a:rPr lang="en-US" dirty="0"/>
              <a:t>also indicate that developers have </a:t>
            </a:r>
            <a:r>
              <a:rPr lang="en-US" dirty="0" smtClean="0"/>
              <a:t>a significantly </a:t>
            </a:r>
            <a:r>
              <a:rPr lang="en-US" dirty="0"/>
              <a:t>higher status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4" y="3962400"/>
            <a:ext cx="5610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4600" y="3429000"/>
            <a:ext cx="4085897" cy="7068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01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0887"/>
            <a:ext cx="8229600" cy="47468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Glimpse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Dashboard reporting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b="1" dirty="0" err="1"/>
              <a:t>SQuAVisiT</a:t>
            </a:r>
            <a:r>
              <a:rPr lang="en-US" b="1" dirty="0"/>
              <a:t>: A Software Quality Assessment and </a:t>
            </a:r>
            <a:r>
              <a:rPr lang="en-US" b="1" dirty="0" err="1"/>
              <a:t>Visualisation</a:t>
            </a:r>
            <a:r>
              <a:rPr lang="en-US" b="1" dirty="0"/>
              <a:t> </a:t>
            </a:r>
            <a:r>
              <a:rPr lang="en-US" b="1" dirty="0" smtClean="0"/>
              <a:t>Toolset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/>
              <a:t>Serguei</a:t>
            </a:r>
            <a:r>
              <a:rPr lang="en-US" dirty="0"/>
              <a:t> </a:t>
            </a:r>
            <a:r>
              <a:rPr lang="en-US" dirty="0" err="1"/>
              <a:t>Roubtsov</a:t>
            </a:r>
            <a:r>
              <a:rPr lang="en-US" dirty="0"/>
              <a:t>,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Telea</a:t>
            </a:r>
            <a:r>
              <a:rPr lang="en-US" dirty="0"/>
              <a:t>, Danny </a:t>
            </a:r>
            <a:r>
              <a:rPr lang="en-US" dirty="0" err="1"/>
              <a:t>Holten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Department of Mathematics and Computer Science,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Eindhoven</a:t>
            </a:r>
            <a:br>
              <a:rPr lang="en-US" dirty="0"/>
            </a:br>
            <a:r>
              <a:rPr lang="en-US" dirty="0"/>
              <a:t>Den </a:t>
            </a:r>
            <a:r>
              <a:rPr lang="en-US" dirty="0" err="1"/>
              <a:t>Dolech</a:t>
            </a:r>
            <a:r>
              <a:rPr lang="en-US" dirty="0"/>
              <a:t> 2, 5600MB, Eindhoven, the Netherlands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COBOL</a:t>
            </a:r>
            <a:r>
              <a:rPr lang="en-US" dirty="0"/>
              <a:t> is a compiled computer programming language designed for business use. It is imperative, procedural and, since 2002, </a:t>
            </a:r>
            <a:r>
              <a:rPr lang="en-US" dirty="0" smtClean="0"/>
              <a:t>object-oriented.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Software quality assessment of large COBOL industrial</a:t>
            </a:r>
            <a:br>
              <a:rPr lang="en-US" dirty="0"/>
            </a:br>
            <a:r>
              <a:rPr lang="en-US" dirty="0"/>
              <a:t>legacy systems, both for maintenance or migration purposes, mounts a serious challenge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i="1" dirty="0" err="1" smtClean="0"/>
              <a:t>SQuAVisiT</a:t>
            </a:r>
            <a:r>
              <a:rPr lang="en-US" i="1" dirty="0" smtClean="0"/>
              <a:t> : </a:t>
            </a:r>
            <a:r>
              <a:rPr lang="en-US" dirty="0" smtClean="0"/>
              <a:t>Software Quality </a:t>
            </a:r>
            <a:r>
              <a:rPr lang="en-US" dirty="0"/>
              <a:t>Assessment and </a:t>
            </a:r>
            <a:r>
              <a:rPr lang="en-US" dirty="0" smtClean="0"/>
              <a:t>Visualization Toolset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It allows </a:t>
            </a:r>
            <a:r>
              <a:rPr lang="en-US" dirty="0"/>
              <a:t>a fully automatic extraction of metrics, call information, and code duplication from COBOL source code. </a:t>
            </a:r>
            <a:r>
              <a:rPr lang="en-US" dirty="0" smtClean="0"/>
              <a:t>This information</a:t>
            </a:r>
            <a:r>
              <a:rPr lang="en-US" dirty="0"/>
              <a:t>, stored into a database, can be easily </a:t>
            </a:r>
            <a:r>
              <a:rPr lang="en-US" dirty="0" smtClean="0"/>
              <a:t>converted and </a:t>
            </a:r>
            <a:r>
              <a:rPr lang="en-US" dirty="0"/>
              <a:t>exported to a set of visualization tools.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Abstract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Legacy COBOL systems usually contain millions </a:t>
            </a:r>
            <a:r>
              <a:rPr lang="en-US" dirty="0" smtClean="0"/>
              <a:t>of lines </a:t>
            </a:r>
            <a:r>
              <a:rPr lang="en-US" dirty="0"/>
              <a:t>of code (LOC) spread over thousands of modules, developed by tens of people over many years, are often </a:t>
            </a:r>
            <a:r>
              <a:rPr lang="en-US" dirty="0" smtClean="0"/>
              <a:t>poorly documented </a:t>
            </a:r>
            <a:r>
              <a:rPr lang="en-US" dirty="0"/>
              <a:t>and, to a large extent, knowledge about </a:t>
            </a:r>
            <a:r>
              <a:rPr lang="en-US" dirty="0" smtClean="0"/>
              <a:t>them is lost.</a:t>
            </a:r>
            <a:r>
              <a:rPr lang="en-US" dirty="0"/>
              <a:t> Assessment of the code quality can help maintenance activities for such </a:t>
            </a:r>
            <a:r>
              <a:rPr lang="en-US" dirty="0" smtClean="0"/>
              <a:t>code.</a:t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A first step in quality assessment is typically the retrieval of structural and metric information, </a:t>
            </a:r>
            <a:r>
              <a:rPr lang="en-US" dirty="0" smtClean="0"/>
              <a:t>such as </a:t>
            </a:r>
            <a:r>
              <a:rPr lang="en-US" dirty="0"/>
              <a:t>call graphs and source-level metrics.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477</TotalTime>
  <Words>1049</Words>
  <Application>Microsoft Office PowerPoint</Application>
  <PresentationFormat>On-screen Show (4:3)</PresentationFormat>
  <Paragraphs>132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BlackTie</vt:lpstr>
      <vt:lpstr>Software Analytics (Talk  3)</vt:lpstr>
      <vt:lpstr>Few software Analytics products in market</vt:lpstr>
      <vt:lpstr>Few software Analytics products in market</vt:lpstr>
      <vt:lpstr>Glimpse </vt:lpstr>
      <vt:lpstr>My experience</vt:lpstr>
      <vt:lpstr>About the paper</vt:lpstr>
      <vt:lpstr>Cobol</vt:lpstr>
      <vt:lpstr>Abstract</vt:lpstr>
      <vt:lpstr>PowerPoint Presentation</vt:lpstr>
      <vt:lpstr>PowerPoint Presentation</vt:lpstr>
      <vt:lpstr>PowerPoint Presentation</vt:lpstr>
      <vt:lpstr>PowerPoint Presentation</vt:lpstr>
      <vt:lpstr>Case study</vt:lpstr>
      <vt:lpstr>PowerPoint Presentation</vt:lpstr>
      <vt:lpstr>System Structure</vt:lpstr>
      <vt:lpstr>Code Duplication</vt:lpstr>
      <vt:lpstr>Conclusions</vt:lpstr>
      <vt:lpstr>Technologies used</vt:lpstr>
      <vt:lpstr>Paper 2</vt:lpstr>
      <vt:lpstr>Introduction</vt:lpstr>
      <vt:lpstr>Introduction…</vt:lpstr>
      <vt:lpstr>CHATTERERS &amp; CHANGERS</vt:lpstr>
      <vt:lpstr>Questions </vt:lpstr>
      <vt:lpstr>Unmasking Aliases</vt:lpstr>
      <vt:lpstr>PowerPoint Presentation</vt:lpstr>
      <vt:lpstr>Clustering algorithm</vt:lpstr>
      <vt:lpstr>Clustering Algorithm</vt:lpstr>
      <vt:lpstr>Data Extraction</vt:lpstr>
      <vt:lpstr>Data description</vt:lpstr>
      <vt:lpstr>Data Description…</vt:lpstr>
      <vt:lpstr>Data description</vt:lpstr>
      <vt:lpstr>PowerPoint Presentation</vt:lpstr>
      <vt:lpstr>Insights And Actions</vt:lpstr>
      <vt:lpstr>Social network measures</vt:lpstr>
      <vt:lpstr>Questions</vt:lpstr>
      <vt:lpstr>PowerPoint Presentation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Analytics (Talk  3)</dc:title>
  <dc:creator>joydeep</dc:creator>
  <cp:lastModifiedBy>joydeep</cp:lastModifiedBy>
  <cp:revision>28</cp:revision>
  <dcterms:created xsi:type="dcterms:W3CDTF">2014-11-19T05:27:10Z</dcterms:created>
  <dcterms:modified xsi:type="dcterms:W3CDTF">2014-11-22T03:58:17Z</dcterms:modified>
</cp:coreProperties>
</file>