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6"/>
  </p:notesMasterIdLst>
  <p:sldIdLst>
    <p:sldId id="256" r:id="rId2"/>
    <p:sldId id="257" r:id="rId3"/>
    <p:sldId id="258" r:id="rId4"/>
    <p:sldId id="259" r:id="rId5"/>
    <p:sldId id="260" r:id="rId6"/>
    <p:sldId id="261" r:id="rId7"/>
    <p:sldId id="262" r:id="rId8"/>
    <p:sldId id="263" r:id="rId9"/>
    <p:sldId id="289"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47" autoAdjust="0"/>
  </p:normalViewPr>
  <p:slideViewPr>
    <p:cSldViewPr>
      <p:cViewPr varScale="1">
        <p:scale>
          <a:sx n="62" d="100"/>
          <a:sy n="62" d="100"/>
        </p:scale>
        <p:origin x="-159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5A6545-E0F9-4784-968E-1DF72A938D9E}" type="datetimeFigureOut">
              <a:rPr lang="en-US" smtClean="0"/>
              <a:t>11/14/2014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0D7F1D-DF0A-4C3C-9D42-414363D4CC31}" type="slidenum">
              <a:rPr lang="en-US" smtClean="0"/>
              <a:t>‹#›</a:t>
            </a:fld>
            <a:endParaRPr lang="en-US"/>
          </a:p>
        </p:txBody>
      </p:sp>
    </p:spTree>
    <p:extLst>
      <p:ext uri="{BB962C8B-B14F-4D97-AF65-F5344CB8AC3E}">
        <p14:creationId xmlns:p14="http://schemas.microsoft.com/office/powerpoint/2010/main" val="2023443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Mining software engineering data has emerged as a successful research direction over the past decade. </a:t>
            </a:r>
            <a:r>
              <a:rPr lang="en-US" sz="1200" i="0" kern="1200" dirty="0" smtClean="0">
                <a:solidFill>
                  <a:schemeClr val="tx1"/>
                </a:solidFill>
                <a:effectLst/>
                <a:latin typeface="+mn-lt"/>
                <a:ea typeface="+mn-ea"/>
                <a:cs typeface="+mn-cs"/>
              </a:rPr>
              <a:t>Software </a:t>
            </a:r>
            <a:r>
              <a:rPr lang="en-US" sz="1200" i="0" kern="1200" dirty="0" smtClean="0">
                <a:solidFill>
                  <a:schemeClr val="tx1"/>
                </a:solidFill>
                <a:effectLst/>
                <a:latin typeface="+mn-lt"/>
                <a:ea typeface="+mn-ea"/>
                <a:cs typeface="+mn-cs"/>
              </a:rPr>
              <a:t>Intelligence (SI) as the future of mining software</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engineering data, within modern software engineering research, practice, and education. We coin the name SI as an inspiration from the</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Business Intelligence (BI) field, which offers concepts and techniques to improve business decision making by using fact-based</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support systems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830D7F1D-DF0A-4C3C-9D42-414363D4CC31}" type="slidenum">
              <a:rPr lang="en-US" smtClean="0"/>
              <a:t>2</a:t>
            </a:fld>
            <a:endParaRPr lang="en-US"/>
          </a:p>
        </p:txBody>
      </p:sp>
    </p:spTree>
    <p:extLst>
      <p:ext uri="{BB962C8B-B14F-4D97-AF65-F5344CB8AC3E}">
        <p14:creationId xmlns:p14="http://schemas.microsoft.com/office/powerpoint/2010/main" val="410471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driven,   elementary </a:t>
            </a:r>
            <a:r>
              <a:rPr lang="en-US" dirty="0" err="1" smtClean="0"/>
              <a:t>maths</a:t>
            </a:r>
            <a:r>
              <a:rPr lang="en-US" dirty="0" smtClean="0"/>
              <a:t>, insightful and actionable</a:t>
            </a:r>
          </a:p>
          <a:p>
            <a:endParaRPr lang="en-US" dirty="0"/>
          </a:p>
        </p:txBody>
      </p:sp>
      <p:sp>
        <p:nvSpPr>
          <p:cNvPr id="4" name="Slide Number Placeholder 3"/>
          <p:cNvSpPr>
            <a:spLocks noGrp="1"/>
          </p:cNvSpPr>
          <p:nvPr>
            <p:ph type="sldNum" sz="quarter" idx="10"/>
          </p:nvPr>
        </p:nvSpPr>
        <p:spPr/>
        <p:txBody>
          <a:bodyPr/>
          <a:lstStyle/>
          <a:p>
            <a:fld id="{830D7F1D-DF0A-4C3C-9D42-414363D4CC31}" type="slidenum">
              <a:rPr lang="en-US" smtClean="0"/>
              <a:t>7</a:t>
            </a:fld>
            <a:endParaRPr lang="en-US"/>
          </a:p>
        </p:txBody>
      </p:sp>
    </p:spTree>
    <p:extLst>
      <p:ext uri="{BB962C8B-B14F-4D97-AF65-F5344CB8AC3E}">
        <p14:creationId xmlns:p14="http://schemas.microsoft.com/office/powerpoint/2010/main" val="252637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Windows Error Reporting (WER) (codenamed Watson) is a </a:t>
            </a:r>
            <a:r>
              <a:rPr lang="en-US" sz="1200" b="0" i="0" u="none" strike="noStrike" kern="1200" dirty="0" smtClean="0">
                <a:solidFill>
                  <a:schemeClr val="tx1"/>
                </a:solidFill>
                <a:effectLst/>
                <a:latin typeface="+mn-lt"/>
                <a:ea typeface="+mn-ea"/>
                <a:cs typeface="+mn-cs"/>
              </a:rPr>
              <a:t>crash reporting</a:t>
            </a:r>
            <a:r>
              <a:rPr lang="en-US" sz="1200" b="0" i="0" kern="1200" dirty="0" smtClean="0">
                <a:solidFill>
                  <a:schemeClr val="tx1"/>
                </a:solidFill>
                <a:effectLst/>
                <a:latin typeface="+mn-lt"/>
                <a:ea typeface="+mn-ea"/>
                <a:cs typeface="+mn-cs"/>
              </a:rPr>
              <a:t> technology introduced by </a:t>
            </a:r>
            <a:r>
              <a:rPr lang="en-US" sz="1200" b="0" i="0" u="none" strike="noStrike" kern="1200" dirty="0" smtClean="0">
                <a:solidFill>
                  <a:schemeClr val="tx1"/>
                </a:solidFill>
                <a:effectLst/>
                <a:latin typeface="+mn-lt"/>
                <a:ea typeface="+mn-ea"/>
                <a:cs typeface="+mn-cs"/>
              </a:rPr>
              <a:t>Microsoft</a:t>
            </a:r>
            <a:r>
              <a:rPr lang="en-US" sz="1200" b="0" i="0" kern="1200" dirty="0" smtClean="0">
                <a:solidFill>
                  <a:schemeClr val="tx1"/>
                </a:solidFill>
                <a:effectLst/>
                <a:latin typeface="+mn-lt"/>
                <a:ea typeface="+mn-ea"/>
                <a:cs typeface="+mn-cs"/>
              </a:rPr>
              <a:t> with </a:t>
            </a:r>
            <a:r>
              <a:rPr lang="en-US" sz="1200" b="0" i="0" u="none" strike="noStrike" kern="1200" dirty="0" smtClean="0">
                <a:solidFill>
                  <a:schemeClr val="tx1"/>
                </a:solidFill>
                <a:effectLst/>
                <a:latin typeface="+mn-lt"/>
                <a:ea typeface="+mn-ea"/>
                <a:cs typeface="+mn-cs"/>
              </a:rPr>
              <a:t>Windows XP. </a:t>
            </a:r>
            <a:r>
              <a:rPr lang="en-US" sz="1200" b="0" i="0" kern="1200" dirty="0" smtClean="0">
                <a:solidFill>
                  <a:schemeClr val="tx1"/>
                </a:solidFill>
                <a:effectLst/>
                <a:latin typeface="+mn-lt"/>
                <a:ea typeface="+mn-ea"/>
                <a:cs typeface="+mn-cs"/>
              </a:rPr>
              <a:t> Windows Error Reporting collects and offers to send post-error </a:t>
            </a:r>
            <a:r>
              <a:rPr lang="en-US" sz="1200" b="0" i="0" u="none" strike="noStrike" kern="1200" dirty="0" smtClean="0">
                <a:solidFill>
                  <a:schemeClr val="tx1"/>
                </a:solidFill>
                <a:effectLst/>
                <a:latin typeface="+mn-lt"/>
                <a:ea typeface="+mn-ea"/>
                <a:cs typeface="+mn-cs"/>
              </a:rPr>
              <a:t>debug</a:t>
            </a:r>
            <a:r>
              <a:rPr lang="en-US" sz="1200" b="0" i="0" kern="1200" dirty="0" smtClean="0">
                <a:solidFill>
                  <a:schemeClr val="tx1"/>
                </a:solidFill>
                <a:effectLst/>
                <a:latin typeface="+mn-lt"/>
                <a:ea typeface="+mn-ea"/>
                <a:cs typeface="+mn-cs"/>
              </a:rPr>
              <a:t> information (a </a:t>
            </a:r>
            <a:r>
              <a:rPr lang="en-US" sz="1200" b="0" i="0" u="none" strike="noStrike" kern="1200" dirty="0" smtClean="0">
                <a:solidFill>
                  <a:schemeClr val="tx1"/>
                </a:solidFill>
                <a:effectLst/>
                <a:latin typeface="+mn-lt"/>
                <a:ea typeface="+mn-ea"/>
                <a:cs typeface="+mn-cs"/>
              </a:rPr>
              <a:t>memory dump</a:t>
            </a:r>
            <a:r>
              <a:rPr lang="en-US" sz="1200" b="0" i="0" kern="1200" dirty="0" smtClean="0">
                <a:solidFill>
                  <a:schemeClr val="tx1"/>
                </a:solidFill>
                <a:effectLst/>
                <a:latin typeface="+mn-lt"/>
                <a:ea typeface="+mn-ea"/>
                <a:cs typeface="+mn-cs"/>
              </a:rPr>
              <a:t>) using the Internet to the </a:t>
            </a:r>
            <a:r>
              <a:rPr lang="en-US" sz="1200" b="0" i="0" u="none" strike="noStrike" kern="1200" dirty="0" smtClean="0">
                <a:solidFill>
                  <a:schemeClr val="tx1"/>
                </a:solidFill>
                <a:effectLst/>
                <a:latin typeface="+mn-lt"/>
                <a:ea typeface="+mn-ea"/>
                <a:cs typeface="+mn-cs"/>
              </a:rPr>
              <a:t>Microsoft</a:t>
            </a:r>
            <a:r>
              <a:rPr lang="en-US" sz="1200" b="0" i="0" kern="1200" dirty="0" smtClean="0">
                <a:solidFill>
                  <a:schemeClr val="tx1"/>
                </a:solidFill>
                <a:effectLst/>
                <a:latin typeface="+mn-lt"/>
                <a:ea typeface="+mn-ea"/>
                <a:cs typeface="+mn-cs"/>
              </a:rPr>
              <a:t> or stops responding on a user's desktop. No data is sent without the user's consent</a:t>
            </a:r>
            <a:endParaRPr lang="en-US" b="0" dirty="0"/>
          </a:p>
        </p:txBody>
      </p:sp>
      <p:sp>
        <p:nvSpPr>
          <p:cNvPr id="4" name="Slide Number Placeholder 3"/>
          <p:cNvSpPr>
            <a:spLocks noGrp="1"/>
          </p:cNvSpPr>
          <p:nvPr>
            <p:ph type="sldNum" sz="quarter" idx="10"/>
          </p:nvPr>
        </p:nvSpPr>
        <p:spPr/>
        <p:txBody>
          <a:bodyPr/>
          <a:lstStyle/>
          <a:p>
            <a:fld id="{830D7F1D-DF0A-4C3C-9D42-414363D4CC31}" type="slidenum">
              <a:rPr lang="en-US" smtClean="0"/>
              <a:t>13</a:t>
            </a:fld>
            <a:endParaRPr lang="en-US"/>
          </a:p>
        </p:txBody>
      </p:sp>
    </p:spTree>
    <p:extLst>
      <p:ext uri="{BB962C8B-B14F-4D97-AF65-F5344CB8AC3E}">
        <p14:creationId xmlns:p14="http://schemas.microsoft.com/office/powerpoint/2010/main" val="428238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 between researchers and </a:t>
            </a:r>
            <a:r>
              <a:rPr lang="en-US" dirty="0" err="1" smtClean="0"/>
              <a:t>practioners</a:t>
            </a:r>
            <a:r>
              <a:rPr lang="en-US" dirty="0" smtClean="0"/>
              <a:t>.</a:t>
            </a:r>
            <a:r>
              <a:rPr lang="en-US" baseline="0" dirty="0" smtClean="0"/>
              <a:t>                                                                                          </a:t>
            </a:r>
            <a:r>
              <a:rPr lang="en-US" dirty="0" smtClean="0"/>
              <a:t>Importance of Domain</a:t>
            </a:r>
            <a:r>
              <a:rPr lang="en-US" baseline="0" dirty="0" smtClean="0"/>
              <a:t> Knowledge</a:t>
            </a:r>
          </a:p>
          <a:p>
            <a:endParaRPr lang="en-US" dirty="0"/>
          </a:p>
        </p:txBody>
      </p:sp>
      <p:sp>
        <p:nvSpPr>
          <p:cNvPr id="4" name="Slide Number Placeholder 3"/>
          <p:cNvSpPr>
            <a:spLocks noGrp="1"/>
          </p:cNvSpPr>
          <p:nvPr>
            <p:ph type="sldNum" sz="quarter" idx="10"/>
          </p:nvPr>
        </p:nvSpPr>
        <p:spPr/>
        <p:txBody>
          <a:bodyPr/>
          <a:lstStyle/>
          <a:p>
            <a:fld id="{830D7F1D-DF0A-4C3C-9D42-414363D4CC31}" type="slidenum">
              <a:rPr lang="en-US" smtClean="0"/>
              <a:t>15</a:t>
            </a:fld>
            <a:endParaRPr lang="en-US"/>
          </a:p>
        </p:txBody>
      </p:sp>
    </p:spTree>
    <p:extLst>
      <p:ext uri="{BB962C8B-B14F-4D97-AF65-F5344CB8AC3E}">
        <p14:creationId xmlns:p14="http://schemas.microsoft.com/office/powerpoint/2010/main" val="1869421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 recognizable pattern?</a:t>
            </a:r>
            <a:r>
              <a:rPr lang="en-US" baseline="0" dirty="0" smtClean="0"/>
              <a:t>                         What should be done ?</a:t>
            </a:r>
            <a:endParaRPr lang="en-US" dirty="0"/>
          </a:p>
        </p:txBody>
      </p:sp>
      <p:sp>
        <p:nvSpPr>
          <p:cNvPr id="4" name="Slide Number Placeholder 3"/>
          <p:cNvSpPr>
            <a:spLocks noGrp="1"/>
          </p:cNvSpPr>
          <p:nvPr>
            <p:ph type="sldNum" sz="quarter" idx="10"/>
          </p:nvPr>
        </p:nvSpPr>
        <p:spPr/>
        <p:txBody>
          <a:bodyPr/>
          <a:lstStyle/>
          <a:p>
            <a:fld id="{830D7F1D-DF0A-4C3C-9D42-414363D4CC31}" type="slidenum">
              <a:rPr lang="en-US" smtClean="0"/>
              <a:t>16</a:t>
            </a:fld>
            <a:endParaRPr lang="en-US"/>
          </a:p>
        </p:txBody>
      </p:sp>
    </p:spTree>
    <p:extLst>
      <p:ext uri="{BB962C8B-B14F-4D97-AF65-F5344CB8AC3E}">
        <p14:creationId xmlns:p14="http://schemas.microsoft.com/office/powerpoint/2010/main" val="283796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Eg</a:t>
            </a:r>
            <a:r>
              <a:rPr lang="en-US" dirty="0" smtClean="0"/>
              <a:t> system Hang!!! </a:t>
            </a:r>
            <a:r>
              <a:rPr lang="en-US" dirty="0" err="1" smtClean="0"/>
              <a:t>Ctrl+alt+del</a:t>
            </a:r>
            <a:r>
              <a:rPr lang="en-US" dirty="0" smtClean="0"/>
              <a:t>, Task manager. Different </a:t>
            </a:r>
            <a:r>
              <a:rPr lang="en-US" dirty="0" err="1" smtClean="0"/>
              <a:t>func</a:t>
            </a:r>
            <a:r>
              <a:rPr lang="en-US" dirty="0" smtClean="0"/>
              <a:t> calls</a:t>
            </a:r>
            <a:endParaRPr lang="en-US" dirty="0"/>
          </a:p>
        </p:txBody>
      </p:sp>
      <p:sp>
        <p:nvSpPr>
          <p:cNvPr id="4" name="Slide Number Placeholder 3"/>
          <p:cNvSpPr>
            <a:spLocks noGrp="1"/>
          </p:cNvSpPr>
          <p:nvPr>
            <p:ph type="sldNum" sz="quarter" idx="10"/>
          </p:nvPr>
        </p:nvSpPr>
        <p:spPr/>
        <p:txBody>
          <a:bodyPr/>
          <a:lstStyle/>
          <a:p>
            <a:fld id="{830D7F1D-DF0A-4C3C-9D42-414363D4CC31}" type="slidenum">
              <a:rPr lang="en-US" smtClean="0"/>
              <a:t>19</a:t>
            </a:fld>
            <a:endParaRPr lang="en-US"/>
          </a:p>
        </p:txBody>
      </p:sp>
    </p:spTree>
    <p:extLst>
      <p:ext uri="{BB962C8B-B14F-4D97-AF65-F5344CB8AC3E}">
        <p14:creationId xmlns:p14="http://schemas.microsoft.com/office/powerpoint/2010/main" val="205063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region of interest (often abbreviated ROI), is a selected subset of samples within a dataset identified for a particular </a:t>
            </a:r>
            <a:r>
              <a:rPr lang="en-US" sz="1200" b="0" i="0" kern="1200" dirty="0" err="1" smtClean="0">
                <a:solidFill>
                  <a:schemeClr val="tx1"/>
                </a:solidFill>
                <a:effectLst/>
                <a:latin typeface="+mn-lt"/>
                <a:ea typeface="+mn-ea"/>
                <a:cs typeface="+mn-cs"/>
              </a:rPr>
              <a:t>purpose.The</a:t>
            </a:r>
            <a:r>
              <a:rPr lang="en-US" sz="1200" b="0" i="0" kern="1200" dirty="0" smtClean="0">
                <a:solidFill>
                  <a:schemeClr val="tx1"/>
                </a:solidFill>
                <a:effectLst/>
                <a:latin typeface="+mn-lt"/>
                <a:ea typeface="+mn-ea"/>
                <a:cs typeface="+mn-cs"/>
              </a:rPr>
              <a:t> concept of an ROI is commonly used in many application areas. In medical terms and computer science terms.</a:t>
            </a:r>
            <a:endParaRPr lang="en-US" b="0" dirty="0"/>
          </a:p>
        </p:txBody>
      </p:sp>
      <p:sp>
        <p:nvSpPr>
          <p:cNvPr id="4" name="Slide Number Placeholder 3"/>
          <p:cNvSpPr>
            <a:spLocks noGrp="1"/>
          </p:cNvSpPr>
          <p:nvPr>
            <p:ph type="sldNum" sz="quarter" idx="10"/>
          </p:nvPr>
        </p:nvSpPr>
        <p:spPr/>
        <p:txBody>
          <a:bodyPr/>
          <a:lstStyle/>
          <a:p>
            <a:fld id="{830D7F1D-DF0A-4C3C-9D42-414363D4CC31}" type="slidenum">
              <a:rPr lang="en-US" smtClean="0"/>
              <a:t>23</a:t>
            </a:fld>
            <a:endParaRPr lang="en-US"/>
          </a:p>
        </p:txBody>
      </p:sp>
    </p:spTree>
    <p:extLst>
      <p:ext uri="{BB962C8B-B14F-4D97-AF65-F5344CB8AC3E}">
        <p14:creationId xmlns:p14="http://schemas.microsoft.com/office/powerpoint/2010/main" val="19122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The research and development of analytics technologies is usually an iterative process, in which getting timely</a:t>
            </a:r>
            <a:r>
              <a:rPr lang="en-US" sz="1200" i="0" kern="1200" baseline="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feedback from the target audience is important.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830D7F1D-DF0A-4C3C-9D42-414363D4CC31}" type="slidenum">
              <a:rPr lang="en-US" smtClean="0"/>
              <a:t>24</a:t>
            </a:fld>
            <a:endParaRPr lang="en-US"/>
          </a:p>
        </p:txBody>
      </p:sp>
    </p:spTree>
    <p:extLst>
      <p:ext uri="{BB962C8B-B14F-4D97-AF65-F5344CB8AC3E}">
        <p14:creationId xmlns:p14="http://schemas.microsoft.com/office/powerpoint/2010/main" val="3844502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to focus?</a:t>
            </a:r>
            <a:endParaRPr lang="en-US" dirty="0"/>
          </a:p>
        </p:txBody>
      </p:sp>
      <p:sp>
        <p:nvSpPr>
          <p:cNvPr id="4" name="Slide Number Placeholder 3"/>
          <p:cNvSpPr>
            <a:spLocks noGrp="1"/>
          </p:cNvSpPr>
          <p:nvPr>
            <p:ph type="sldNum" sz="quarter" idx="10"/>
          </p:nvPr>
        </p:nvSpPr>
        <p:spPr/>
        <p:txBody>
          <a:bodyPr/>
          <a:lstStyle/>
          <a:p>
            <a:fld id="{830D7F1D-DF0A-4C3C-9D42-414363D4CC31}" type="slidenum">
              <a:rPr lang="en-US" smtClean="0"/>
              <a:t>27</a:t>
            </a:fld>
            <a:endParaRPr lang="en-US"/>
          </a:p>
        </p:txBody>
      </p:sp>
    </p:spTree>
    <p:extLst>
      <p:ext uri="{BB962C8B-B14F-4D97-AF65-F5344CB8AC3E}">
        <p14:creationId xmlns:p14="http://schemas.microsoft.com/office/powerpoint/2010/main" val="410970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90C559A-49BE-407D-B6C7-D1B00E49EC98}" type="datetimeFigureOut">
              <a:rPr lang="en-US" smtClean="0"/>
              <a:t>11/14/2014</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491FAB93-9CC9-46D9-97C7-BB899405F7DF}"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0C559A-49BE-407D-B6C7-D1B00E49EC98}"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FAB93-9CC9-46D9-97C7-BB899405F7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0C559A-49BE-407D-B6C7-D1B00E49EC98}"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FAB93-9CC9-46D9-97C7-BB899405F7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0C559A-49BE-407D-B6C7-D1B00E49EC98}"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FAB93-9CC9-46D9-97C7-BB899405F7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0C559A-49BE-407D-B6C7-D1B00E49EC98}"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FAB93-9CC9-46D9-97C7-BB899405F7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90C559A-49BE-407D-B6C7-D1B00E49EC98}" type="datetimeFigureOut">
              <a:rPr lang="en-US" smtClean="0"/>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FAB93-9CC9-46D9-97C7-BB899405F7DF}"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0C559A-49BE-407D-B6C7-D1B00E49EC98}" type="datetimeFigureOut">
              <a:rPr lang="en-US" smtClean="0"/>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1FAB93-9CC9-46D9-97C7-BB899405F7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0C559A-49BE-407D-B6C7-D1B00E49EC98}" type="datetimeFigureOut">
              <a:rPr lang="en-US" smtClean="0"/>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1FAB93-9CC9-46D9-97C7-BB899405F7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C559A-49BE-407D-B6C7-D1B00E49EC98}" type="datetimeFigureOut">
              <a:rPr lang="en-US" smtClean="0"/>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1FAB93-9CC9-46D9-97C7-BB899405F7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90C559A-49BE-407D-B6C7-D1B00E49EC98}" type="datetimeFigureOut">
              <a:rPr lang="en-US" smtClean="0"/>
              <a:t>11/14/2014</a:t>
            </a:fld>
            <a:endParaRPr lang="en-US"/>
          </a:p>
        </p:txBody>
      </p:sp>
      <p:sp>
        <p:nvSpPr>
          <p:cNvPr id="7" name="Slide Number Placeholder 6"/>
          <p:cNvSpPr>
            <a:spLocks noGrp="1"/>
          </p:cNvSpPr>
          <p:nvPr>
            <p:ph type="sldNum" sz="quarter" idx="12"/>
          </p:nvPr>
        </p:nvSpPr>
        <p:spPr/>
        <p:txBody>
          <a:bodyPr/>
          <a:lstStyle/>
          <a:p>
            <a:fld id="{491FAB93-9CC9-46D9-97C7-BB899405F7DF}"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C559A-49BE-407D-B6C7-D1B00E49EC98}" type="datetimeFigureOut">
              <a:rPr lang="en-US" smtClean="0"/>
              <a:t>11/14/2014</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91FAB93-9CC9-46D9-97C7-BB899405F7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90C559A-49BE-407D-B6C7-D1B00E49EC98}" type="datetimeFigureOut">
              <a:rPr lang="en-US" smtClean="0"/>
              <a:t>11/14/2014</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491FAB93-9CC9-46D9-97C7-BB899405F7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5800" y="2708476"/>
            <a:ext cx="3962399" cy="1702160"/>
          </a:xfrm>
        </p:spPr>
        <p:txBody>
          <a:bodyPr>
            <a:normAutofit/>
          </a:bodyPr>
          <a:lstStyle/>
          <a:p>
            <a:r>
              <a:rPr lang="en-US" sz="3200" b="1" dirty="0" smtClean="0"/>
              <a:t>Software Analytics</a:t>
            </a:r>
            <a:endParaRPr lang="en-US" sz="3200" b="1" dirty="0"/>
          </a:p>
        </p:txBody>
      </p:sp>
      <p:sp>
        <p:nvSpPr>
          <p:cNvPr id="3" name="Subtitle 2"/>
          <p:cNvSpPr>
            <a:spLocks noGrp="1"/>
          </p:cNvSpPr>
          <p:nvPr>
            <p:ph type="subTitle" idx="1"/>
          </p:nvPr>
        </p:nvSpPr>
        <p:spPr/>
        <p:txBody>
          <a:bodyPr/>
          <a:lstStyle/>
          <a:p>
            <a:r>
              <a:rPr lang="en-US" dirty="0" smtClean="0"/>
              <a:t>Software Analytics in Practice (Talk 2)</a:t>
            </a:r>
            <a:endParaRPr lang="en-US" dirty="0"/>
          </a:p>
        </p:txBody>
      </p:sp>
    </p:spTree>
    <p:extLst>
      <p:ext uri="{BB962C8B-B14F-4D97-AF65-F5344CB8AC3E}">
        <p14:creationId xmlns:p14="http://schemas.microsoft.com/office/powerpoint/2010/main" val="1923001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Abstract</a:t>
            </a:r>
            <a:endParaRPr lang="en-US" dirty="0"/>
          </a:p>
        </p:txBody>
      </p:sp>
      <p:sp>
        <p:nvSpPr>
          <p:cNvPr id="3" name="Content Placeholder 2"/>
          <p:cNvSpPr>
            <a:spLocks noGrp="1"/>
          </p:cNvSpPr>
          <p:nvPr>
            <p:ph idx="1"/>
          </p:nvPr>
        </p:nvSpPr>
        <p:spPr/>
        <p:txBody>
          <a:bodyPr/>
          <a:lstStyle/>
          <a:p>
            <a:r>
              <a:rPr lang="en-US" dirty="0" err="1" smtClean="0"/>
              <a:t>StackMine</a:t>
            </a:r>
            <a:r>
              <a:rPr lang="en-US" dirty="0" smtClean="0"/>
              <a:t> , </a:t>
            </a:r>
            <a:r>
              <a:rPr lang="en-US" dirty="0"/>
              <a:t>a successful software analytic project that produced an analytic system used by </a:t>
            </a:r>
            <a:r>
              <a:rPr lang="en-US" dirty="0" smtClean="0"/>
              <a:t>and transferred </a:t>
            </a:r>
            <a:r>
              <a:rPr lang="en-US" dirty="0"/>
              <a:t>to Microsoft product teams</a:t>
            </a:r>
            <a:r>
              <a:rPr lang="en-US" dirty="0" smtClean="0"/>
              <a:t>.</a:t>
            </a:r>
            <a:br>
              <a:rPr lang="en-US" dirty="0" smtClean="0"/>
            </a:br>
            <a:r>
              <a:rPr lang="en-US" dirty="0" smtClean="0"/>
              <a:t> </a:t>
            </a:r>
          </a:p>
          <a:p>
            <a:r>
              <a:rPr lang="en-US" dirty="0" smtClean="0"/>
              <a:t>Lesson learnt, while working on it. </a:t>
            </a:r>
            <a:endParaRPr lang="en-US" dirty="0"/>
          </a:p>
        </p:txBody>
      </p:sp>
    </p:spTree>
    <p:extLst>
      <p:ext uri="{BB962C8B-B14F-4D97-AF65-F5344CB8AC3E}">
        <p14:creationId xmlns:p14="http://schemas.microsoft.com/office/powerpoint/2010/main" val="3194944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data in software development process</a:t>
            </a:r>
            <a:endParaRPr lang="en-US" dirty="0"/>
          </a:p>
        </p:txBody>
      </p:sp>
      <p:sp>
        <p:nvSpPr>
          <p:cNvPr id="3" name="Content Placeholder 2"/>
          <p:cNvSpPr>
            <a:spLocks noGrp="1"/>
          </p:cNvSpPr>
          <p:nvPr>
            <p:ph idx="1"/>
          </p:nvPr>
        </p:nvSpPr>
        <p:spPr/>
        <p:txBody>
          <a:bodyPr/>
          <a:lstStyle/>
          <a:p>
            <a:r>
              <a:rPr lang="en-US" dirty="0"/>
              <a:t>source </a:t>
            </a:r>
            <a:r>
              <a:rPr lang="en-US" dirty="0" smtClean="0"/>
              <a:t>code</a:t>
            </a:r>
          </a:p>
          <a:p>
            <a:r>
              <a:rPr lang="en-US" dirty="0" smtClean="0"/>
              <a:t>bug reports</a:t>
            </a:r>
            <a:endParaRPr lang="en-US" dirty="0"/>
          </a:p>
          <a:p>
            <a:r>
              <a:rPr lang="en-US" dirty="0" smtClean="0"/>
              <a:t>check-in histories </a:t>
            </a:r>
          </a:p>
          <a:p>
            <a:r>
              <a:rPr lang="en-US" dirty="0" smtClean="0"/>
              <a:t>test </a:t>
            </a:r>
            <a:r>
              <a:rPr lang="en-US" dirty="0"/>
              <a:t>cases, etc. </a:t>
            </a:r>
            <a:br>
              <a:rPr lang="en-US" dirty="0"/>
            </a:br>
            <a:r>
              <a:rPr lang="en-US" dirty="0"/>
              <a:t/>
            </a:r>
            <a:br>
              <a:rPr lang="en-US" dirty="0"/>
            </a:br>
            <a:endParaRPr lang="en-US" dirty="0"/>
          </a:p>
        </p:txBody>
      </p:sp>
    </p:spTree>
    <p:extLst>
      <p:ext uri="{BB962C8B-B14F-4D97-AF65-F5344CB8AC3E}">
        <p14:creationId xmlns:p14="http://schemas.microsoft.com/office/powerpoint/2010/main" val="2359593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745673"/>
            <a:ext cx="7162800" cy="4426527"/>
          </a:xfrm>
        </p:spPr>
        <p:txBody>
          <a:bodyPr>
            <a:normAutofit/>
          </a:bodyPr>
          <a:lstStyle/>
          <a:p>
            <a:r>
              <a:rPr lang="en-US" dirty="0" smtClean="0"/>
              <a:t>Plenty of </a:t>
            </a:r>
            <a:r>
              <a:rPr lang="en-US" dirty="0"/>
              <a:t>work on predicting software</a:t>
            </a:r>
            <a:br>
              <a:rPr lang="en-US" dirty="0"/>
            </a:br>
            <a:r>
              <a:rPr lang="en-US" dirty="0"/>
              <a:t>reliability in terms of the defect count at different levels of software </a:t>
            </a:r>
            <a:r>
              <a:rPr lang="en-US" dirty="0" smtClean="0"/>
              <a:t>systems</a:t>
            </a:r>
            <a:r>
              <a:rPr lang="en-US" baseline="30000" dirty="0" smtClean="0"/>
              <a:t>3</a:t>
            </a:r>
            <a:r>
              <a:rPr lang="en-US" dirty="0" smtClean="0"/>
              <a:t>.</a:t>
            </a:r>
            <a:br>
              <a:rPr lang="en-US" dirty="0" smtClean="0"/>
            </a:br>
            <a:endParaRPr lang="en-US" dirty="0" smtClean="0"/>
          </a:p>
          <a:p>
            <a:r>
              <a:rPr lang="en-US" dirty="0"/>
              <a:t>U</a:t>
            </a:r>
            <a:r>
              <a:rPr lang="en-US" dirty="0" smtClean="0"/>
              <a:t>tilizing </a:t>
            </a:r>
            <a:r>
              <a:rPr lang="en-US" dirty="0"/>
              <a:t>software artifacts to improve the software development process are software </a:t>
            </a:r>
            <a:r>
              <a:rPr lang="en-US" dirty="0" smtClean="0"/>
              <a:t>intelligence</a:t>
            </a:r>
            <a:r>
              <a:rPr lang="en-US" baseline="30000" dirty="0" smtClean="0"/>
              <a:t>1</a:t>
            </a:r>
            <a:r>
              <a:rPr lang="en-US" dirty="0" smtClean="0"/>
              <a:t> </a:t>
            </a:r>
            <a:r>
              <a:rPr lang="en-US" dirty="0"/>
              <a:t>and </a:t>
            </a:r>
            <a:r>
              <a:rPr lang="en-US" dirty="0" smtClean="0"/>
              <a:t>analytics for </a:t>
            </a:r>
            <a:r>
              <a:rPr lang="en-US" dirty="0"/>
              <a:t>software </a:t>
            </a:r>
            <a:r>
              <a:rPr lang="en-US" dirty="0" smtClean="0"/>
              <a:t>development</a:t>
            </a:r>
            <a:r>
              <a:rPr lang="en-US" baseline="30000" dirty="0" smtClean="0"/>
              <a:t>4</a:t>
            </a: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451454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Affects &amp; Effect of Internet</a:t>
            </a:r>
            <a:endParaRPr lang="en-US" dirty="0"/>
          </a:p>
        </p:txBody>
      </p:sp>
      <p:sp>
        <p:nvSpPr>
          <p:cNvPr id="3" name="Content Placeholder 2"/>
          <p:cNvSpPr>
            <a:spLocks noGrp="1"/>
          </p:cNvSpPr>
          <p:nvPr>
            <p:ph idx="1"/>
          </p:nvPr>
        </p:nvSpPr>
        <p:spPr>
          <a:xfrm>
            <a:off x="1043492" y="2323652"/>
            <a:ext cx="7109908" cy="3508977"/>
          </a:xfrm>
        </p:spPr>
        <p:txBody>
          <a:bodyPr/>
          <a:lstStyle/>
          <a:p>
            <a:r>
              <a:rPr lang="en-US" dirty="0" smtClean="0"/>
              <a:t>Much richer data at much large scale</a:t>
            </a:r>
            <a:r>
              <a:rPr lang="en-US" baseline="30000" dirty="0" smtClean="0"/>
              <a:t>5 </a:t>
            </a:r>
            <a:br>
              <a:rPr lang="en-US" baseline="30000" dirty="0" smtClean="0"/>
            </a:br>
            <a:r>
              <a:rPr lang="en-US" dirty="0" smtClean="0"/>
              <a:t/>
            </a:r>
            <a:br>
              <a:rPr lang="en-US" dirty="0" smtClean="0"/>
            </a:br>
            <a:endParaRPr lang="en-US" dirty="0"/>
          </a:p>
          <a:p>
            <a:r>
              <a:rPr lang="en-US" dirty="0" smtClean="0"/>
              <a:t>Its effects(</a:t>
            </a:r>
            <a:r>
              <a:rPr lang="en-US" dirty="0"/>
              <a:t>Windows Error Reporting (WER</a:t>
            </a:r>
            <a:r>
              <a:rPr lang="en-US" dirty="0" smtClean="0"/>
              <a:t>))</a:t>
            </a:r>
          </a:p>
        </p:txBody>
      </p:sp>
    </p:spTree>
    <p:extLst>
      <p:ext uri="{BB962C8B-B14F-4D97-AF65-F5344CB8AC3E}">
        <p14:creationId xmlns:p14="http://schemas.microsoft.com/office/powerpoint/2010/main" val="3950602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3200"/>
            <a:ext cx="7024744" cy="1143000"/>
          </a:xfrm>
        </p:spPr>
        <p:txBody>
          <a:bodyPr>
            <a:normAutofit fontScale="90000"/>
          </a:bodyPr>
          <a:lstStyle/>
          <a:p>
            <a:r>
              <a:rPr lang="en-US" dirty="0" smtClean="0"/>
              <a:t>Why Microsoft Software Analytics research group was formed in 2009 ?</a:t>
            </a:r>
            <a:endParaRPr lang="en-US" dirty="0"/>
          </a:p>
        </p:txBody>
      </p:sp>
    </p:spTree>
    <p:extLst>
      <p:ext uri="{BB962C8B-B14F-4D97-AF65-F5344CB8AC3E}">
        <p14:creationId xmlns:p14="http://schemas.microsoft.com/office/powerpoint/2010/main" val="220060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fontScale="90000"/>
          </a:bodyPr>
          <a:lstStyle/>
          <a:p>
            <a:r>
              <a:rPr lang="en-US" dirty="0" smtClean="0"/>
              <a:t>Lessons </a:t>
            </a:r>
            <a:r>
              <a:rPr lang="en-US" dirty="0"/>
              <a:t>learned </a:t>
            </a:r>
            <a:r>
              <a:rPr lang="en-US" dirty="0" smtClean="0"/>
              <a:t>during </a:t>
            </a:r>
            <a:r>
              <a:rPr lang="en-US" dirty="0" err="1" smtClean="0"/>
              <a:t>StackMine</a:t>
            </a:r>
            <a:r>
              <a:rPr lang="en-US" dirty="0" smtClean="0"/>
              <a:t> project</a:t>
            </a:r>
            <a:endParaRPr lang="en-US" dirty="0"/>
          </a:p>
        </p:txBody>
      </p:sp>
      <p:sp>
        <p:nvSpPr>
          <p:cNvPr id="3" name="Content Placeholder 2"/>
          <p:cNvSpPr>
            <a:spLocks noGrp="1"/>
          </p:cNvSpPr>
          <p:nvPr>
            <p:ph idx="1"/>
          </p:nvPr>
        </p:nvSpPr>
        <p:spPr>
          <a:xfrm>
            <a:off x="1043492" y="2057400"/>
            <a:ext cx="6777317" cy="4038600"/>
          </a:xfrm>
        </p:spPr>
        <p:txBody>
          <a:bodyPr>
            <a:normAutofit fontScale="85000" lnSpcReduction="10000"/>
          </a:bodyPr>
          <a:lstStyle/>
          <a:p>
            <a:r>
              <a:rPr lang="en-US" dirty="0"/>
              <a:t>T</a:t>
            </a:r>
            <a:r>
              <a:rPr lang="en-US" dirty="0" smtClean="0"/>
              <a:t>he target </a:t>
            </a:r>
            <a:r>
              <a:rPr lang="en-US" dirty="0"/>
              <a:t>problems of software analytics should be what practitioners care </a:t>
            </a:r>
            <a:r>
              <a:rPr lang="en-US" dirty="0" smtClean="0"/>
              <a:t>about</a:t>
            </a:r>
          </a:p>
          <a:p>
            <a:r>
              <a:rPr lang="en-US" dirty="0" smtClean="0"/>
              <a:t>Domain </a:t>
            </a:r>
            <a:r>
              <a:rPr lang="en-US" dirty="0"/>
              <a:t>knowledge is </a:t>
            </a:r>
            <a:r>
              <a:rPr lang="en-US" dirty="0" smtClean="0"/>
              <a:t>important for </a:t>
            </a:r>
            <a:r>
              <a:rPr lang="en-US" dirty="0"/>
              <a:t>correctly understanding the data under </a:t>
            </a:r>
            <a:r>
              <a:rPr lang="en-US" dirty="0" smtClean="0"/>
              <a:t>analysis</a:t>
            </a:r>
          </a:p>
          <a:p>
            <a:r>
              <a:rPr lang="en-US" dirty="0" smtClean="0"/>
              <a:t>Prototypes </a:t>
            </a:r>
            <a:r>
              <a:rPr lang="en-US" dirty="0"/>
              <a:t>should be built early in order to start the </a:t>
            </a:r>
            <a:r>
              <a:rPr lang="en-US" dirty="0" smtClean="0"/>
              <a:t>feedback loop </a:t>
            </a:r>
            <a:r>
              <a:rPr lang="en-US" dirty="0"/>
              <a:t>with </a:t>
            </a:r>
            <a:r>
              <a:rPr lang="en-US" dirty="0" smtClean="0"/>
              <a:t>practitioners</a:t>
            </a:r>
          </a:p>
          <a:p>
            <a:r>
              <a:rPr lang="en-US" dirty="0" smtClean="0"/>
              <a:t>Scalability </a:t>
            </a:r>
            <a:r>
              <a:rPr lang="en-US" dirty="0"/>
              <a:t>and customizability are important when putting software analytics </a:t>
            </a:r>
            <a:r>
              <a:rPr lang="en-US" dirty="0" smtClean="0"/>
              <a:t>techniques into </a:t>
            </a:r>
            <a:r>
              <a:rPr lang="en-US" dirty="0"/>
              <a:t>real </a:t>
            </a:r>
            <a:r>
              <a:rPr lang="en-US" dirty="0" smtClean="0"/>
              <a:t>use</a:t>
            </a:r>
          </a:p>
          <a:p>
            <a:r>
              <a:rPr lang="en-US" dirty="0" smtClean="0"/>
              <a:t>The </a:t>
            </a:r>
            <a:r>
              <a:rPr lang="en-US" dirty="0"/>
              <a:t>results of software analytics need to be evaluated using criteria related to the real tasks </a:t>
            </a:r>
            <a:r>
              <a:rPr lang="en-US" dirty="0" smtClean="0"/>
              <a:t>that practitioners </a:t>
            </a:r>
            <a:r>
              <a:rPr lang="en-US" dirty="0"/>
              <a:t>carry out</a:t>
            </a:r>
            <a:br>
              <a:rPr lang="en-US" dirty="0"/>
            </a:br>
            <a:r>
              <a:rPr lang="en-US" dirty="0"/>
              <a:t/>
            </a:r>
            <a:br>
              <a:rPr lang="en-US" dirty="0"/>
            </a:br>
            <a:endParaRPr lang="en-US" dirty="0"/>
          </a:p>
        </p:txBody>
      </p:sp>
    </p:spTree>
    <p:extLst>
      <p:ext uri="{BB962C8B-B14F-4D97-AF65-F5344CB8AC3E}">
        <p14:creationId xmlns:p14="http://schemas.microsoft.com/office/powerpoint/2010/main" val="906023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543800" cy="1143000"/>
          </a:xfrm>
        </p:spPr>
        <p:txBody>
          <a:bodyPr>
            <a:normAutofit fontScale="90000"/>
          </a:bodyPr>
          <a:lstStyle/>
          <a:p>
            <a:r>
              <a:rPr lang="en-US" b="1" dirty="0" smtClean="0"/>
              <a:t>2. Opportunities </a:t>
            </a:r>
            <a:r>
              <a:rPr lang="en-US" b="1" dirty="0"/>
              <a:t>and </a:t>
            </a:r>
            <a:r>
              <a:rPr lang="en-US" b="1" dirty="0" smtClean="0"/>
              <a:t>Challenges</a:t>
            </a:r>
            <a:endParaRPr lang="en-US" dirty="0"/>
          </a:p>
        </p:txBody>
      </p:sp>
      <p:sp>
        <p:nvSpPr>
          <p:cNvPr id="3" name="Content Placeholder 2"/>
          <p:cNvSpPr>
            <a:spLocks noGrp="1"/>
          </p:cNvSpPr>
          <p:nvPr>
            <p:ph idx="1"/>
          </p:nvPr>
        </p:nvSpPr>
        <p:spPr>
          <a:xfrm>
            <a:off x="1043492" y="2323652"/>
            <a:ext cx="6777317" cy="3848548"/>
          </a:xfrm>
        </p:spPr>
        <p:txBody>
          <a:bodyPr>
            <a:normAutofit fontScale="92500"/>
          </a:bodyPr>
          <a:lstStyle/>
          <a:p>
            <a:r>
              <a:rPr lang="en-US" dirty="0" smtClean="0"/>
              <a:t>We use Software Analytics to get </a:t>
            </a:r>
            <a:r>
              <a:rPr lang="en-US" i="1" dirty="0"/>
              <a:t>insightful </a:t>
            </a:r>
            <a:r>
              <a:rPr lang="en-US" dirty="0"/>
              <a:t>and </a:t>
            </a:r>
            <a:r>
              <a:rPr lang="en-US" i="1" dirty="0" smtClean="0"/>
              <a:t>actionable </a:t>
            </a:r>
            <a:r>
              <a:rPr lang="en-US" dirty="0" smtClean="0"/>
              <a:t>information from software artifacts.</a:t>
            </a:r>
            <a:br>
              <a:rPr lang="en-US" dirty="0" smtClean="0"/>
            </a:br>
            <a:endParaRPr lang="en-US" dirty="0" smtClean="0"/>
          </a:p>
          <a:p>
            <a:r>
              <a:rPr lang="en-US" dirty="0" smtClean="0"/>
              <a:t>For </a:t>
            </a:r>
            <a:r>
              <a:rPr lang="en-US" dirty="0" err="1" smtClean="0"/>
              <a:t>eg</a:t>
            </a:r>
            <a:r>
              <a:rPr lang="en-US" dirty="0" smtClean="0"/>
              <a:t>,</a:t>
            </a:r>
            <a:r>
              <a:rPr lang="en-US" dirty="0"/>
              <a:t> ranked performance bottlenecks represented by sequences of function calls</a:t>
            </a:r>
            <a:br>
              <a:rPr lang="en-US" dirty="0"/>
            </a:br>
            <a:r>
              <a:rPr lang="en-US" dirty="0"/>
              <a:t>narrow down the investigation scope of the underlying performance </a:t>
            </a:r>
            <a:r>
              <a:rPr lang="en-US" dirty="0" smtClean="0"/>
              <a:t>issues.</a:t>
            </a: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208959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Trinity of Software Analytics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057400"/>
            <a:ext cx="6834495" cy="4283141"/>
          </a:xfrm>
        </p:spPr>
      </p:pic>
    </p:spTree>
    <p:extLst>
      <p:ext uri="{BB962C8B-B14F-4D97-AF65-F5344CB8AC3E}">
        <p14:creationId xmlns:p14="http://schemas.microsoft.com/office/powerpoint/2010/main" val="169026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Output of Software Analytics</a:t>
            </a:r>
            <a:endParaRPr lang="en-US" dirty="0"/>
          </a:p>
        </p:txBody>
      </p:sp>
      <p:sp>
        <p:nvSpPr>
          <p:cNvPr id="3" name="Content Placeholder 2"/>
          <p:cNvSpPr>
            <a:spLocks noGrp="1"/>
          </p:cNvSpPr>
          <p:nvPr>
            <p:ph idx="1"/>
          </p:nvPr>
        </p:nvSpPr>
        <p:spPr/>
        <p:txBody>
          <a:bodyPr/>
          <a:lstStyle/>
          <a:p>
            <a:r>
              <a:rPr lang="en-US" dirty="0"/>
              <a:t>The output of software analytics projects is usually in the form of insights from software artifacts, i.e., insightful</a:t>
            </a:r>
            <a:br>
              <a:rPr lang="en-US" dirty="0"/>
            </a:br>
            <a:r>
              <a:rPr lang="en-US" dirty="0"/>
              <a:t>and actionable information, or analytic systems.</a:t>
            </a:r>
            <a:br>
              <a:rPr lang="en-US" dirty="0"/>
            </a:br>
            <a:endParaRPr lang="en-US" dirty="0"/>
          </a:p>
        </p:txBody>
      </p:sp>
    </p:spTree>
    <p:extLst>
      <p:ext uri="{BB962C8B-B14F-4D97-AF65-F5344CB8AC3E}">
        <p14:creationId xmlns:p14="http://schemas.microsoft.com/office/powerpoint/2010/main" val="2008888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a:t>
            </a:r>
            <a:r>
              <a:rPr lang="en-US" b="1" dirty="0" smtClean="0"/>
              <a:t>. Example </a:t>
            </a:r>
            <a:r>
              <a:rPr lang="en-US" b="1" dirty="0"/>
              <a:t>Software Analytics Project: </a:t>
            </a:r>
            <a:r>
              <a:rPr lang="en-US" b="1" dirty="0" err="1" smtClean="0"/>
              <a:t>StackMine</a:t>
            </a:r>
            <a:endParaRPr lang="en-US" dirty="0"/>
          </a:p>
        </p:txBody>
      </p:sp>
      <p:sp>
        <p:nvSpPr>
          <p:cNvPr id="4" name="Content Placeholder 3"/>
          <p:cNvSpPr>
            <a:spLocks noGrp="1"/>
          </p:cNvSpPr>
          <p:nvPr>
            <p:ph idx="1"/>
          </p:nvPr>
        </p:nvSpPr>
        <p:spPr/>
        <p:txBody>
          <a:bodyPr/>
          <a:lstStyle/>
          <a:p>
            <a:r>
              <a:rPr lang="en-US" dirty="0" err="1"/>
              <a:t>StackMine</a:t>
            </a:r>
            <a:r>
              <a:rPr lang="en-US" dirty="0"/>
              <a:t> targets at mining large-scale performance traces generated by operating systems. </a:t>
            </a:r>
          </a:p>
        </p:txBody>
      </p:sp>
    </p:spTree>
    <p:extLst>
      <p:ext uri="{BB962C8B-B14F-4D97-AF65-F5344CB8AC3E}">
        <p14:creationId xmlns:p14="http://schemas.microsoft.com/office/powerpoint/2010/main" val="2100496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from last Talk</a:t>
            </a:r>
            <a:endParaRPr lang="en-US" dirty="0"/>
          </a:p>
        </p:txBody>
      </p:sp>
      <p:sp>
        <p:nvSpPr>
          <p:cNvPr id="3" name="Content Placeholder 2"/>
          <p:cNvSpPr>
            <a:spLocks noGrp="1"/>
          </p:cNvSpPr>
          <p:nvPr>
            <p:ph idx="1"/>
          </p:nvPr>
        </p:nvSpPr>
        <p:spPr/>
        <p:txBody>
          <a:bodyPr/>
          <a:lstStyle/>
          <a:p>
            <a:r>
              <a:rPr lang="en-US" dirty="0" smtClean="0"/>
              <a:t>Is there any kind of Intelligence attached to software Analytics?</a:t>
            </a:r>
            <a:br>
              <a:rPr lang="en-US" dirty="0" smtClean="0"/>
            </a:br>
            <a:r>
              <a:rPr lang="en-US" dirty="0" smtClean="0"/>
              <a:t/>
            </a:r>
            <a:br>
              <a:rPr lang="en-US" dirty="0" smtClean="0"/>
            </a:br>
            <a:r>
              <a:rPr lang="en-US" dirty="0" smtClean="0"/>
              <a:t>Answer: Yes, </a:t>
            </a:r>
            <a:r>
              <a:rPr lang="en-US" b="1" dirty="0"/>
              <a:t>Software Intelligence:</a:t>
            </a:r>
            <a:r>
              <a:rPr lang="en-US" dirty="0"/>
              <a:t/>
            </a:r>
            <a:br>
              <a:rPr lang="en-US" dirty="0"/>
            </a:br>
            <a:r>
              <a:rPr lang="en-US" b="1" dirty="0"/>
              <a:t>The Future of Mining Software Engineering </a:t>
            </a:r>
            <a:r>
              <a:rPr lang="en-US" b="1" dirty="0" smtClean="0"/>
              <a:t>Data</a:t>
            </a:r>
            <a:r>
              <a:rPr lang="en-US" b="1" baseline="30000" dirty="0" smtClean="0"/>
              <a:t>1</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87215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Performance debugging in the large, a recent topic.</a:t>
            </a:r>
          </a:p>
          <a:p>
            <a:pPr marL="68580" indent="0">
              <a:buNone/>
            </a:pPr>
            <a:endParaRPr lang="en-US" dirty="0" smtClean="0"/>
          </a:p>
          <a:p>
            <a:r>
              <a:rPr lang="en-US" dirty="0" smtClean="0"/>
              <a:t>Example Microsoft’s </a:t>
            </a:r>
            <a:r>
              <a:rPr lang="en-US" dirty="0" err="1" smtClean="0"/>
              <a:t>Perftrack</a:t>
            </a:r>
            <a:r>
              <a:rPr lang="en-US" dirty="0" smtClean="0"/>
              <a:t>.</a:t>
            </a:r>
            <a:br>
              <a:rPr lang="en-US" dirty="0" smtClean="0"/>
            </a:br>
            <a:endParaRPr lang="en-US" dirty="0" smtClean="0"/>
          </a:p>
          <a:p>
            <a:r>
              <a:rPr lang="en-US" dirty="0" err="1" smtClean="0"/>
              <a:t>Callstacks</a:t>
            </a:r>
            <a:r>
              <a:rPr lang="en-US" dirty="0" smtClean="0"/>
              <a:t> </a:t>
            </a:r>
            <a:r>
              <a:rPr lang="en-US" dirty="0"/>
              <a:t> is a stack data structure that stores information about the </a:t>
            </a:r>
            <a:r>
              <a:rPr lang="en-US" b="1" dirty="0"/>
              <a:t>active subroutines</a:t>
            </a:r>
            <a:r>
              <a:rPr lang="en-US" dirty="0"/>
              <a:t> of a computer program. This kind of stack is also known as </a:t>
            </a:r>
            <a:r>
              <a:rPr lang="en-US" dirty="0" smtClean="0"/>
              <a:t>an </a:t>
            </a:r>
            <a:r>
              <a:rPr lang="en-US" b="1" dirty="0" smtClean="0"/>
              <a:t>execution </a:t>
            </a:r>
            <a:r>
              <a:rPr lang="en-US" b="1" dirty="0"/>
              <a:t>stack, </a:t>
            </a:r>
            <a:r>
              <a:rPr lang="en-US" b="1" dirty="0" smtClean="0"/>
              <a:t>control stack</a:t>
            </a:r>
            <a:r>
              <a:rPr lang="en-US" b="1" dirty="0"/>
              <a:t>, run-time stack, or machine stack</a:t>
            </a:r>
            <a:r>
              <a:rPr lang="en-US" dirty="0"/>
              <a:t>, and is often shortened to just "the stack".</a:t>
            </a:r>
          </a:p>
        </p:txBody>
      </p:sp>
    </p:spTree>
    <p:extLst>
      <p:ext uri="{BB962C8B-B14F-4D97-AF65-F5344CB8AC3E}">
        <p14:creationId xmlns:p14="http://schemas.microsoft.com/office/powerpoint/2010/main" val="3444929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3.2 Identifying essential research problem</a:t>
            </a:r>
            <a:endParaRPr lang="en-US" dirty="0"/>
          </a:p>
        </p:txBody>
      </p:sp>
      <p:sp>
        <p:nvSpPr>
          <p:cNvPr id="3" name="Content Placeholder 2"/>
          <p:cNvSpPr>
            <a:spLocks noGrp="1"/>
          </p:cNvSpPr>
          <p:nvPr>
            <p:ph idx="1"/>
          </p:nvPr>
        </p:nvSpPr>
        <p:spPr/>
        <p:txBody>
          <a:bodyPr/>
          <a:lstStyle/>
          <a:p>
            <a:r>
              <a:rPr lang="en-US" dirty="0" smtClean="0"/>
              <a:t>Before </a:t>
            </a:r>
            <a:r>
              <a:rPr lang="en-US" dirty="0" err="1" smtClean="0"/>
              <a:t>StackMine</a:t>
            </a:r>
            <a:r>
              <a:rPr lang="en-US" dirty="0" smtClean="0"/>
              <a:t> was started… windows performance analysis…system even traces…typical research methodology… correlation analysis into a classification and clustering problem.</a:t>
            </a:r>
          </a:p>
          <a:p>
            <a:pPr marL="68580" indent="0">
              <a:buNone/>
            </a:pPr>
            <a:endParaRPr lang="en-US" dirty="0"/>
          </a:p>
        </p:txBody>
      </p:sp>
    </p:spTree>
    <p:extLst>
      <p:ext uri="{BB962C8B-B14F-4D97-AF65-F5344CB8AC3E}">
        <p14:creationId xmlns:p14="http://schemas.microsoft.com/office/powerpoint/2010/main" val="402157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fontScale="90000"/>
          </a:bodyPr>
          <a:lstStyle/>
          <a:p>
            <a:r>
              <a:rPr lang="en-US" dirty="0"/>
              <a:t>3.2 Identifying essential research </a:t>
            </a:r>
            <a:r>
              <a:rPr lang="en-US" dirty="0" smtClean="0"/>
              <a:t>problem…</a:t>
            </a:r>
            <a:endParaRPr lang="en-US" dirty="0"/>
          </a:p>
        </p:txBody>
      </p:sp>
      <p:sp>
        <p:nvSpPr>
          <p:cNvPr id="3" name="Content Placeholder 2"/>
          <p:cNvSpPr>
            <a:spLocks noGrp="1"/>
          </p:cNvSpPr>
          <p:nvPr>
            <p:ph idx="1"/>
          </p:nvPr>
        </p:nvSpPr>
        <p:spPr>
          <a:xfrm>
            <a:off x="1043492" y="1981200"/>
            <a:ext cx="6777317" cy="4267200"/>
          </a:xfrm>
        </p:spPr>
        <p:txBody>
          <a:bodyPr>
            <a:normAutofit/>
          </a:bodyPr>
          <a:lstStyle/>
          <a:p>
            <a:pPr marL="68580" indent="0">
              <a:buNone/>
            </a:pPr>
            <a:r>
              <a:rPr lang="en-US" dirty="0" smtClean="0"/>
              <a:t>Form their feedback, team realized that they </a:t>
            </a:r>
            <a:r>
              <a:rPr lang="en-US" dirty="0"/>
              <a:t>were </a:t>
            </a:r>
            <a:r>
              <a:rPr lang="en-US" b="1" dirty="0"/>
              <a:t>not solving the essential problems </a:t>
            </a:r>
            <a:r>
              <a:rPr lang="en-US" dirty="0"/>
              <a:t>that </a:t>
            </a:r>
            <a:r>
              <a:rPr lang="en-US" dirty="0" smtClean="0"/>
              <a:t>they cared about.</a:t>
            </a:r>
          </a:p>
          <a:p>
            <a:pPr lvl="1"/>
            <a:r>
              <a:rPr lang="en-US" sz="1900" dirty="0"/>
              <a:t>missed the most important problem category Wait representing delays due </a:t>
            </a:r>
            <a:r>
              <a:rPr lang="en-US" sz="1900" dirty="0" smtClean="0"/>
              <a:t>to synchronization</a:t>
            </a:r>
            <a:r>
              <a:rPr lang="en-US" sz="1900" dirty="0"/>
              <a:t>, resource contention, and power state, </a:t>
            </a:r>
            <a:r>
              <a:rPr lang="en-US" sz="1900" dirty="0" smtClean="0"/>
              <a:t>etc.</a:t>
            </a:r>
          </a:p>
          <a:p>
            <a:pPr lvl="1"/>
            <a:r>
              <a:rPr lang="en-US" sz="2000" dirty="0"/>
              <a:t>automatic detection and localization of </a:t>
            </a:r>
            <a:r>
              <a:rPr lang="en-US" sz="2000" dirty="0" smtClean="0"/>
              <a:t>high CPU-consumption </a:t>
            </a:r>
            <a:r>
              <a:rPr lang="en-US" sz="2000" dirty="0"/>
              <a:t>intervals were of little help to solve their real </a:t>
            </a:r>
            <a:r>
              <a:rPr lang="en-US" sz="2000" dirty="0" smtClean="0"/>
              <a:t>problems.</a:t>
            </a:r>
          </a:p>
          <a:p>
            <a:pPr lvl="1"/>
            <a:r>
              <a:rPr lang="en-US" sz="1800" dirty="0"/>
              <a:t>trace stream was not the right granularity level for similarity modeling and clustering, because it </a:t>
            </a:r>
            <a:r>
              <a:rPr lang="en-US" sz="1800" dirty="0" smtClean="0"/>
              <a:t>is too </a:t>
            </a:r>
            <a:r>
              <a:rPr lang="en-US" sz="1800" dirty="0"/>
              <a:t>high-level to help the performance analysts locate the root causes</a:t>
            </a:r>
            <a:r>
              <a:rPr lang="en-US" sz="1800" dirty="0" smtClean="0"/>
              <a:t>.</a:t>
            </a:r>
            <a:endParaRPr lang="en-US" dirty="0"/>
          </a:p>
        </p:txBody>
      </p:sp>
    </p:spTree>
    <p:extLst>
      <p:ext uri="{BB962C8B-B14F-4D97-AF65-F5344CB8AC3E}">
        <p14:creationId xmlns:p14="http://schemas.microsoft.com/office/powerpoint/2010/main" val="1669100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3.3 </a:t>
            </a:r>
            <a:r>
              <a:rPr lang="en-US" dirty="0"/>
              <a:t>Understanding the data with domain </a:t>
            </a:r>
            <a:r>
              <a:rPr lang="en-US" dirty="0" smtClean="0"/>
              <a:t>knowledge</a:t>
            </a:r>
            <a:endParaRPr lang="en-US" dirty="0"/>
          </a:p>
        </p:txBody>
      </p:sp>
      <p:sp>
        <p:nvSpPr>
          <p:cNvPr id="3" name="Content Placeholder 2"/>
          <p:cNvSpPr>
            <a:spLocks noGrp="1"/>
          </p:cNvSpPr>
          <p:nvPr>
            <p:ph idx="1"/>
          </p:nvPr>
        </p:nvSpPr>
        <p:spPr>
          <a:xfrm>
            <a:off x="838200" y="2323652"/>
            <a:ext cx="7315200" cy="3924748"/>
          </a:xfrm>
        </p:spPr>
        <p:txBody>
          <a:bodyPr>
            <a:normAutofit fontScale="92500" lnSpcReduction="20000"/>
          </a:bodyPr>
          <a:lstStyle/>
          <a:p>
            <a:r>
              <a:rPr lang="en-US" dirty="0"/>
              <a:t>There were 400+ different event </a:t>
            </a:r>
            <a:r>
              <a:rPr lang="en-US" dirty="0" smtClean="0"/>
              <a:t>types</a:t>
            </a:r>
            <a:r>
              <a:rPr lang="en-US" dirty="0"/>
              <a:t> </a:t>
            </a:r>
            <a:r>
              <a:rPr lang="en-US" dirty="0" smtClean="0"/>
              <a:t>but the team settled with 10+ event types.</a:t>
            </a:r>
          </a:p>
          <a:p>
            <a:r>
              <a:rPr lang="en-US" dirty="0"/>
              <a:t>Domain knowledge can often help scope the relevant data for study, especially when the data scale is large</a:t>
            </a:r>
            <a:r>
              <a:rPr lang="en-US" dirty="0" smtClean="0"/>
              <a:t>.</a:t>
            </a:r>
            <a:r>
              <a:rPr lang="en-US" dirty="0"/>
              <a:t> The computation was expensive and the result was not satisfactory. </a:t>
            </a:r>
            <a:r>
              <a:rPr lang="en-US" dirty="0" smtClean="0"/>
              <a:t>To address </a:t>
            </a:r>
            <a:r>
              <a:rPr lang="en-US" dirty="0"/>
              <a:t>the issues, </a:t>
            </a:r>
            <a:r>
              <a:rPr lang="en-US" dirty="0" smtClean="0"/>
              <a:t>the team </a:t>
            </a:r>
            <a:r>
              <a:rPr lang="en-US" dirty="0"/>
              <a:t>later designed appropriate ROI-extraction </a:t>
            </a:r>
            <a:r>
              <a:rPr lang="en-US" dirty="0" smtClean="0"/>
              <a:t>algorithms.</a:t>
            </a:r>
          </a:p>
          <a:p>
            <a:r>
              <a:rPr lang="en-US" dirty="0" err="1"/>
              <a:t>StackMine</a:t>
            </a:r>
            <a:r>
              <a:rPr lang="en-US" dirty="0" smtClean="0"/>
              <a:t>, uses </a:t>
            </a:r>
            <a:r>
              <a:rPr lang="en-US" i="1" dirty="0"/>
              <a:t>coverage of performance bottlenecks </a:t>
            </a:r>
            <a:r>
              <a:rPr lang="en-US" dirty="0" smtClean="0"/>
              <a:t>to measure </a:t>
            </a:r>
            <a:r>
              <a:rPr lang="en-US" dirty="0"/>
              <a:t>the effectiveness of identified patterns</a:t>
            </a:r>
            <a:r>
              <a:rPr lang="en-US" b="1" dirty="0"/>
              <a:t>. Higher coverage </a:t>
            </a:r>
            <a:r>
              <a:rPr lang="en-US" b="1" dirty="0" smtClean="0"/>
              <a:t>would indicate </a:t>
            </a:r>
            <a:r>
              <a:rPr lang="en-US" b="1" dirty="0"/>
              <a:t>lower probability for </a:t>
            </a:r>
            <a:r>
              <a:rPr lang="en-US" b="1" dirty="0" smtClean="0"/>
              <a:t>high-impact bugs </a:t>
            </a:r>
            <a:r>
              <a:rPr lang="en-US" b="1" dirty="0"/>
              <a:t>to remain undiscovered. </a:t>
            </a:r>
            <a:r>
              <a:rPr lang="en-US" b="1" dirty="0" smtClean="0"/>
              <a:t> </a:t>
            </a:r>
            <a:endParaRPr lang="en-US" b="1" dirty="0"/>
          </a:p>
        </p:txBody>
      </p:sp>
    </p:spTree>
    <p:extLst>
      <p:ext uri="{BB962C8B-B14F-4D97-AF65-F5344CB8AC3E}">
        <p14:creationId xmlns:p14="http://schemas.microsoft.com/office/powerpoint/2010/main" val="2561037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fontScale="90000"/>
          </a:bodyPr>
          <a:lstStyle/>
          <a:p>
            <a:r>
              <a:rPr lang="en-US" dirty="0" smtClean="0"/>
              <a:t>3.4 </a:t>
            </a:r>
            <a:r>
              <a:rPr lang="en-US" dirty="0"/>
              <a:t>Building iterative feedback </a:t>
            </a:r>
            <a:r>
              <a:rPr lang="en-US" dirty="0" smtClean="0"/>
              <a:t>loop</a:t>
            </a:r>
            <a:endParaRPr lang="en-US" dirty="0"/>
          </a:p>
        </p:txBody>
      </p:sp>
      <p:sp>
        <p:nvSpPr>
          <p:cNvPr id="3" name="Content Placeholder 2"/>
          <p:cNvSpPr>
            <a:spLocks noGrp="1"/>
          </p:cNvSpPr>
          <p:nvPr>
            <p:ph idx="1"/>
          </p:nvPr>
        </p:nvSpPr>
        <p:spPr>
          <a:xfrm>
            <a:off x="838200" y="1905000"/>
            <a:ext cx="7848600" cy="4191000"/>
          </a:xfrm>
        </p:spPr>
        <p:txBody>
          <a:bodyPr>
            <a:normAutofit/>
          </a:bodyPr>
          <a:lstStyle/>
          <a:p>
            <a:r>
              <a:rPr lang="en-US" dirty="0"/>
              <a:t>A </a:t>
            </a:r>
            <a:r>
              <a:rPr lang="en-US" dirty="0" err="1"/>
              <a:t>callstack</a:t>
            </a:r>
            <a:r>
              <a:rPr lang="en-US" dirty="0"/>
              <a:t> pattern is </a:t>
            </a:r>
            <a:r>
              <a:rPr lang="en-US" dirty="0" smtClean="0"/>
              <a:t>a subsequence </a:t>
            </a:r>
            <a:r>
              <a:rPr lang="en-US" dirty="0"/>
              <a:t>of function calls shared by a set </a:t>
            </a:r>
            <a:r>
              <a:rPr lang="en-US" dirty="0" smtClean="0"/>
              <a:t>of </a:t>
            </a:r>
            <a:r>
              <a:rPr lang="en-US" dirty="0" err="1" smtClean="0"/>
              <a:t>callstacks</a:t>
            </a:r>
            <a:r>
              <a:rPr lang="en-US" dirty="0" smtClean="0"/>
              <a:t>.</a:t>
            </a:r>
          </a:p>
          <a:p>
            <a:r>
              <a:rPr lang="en-US" dirty="0"/>
              <a:t>The first example is how to define the similarity model for </a:t>
            </a:r>
            <a:r>
              <a:rPr lang="en-US" b="1" dirty="0"/>
              <a:t>clustering</a:t>
            </a:r>
            <a:r>
              <a:rPr lang="en-US" dirty="0"/>
              <a:t> </a:t>
            </a:r>
            <a:r>
              <a:rPr lang="en-US" dirty="0" err="1"/>
              <a:t>callstack</a:t>
            </a:r>
            <a:r>
              <a:rPr lang="en-US" dirty="0"/>
              <a:t> patterns</a:t>
            </a:r>
            <a:r>
              <a:rPr lang="en-US" dirty="0" smtClean="0"/>
              <a:t>.</a:t>
            </a:r>
          </a:p>
          <a:p>
            <a:r>
              <a:rPr lang="en-US" dirty="0" smtClean="0"/>
              <a:t>The team </a:t>
            </a:r>
            <a:r>
              <a:rPr lang="en-US" dirty="0"/>
              <a:t>first used the generic </a:t>
            </a:r>
            <a:r>
              <a:rPr lang="en-US" dirty="0" smtClean="0"/>
              <a:t>sequence-edit-distance model </a:t>
            </a:r>
            <a:r>
              <a:rPr lang="en-US" dirty="0"/>
              <a:t>for clustering since it was a natural choice</a:t>
            </a:r>
            <a:r>
              <a:rPr lang="en-US" dirty="0" smtClean="0"/>
              <a:t>.</a:t>
            </a:r>
          </a:p>
          <a:p>
            <a:r>
              <a:rPr lang="en-US" dirty="0" smtClean="0"/>
              <a:t>The team </a:t>
            </a:r>
            <a:r>
              <a:rPr lang="en-US" dirty="0"/>
              <a:t>used </a:t>
            </a:r>
            <a:r>
              <a:rPr lang="en-US" dirty="0" err="1"/>
              <a:t>StackMine</a:t>
            </a:r>
            <a:r>
              <a:rPr lang="en-US" dirty="0"/>
              <a:t> to help analysts and continuously improved the algorithms at the</a:t>
            </a:r>
            <a:br>
              <a:rPr lang="en-US" dirty="0"/>
            </a:br>
            <a:r>
              <a:rPr lang="en-US" dirty="0"/>
              <a:t>same time</a:t>
            </a:r>
            <a:r>
              <a:rPr lang="en-US" dirty="0" smtClean="0"/>
              <a:t>.</a:t>
            </a:r>
            <a:endParaRPr lang="en-US" dirty="0"/>
          </a:p>
        </p:txBody>
      </p:sp>
    </p:spTree>
    <p:extLst>
      <p:ext uri="{BB962C8B-B14F-4D97-AF65-F5344CB8AC3E}">
        <p14:creationId xmlns:p14="http://schemas.microsoft.com/office/powerpoint/2010/main" val="756582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Impact</a:t>
            </a:r>
            <a:endParaRPr lang="en-US" dirty="0"/>
          </a:p>
        </p:txBody>
      </p:sp>
      <p:sp>
        <p:nvSpPr>
          <p:cNvPr id="3" name="Content Placeholder 2"/>
          <p:cNvSpPr>
            <a:spLocks noGrp="1"/>
          </p:cNvSpPr>
          <p:nvPr>
            <p:ph idx="1"/>
          </p:nvPr>
        </p:nvSpPr>
        <p:spPr/>
        <p:txBody>
          <a:bodyPr>
            <a:normAutofit fontScale="92500"/>
          </a:bodyPr>
          <a:lstStyle/>
          <a:p>
            <a:pPr marL="68580" indent="0">
              <a:buNone/>
            </a:pPr>
            <a:r>
              <a:rPr lang="en-US" dirty="0"/>
              <a:t>“We believe that the </a:t>
            </a:r>
            <a:r>
              <a:rPr lang="en-US" dirty="0" err="1"/>
              <a:t>StackMine</a:t>
            </a:r>
            <a:r>
              <a:rPr lang="en-US" dirty="0"/>
              <a:t> tool is highly valuable and much more </a:t>
            </a:r>
            <a:r>
              <a:rPr lang="en-US" dirty="0" smtClean="0"/>
              <a:t>efficient for </a:t>
            </a:r>
            <a:r>
              <a:rPr lang="en-US" dirty="0"/>
              <a:t>mass trace streams (100+ trace streams) analysis. For 1000 trace streams, we believe the tool saves us 4-6 </a:t>
            </a:r>
            <a:r>
              <a:rPr lang="en-US" dirty="0" smtClean="0"/>
              <a:t>weeks of </a:t>
            </a:r>
            <a:r>
              <a:rPr lang="en-US" dirty="0"/>
              <a:t>time to create new performance signatures (representations of </a:t>
            </a:r>
            <a:r>
              <a:rPr lang="en-US" dirty="0" smtClean="0"/>
              <a:t>performance issues</a:t>
            </a:r>
            <a:r>
              <a:rPr lang="en-US" dirty="0"/>
              <a:t>), which is quite a </a:t>
            </a:r>
            <a:r>
              <a:rPr lang="en-US" dirty="0" smtClean="0"/>
              <a:t>significant productivity </a:t>
            </a:r>
            <a:r>
              <a:rPr lang="en-US" dirty="0"/>
              <a:t>boost.”</a:t>
            </a:r>
            <a:br>
              <a:rPr lang="en-US" dirty="0"/>
            </a:br>
            <a:r>
              <a:rPr lang="en-US" dirty="0"/>
              <a:t/>
            </a:r>
            <a:br>
              <a:rPr lang="en-US" dirty="0"/>
            </a:br>
            <a:endParaRPr lang="en-US" dirty="0"/>
          </a:p>
        </p:txBody>
      </p:sp>
    </p:spTree>
    <p:extLst>
      <p:ext uri="{BB962C8B-B14F-4D97-AF65-F5344CB8AC3E}">
        <p14:creationId xmlns:p14="http://schemas.microsoft.com/office/powerpoint/2010/main" val="117680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667000"/>
            <a:ext cx="7024744" cy="1143000"/>
          </a:xfrm>
        </p:spPr>
        <p:txBody>
          <a:bodyPr>
            <a:normAutofit fontScale="90000"/>
          </a:bodyPr>
          <a:lstStyle/>
          <a:p>
            <a:r>
              <a:rPr lang="en-US" b="1" dirty="0"/>
              <a:t>4</a:t>
            </a:r>
            <a:r>
              <a:rPr lang="en-US" b="1" dirty="0" smtClean="0"/>
              <a:t>. </a:t>
            </a:r>
            <a:r>
              <a:rPr lang="en-US" b="1" dirty="0"/>
              <a:t>Lessons Learned on Applying Software </a:t>
            </a:r>
            <a:r>
              <a:rPr lang="en-US" b="1" dirty="0" smtClean="0"/>
              <a:t>Analytics</a:t>
            </a:r>
            <a:endParaRPr lang="en-US" dirty="0"/>
          </a:p>
        </p:txBody>
      </p:sp>
    </p:spTree>
    <p:extLst>
      <p:ext uri="{BB962C8B-B14F-4D97-AF65-F5344CB8AC3E}">
        <p14:creationId xmlns:p14="http://schemas.microsoft.com/office/powerpoint/2010/main" val="220332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4.1 </a:t>
            </a:r>
            <a:r>
              <a:rPr lang="en-US" dirty="0"/>
              <a:t>Identifying essential </a:t>
            </a:r>
            <a:r>
              <a:rPr lang="en-US" dirty="0" smtClean="0"/>
              <a:t>problems</a:t>
            </a:r>
            <a:endParaRPr lang="en-US" dirty="0"/>
          </a:p>
        </p:txBody>
      </p:sp>
      <p:sp>
        <p:nvSpPr>
          <p:cNvPr id="3" name="Content Placeholder 2"/>
          <p:cNvSpPr>
            <a:spLocks noGrp="1"/>
          </p:cNvSpPr>
          <p:nvPr>
            <p:ph idx="1"/>
          </p:nvPr>
        </p:nvSpPr>
        <p:spPr/>
        <p:txBody>
          <a:bodyPr/>
          <a:lstStyle/>
          <a:p>
            <a:pPr marL="68580" indent="0">
              <a:buNone/>
            </a:pPr>
            <a:r>
              <a:rPr lang="en-US" dirty="0"/>
              <a:t>Various types of data are incredibly rich in the software domain, and the scale of data is significantly large. </a:t>
            </a:r>
          </a:p>
        </p:txBody>
      </p:sp>
    </p:spTree>
    <p:extLst>
      <p:ext uri="{BB962C8B-B14F-4D97-AF65-F5344CB8AC3E}">
        <p14:creationId xmlns:p14="http://schemas.microsoft.com/office/powerpoint/2010/main" val="2951910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696200" cy="1143000"/>
          </a:xfrm>
        </p:spPr>
        <p:txBody>
          <a:bodyPr>
            <a:noAutofit/>
          </a:bodyPr>
          <a:lstStyle/>
          <a:p>
            <a:r>
              <a:rPr lang="en-US" sz="2800" dirty="0"/>
              <a:t>4</a:t>
            </a:r>
            <a:r>
              <a:rPr lang="en-US" sz="2800" dirty="0" smtClean="0"/>
              <a:t>.2 </a:t>
            </a:r>
            <a:r>
              <a:rPr lang="en-US" sz="2800" dirty="0"/>
              <a:t>Domain semantics should </a:t>
            </a:r>
            <a:r>
              <a:rPr lang="en-US" sz="2800" dirty="0" smtClean="0"/>
              <a:t>be correctly </a:t>
            </a:r>
            <a:r>
              <a:rPr lang="en-US" sz="2800" dirty="0"/>
              <a:t>understood for data </a:t>
            </a:r>
            <a:r>
              <a:rPr lang="en-US" sz="2800" dirty="0" smtClean="0"/>
              <a:t>preparation</a:t>
            </a:r>
            <a:endParaRPr lang="en-US" sz="2800" dirty="0"/>
          </a:p>
        </p:txBody>
      </p:sp>
      <p:sp>
        <p:nvSpPr>
          <p:cNvPr id="3" name="Content Placeholder 2"/>
          <p:cNvSpPr>
            <a:spLocks noGrp="1"/>
          </p:cNvSpPr>
          <p:nvPr>
            <p:ph idx="1"/>
          </p:nvPr>
        </p:nvSpPr>
        <p:spPr>
          <a:xfrm>
            <a:off x="838200" y="2323652"/>
            <a:ext cx="7543800" cy="3508977"/>
          </a:xfrm>
        </p:spPr>
        <p:txBody>
          <a:bodyPr>
            <a:normAutofit fontScale="92500"/>
          </a:bodyPr>
          <a:lstStyle/>
          <a:p>
            <a:r>
              <a:rPr lang="en-US" dirty="0"/>
              <a:t>In practice, understanding data is three-fold: </a:t>
            </a:r>
            <a:r>
              <a:rPr lang="en-US" i="1" u="sng" dirty="0"/>
              <a:t>data interpretation, data selection, and data filtering</a:t>
            </a:r>
            <a:r>
              <a:rPr lang="en-US" dirty="0"/>
              <a:t>. To conduct </a:t>
            </a:r>
            <a:r>
              <a:rPr lang="en-US" dirty="0" smtClean="0"/>
              <a:t>data interpretation</a:t>
            </a:r>
            <a:r>
              <a:rPr lang="en-US" dirty="0"/>
              <a:t>, researchers need to understand basic definitions </a:t>
            </a:r>
            <a:r>
              <a:rPr lang="en-US" b="1" dirty="0"/>
              <a:t>of domain-specific terminologies and concepts</a:t>
            </a:r>
            <a:r>
              <a:rPr lang="en-US" dirty="0"/>
              <a:t>. </a:t>
            </a:r>
            <a:r>
              <a:rPr lang="en-US" dirty="0" smtClean="0"/>
              <a:t>To conduct </a:t>
            </a:r>
            <a:r>
              <a:rPr lang="en-US" dirty="0"/>
              <a:t>data selection, researchers need to understand the </a:t>
            </a:r>
            <a:r>
              <a:rPr lang="en-US" b="1" dirty="0"/>
              <a:t>connections between the data and the problem </a:t>
            </a:r>
            <a:r>
              <a:rPr lang="en-US" b="1" dirty="0" smtClean="0"/>
              <a:t>being solved</a:t>
            </a:r>
            <a:r>
              <a:rPr lang="en-US" dirty="0"/>
              <a:t>. To conduct data filtering, researchers need to understand </a:t>
            </a:r>
            <a:r>
              <a:rPr lang="en-US" b="1" dirty="0"/>
              <a:t>defects and limitations of existing data</a:t>
            </a:r>
            <a:r>
              <a:rPr lang="en-US" dirty="0"/>
              <a:t> to </a:t>
            </a:r>
            <a:r>
              <a:rPr lang="en-US" dirty="0" smtClean="0"/>
              <a:t>avoid incorrect inference</a:t>
            </a:r>
            <a:endParaRPr lang="en-US" dirty="0"/>
          </a:p>
        </p:txBody>
      </p:sp>
    </p:spTree>
    <p:extLst>
      <p:ext uri="{BB962C8B-B14F-4D97-AF65-F5344CB8AC3E}">
        <p14:creationId xmlns:p14="http://schemas.microsoft.com/office/powerpoint/2010/main" val="3753047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27664"/>
            <a:ext cx="7543800" cy="1143000"/>
          </a:xfrm>
        </p:spPr>
        <p:txBody>
          <a:bodyPr>
            <a:noAutofit/>
          </a:bodyPr>
          <a:lstStyle/>
          <a:p>
            <a:r>
              <a:rPr lang="en-US" sz="2800" dirty="0"/>
              <a:t>4</a:t>
            </a:r>
            <a:r>
              <a:rPr lang="en-US" sz="2800" dirty="0" smtClean="0"/>
              <a:t>.3</a:t>
            </a:r>
            <a:r>
              <a:rPr lang="en-US" sz="2800" dirty="0"/>
              <a:t>. A usable system should be built early to enable the feedback loop between researchers and </a:t>
            </a:r>
            <a:r>
              <a:rPr lang="en-US" sz="2800" dirty="0" smtClean="0"/>
              <a:t>practitioners</a:t>
            </a:r>
            <a:endParaRPr lang="en-US" sz="2800" dirty="0"/>
          </a:p>
        </p:txBody>
      </p:sp>
      <p:sp>
        <p:nvSpPr>
          <p:cNvPr id="3" name="Content Placeholder 2"/>
          <p:cNvSpPr>
            <a:spLocks noGrp="1"/>
          </p:cNvSpPr>
          <p:nvPr>
            <p:ph idx="1"/>
          </p:nvPr>
        </p:nvSpPr>
        <p:spPr>
          <a:xfrm>
            <a:off x="914400" y="2323652"/>
            <a:ext cx="7391400" cy="3508977"/>
          </a:xfrm>
        </p:spPr>
        <p:txBody>
          <a:bodyPr/>
          <a:lstStyle/>
          <a:p>
            <a:pPr marL="68580" indent="0">
              <a:buNone/>
            </a:pPr>
            <a:r>
              <a:rPr lang="en-US" dirty="0"/>
              <a:t>It is an iterative process to create software analytics solutions to solve </a:t>
            </a:r>
            <a:r>
              <a:rPr lang="en-US" dirty="0" smtClean="0"/>
              <a:t>essential problems </a:t>
            </a:r>
            <a:r>
              <a:rPr lang="en-US" dirty="0"/>
              <a:t>in practice. Therefore, </a:t>
            </a:r>
            <a:r>
              <a:rPr lang="en-US" dirty="0" smtClean="0"/>
              <a:t>it is </a:t>
            </a:r>
            <a:r>
              <a:rPr lang="en-US" dirty="0"/>
              <a:t>much </a:t>
            </a:r>
            <a:r>
              <a:rPr lang="en-US" dirty="0" smtClean="0"/>
              <a:t>more effective </a:t>
            </a:r>
            <a:r>
              <a:rPr lang="en-US" dirty="0"/>
              <a:t>to build a usable system early on in order to start the feedback loop with the </a:t>
            </a:r>
            <a:r>
              <a:rPr lang="en-US" dirty="0" smtClean="0"/>
              <a:t>software practitioners</a:t>
            </a:r>
            <a:r>
              <a:rPr lang="en-US" dirty="0"/>
              <a:t>.</a:t>
            </a:r>
            <a:br>
              <a:rPr lang="en-US" dirty="0"/>
            </a:br>
            <a:r>
              <a:rPr lang="en-US" dirty="0"/>
              <a:t/>
            </a:r>
            <a:br>
              <a:rPr lang="en-US" dirty="0"/>
            </a:br>
            <a:endParaRPr lang="en-US" dirty="0"/>
          </a:p>
        </p:txBody>
      </p:sp>
    </p:spTree>
    <p:extLst>
      <p:ext uri="{BB962C8B-B14F-4D97-AF65-F5344CB8AC3E}">
        <p14:creationId xmlns:p14="http://schemas.microsoft.com/office/powerpoint/2010/main" val="4253341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from last </a:t>
            </a:r>
            <a:r>
              <a:rPr lang="en-US" dirty="0" smtClean="0"/>
              <a:t>Talk…</a:t>
            </a:r>
            <a:endParaRPr lang="en-US" dirty="0"/>
          </a:p>
        </p:txBody>
      </p:sp>
      <p:sp>
        <p:nvSpPr>
          <p:cNvPr id="3" name="Content Placeholder 2"/>
          <p:cNvSpPr>
            <a:spLocks noGrp="1"/>
          </p:cNvSpPr>
          <p:nvPr>
            <p:ph idx="1"/>
          </p:nvPr>
        </p:nvSpPr>
        <p:spPr/>
        <p:txBody>
          <a:bodyPr/>
          <a:lstStyle/>
          <a:p>
            <a:r>
              <a:rPr lang="en-US" dirty="0" smtClean="0"/>
              <a:t>Why the name of the software analytics products(</a:t>
            </a:r>
            <a:r>
              <a:rPr lang="en-US" dirty="0" err="1" smtClean="0"/>
              <a:t>codemine</a:t>
            </a:r>
            <a:r>
              <a:rPr lang="en-US" dirty="0" smtClean="0"/>
              <a:t> and </a:t>
            </a:r>
            <a:r>
              <a:rPr lang="en-US" dirty="0" err="1" smtClean="0"/>
              <a:t>stackmine</a:t>
            </a:r>
            <a:r>
              <a:rPr lang="en-US" dirty="0" smtClean="0"/>
              <a:t>) of Microsoft has the word </a:t>
            </a:r>
            <a:r>
              <a:rPr lang="en-US" b="1" i="1" dirty="0" smtClean="0"/>
              <a:t>mine</a:t>
            </a:r>
            <a:r>
              <a:rPr lang="en-US" i="1" dirty="0" smtClean="0"/>
              <a:t> </a:t>
            </a:r>
            <a:r>
              <a:rPr lang="en-US" dirty="0" smtClean="0"/>
              <a:t>in it ? Do they have any relation with mining data</a:t>
            </a:r>
            <a:br>
              <a:rPr lang="en-US" dirty="0" smtClean="0"/>
            </a:br>
            <a:r>
              <a:rPr lang="en-US" dirty="0" smtClean="0"/>
              <a:t/>
            </a:r>
            <a:br>
              <a:rPr lang="en-US" dirty="0" smtClean="0"/>
            </a:br>
            <a:r>
              <a:rPr lang="en-US" dirty="0" smtClean="0"/>
              <a:t>Answer: Yes, they do. We will discuss as we proceed in the presentation.</a:t>
            </a:r>
            <a:endParaRPr lang="en-US" i="1" dirty="0"/>
          </a:p>
        </p:txBody>
      </p:sp>
    </p:spTree>
    <p:extLst>
      <p:ext uri="{BB962C8B-B14F-4D97-AF65-F5344CB8AC3E}">
        <p14:creationId xmlns:p14="http://schemas.microsoft.com/office/powerpoint/2010/main" val="2502579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4.4 </a:t>
            </a:r>
            <a:r>
              <a:rPr lang="en-US" sz="2800" dirty="0"/>
              <a:t>Scalability and customization are usually required for analytics </a:t>
            </a:r>
            <a:r>
              <a:rPr lang="en-US" sz="2800" dirty="0" smtClean="0"/>
              <a:t>solutions</a:t>
            </a:r>
            <a:endParaRPr lang="en-US" sz="2800" dirty="0"/>
          </a:p>
        </p:txBody>
      </p:sp>
      <p:sp>
        <p:nvSpPr>
          <p:cNvPr id="3" name="Content Placeholder 2"/>
          <p:cNvSpPr>
            <a:spLocks noGrp="1"/>
          </p:cNvSpPr>
          <p:nvPr>
            <p:ph idx="1"/>
          </p:nvPr>
        </p:nvSpPr>
        <p:spPr/>
        <p:txBody>
          <a:bodyPr>
            <a:normAutofit lnSpcReduction="10000"/>
          </a:bodyPr>
          <a:lstStyle/>
          <a:p>
            <a:pPr marL="68580" indent="0">
              <a:buNone/>
            </a:pPr>
            <a:r>
              <a:rPr lang="en-US" dirty="0"/>
              <a:t>The effectiveness of solution customization in analytics tasks can be summarized </a:t>
            </a:r>
            <a:r>
              <a:rPr lang="en-US" dirty="0" smtClean="0"/>
              <a:t>as</a:t>
            </a:r>
          </a:p>
          <a:p>
            <a:r>
              <a:rPr lang="en-US" dirty="0" smtClean="0"/>
              <a:t>filtering </a:t>
            </a:r>
            <a:r>
              <a:rPr lang="en-US" dirty="0"/>
              <a:t>noisy and irrelevant </a:t>
            </a:r>
            <a:r>
              <a:rPr lang="en-US" dirty="0" smtClean="0"/>
              <a:t>data,</a:t>
            </a:r>
          </a:p>
          <a:p>
            <a:r>
              <a:rPr lang="en-US" dirty="0" smtClean="0"/>
              <a:t>specifying </a:t>
            </a:r>
            <a:r>
              <a:rPr lang="en-US" dirty="0"/>
              <a:t>between data points their intrinsic relationships that cannot </a:t>
            </a:r>
            <a:r>
              <a:rPr lang="en-US" dirty="0" smtClean="0"/>
              <a:t>be derived </a:t>
            </a:r>
            <a:r>
              <a:rPr lang="en-US" dirty="0"/>
              <a:t>from the data </a:t>
            </a:r>
            <a:r>
              <a:rPr lang="en-US" dirty="0" smtClean="0"/>
              <a:t>itself</a:t>
            </a:r>
          </a:p>
          <a:p>
            <a:r>
              <a:rPr lang="en-US" dirty="0" smtClean="0"/>
              <a:t>providing </a:t>
            </a:r>
            <a:r>
              <a:rPr lang="en-US" dirty="0"/>
              <a:t>empirical and heuristic guidance to make the algorithms robust </a:t>
            </a:r>
            <a:r>
              <a:rPr lang="en-US" dirty="0" smtClean="0"/>
              <a:t>against biased </a:t>
            </a:r>
            <a:r>
              <a:rPr lang="en-US" dirty="0"/>
              <a:t>data</a:t>
            </a:r>
            <a:r>
              <a:rPr lang="en-US" dirty="0" smtClean="0"/>
              <a:t>.</a:t>
            </a:r>
            <a:endParaRPr lang="en-US" dirty="0"/>
          </a:p>
        </p:txBody>
      </p:sp>
    </p:spTree>
    <p:extLst>
      <p:ext uri="{BB962C8B-B14F-4D97-AF65-F5344CB8AC3E}">
        <p14:creationId xmlns:p14="http://schemas.microsoft.com/office/powerpoint/2010/main" val="2647632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7664"/>
            <a:ext cx="7467600" cy="1143000"/>
          </a:xfrm>
        </p:spPr>
        <p:txBody>
          <a:bodyPr>
            <a:normAutofit/>
          </a:bodyPr>
          <a:lstStyle/>
          <a:p>
            <a:r>
              <a:rPr lang="en-US" sz="3200" dirty="0" smtClean="0"/>
              <a:t>4.5 </a:t>
            </a:r>
            <a:r>
              <a:rPr lang="en-US" sz="3200" dirty="0"/>
              <a:t>Evaluation criteria should be tied with real tasks in </a:t>
            </a:r>
            <a:r>
              <a:rPr lang="en-US" sz="3200" dirty="0" smtClean="0"/>
              <a:t>practice</a:t>
            </a:r>
            <a:endParaRPr lang="en-US" sz="3200" dirty="0"/>
          </a:p>
        </p:txBody>
      </p:sp>
      <p:sp>
        <p:nvSpPr>
          <p:cNvPr id="3" name="Content Placeholder 2"/>
          <p:cNvSpPr>
            <a:spLocks noGrp="1"/>
          </p:cNvSpPr>
          <p:nvPr>
            <p:ph idx="1"/>
          </p:nvPr>
        </p:nvSpPr>
        <p:spPr/>
        <p:txBody>
          <a:bodyPr>
            <a:normAutofit fontScale="92500"/>
          </a:bodyPr>
          <a:lstStyle/>
          <a:p>
            <a:r>
              <a:rPr lang="en-US" dirty="0"/>
              <a:t>real tasks </a:t>
            </a:r>
          </a:p>
          <a:p>
            <a:r>
              <a:rPr lang="en-US" dirty="0"/>
              <a:t>precision </a:t>
            </a:r>
            <a:br>
              <a:rPr lang="en-US" dirty="0"/>
            </a:br>
            <a:endParaRPr lang="en-US" dirty="0"/>
          </a:p>
          <a:p>
            <a:pPr marL="68580" indent="0">
              <a:buNone/>
            </a:pPr>
            <a:r>
              <a:rPr lang="en-US" dirty="0"/>
              <a:t>T</a:t>
            </a:r>
            <a:r>
              <a:rPr lang="en-US" dirty="0" smtClean="0"/>
              <a:t>here </a:t>
            </a:r>
            <a:r>
              <a:rPr lang="en-US" dirty="0"/>
              <a:t>are two aspects of a typical evaluation of a solution to the target </a:t>
            </a:r>
            <a:r>
              <a:rPr lang="en-US" dirty="0" smtClean="0"/>
              <a:t>problem</a:t>
            </a:r>
          </a:p>
          <a:p>
            <a:r>
              <a:rPr lang="en-US" dirty="0" smtClean="0"/>
              <a:t>what </a:t>
            </a:r>
            <a:r>
              <a:rPr lang="en-US" dirty="0"/>
              <a:t>to </a:t>
            </a:r>
            <a:r>
              <a:rPr lang="en-US" dirty="0" smtClean="0"/>
              <a:t>evaluate</a:t>
            </a:r>
            <a:endParaRPr lang="en-US" dirty="0"/>
          </a:p>
          <a:p>
            <a:r>
              <a:rPr lang="en-US" dirty="0" smtClean="0"/>
              <a:t>how </a:t>
            </a:r>
            <a:r>
              <a:rPr lang="en-US" dirty="0"/>
              <a:t>to evaluate</a:t>
            </a:r>
            <a:br>
              <a:rPr lang="en-US" dirty="0"/>
            </a:br>
            <a:r>
              <a:rPr lang="en-US" dirty="0"/>
              <a:t/>
            </a:r>
            <a:br>
              <a:rPr lang="en-US" dirty="0"/>
            </a:br>
            <a:endParaRPr lang="en-US" dirty="0"/>
          </a:p>
        </p:txBody>
      </p:sp>
    </p:spTree>
    <p:extLst>
      <p:ext uri="{BB962C8B-B14F-4D97-AF65-F5344CB8AC3E}">
        <p14:creationId xmlns:p14="http://schemas.microsoft.com/office/powerpoint/2010/main" val="9740134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1143000"/>
          </a:xfrm>
        </p:spPr>
        <p:txBody>
          <a:bodyPr/>
          <a:lstStyle/>
          <a:p>
            <a:r>
              <a:rPr lang="en-US" dirty="0" smtClean="0"/>
              <a:t>5. Conclusion</a:t>
            </a:r>
            <a:endParaRPr lang="en-US" dirty="0"/>
          </a:p>
        </p:txBody>
      </p:sp>
      <p:sp>
        <p:nvSpPr>
          <p:cNvPr id="3" name="Content Placeholder 2"/>
          <p:cNvSpPr>
            <a:spLocks noGrp="1"/>
          </p:cNvSpPr>
          <p:nvPr>
            <p:ph idx="1"/>
          </p:nvPr>
        </p:nvSpPr>
        <p:spPr/>
        <p:txBody>
          <a:bodyPr>
            <a:normAutofit/>
          </a:bodyPr>
          <a:lstStyle/>
          <a:p>
            <a:r>
              <a:rPr lang="en-US" dirty="0"/>
              <a:t>S</a:t>
            </a:r>
            <a:r>
              <a:rPr lang="en-US" dirty="0" smtClean="0"/>
              <a:t>olving relevant and specific problems </a:t>
            </a:r>
          </a:p>
          <a:p>
            <a:r>
              <a:rPr lang="en-US" dirty="0" smtClean="0"/>
              <a:t>Using domain </a:t>
            </a:r>
            <a:r>
              <a:rPr lang="en-US" dirty="0"/>
              <a:t>knowledge for correct data understanding, building prototypes early to </a:t>
            </a:r>
            <a:r>
              <a:rPr lang="en-US" dirty="0" smtClean="0"/>
              <a:t>get feedback</a:t>
            </a:r>
          </a:p>
          <a:p>
            <a:r>
              <a:rPr lang="en-US" dirty="0" smtClean="0"/>
              <a:t>Taking scalability </a:t>
            </a:r>
            <a:r>
              <a:rPr lang="en-US" dirty="0"/>
              <a:t>and customizability into </a:t>
            </a:r>
            <a:r>
              <a:rPr lang="en-US" dirty="0" smtClean="0"/>
              <a:t>account</a:t>
            </a:r>
          </a:p>
          <a:p>
            <a:r>
              <a:rPr lang="en-US" dirty="0"/>
              <a:t>E</a:t>
            </a:r>
            <a:r>
              <a:rPr lang="en-US" dirty="0" smtClean="0"/>
              <a:t>valuating analysis </a:t>
            </a:r>
            <a:r>
              <a:rPr lang="en-US" dirty="0"/>
              <a:t>results using criteria related to real tasks</a:t>
            </a:r>
            <a:r>
              <a:rPr lang="en-US" dirty="0" smtClean="0"/>
              <a:t>.</a:t>
            </a:r>
            <a:endParaRPr lang="en-US" dirty="0"/>
          </a:p>
        </p:txBody>
      </p:sp>
    </p:spTree>
    <p:extLst>
      <p:ext uri="{BB962C8B-B14F-4D97-AF65-F5344CB8AC3E}">
        <p14:creationId xmlns:p14="http://schemas.microsoft.com/office/powerpoint/2010/main" val="37225176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024744" cy="609600"/>
          </a:xfrm>
        </p:spPr>
        <p:txBody>
          <a:bodyPr>
            <a:normAutofit fontScale="90000"/>
          </a:bodyPr>
          <a:lstStyle/>
          <a:p>
            <a:r>
              <a:rPr lang="en-US" dirty="0" smtClean="0"/>
              <a:t>Bibliography</a:t>
            </a:r>
            <a:endParaRPr lang="en-US" dirty="0"/>
          </a:p>
        </p:txBody>
      </p:sp>
      <p:sp>
        <p:nvSpPr>
          <p:cNvPr id="3" name="Content Placeholder 2"/>
          <p:cNvSpPr>
            <a:spLocks noGrp="1"/>
          </p:cNvSpPr>
          <p:nvPr>
            <p:ph idx="1"/>
          </p:nvPr>
        </p:nvSpPr>
        <p:spPr>
          <a:xfrm>
            <a:off x="533400" y="2057400"/>
            <a:ext cx="8077200" cy="4461029"/>
          </a:xfrm>
        </p:spPr>
        <p:txBody>
          <a:bodyPr>
            <a:normAutofit/>
          </a:bodyPr>
          <a:lstStyle/>
          <a:p>
            <a:pPr marL="297180" indent="-228600">
              <a:buFont typeface="+mj-lt"/>
              <a:buAutoNum type="arabicPeriod"/>
            </a:pPr>
            <a:r>
              <a:rPr lang="en-US" sz="1200" dirty="0" smtClean="0"/>
              <a:t>A</a:t>
            </a:r>
            <a:r>
              <a:rPr lang="en-US" sz="1200" dirty="0"/>
              <a:t>. E. Hassan and T. </a:t>
            </a:r>
            <a:r>
              <a:rPr lang="en-US" sz="1200" dirty="0" err="1"/>
              <a:t>Xie</a:t>
            </a:r>
            <a:r>
              <a:rPr lang="en-US" sz="1200" dirty="0"/>
              <a:t>. Software Intelligence: Future of Mining Software Engineering Data. In </a:t>
            </a:r>
            <a:r>
              <a:rPr lang="en-US" sz="1200" i="1" dirty="0"/>
              <a:t>Proc. </a:t>
            </a:r>
            <a:r>
              <a:rPr lang="en-US" sz="1200" i="1" dirty="0" smtClean="0"/>
              <a:t>FSE/SDP</a:t>
            </a:r>
            <a:r>
              <a:rPr lang="en-US" sz="1200" dirty="0"/>
              <a:t> </a:t>
            </a:r>
            <a:r>
              <a:rPr lang="en-US" sz="1200" i="1" dirty="0" err="1" smtClean="0"/>
              <a:t>FoSER</a:t>
            </a:r>
            <a:r>
              <a:rPr lang="en-US" sz="1200" i="1" dirty="0" smtClean="0"/>
              <a:t> </a:t>
            </a:r>
            <a:r>
              <a:rPr lang="en-US" sz="1200" i="1" dirty="0"/>
              <a:t>2010</a:t>
            </a:r>
            <a:r>
              <a:rPr lang="en-US" sz="1200" dirty="0"/>
              <a:t>, pages 161 -</a:t>
            </a:r>
            <a:r>
              <a:rPr lang="en-US" sz="1200" dirty="0" smtClean="0"/>
              <a:t>166, 2010</a:t>
            </a:r>
            <a:endParaRPr lang="en-US" sz="1200" dirty="0"/>
          </a:p>
          <a:p>
            <a:pPr marL="297180" indent="-228600">
              <a:buFont typeface="+mj-lt"/>
              <a:buAutoNum type="arabicPeriod"/>
            </a:pPr>
            <a:r>
              <a:rPr lang="en-US" sz="1200" dirty="0"/>
              <a:t> D. Zhang, Y. Dang, J.-G. Lou, S. Han, H. Zhang, and T. </a:t>
            </a:r>
            <a:r>
              <a:rPr lang="en-US" sz="1200" dirty="0" err="1"/>
              <a:t>Xie</a:t>
            </a:r>
            <a:r>
              <a:rPr lang="en-US" sz="1200" dirty="0"/>
              <a:t>. Software Analytics as a Learning Case in </a:t>
            </a:r>
            <a:r>
              <a:rPr lang="en-US" sz="1200" dirty="0" smtClean="0"/>
              <a:t>Practice: Approaches </a:t>
            </a:r>
            <a:r>
              <a:rPr lang="en-US" sz="1200" dirty="0"/>
              <a:t>and Experiences. In </a:t>
            </a:r>
            <a:r>
              <a:rPr lang="en-US" sz="1200" i="1" dirty="0"/>
              <a:t>Proc. MALETS 2011</a:t>
            </a:r>
            <a:r>
              <a:rPr lang="en-US" sz="1200" dirty="0"/>
              <a:t>, 2011</a:t>
            </a:r>
            <a:r>
              <a:rPr lang="en-US" sz="1200" dirty="0" smtClean="0"/>
              <a:t>.</a:t>
            </a:r>
          </a:p>
          <a:p>
            <a:pPr marL="297180" indent="-228600">
              <a:buFont typeface="+mj-lt"/>
              <a:buAutoNum type="arabicPeriod"/>
            </a:pPr>
            <a:r>
              <a:rPr lang="en-US" sz="1200" dirty="0"/>
              <a:t>Todd L. Graves, Alan F. Karr, J. S. </a:t>
            </a:r>
            <a:r>
              <a:rPr lang="en-US" sz="1200" dirty="0" err="1"/>
              <a:t>Marron</a:t>
            </a:r>
            <a:r>
              <a:rPr lang="en-US" sz="1200" dirty="0"/>
              <a:t>, and Harvey </a:t>
            </a:r>
            <a:r>
              <a:rPr lang="en-US" sz="1200" dirty="0" err="1"/>
              <a:t>Siy</a:t>
            </a:r>
            <a:r>
              <a:rPr lang="en-US" sz="1200" dirty="0"/>
              <a:t>. Predicting Fault Incidence Using Software </a:t>
            </a:r>
            <a:r>
              <a:rPr lang="en-US" sz="1200" dirty="0" smtClean="0"/>
              <a:t>Change History</a:t>
            </a:r>
            <a:r>
              <a:rPr lang="en-US" sz="1200" dirty="0"/>
              <a:t>. IEEE Trans. </a:t>
            </a:r>
            <a:r>
              <a:rPr lang="en-US" sz="1200" dirty="0" err="1"/>
              <a:t>Softw</a:t>
            </a:r>
            <a:r>
              <a:rPr lang="en-US" sz="1200" dirty="0"/>
              <a:t>. Eng. 26, 7, pages 653-661 , 2000</a:t>
            </a:r>
            <a:r>
              <a:rPr lang="en-US" sz="1200" dirty="0" smtClean="0"/>
              <a:t>.</a:t>
            </a:r>
          </a:p>
          <a:p>
            <a:pPr marL="297180" indent="-228600">
              <a:buFont typeface="+mj-lt"/>
              <a:buAutoNum type="arabicPeriod"/>
            </a:pPr>
            <a:r>
              <a:rPr lang="en-US" sz="1200" dirty="0"/>
              <a:t>R. P.L. </a:t>
            </a:r>
            <a:r>
              <a:rPr lang="en-US" sz="1200" dirty="0" err="1"/>
              <a:t>Buse</a:t>
            </a:r>
            <a:r>
              <a:rPr lang="en-US" sz="1200" dirty="0"/>
              <a:t>, T. Zimmermann. Information Needs for Software Development Analytics. In </a:t>
            </a:r>
            <a:r>
              <a:rPr lang="en-US" sz="1200" i="1" dirty="0"/>
              <a:t>Proc. ICSE 2012 </a:t>
            </a:r>
            <a:r>
              <a:rPr lang="en-US" sz="1200" i="1" dirty="0" smtClean="0"/>
              <a:t>SEIP</a:t>
            </a:r>
            <a:r>
              <a:rPr lang="en-US" sz="1200" dirty="0"/>
              <a:t> </a:t>
            </a:r>
            <a:r>
              <a:rPr lang="en-US" sz="1200" i="1" dirty="0" smtClean="0"/>
              <a:t>Track</a:t>
            </a:r>
            <a:r>
              <a:rPr lang="en-US" sz="1200" dirty="0"/>
              <a:t>, pages 987-996, 2012</a:t>
            </a:r>
            <a:r>
              <a:rPr lang="en-US" sz="1200" dirty="0" smtClean="0"/>
              <a:t>.</a:t>
            </a:r>
          </a:p>
          <a:p>
            <a:pPr marL="297180" indent="-228600">
              <a:buFont typeface="+mj-lt"/>
              <a:buAutoNum type="arabicPeriod"/>
            </a:pPr>
            <a:r>
              <a:rPr lang="en-US" sz="1200" dirty="0"/>
              <a:t>K. </a:t>
            </a:r>
            <a:r>
              <a:rPr lang="en-US" sz="1200" dirty="0" err="1"/>
              <a:t>Glerum</a:t>
            </a:r>
            <a:r>
              <a:rPr lang="en-US" sz="1200" dirty="0"/>
              <a:t>, K. </a:t>
            </a:r>
            <a:r>
              <a:rPr lang="en-US" sz="1200" dirty="0" err="1"/>
              <a:t>Kinshumann</a:t>
            </a:r>
            <a:r>
              <a:rPr lang="en-US" sz="1200" dirty="0"/>
              <a:t>, S. Greenberg, G. </a:t>
            </a:r>
            <a:r>
              <a:rPr lang="en-US" sz="1200" dirty="0" err="1"/>
              <a:t>Aul</a:t>
            </a:r>
            <a:r>
              <a:rPr lang="en-US" sz="1200" dirty="0"/>
              <a:t>, V. </a:t>
            </a:r>
            <a:r>
              <a:rPr lang="en-US" sz="1200" dirty="0" err="1"/>
              <a:t>Orgovan</a:t>
            </a:r>
            <a:r>
              <a:rPr lang="en-US" sz="1200" dirty="0"/>
              <a:t> , G. Nichols, D. Grant, G. </a:t>
            </a:r>
            <a:r>
              <a:rPr lang="en-US" sz="1200" dirty="0" err="1"/>
              <a:t>Loihle</a:t>
            </a:r>
            <a:r>
              <a:rPr lang="en-US" sz="1200" dirty="0"/>
              <a:t>, G. Hunt. </a:t>
            </a:r>
            <a:r>
              <a:rPr lang="en-US" sz="1200" dirty="0" smtClean="0"/>
              <a:t>Debugging </a:t>
            </a:r>
            <a:br>
              <a:rPr lang="en-US" sz="1200" dirty="0" smtClean="0"/>
            </a:br>
            <a:r>
              <a:rPr lang="en-US" sz="1200" dirty="0" smtClean="0"/>
              <a:t>in </a:t>
            </a:r>
            <a:r>
              <a:rPr lang="en-US" sz="1200" dirty="0"/>
              <a:t>the (Very) Large: Ten Years of Implementation and Experience. In </a:t>
            </a:r>
            <a:r>
              <a:rPr lang="en-US" sz="1200" i="1" dirty="0"/>
              <a:t>Proc. SOSP</a:t>
            </a:r>
            <a:r>
              <a:rPr lang="en-US" sz="1200" dirty="0"/>
              <a:t>, pages 103-116, 2009</a:t>
            </a:r>
            <a:r>
              <a:rPr lang="en-US" sz="1200" dirty="0" smtClean="0"/>
              <a:t>.</a:t>
            </a:r>
            <a:endParaRPr lang="en-US" dirty="0"/>
          </a:p>
        </p:txBody>
      </p:sp>
    </p:spTree>
    <p:extLst>
      <p:ext uri="{BB962C8B-B14F-4D97-AF65-F5344CB8AC3E}">
        <p14:creationId xmlns:p14="http://schemas.microsoft.com/office/powerpoint/2010/main" val="8028507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7024744" cy="1143000"/>
          </a:xfrm>
        </p:spPr>
        <p:txBody>
          <a:bodyPr>
            <a:normAutofit/>
          </a:bodyPr>
          <a:lstStyle/>
          <a:p>
            <a:pPr algn="ctr"/>
            <a:r>
              <a:rPr lang="en-US" sz="6000" b="1" dirty="0" smtClean="0"/>
              <a:t>Thank You</a:t>
            </a:r>
            <a:endParaRPr lang="en-US" sz="6000" b="1" dirty="0"/>
          </a:p>
        </p:txBody>
      </p:sp>
    </p:spTree>
    <p:extLst>
      <p:ext uri="{BB962C8B-B14F-4D97-AF65-F5344CB8AC3E}">
        <p14:creationId xmlns:p14="http://schemas.microsoft.com/office/powerpoint/2010/main" val="2041615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19400"/>
            <a:ext cx="7024744" cy="1143000"/>
          </a:xfrm>
        </p:spPr>
        <p:txBody>
          <a:bodyPr>
            <a:normAutofit fontScale="90000"/>
          </a:bodyPr>
          <a:lstStyle/>
          <a:p>
            <a:r>
              <a:rPr lang="en-US" dirty="0" smtClean="0"/>
              <a:t>We’ll be going through one of Microsoft's data analytics product known as </a:t>
            </a:r>
            <a:r>
              <a:rPr lang="en-US" dirty="0" err="1" smtClean="0">
                <a:solidFill>
                  <a:srgbClr val="FF0000"/>
                </a:solidFill>
              </a:rPr>
              <a:t>stackmine</a:t>
            </a:r>
            <a:r>
              <a:rPr lang="en-US" dirty="0" smtClean="0"/>
              <a:t>. </a:t>
            </a:r>
            <a:endParaRPr lang="en-US" dirty="0"/>
          </a:p>
        </p:txBody>
      </p:sp>
    </p:spTree>
    <p:extLst>
      <p:ext uri="{BB962C8B-B14F-4D97-AF65-F5344CB8AC3E}">
        <p14:creationId xmlns:p14="http://schemas.microsoft.com/office/powerpoint/2010/main" val="1958169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Browsers                      </a:t>
            </a:r>
            <a:r>
              <a:rPr lang="en-US" sz="1100" dirty="0" smtClean="0">
                <a:solidFill>
                  <a:schemeClr val="tx1"/>
                </a:solidFill>
              </a:rPr>
              <a:t>image: w3schools.com</a:t>
            </a:r>
            <a:endParaRPr lang="en-US" sz="11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2057400"/>
            <a:ext cx="6701576" cy="4216337"/>
          </a:xfrm>
        </p:spPr>
      </p:pic>
    </p:spTree>
    <p:extLst>
      <p:ext uri="{BB962C8B-B14F-4D97-AF65-F5344CB8AC3E}">
        <p14:creationId xmlns:p14="http://schemas.microsoft.com/office/powerpoint/2010/main" val="1128097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609600"/>
            <a:ext cx="7024744" cy="1143000"/>
          </a:xfrm>
        </p:spPr>
        <p:txBody>
          <a:bodyPr/>
          <a:lstStyle/>
          <a:p>
            <a:r>
              <a:rPr lang="en-US" dirty="0" smtClean="0"/>
              <a:t>Internet Explorer</a:t>
            </a:r>
            <a:endParaRPr lang="en-US" dirty="0"/>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49082" y="1915315"/>
            <a:ext cx="5970918" cy="2648073"/>
          </a:xfrm>
        </p:spPr>
      </p:pic>
      <p:sp>
        <p:nvSpPr>
          <p:cNvPr id="6" name="Content Placeholder 5"/>
          <p:cNvSpPr>
            <a:spLocks noGrp="1"/>
          </p:cNvSpPr>
          <p:nvPr>
            <p:ph sz="quarter" idx="14"/>
          </p:nvPr>
        </p:nvSpPr>
        <p:spPr>
          <a:xfrm>
            <a:off x="1676400" y="4800601"/>
            <a:ext cx="5867400" cy="1219200"/>
          </a:xfrm>
        </p:spPr>
        <p:txBody>
          <a:bodyPr/>
          <a:lstStyle/>
          <a:p>
            <a:pPr marL="68580" indent="0">
              <a:buNone/>
            </a:pPr>
            <a:r>
              <a:rPr lang="en-US" dirty="0" smtClean="0"/>
              <a:t>I bet every window’s operating system users have experienced it.</a:t>
            </a:r>
            <a:endParaRPr lang="en-US" dirty="0"/>
          </a:p>
        </p:txBody>
      </p:sp>
    </p:spTree>
    <p:extLst>
      <p:ext uri="{BB962C8B-B14F-4D97-AF65-F5344CB8AC3E}">
        <p14:creationId xmlns:p14="http://schemas.microsoft.com/office/powerpoint/2010/main" val="2023842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Definition </a:t>
            </a:r>
            <a:endParaRPr lang="en-US" dirty="0"/>
          </a:p>
        </p:txBody>
      </p:sp>
      <p:sp>
        <p:nvSpPr>
          <p:cNvPr id="6" name="Content Placeholder 5"/>
          <p:cNvSpPr>
            <a:spLocks noGrp="1"/>
          </p:cNvSpPr>
          <p:nvPr>
            <p:ph idx="1"/>
          </p:nvPr>
        </p:nvSpPr>
        <p:spPr/>
        <p:txBody>
          <a:bodyPr/>
          <a:lstStyle/>
          <a:p>
            <a:pPr marL="68580" indent="0">
              <a:buNone/>
            </a:pPr>
            <a:r>
              <a:rPr lang="en-US" b="1" dirty="0"/>
              <a:t>Software </a:t>
            </a:r>
            <a:r>
              <a:rPr lang="en-US" b="1" dirty="0" smtClean="0"/>
              <a:t>Analytics</a:t>
            </a:r>
            <a:r>
              <a:rPr lang="en-US" baseline="30000" dirty="0" smtClean="0"/>
              <a:t>2</a:t>
            </a:r>
            <a:r>
              <a:rPr lang="en-US" dirty="0"/>
              <a:t> is to utilize the data-driven approach to enable software practitioners to perform data exploration and analysis in order to obtain insightful and actionable information for completing various tasks around software systems, software users, and software development process.</a:t>
            </a:r>
          </a:p>
        </p:txBody>
      </p:sp>
    </p:spTree>
    <p:extLst>
      <p:ext uri="{BB962C8B-B14F-4D97-AF65-F5344CB8AC3E}">
        <p14:creationId xmlns:p14="http://schemas.microsoft.com/office/powerpoint/2010/main" val="3307083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Software Analytics in </a:t>
            </a:r>
            <a:r>
              <a:rPr lang="en-US" b="1" dirty="0" smtClean="0"/>
              <a:t>Practice,</a:t>
            </a:r>
            <a:r>
              <a:rPr lang="en-US" dirty="0"/>
              <a:t/>
            </a:r>
            <a:br>
              <a:rPr lang="en-US" dirty="0"/>
            </a:br>
            <a:r>
              <a:rPr lang="en-US" dirty="0" err="1"/>
              <a:t>Dongmei</a:t>
            </a:r>
            <a:r>
              <a:rPr lang="en-US" dirty="0"/>
              <a:t> Zhang, Shi Han, </a:t>
            </a:r>
            <a:r>
              <a:rPr lang="en-US" dirty="0" err="1"/>
              <a:t>Yingnong</a:t>
            </a:r>
            <a:r>
              <a:rPr lang="en-US" dirty="0"/>
              <a:t> Dang, </a:t>
            </a:r>
            <a:r>
              <a:rPr lang="en-US" dirty="0" err="1"/>
              <a:t>Jian-Guang</a:t>
            </a:r>
            <a:r>
              <a:rPr lang="en-US" dirty="0"/>
              <a:t> Lou, </a:t>
            </a:r>
            <a:r>
              <a:rPr lang="en-US" dirty="0" err="1"/>
              <a:t>Haidong</a:t>
            </a:r>
            <a:r>
              <a:rPr lang="en-US" dirty="0"/>
              <a:t> Zhang, Microsoft Research Asia,</a:t>
            </a:r>
            <a:br>
              <a:rPr lang="en-US" dirty="0"/>
            </a:br>
            <a:r>
              <a:rPr lang="en-US" dirty="0"/>
              <a:t>China</a:t>
            </a:r>
            <a:br>
              <a:rPr lang="en-US" dirty="0"/>
            </a:br>
            <a:r>
              <a:rPr lang="en-US" dirty="0"/>
              <a:t>Tao </a:t>
            </a:r>
            <a:r>
              <a:rPr lang="en-US" dirty="0" err="1"/>
              <a:t>Xie</a:t>
            </a:r>
            <a:r>
              <a:rPr lang="en-US" dirty="0"/>
              <a:t>, University of Illinois at Urbana-Champaign, </a:t>
            </a:r>
            <a:r>
              <a:rPr lang="en-US" dirty="0" smtClean="0"/>
              <a:t>USA</a:t>
            </a:r>
            <a:br>
              <a:rPr lang="en-US" dirty="0" smtClean="0"/>
            </a:br>
            <a:endParaRPr lang="en-US" dirty="0" smtClean="0"/>
          </a:p>
          <a:p>
            <a:r>
              <a:rPr lang="en-US" dirty="0" smtClean="0"/>
              <a:t>Published October 2013</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054112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024744" cy="1143000"/>
          </a:xfrm>
        </p:spPr>
        <p:txBody>
          <a:bodyPr/>
          <a:lstStyle/>
          <a:p>
            <a:r>
              <a:rPr lang="en-US" dirty="0" smtClean="0"/>
              <a:t>Contents</a:t>
            </a:r>
            <a:endParaRPr lang="en-US" dirty="0"/>
          </a:p>
        </p:txBody>
      </p:sp>
      <p:sp>
        <p:nvSpPr>
          <p:cNvPr id="3" name="Content Placeholder 2"/>
          <p:cNvSpPr>
            <a:spLocks noGrp="1"/>
          </p:cNvSpPr>
          <p:nvPr>
            <p:ph idx="1"/>
          </p:nvPr>
        </p:nvSpPr>
        <p:spPr>
          <a:xfrm>
            <a:off x="762000" y="2323652"/>
            <a:ext cx="7696200" cy="3508977"/>
          </a:xfrm>
        </p:spPr>
        <p:txBody>
          <a:bodyPr>
            <a:normAutofit/>
          </a:bodyPr>
          <a:lstStyle/>
          <a:p>
            <a:r>
              <a:rPr lang="en-US" dirty="0" smtClean="0"/>
              <a:t>Abstract</a:t>
            </a:r>
          </a:p>
          <a:p>
            <a:r>
              <a:rPr lang="en-US" dirty="0" smtClean="0"/>
              <a:t>Opportunities and challenges</a:t>
            </a:r>
          </a:p>
          <a:p>
            <a:r>
              <a:rPr lang="en-US" dirty="0"/>
              <a:t>Example Software Analytics </a:t>
            </a:r>
            <a:r>
              <a:rPr lang="en-US" dirty="0" smtClean="0"/>
              <a:t>Project: </a:t>
            </a:r>
            <a:r>
              <a:rPr lang="en-US" dirty="0" err="1" smtClean="0"/>
              <a:t>StackMine</a:t>
            </a:r>
            <a:endParaRPr lang="en-US" dirty="0" smtClean="0"/>
          </a:p>
          <a:p>
            <a:r>
              <a:rPr lang="en-US" dirty="0"/>
              <a:t>Lessons Learned on Applying Software </a:t>
            </a:r>
            <a:r>
              <a:rPr lang="en-US" dirty="0" smtClean="0"/>
              <a:t>Analytics</a:t>
            </a:r>
          </a:p>
          <a:p>
            <a:r>
              <a:rPr lang="en-US" dirty="0" smtClean="0"/>
              <a:t>Conclusion</a:t>
            </a:r>
            <a:endParaRPr lang="en-US" dirty="0"/>
          </a:p>
        </p:txBody>
      </p:sp>
    </p:spTree>
    <p:extLst>
      <p:ext uri="{BB962C8B-B14F-4D97-AF65-F5344CB8AC3E}">
        <p14:creationId xmlns:p14="http://schemas.microsoft.com/office/powerpoint/2010/main" val="37088308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312</TotalTime>
  <Words>1328</Words>
  <Application>Microsoft Office PowerPoint</Application>
  <PresentationFormat>On-screen Show (4:3)</PresentationFormat>
  <Paragraphs>120</Paragraphs>
  <Slides>34</Slides>
  <Notes>9</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Austin</vt:lpstr>
      <vt:lpstr>Software Analytics</vt:lpstr>
      <vt:lpstr>Questions from last Talk</vt:lpstr>
      <vt:lpstr>Questions from last Talk…</vt:lpstr>
      <vt:lpstr>We’ll be going through one of Microsoft's data analytics product known as stackmine. </vt:lpstr>
      <vt:lpstr>Browsers                      image: w3schools.com</vt:lpstr>
      <vt:lpstr>Internet Explorer</vt:lpstr>
      <vt:lpstr>Definition </vt:lpstr>
      <vt:lpstr>Paper </vt:lpstr>
      <vt:lpstr>Contents</vt:lpstr>
      <vt:lpstr>1. Abstract</vt:lpstr>
      <vt:lpstr>Types of data in software development process</vt:lpstr>
      <vt:lpstr>PowerPoint Presentation</vt:lpstr>
      <vt:lpstr>Affects &amp; Effect of Internet</vt:lpstr>
      <vt:lpstr>Why Microsoft Software Analytics research group was formed in 2009 ?</vt:lpstr>
      <vt:lpstr>Lessons learned during StackMine project</vt:lpstr>
      <vt:lpstr>2. Opportunities and Challenges</vt:lpstr>
      <vt:lpstr>Trinity of Software Analytics</vt:lpstr>
      <vt:lpstr>Output of Software Analytics</vt:lpstr>
      <vt:lpstr>3. Example Software Analytics Project: StackMine</vt:lpstr>
      <vt:lpstr>3.1Overview</vt:lpstr>
      <vt:lpstr>3.2 Identifying essential research problem</vt:lpstr>
      <vt:lpstr>3.2 Identifying essential research problem…</vt:lpstr>
      <vt:lpstr>3.3 Understanding the data with domain knowledge</vt:lpstr>
      <vt:lpstr>3.4 Building iterative feedback loop</vt:lpstr>
      <vt:lpstr>Making Impact</vt:lpstr>
      <vt:lpstr>4. Lessons Learned on Applying Software Analytics</vt:lpstr>
      <vt:lpstr>4.1 Identifying essential problems</vt:lpstr>
      <vt:lpstr>4.2 Domain semantics should be correctly understood for data preparation</vt:lpstr>
      <vt:lpstr>4.3. A usable system should be built early to enable the feedback loop between researchers and practitioners</vt:lpstr>
      <vt:lpstr>4.4 Scalability and customization are usually required for analytics solutions</vt:lpstr>
      <vt:lpstr>4.5 Evaluation criteria should be tied with real tasks in practice</vt:lpstr>
      <vt:lpstr>5. Conclusion</vt:lpstr>
      <vt:lpstr>Bibliography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Analytics</dc:title>
  <dc:creator>joydeep</dc:creator>
  <cp:lastModifiedBy>joydeep</cp:lastModifiedBy>
  <cp:revision>27</cp:revision>
  <dcterms:created xsi:type="dcterms:W3CDTF">2014-10-31T16:05:32Z</dcterms:created>
  <dcterms:modified xsi:type="dcterms:W3CDTF">2014-11-14T11:47:12Z</dcterms:modified>
</cp:coreProperties>
</file>