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4"/>
  </p:notesMasterIdLst>
  <p:sldIdLst>
    <p:sldId id="256" r:id="rId2"/>
    <p:sldId id="28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8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87" autoAdjust="0"/>
  </p:normalViewPr>
  <p:slideViewPr>
    <p:cSldViewPr>
      <p:cViewPr varScale="1">
        <p:scale>
          <a:sx n="47" d="100"/>
          <a:sy n="47" d="100"/>
        </p:scale>
        <p:origin x="-20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BA793-D92F-4049-93BD-5322A1B678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00CDD-AC32-4F7E-BCCB-7D4516EE6CA6}">
      <dgm:prSet phldrT="[Text]"/>
      <dgm:spPr/>
      <dgm:t>
        <a:bodyPr/>
        <a:lstStyle/>
        <a:p>
          <a:r>
            <a:rPr lang="en-US" dirty="0" smtClean="0"/>
            <a:t>Firefox</a:t>
          </a:r>
          <a:endParaRPr lang="en-US" dirty="0"/>
        </a:p>
      </dgm:t>
    </dgm:pt>
    <dgm:pt modelId="{BC8A5829-946E-4CBC-A0A9-80824BF4150C}" type="parTrans" cxnId="{3BD049D9-4CC4-4613-8A72-068C646A259C}">
      <dgm:prSet/>
      <dgm:spPr/>
      <dgm:t>
        <a:bodyPr/>
        <a:lstStyle/>
        <a:p>
          <a:endParaRPr lang="en-US"/>
        </a:p>
      </dgm:t>
    </dgm:pt>
    <dgm:pt modelId="{52CF84BF-66B7-4BCC-B3EF-4208FAFA9F36}" type="sibTrans" cxnId="{3BD049D9-4CC4-4613-8A72-068C646A259C}">
      <dgm:prSet/>
      <dgm:spPr/>
      <dgm:t>
        <a:bodyPr/>
        <a:lstStyle/>
        <a:p>
          <a:endParaRPr lang="en-US"/>
        </a:p>
      </dgm:t>
    </dgm:pt>
    <dgm:pt modelId="{654E0B85-C90C-4C63-AE4A-5B7245789961}">
      <dgm:prSet phldrT="[Text]"/>
      <dgm:spPr/>
      <dgm:t>
        <a:bodyPr/>
        <a:lstStyle/>
        <a:p>
          <a:r>
            <a:rPr lang="en-US" dirty="0" smtClean="0"/>
            <a:t>IE</a:t>
          </a:r>
          <a:endParaRPr lang="en-US" dirty="0"/>
        </a:p>
      </dgm:t>
    </dgm:pt>
    <dgm:pt modelId="{DEF1EAE9-74A1-452E-9885-8FA39233E2AE}" type="parTrans" cxnId="{D1AAD037-255F-4E17-B2C9-001D80209144}">
      <dgm:prSet/>
      <dgm:spPr/>
      <dgm:t>
        <a:bodyPr/>
        <a:lstStyle/>
        <a:p>
          <a:endParaRPr lang="en-US"/>
        </a:p>
      </dgm:t>
    </dgm:pt>
    <dgm:pt modelId="{2F851497-CF32-471E-842F-75BF24577092}" type="sibTrans" cxnId="{D1AAD037-255F-4E17-B2C9-001D80209144}">
      <dgm:prSet/>
      <dgm:spPr/>
      <dgm:t>
        <a:bodyPr/>
        <a:lstStyle/>
        <a:p>
          <a:endParaRPr lang="en-US"/>
        </a:p>
      </dgm:t>
    </dgm:pt>
    <dgm:pt modelId="{64EC431B-F89A-48EE-B54E-6F85AE90C30E}" type="pres">
      <dgm:prSet presAssocID="{E48BA793-D92F-4049-93BD-5322A1B678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CD3CA-30B3-4EE6-BAE4-667A8BDF97DC}" type="pres">
      <dgm:prSet presAssocID="{3E100CDD-AC32-4F7E-BCCB-7D4516EE6C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B67B5-31A3-453E-9DE4-E073D6E18447}" type="pres">
      <dgm:prSet presAssocID="{52CF84BF-66B7-4BCC-B3EF-4208FAFA9F3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BE5F48C-4B8F-4476-BB9D-A98352CD3D55}" type="pres">
      <dgm:prSet presAssocID="{52CF84BF-66B7-4BCC-B3EF-4208FAFA9F3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E624232-3122-4BD1-981A-E660B8FDEAF5}" type="pres">
      <dgm:prSet presAssocID="{654E0B85-C90C-4C63-AE4A-5B724578996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B3E87-E5F2-4DA2-B5EF-A9488871EB4F}" type="pres">
      <dgm:prSet presAssocID="{2F851497-CF32-471E-842F-75BF2457709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9BC0E0C-3BF8-495B-8A64-792C4F3D9730}" type="pres">
      <dgm:prSet presAssocID="{2F851497-CF32-471E-842F-75BF24577092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14EF64FD-99CB-4F77-AE9D-1F1AA50CEC32}" type="presOf" srcId="{3E100CDD-AC32-4F7E-BCCB-7D4516EE6CA6}" destId="{B16CD3CA-30B3-4EE6-BAE4-667A8BDF97DC}" srcOrd="0" destOrd="0" presId="urn:microsoft.com/office/officeart/2005/8/layout/cycle2"/>
    <dgm:cxn modelId="{02AE2301-A271-4A5E-B204-6B48A84BA07F}" type="presOf" srcId="{52CF84BF-66B7-4BCC-B3EF-4208FAFA9F36}" destId="{87BB67B5-31A3-453E-9DE4-E073D6E18447}" srcOrd="0" destOrd="0" presId="urn:microsoft.com/office/officeart/2005/8/layout/cycle2"/>
    <dgm:cxn modelId="{598602E7-73E5-4B05-9A01-F3251FC2F51B}" type="presOf" srcId="{52CF84BF-66B7-4BCC-B3EF-4208FAFA9F36}" destId="{CBE5F48C-4B8F-4476-BB9D-A98352CD3D55}" srcOrd="1" destOrd="0" presId="urn:microsoft.com/office/officeart/2005/8/layout/cycle2"/>
    <dgm:cxn modelId="{496F63C3-9162-40A9-B213-6F1EF7437557}" type="presOf" srcId="{E48BA793-D92F-4049-93BD-5322A1B678FC}" destId="{64EC431B-F89A-48EE-B54E-6F85AE90C30E}" srcOrd="0" destOrd="0" presId="urn:microsoft.com/office/officeart/2005/8/layout/cycle2"/>
    <dgm:cxn modelId="{D1AAD037-255F-4E17-B2C9-001D80209144}" srcId="{E48BA793-D92F-4049-93BD-5322A1B678FC}" destId="{654E0B85-C90C-4C63-AE4A-5B7245789961}" srcOrd="1" destOrd="0" parTransId="{DEF1EAE9-74A1-452E-9885-8FA39233E2AE}" sibTransId="{2F851497-CF32-471E-842F-75BF24577092}"/>
    <dgm:cxn modelId="{317F39D5-A7A4-433F-9242-683D44E77F42}" type="presOf" srcId="{2F851497-CF32-471E-842F-75BF24577092}" destId="{F9BC0E0C-3BF8-495B-8A64-792C4F3D9730}" srcOrd="1" destOrd="0" presId="urn:microsoft.com/office/officeart/2005/8/layout/cycle2"/>
    <dgm:cxn modelId="{3BD049D9-4CC4-4613-8A72-068C646A259C}" srcId="{E48BA793-D92F-4049-93BD-5322A1B678FC}" destId="{3E100CDD-AC32-4F7E-BCCB-7D4516EE6CA6}" srcOrd="0" destOrd="0" parTransId="{BC8A5829-946E-4CBC-A0A9-80824BF4150C}" sibTransId="{52CF84BF-66B7-4BCC-B3EF-4208FAFA9F36}"/>
    <dgm:cxn modelId="{296A022E-2799-41DA-9C1E-6E70716CE563}" type="presOf" srcId="{654E0B85-C90C-4C63-AE4A-5B7245789961}" destId="{CE624232-3122-4BD1-981A-E660B8FDEAF5}" srcOrd="0" destOrd="0" presId="urn:microsoft.com/office/officeart/2005/8/layout/cycle2"/>
    <dgm:cxn modelId="{73CC114E-1728-478A-813C-79C109E38980}" type="presOf" srcId="{2F851497-CF32-471E-842F-75BF24577092}" destId="{CFAB3E87-E5F2-4DA2-B5EF-A9488871EB4F}" srcOrd="0" destOrd="0" presId="urn:microsoft.com/office/officeart/2005/8/layout/cycle2"/>
    <dgm:cxn modelId="{6E424807-BC85-4E9A-9CEB-40A28B891436}" type="presParOf" srcId="{64EC431B-F89A-48EE-B54E-6F85AE90C30E}" destId="{B16CD3CA-30B3-4EE6-BAE4-667A8BDF97DC}" srcOrd="0" destOrd="0" presId="urn:microsoft.com/office/officeart/2005/8/layout/cycle2"/>
    <dgm:cxn modelId="{3FEA1B0A-F676-4742-80E3-D47F68689C96}" type="presParOf" srcId="{64EC431B-F89A-48EE-B54E-6F85AE90C30E}" destId="{87BB67B5-31A3-453E-9DE4-E073D6E18447}" srcOrd="1" destOrd="0" presId="urn:microsoft.com/office/officeart/2005/8/layout/cycle2"/>
    <dgm:cxn modelId="{1EA2CEF9-C127-4280-99F1-7E199E8FC915}" type="presParOf" srcId="{87BB67B5-31A3-453E-9DE4-E073D6E18447}" destId="{CBE5F48C-4B8F-4476-BB9D-A98352CD3D55}" srcOrd="0" destOrd="0" presId="urn:microsoft.com/office/officeart/2005/8/layout/cycle2"/>
    <dgm:cxn modelId="{D1E16F8B-3080-41B8-BBA4-C92E7064BD88}" type="presParOf" srcId="{64EC431B-F89A-48EE-B54E-6F85AE90C30E}" destId="{CE624232-3122-4BD1-981A-E660B8FDEAF5}" srcOrd="2" destOrd="0" presId="urn:microsoft.com/office/officeart/2005/8/layout/cycle2"/>
    <dgm:cxn modelId="{8AAE0F22-402E-4CBF-AE10-9F04CD29D578}" type="presParOf" srcId="{64EC431B-F89A-48EE-B54E-6F85AE90C30E}" destId="{CFAB3E87-E5F2-4DA2-B5EF-A9488871EB4F}" srcOrd="3" destOrd="0" presId="urn:microsoft.com/office/officeart/2005/8/layout/cycle2"/>
    <dgm:cxn modelId="{909B18C7-5112-4154-B310-086516DF27BD}" type="presParOf" srcId="{CFAB3E87-E5F2-4DA2-B5EF-A9488871EB4F}" destId="{F9BC0E0C-3BF8-495B-8A64-792C4F3D97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ED9DF-DCE1-4990-B929-3C1A04CB67B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F8DEBDA-BE2A-4705-9744-35722DD8EBCF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3">
                  <a:lumMod val="50000"/>
                </a:schemeClr>
              </a:solidFill>
            </a:rPr>
            <a:t>Talk 1</a:t>
          </a:r>
          <a:r>
            <a:rPr lang="en-US" sz="1300" dirty="0" smtClean="0"/>
            <a:t/>
          </a:r>
          <a:br>
            <a:rPr lang="en-US" sz="1300" dirty="0" smtClean="0"/>
          </a:br>
          <a:r>
            <a:rPr lang="en-US" sz="1300" b="1" dirty="0" smtClean="0"/>
            <a:t>(Abstract)</a:t>
          </a:r>
          <a:endParaRPr lang="en-US" sz="1300" b="1" dirty="0"/>
        </a:p>
      </dgm:t>
    </dgm:pt>
    <dgm:pt modelId="{DCC9A5F3-9A28-4592-97A0-C8FDF44AD0E7}" type="parTrans" cxnId="{8648D696-2FEE-49C3-9DE9-94D56C0AF8EC}">
      <dgm:prSet/>
      <dgm:spPr/>
      <dgm:t>
        <a:bodyPr/>
        <a:lstStyle/>
        <a:p>
          <a:endParaRPr lang="en-US"/>
        </a:p>
      </dgm:t>
    </dgm:pt>
    <dgm:pt modelId="{D9B2E33C-4CF3-4CB5-B065-3D5C83556FC9}" type="sibTrans" cxnId="{8648D696-2FEE-49C3-9DE9-94D56C0AF8EC}">
      <dgm:prSet/>
      <dgm:spPr/>
      <dgm:t>
        <a:bodyPr/>
        <a:lstStyle/>
        <a:p>
          <a:endParaRPr lang="en-US"/>
        </a:p>
      </dgm:t>
    </dgm:pt>
    <dgm:pt modelId="{97AC51D4-338E-4B3E-B485-668D11155FFF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3">
                  <a:lumMod val="75000"/>
                </a:schemeClr>
              </a:solidFill>
            </a:rPr>
            <a:t>Talk 2</a:t>
          </a:r>
          <a:r>
            <a:rPr lang="en-US" sz="1300" dirty="0" smtClean="0"/>
            <a:t/>
          </a:r>
          <a:br>
            <a:rPr lang="en-US" sz="1300" dirty="0" smtClean="0"/>
          </a:br>
          <a:r>
            <a:rPr lang="en-US" sz="1300" b="1" dirty="0" smtClean="0"/>
            <a:t>(Introduction)</a:t>
          </a:r>
          <a:endParaRPr lang="en-US" sz="1300" b="1" dirty="0"/>
        </a:p>
      </dgm:t>
    </dgm:pt>
    <dgm:pt modelId="{79AF8AA0-516E-4069-B32C-06E4BB9220D9}" type="parTrans" cxnId="{905834C8-49D0-4242-BE3A-D992E6A41013}">
      <dgm:prSet/>
      <dgm:spPr/>
      <dgm:t>
        <a:bodyPr/>
        <a:lstStyle/>
        <a:p>
          <a:endParaRPr lang="en-US"/>
        </a:p>
      </dgm:t>
    </dgm:pt>
    <dgm:pt modelId="{67F98886-8962-42C2-85D6-251F1572BA38}" type="sibTrans" cxnId="{905834C8-49D0-4242-BE3A-D992E6A41013}">
      <dgm:prSet/>
      <dgm:spPr/>
      <dgm:t>
        <a:bodyPr/>
        <a:lstStyle/>
        <a:p>
          <a:endParaRPr lang="en-US"/>
        </a:p>
      </dgm:t>
    </dgm:pt>
    <dgm:pt modelId="{64CEA653-430A-4FE8-8923-3EFE96F12A04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3">
                  <a:lumMod val="75000"/>
                </a:schemeClr>
              </a:solidFill>
            </a:rPr>
            <a:t>Talk 3</a:t>
          </a:r>
          <a:r>
            <a:rPr lang="en-US" sz="1300" dirty="0" smtClean="0"/>
            <a:t/>
          </a:r>
          <a:br>
            <a:rPr lang="en-US" sz="1300" dirty="0" smtClean="0"/>
          </a:br>
          <a:r>
            <a:rPr lang="en-US" sz="1300" b="1" dirty="0" smtClean="0"/>
            <a:t>(Application)</a:t>
          </a:r>
          <a:endParaRPr lang="en-US" sz="1300" b="1" dirty="0"/>
        </a:p>
      </dgm:t>
    </dgm:pt>
    <dgm:pt modelId="{3841B2A0-FD47-4AA7-8DD0-0DA1C08F60F3}" type="parTrans" cxnId="{1424691B-8547-4856-96CD-E839FAAACE15}">
      <dgm:prSet/>
      <dgm:spPr/>
      <dgm:t>
        <a:bodyPr/>
        <a:lstStyle/>
        <a:p>
          <a:endParaRPr lang="en-US"/>
        </a:p>
      </dgm:t>
    </dgm:pt>
    <dgm:pt modelId="{76F74CAE-0760-4DC6-80B1-B3CBA5C32861}" type="sibTrans" cxnId="{1424691B-8547-4856-96CD-E839FAAACE15}">
      <dgm:prSet/>
      <dgm:spPr/>
      <dgm:t>
        <a:bodyPr/>
        <a:lstStyle/>
        <a:p>
          <a:endParaRPr lang="en-US"/>
        </a:p>
      </dgm:t>
    </dgm:pt>
    <dgm:pt modelId="{02DC4839-4865-4A60-A374-A569ED7B49A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3">
                  <a:lumMod val="75000"/>
                </a:schemeClr>
              </a:solidFill>
            </a:rPr>
            <a:t>Talk 4</a:t>
          </a:r>
          <a:r>
            <a:rPr lang="en-US" sz="1300" dirty="0" smtClean="0"/>
            <a:t/>
          </a:r>
          <a:br>
            <a:rPr lang="en-US" sz="1300" dirty="0" smtClean="0"/>
          </a:br>
          <a:r>
            <a:rPr lang="en-US" sz="1300" b="1" dirty="0" smtClean="0"/>
            <a:t>(Need of enhancements)</a:t>
          </a:r>
          <a:endParaRPr lang="en-US" sz="1300" b="1" dirty="0"/>
        </a:p>
      </dgm:t>
    </dgm:pt>
    <dgm:pt modelId="{0AC06CBB-F1F1-4D22-9385-9704074FBF9B}" type="parTrans" cxnId="{EF45BC2C-3F79-4CEC-95DE-A71BA768F5DD}">
      <dgm:prSet/>
      <dgm:spPr/>
      <dgm:t>
        <a:bodyPr/>
        <a:lstStyle/>
        <a:p>
          <a:endParaRPr lang="en-US"/>
        </a:p>
      </dgm:t>
    </dgm:pt>
    <dgm:pt modelId="{2BC62BB0-67FD-442D-9505-152DC55420AB}" type="sibTrans" cxnId="{EF45BC2C-3F79-4CEC-95DE-A71BA768F5DD}">
      <dgm:prSet/>
      <dgm:spPr/>
      <dgm:t>
        <a:bodyPr/>
        <a:lstStyle/>
        <a:p>
          <a:endParaRPr lang="en-US"/>
        </a:p>
      </dgm:t>
    </dgm:pt>
    <dgm:pt modelId="{B60CB722-2B24-483A-869F-F661EFAC46ED}" type="pres">
      <dgm:prSet presAssocID="{F4BED9DF-DCE1-4990-B929-3C1A04CB67BF}" presName="arrowDiagram" presStyleCnt="0">
        <dgm:presLayoutVars>
          <dgm:chMax val="5"/>
          <dgm:dir/>
          <dgm:resizeHandles val="exact"/>
        </dgm:presLayoutVars>
      </dgm:prSet>
      <dgm:spPr/>
    </dgm:pt>
    <dgm:pt modelId="{5CAAFE35-559B-47E5-8946-9BF9D2457C34}" type="pres">
      <dgm:prSet presAssocID="{F4BED9DF-DCE1-4990-B929-3C1A04CB67BF}" presName="arrow" presStyleLbl="bgShp" presStyleIdx="0" presStyleCnt="1"/>
      <dgm:spPr/>
    </dgm:pt>
    <dgm:pt modelId="{74B5CC4F-FD02-4E15-8F55-C27D018D66AC}" type="pres">
      <dgm:prSet presAssocID="{F4BED9DF-DCE1-4990-B929-3C1A04CB67BF}" presName="arrowDiagram4" presStyleCnt="0"/>
      <dgm:spPr/>
    </dgm:pt>
    <dgm:pt modelId="{1B8B5F7A-980D-44CF-99BB-55B9A9E76E86}" type="pres">
      <dgm:prSet presAssocID="{BF8DEBDA-BE2A-4705-9744-35722DD8EBCF}" presName="bullet4a" presStyleLbl="node1" presStyleIdx="0" presStyleCnt="4"/>
      <dgm:spPr/>
    </dgm:pt>
    <dgm:pt modelId="{4B71DBA3-69D9-4504-B01E-85917CBFBC2C}" type="pres">
      <dgm:prSet presAssocID="{BF8DEBDA-BE2A-4705-9744-35722DD8EBCF}" presName="textBox4a" presStyleLbl="revTx" presStyleIdx="0" presStyleCnt="4" custScaleY="74168" custLinFactNeighborX="-13914" custLinFactNeighborY="2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9F759-C598-462A-A7B3-7871D6C39932}" type="pres">
      <dgm:prSet presAssocID="{97AC51D4-338E-4B3E-B485-668D11155FFF}" presName="bullet4b" presStyleLbl="node1" presStyleIdx="1" presStyleCnt="4"/>
      <dgm:spPr/>
    </dgm:pt>
    <dgm:pt modelId="{B60637E5-9790-493F-8834-B7E4B8863D34}" type="pres">
      <dgm:prSet presAssocID="{97AC51D4-338E-4B3E-B485-668D11155FFF}" presName="textBox4b" presStyleLbl="revTx" presStyleIdx="1" presStyleCnt="4" custScaleY="70766" custLinFactNeighborX="-979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883FF-7143-4A08-8B94-74FEB4CF11C1}" type="pres">
      <dgm:prSet presAssocID="{64CEA653-430A-4FE8-8923-3EFE96F12A04}" presName="bullet4c" presStyleLbl="node1" presStyleIdx="2" presStyleCnt="4"/>
      <dgm:spPr/>
    </dgm:pt>
    <dgm:pt modelId="{327736BA-6FC4-440F-AC17-B99794B32A5E}" type="pres">
      <dgm:prSet presAssocID="{64CEA653-430A-4FE8-8923-3EFE96F12A04}" presName="textBox4c" presStyleLbl="revTx" presStyleIdx="2" presStyleCnt="4" custScaleY="82663" custLinFactNeighborX="-7990" custLinFactNeighborY="2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718CD-D4A4-48E8-84AA-DE607E8B46E3}" type="pres">
      <dgm:prSet presAssocID="{02DC4839-4865-4A60-A374-A569ED7B49A6}" presName="bullet4d" presStyleLbl="node1" presStyleIdx="3" presStyleCnt="4"/>
      <dgm:spPr/>
    </dgm:pt>
    <dgm:pt modelId="{C03BA892-B773-4C1C-98C7-9FB18A4930BE}" type="pres">
      <dgm:prSet presAssocID="{02DC4839-4865-4A60-A374-A569ED7B49A6}" presName="textBox4d" presStyleLbl="revTx" presStyleIdx="3" presStyleCnt="4" custScaleX="126895" custScaleY="81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F393BA-30D3-45D2-BBAF-454C87CF14B7}" type="presOf" srcId="{F4BED9DF-DCE1-4990-B929-3C1A04CB67BF}" destId="{B60CB722-2B24-483A-869F-F661EFAC46ED}" srcOrd="0" destOrd="0" presId="urn:microsoft.com/office/officeart/2005/8/layout/arrow2"/>
    <dgm:cxn modelId="{4DF21075-BA0D-48E0-807B-144F62411DF2}" type="presOf" srcId="{BF8DEBDA-BE2A-4705-9744-35722DD8EBCF}" destId="{4B71DBA3-69D9-4504-B01E-85917CBFBC2C}" srcOrd="0" destOrd="0" presId="urn:microsoft.com/office/officeart/2005/8/layout/arrow2"/>
    <dgm:cxn modelId="{EF45BC2C-3F79-4CEC-95DE-A71BA768F5DD}" srcId="{F4BED9DF-DCE1-4990-B929-3C1A04CB67BF}" destId="{02DC4839-4865-4A60-A374-A569ED7B49A6}" srcOrd="3" destOrd="0" parTransId="{0AC06CBB-F1F1-4D22-9385-9704074FBF9B}" sibTransId="{2BC62BB0-67FD-442D-9505-152DC55420AB}"/>
    <dgm:cxn modelId="{8648D696-2FEE-49C3-9DE9-94D56C0AF8EC}" srcId="{F4BED9DF-DCE1-4990-B929-3C1A04CB67BF}" destId="{BF8DEBDA-BE2A-4705-9744-35722DD8EBCF}" srcOrd="0" destOrd="0" parTransId="{DCC9A5F3-9A28-4592-97A0-C8FDF44AD0E7}" sibTransId="{D9B2E33C-4CF3-4CB5-B065-3D5C83556FC9}"/>
    <dgm:cxn modelId="{DA107C33-BD80-49A6-B9A7-6DF393F2BC9C}" type="presOf" srcId="{97AC51D4-338E-4B3E-B485-668D11155FFF}" destId="{B60637E5-9790-493F-8834-B7E4B8863D34}" srcOrd="0" destOrd="0" presId="urn:microsoft.com/office/officeart/2005/8/layout/arrow2"/>
    <dgm:cxn modelId="{1424691B-8547-4856-96CD-E839FAAACE15}" srcId="{F4BED9DF-DCE1-4990-B929-3C1A04CB67BF}" destId="{64CEA653-430A-4FE8-8923-3EFE96F12A04}" srcOrd="2" destOrd="0" parTransId="{3841B2A0-FD47-4AA7-8DD0-0DA1C08F60F3}" sibTransId="{76F74CAE-0760-4DC6-80B1-B3CBA5C32861}"/>
    <dgm:cxn modelId="{204BA686-1E30-4C51-B987-1482D4F83483}" type="presOf" srcId="{64CEA653-430A-4FE8-8923-3EFE96F12A04}" destId="{327736BA-6FC4-440F-AC17-B99794B32A5E}" srcOrd="0" destOrd="0" presId="urn:microsoft.com/office/officeart/2005/8/layout/arrow2"/>
    <dgm:cxn modelId="{905834C8-49D0-4242-BE3A-D992E6A41013}" srcId="{F4BED9DF-DCE1-4990-B929-3C1A04CB67BF}" destId="{97AC51D4-338E-4B3E-B485-668D11155FFF}" srcOrd="1" destOrd="0" parTransId="{79AF8AA0-516E-4069-B32C-06E4BB9220D9}" sibTransId="{67F98886-8962-42C2-85D6-251F1572BA38}"/>
    <dgm:cxn modelId="{9E27AAC6-59FB-4DF6-9627-5F605CF9071D}" type="presOf" srcId="{02DC4839-4865-4A60-A374-A569ED7B49A6}" destId="{C03BA892-B773-4C1C-98C7-9FB18A4930BE}" srcOrd="0" destOrd="0" presId="urn:microsoft.com/office/officeart/2005/8/layout/arrow2"/>
    <dgm:cxn modelId="{F376511D-7270-49C0-A6E2-3E9D170098A7}" type="presParOf" srcId="{B60CB722-2B24-483A-869F-F661EFAC46ED}" destId="{5CAAFE35-559B-47E5-8946-9BF9D2457C34}" srcOrd="0" destOrd="0" presId="urn:microsoft.com/office/officeart/2005/8/layout/arrow2"/>
    <dgm:cxn modelId="{5D2A0F4B-B735-4BE0-BDDC-2B21420006F8}" type="presParOf" srcId="{B60CB722-2B24-483A-869F-F661EFAC46ED}" destId="{74B5CC4F-FD02-4E15-8F55-C27D018D66AC}" srcOrd="1" destOrd="0" presId="urn:microsoft.com/office/officeart/2005/8/layout/arrow2"/>
    <dgm:cxn modelId="{579DAA22-7638-4161-8A84-254D11EFDBF9}" type="presParOf" srcId="{74B5CC4F-FD02-4E15-8F55-C27D018D66AC}" destId="{1B8B5F7A-980D-44CF-99BB-55B9A9E76E86}" srcOrd="0" destOrd="0" presId="urn:microsoft.com/office/officeart/2005/8/layout/arrow2"/>
    <dgm:cxn modelId="{C9CC865D-BD69-4914-8728-EC9FE288C278}" type="presParOf" srcId="{74B5CC4F-FD02-4E15-8F55-C27D018D66AC}" destId="{4B71DBA3-69D9-4504-B01E-85917CBFBC2C}" srcOrd="1" destOrd="0" presId="urn:microsoft.com/office/officeart/2005/8/layout/arrow2"/>
    <dgm:cxn modelId="{DDD84648-62CD-44D8-A7B8-B3BDE0B640A2}" type="presParOf" srcId="{74B5CC4F-FD02-4E15-8F55-C27D018D66AC}" destId="{21F9F759-C598-462A-A7B3-7871D6C39932}" srcOrd="2" destOrd="0" presId="urn:microsoft.com/office/officeart/2005/8/layout/arrow2"/>
    <dgm:cxn modelId="{2692E775-ABC1-41F8-B30D-4390BC753535}" type="presParOf" srcId="{74B5CC4F-FD02-4E15-8F55-C27D018D66AC}" destId="{B60637E5-9790-493F-8834-B7E4B8863D34}" srcOrd="3" destOrd="0" presId="urn:microsoft.com/office/officeart/2005/8/layout/arrow2"/>
    <dgm:cxn modelId="{8702600A-3B70-4626-9EE6-C033AA2AE076}" type="presParOf" srcId="{74B5CC4F-FD02-4E15-8F55-C27D018D66AC}" destId="{B71883FF-7143-4A08-8B94-74FEB4CF11C1}" srcOrd="4" destOrd="0" presId="urn:microsoft.com/office/officeart/2005/8/layout/arrow2"/>
    <dgm:cxn modelId="{60DF9743-D5DB-488E-ABAE-D81A380CBBDF}" type="presParOf" srcId="{74B5CC4F-FD02-4E15-8F55-C27D018D66AC}" destId="{327736BA-6FC4-440F-AC17-B99794B32A5E}" srcOrd="5" destOrd="0" presId="urn:microsoft.com/office/officeart/2005/8/layout/arrow2"/>
    <dgm:cxn modelId="{AB448613-99CA-4F24-BE9A-4792D09A678B}" type="presParOf" srcId="{74B5CC4F-FD02-4E15-8F55-C27D018D66AC}" destId="{E98718CD-D4A4-48E8-84AA-DE607E8B46E3}" srcOrd="6" destOrd="0" presId="urn:microsoft.com/office/officeart/2005/8/layout/arrow2"/>
    <dgm:cxn modelId="{40DDC37C-9F23-485E-9F9E-0C7AD1FE75B3}" type="presParOf" srcId="{74B5CC4F-FD02-4E15-8F55-C27D018D66AC}" destId="{C03BA892-B773-4C1C-98C7-9FB18A4930B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CD3CA-30B3-4EE6-BAE4-667A8BDF97DC}">
      <dsp:nvSpPr>
        <dsp:cNvPr id="0" name=""/>
        <dsp:cNvSpPr/>
      </dsp:nvSpPr>
      <dsp:spPr>
        <a:xfrm>
          <a:off x="1096" y="1219110"/>
          <a:ext cx="2041704" cy="2041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Firefox</a:t>
          </a:r>
          <a:endParaRPr lang="en-US" sz="3400" kern="1200" dirty="0"/>
        </a:p>
      </dsp:txBody>
      <dsp:txXfrm>
        <a:off x="300097" y="1518111"/>
        <a:ext cx="1443702" cy="1443702"/>
      </dsp:txXfrm>
    </dsp:sp>
    <dsp:sp modelId="{87BB67B5-31A3-453E-9DE4-E073D6E18447}">
      <dsp:nvSpPr>
        <dsp:cNvPr id="0" name=""/>
        <dsp:cNvSpPr/>
      </dsp:nvSpPr>
      <dsp:spPr>
        <a:xfrm>
          <a:off x="1883615" y="930571"/>
          <a:ext cx="1272491" cy="689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1883615" y="1068386"/>
        <a:ext cx="1065769" cy="413445"/>
      </dsp:txXfrm>
    </dsp:sp>
    <dsp:sp modelId="{CE624232-3122-4BD1-981A-E660B8FDEAF5}">
      <dsp:nvSpPr>
        <dsp:cNvPr id="0" name=""/>
        <dsp:cNvSpPr/>
      </dsp:nvSpPr>
      <dsp:spPr>
        <a:xfrm>
          <a:off x="3068949" y="1219110"/>
          <a:ext cx="2041704" cy="2041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IE</a:t>
          </a:r>
          <a:endParaRPr lang="en-US" sz="3400" kern="1200" dirty="0"/>
        </a:p>
      </dsp:txBody>
      <dsp:txXfrm>
        <a:off x="3367950" y="1518111"/>
        <a:ext cx="1443702" cy="1443702"/>
      </dsp:txXfrm>
    </dsp:sp>
    <dsp:sp modelId="{CFAB3E87-E5F2-4DA2-B5EF-A9488871EB4F}">
      <dsp:nvSpPr>
        <dsp:cNvPr id="0" name=""/>
        <dsp:cNvSpPr/>
      </dsp:nvSpPr>
      <dsp:spPr>
        <a:xfrm rot="10800000">
          <a:off x="1955642" y="2860278"/>
          <a:ext cx="1272491" cy="6890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 rot="10800000">
        <a:off x="2162364" y="2998093"/>
        <a:ext cx="1065769" cy="413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260C-3F73-4986-A969-2D7A591C421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F737-622A-4B06-A569-76D7B73E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n fix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737-622A-4B06-A569-76D7B73E4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 decision tree : bifurcation around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index/ entropy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737-622A-4B06-A569-76D7B73E4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 11c2</a:t>
            </a:r>
            <a:r>
              <a:rPr lang="en-US" baseline="0" dirty="0" smtClean="0"/>
              <a:t> and </a:t>
            </a:r>
            <a:r>
              <a:rPr lang="en-US" dirty="0" smtClean="0"/>
              <a:t>11c3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737-622A-4B06-A569-76D7B73E4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whether the similarities of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domain overrule the different development processes and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 cultures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whether Firefox and Internet Explorer still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to predict each other’s defects.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737-622A-4B06-A569-76D7B73E4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 B)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train a model from A to predict B if and only if the products of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and B are different or B is a later version than A. For example,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2.0 to predict Eclipse 2.1 and later, but we did not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Eclipse 2.1 to predict Eclipse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737-622A-4B06-A569-76D7B73E4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4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LOC/Total LOC: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 of new features being written in 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file/binary.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 LOC/Total LOC: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significant functionality has been removed from the files/binary.(without checking for code dependencies)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 LOC/Total LOC: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primarily for bug fixes (It measures the extent to which lines of code are modified with respect to the overall file/binary size)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Pre-release bugs/Total LOC: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measure serves as a cross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with the Deleted LOC/Total LOC and Modified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LOC/Total LOC so that if a bug fix in a particular file was 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a few lines of code, predictors are able to withstand the variation in the metric values.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(Added + Modified + Deleted LOC) / (Commits+1):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quantifies the extent of overall work done in 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file/binary per check-in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Cyclomatic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complexity/Total LOC: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this measure we get 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estimate of the complexity of the binary/file (code quality)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737-622A-4B06-A569-76D7B73E48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CDB8-FE3E-41D7-8B6E-AB40799F18AE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9F6-6520-4EA3-B2B0-2E428776185B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7097-4A6F-4144-ACB7-39479C4E70B2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5186-B6FC-4A41-AB45-1460CED7C254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5357-99A0-4681-9489-30E9A1031CD7}" type="datetime1">
              <a:rPr lang="en-US" smtClean="0"/>
              <a:t>1/15/2015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EE3-1E67-4548-89DE-591AC8CD1457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0D76-4F4E-4E23-99AE-A3EDBD58247D}" type="datetime1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68AC-7C18-47A7-AD4D-D85FACC2AF11}" type="datetime1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3CB-D512-4A92-A2A2-FFC5CC4632A1}" type="datetime1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E11B-CC02-46DF-B46E-42187AB96D5C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A666-E38B-4BB2-9F17-E0523E237204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1F85E0-4868-42B8-9018-80DAC8032317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8D075C2-6056-4577-992E-DC3809E545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Analytics </a:t>
            </a:r>
            <a:r>
              <a:rPr lang="en-US" smtClean="0"/>
              <a:t>Talk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Joydeep (Mt2013062)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0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98930"/>
              </p:ext>
            </p:extLst>
          </p:nvPr>
        </p:nvGraphicFramePr>
        <p:xfrm>
          <a:off x="3575050" y="1600200"/>
          <a:ext cx="511175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Firefox can predict defects in IE</a:t>
            </a:r>
          </a:p>
          <a:p>
            <a:r>
              <a:rPr lang="en-US" dirty="0" smtClean="0"/>
              <a:t>IE cannot predict defects in Firefox.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experiment Firefox and 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2537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0.76, R = 0.88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533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= 0.54, R = 0.04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6040-C1B8-4593-B6E9-BF68066D7BC8}" type="datetime1">
              <a:rPr lang="en-US" smtClean="0"/>
              <a:t>1/15/2015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br>
              <a:rPr lang="en-US" dirty="0" smtClean="0"/>
            </a:br>
            <a:r>
              <a:rPr lang="en-US" dirty="0" err="1" smtClean="0"/>
              <a:t>firefox</a:t>
            </a:r>
            <a:r>
              <a:rPr lang="en-US" dirty="0" smtClean="0"/>
              <a:t> and IE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924800" cy="5234422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BB3F-CF1E-4769-B660-F7189C5E6E10}" type="datetime1">
              <a:rPr lang="en-US" smtClean="0"/>
              <a:t>1/15/2015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19800" cy="1371600"/>
          </a:xfrm>
        </p:spPr>
        <p:txBody>
          <a:bodyPr/>
          <a:lstStyle/>
          <a:p>
            <a:r>
              <a:rPr lang="en-US" dirty="0" smtClean="0"/>
              <a:t>Experiment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12 systems with 28 data sets</a:t>
            </a:r>
            <a:br>
              <a:rPr lang="en-US" dirty="0" smtClean="0"/>
            </a:br>
            <a:r>
              <a:rPr lang="en-US" b="0" dirty="0" smtClean="0"/>
              <a:t>different versions </a:t>
            </a:r>
            <a:br>
              <a:rPr lang="en-US" b="0" dirty="0" smtClean="0"/>
            </a:br>
            <a:r>
              <a:rPr lang="en-US" b="0" dirty="0" smtClean="0"/>
              <a:t>different levels of analysis(component files)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Run all 622 cross project combinations</a:t>
            </a:r>
            <a:br>
              <a:rPr lang="en-US" dirty="0" smtClean="0"/>
            </a:br>
            <a:r>
              <a:rPr lang="en-US" b="0" dirty="0" smtClean="0"/>
              <a:t>like IE and </a:t>
            </a:r>
            <a:r>
              <a:rPr lang="en-US" b="0" dirty="0" err="1" smtClean="0"/>
              <a:t>firefox</a:t>
            </a:r>
            <a:r>
              <a:rPr lang="en-US" b="0" dirty="0" smtClean="0"/>
              <a:t> is one combination </a:t>
            </a:r>
            <a:br>
              <a:rPr lang="en-US" b="0" dirty="0" smtClean="0"/>
            </a:br>
            <a:r>
              <a:rPr lang="en-US" b="0" dirty="0" smtClean="0"/>
              <a:t>train the model with IE data and test on </a:t>
            </a:r>
            <a:r>
              <a:rPr lang="en-US" b="0" dirty="0" err="1" smtClean="0"/>
              <a:t>firefox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Ignore invalid combinations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5EC6-9D39-4FEA-B0F7-1AEDA9BD5958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72200" cy="1371600"/>
          </a:xfrm>
        </p:spPr>
        <p:txBody>
          <a:bodyPr/>
          <a:lstStyle/>
          <a:p>
            <a:r>
              <a:rPr lang="en-US" dirty="0" smtClean="0"/>
              <a:t>Experiment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combination, record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Similarities between projects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Accuracy, precision and recall values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Success, if all accuracy, precision ,recall &gt;0.75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C373-3F55-43F3-8F8C-C5460932A037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8991600" cy="5257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1766-7C20-4478-BFC6-BA81EB88EC00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used in prediction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code measures in churn, complexity and pre-release bugs.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Added LOC/Total LOC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Deleted </a:t>
            </a:r>
            <a:r>
              <a:rPr lang="en-US" dirty="0"/>
              <a:t>LOC/Total </a:t>
            </a:r>
            <a:r>
              <a:rPr lang="en-US" dirty="0" smtClean="0"/>
              <a:t>LOC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Modified </a:t>
            </a:r>
            <a:r>
              <a:rPr lang="en-US" dirty="0"/>
              <a:t>LOC/Total </a:t>
            </a:r>
            <a:r>
              <a:rPr lang="en-US" dirty="0" smtClean="0"/>
              <a:t>LOC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Added </a:t>
            </a:r>
            <a:r>
              <a:rPr lang="en-US" dirty="0" smtClean="0"/>
              <a:t>LOC + modified LOC + deleted LOC /(Commits +1)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Cyclomatic</a:t>
            </a:r>
            <a:r>
              <a:rPr lang="en-US" dirty="0" smtClean="0"/>
              <a:t> complexity / total LOC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Pre-release bugs/ total LOC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276D-1FBD-4E48-8A33-941F30F40716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Rate  =       </a:t>
            </a:r>
            <a:r>
              <a:rPr lang="en-US" sz="9600" dirty="0" smtClean="0">
                <a:solidFill>
                  <a:srgbClr val="00B0F0"/>
                </a:solidFill>
              </a:rPr>
              <a:t>3.4%</a:t>
            </a:r>
            <a:endParaRPr lang="en-US" sz="9600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C6B6-3268-45B6-BFE0-DBDD453EB602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Successful cross project predictions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686800" cy="3810001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299F-1FA2-4DB1-88EF-704DDD15F759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5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projects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843852"/>
              </p:ext>
            </p:extLst>
          </p:nvPr>
        </p:nvGraphicFramePr>
        <p:xfrm>
          <a:off x="457200" y="1752600"/>
          <a:ext cx="33528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uses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is localized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AAC7-7803-4412-BF15-352D479553DA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projects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022296"/>
              </p:ext>
            </p:extLst>
          </p:nvPr>
        </p:nvGraphicFramePr>
        <p:xfrm>
          <a:off x="457200" y="1752600"/>
          <a:ext cx="5334000" cy="3977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uses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intend audience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is localized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</a:t>
                      </a:r>
                      <a:r>
                        <a:rPr lang="en-US" dirty="0" err="1" smtClean="0"/>
                        <a:t>prog</a:t>
                      </a:r>
                      <a:r>
                        <a:rPr lang="en-US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uses c/</a:t>
                      </a:r>
                      <a:r>
                        <a:rPr lang="en-US" dirty="0" err="1" smtClean="0"/>
                        <a:t>c++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uses C#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uses Java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versions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1DBD-6C04-48F6-B17F-DD0AF5513BD6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Cross-project Defect Prediction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Large Scale Experiment on Data vs. Domain vs. Process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By: </a:t>
            </a:r>
          </a:p>
          <a:p>
            <a:r>
              <a:rPr lang="en-US" b="0" dirty="0" smtClean="0"/>
              <a:t>Thomas Zimmermann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Nachiappan</a:t>
            </a:r>
            <a:r>
              <a:rPr lang="en-US" b="0" dirty="0"/>
              <a:t> </a:t>
            </a:r>
            <a:r>
              <a:rPr lang="en-US" b="0" dirty="0" err="1" smtClean="0"/>
              <a:t>Nagappan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Harald</a:t>
            </a:r>
            <a:r>
              <a:rPr lang="en-US" b="0" dirty="0" smtClean="0"/>
              <a:t> Gall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Emanuel </a:t>
            </a:r>
            <a:r>
              <a:rPr lang="en-US" b="0" dirty="0" err="1" smtClean="0"/>
              <a:t>Giger</a:t>
            </a:r>
            <a:endParaRPr lang="en-US" b="0" dirty="0"/>
          </a:p>
          <a:p>
            <a:r>
              <a:rPr lang="en-US" b="0" dirty="0" smtClean="0"/>
              <a:t>Brendan </a:t>
            </a:r>
            <a:r>
              <a:rPr lang="en-US" b="0" dirty="0"/>
              <a:t>Murphy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E48E-7645-4726-9551-CA052E944854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projects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280876"/>
              </p:ext>
            </p:extLst>
          </p:nvPr>
        </p:nvGraphicFramePr>
        <p:xfrm>
          <a:off x="457200" y="1752600"/>
          <a:ext cx="7848600" cy="5054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5950"/>
                <a:gridCol w="2038350"/>
                <a:gridCol w="1962150"/>
                <a:gridCol w="1962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analysis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uses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intend audience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observation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is localized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, SD of observation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checkers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</a:t>
                      </a:r>
                      <a:r>
                        <a:rPr lang="en-US" dirty="0" err="1" smtClean="0"/>
                        <a:t>prog</a:t>
                      </a:r>
                      <a:r>
                        <a:rPr lang="en-US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uses c/</a:t>
                      </a:r>
                      <a:r>
                        <a:rPr lang="en-US" dirty="0" err="1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uses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uses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19FF-C3EF-4A76-AFD6-AEAF5B054128}" type="datetime1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characteristic is ‘domain’, ‘product’, ‘programming languages’ and ‘level of analysis’</a:t>
            </a:r>
            <a:br>
              <a:rPr lang="en-US" dirty="0" smtClean="0"/>
            </a:br>
            <a:r>
              <a:rPr lang="en-US" dirty="0" smtClean="0"/>
              <a:t>	-- </a:t>
            </a:r>
            <a:r>
              <a:rPr lang="en-US" dirty="0" smtClean="0">
                <a:solidFill>
                  <a:srgbClr val="00B0F0"/>
                </a:solidFill>
              </a:rPr>
              <a:t>Same , Different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endParaRPr lang="en-US" dirty="0" smtClean="0">
              <a:solidFill>
                <a:srgbClr val="00B0F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nominal (for e.g. open source)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	-- Both X, Both Y , Both Z, …, different</a:t>
            </a:r>
            <a:br>
              <a:rPr lang="en-US" dirty="0" smtClean="0">
                <a:solidFill>
                  <a:srgbClr val="00B0F0"/>
                </a:solidFill>
              </a:rPr>
            </a:br>
            <a:endParaRPr lang="en-US" dirty="0" smtClean="0">
              <a:solidFill>
                <a:srgbClr val="00B0F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numeric (for e.g. LOC)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	--Less. Same, More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9FE6-C098-4A69-9430-206F28EEBCF3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projects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499586"/>
              </p:ext>
            </p:extLst>
          </p:nvPr>
        </p:nvGraphicFramePr>
        <p:xfrm>
          <a:off x="304800" y="2057400"/>
          <a:ext cx="845820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Train: 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: 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80866"/>
              </p:ext>
            </p:extLst>
          </p:nvPr>
        </p:nvGraphicFramePr>
        <p:xfrm>
          <a:off x="1981200" y="1651000"/>
          <a:ext cx="609600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62819"/>
              </p:ext>
            </p:extLst>
          </p:nvPr>
        </p:nvGraphicFramePr>
        <p:xfrm>
          <a:off x="304800" y="4648200"/>
          <a:ext cx="8458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267200" y="40386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C16F-478C-49E9-8D8D-F4FEACBC24CF}" type="datetime1">
              <a:rPr lang="en-US" smtClean="0"/>
              <a:t>1/15/2015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smtClean="0"/>
              <a:t>projects…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1828800"/>
            <a:ext cx="8991600" cy="16764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86723"/>
              </p:ext>
            </p:extLst>
          </p:nvPr>
        </p:nvGraphicFramePr>
        <p:xfrm>
          <a:off x="266700" y="2484120"/>
          <a:ext cx="845820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3657600" y="3581400"/>
            <a:ext cx="19812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5334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precision, recall and accuracy related to these??????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9D26-113A-495A-818D-6D5272F61465}" type="datetime1">
              <a:rPr lang="en-US" smtClean="0"/>
              <a:t>1/15/2015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of individual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For each characteristic and level</a:t>
            </a:r>
            <a:br>
              <a:rPr lang="en-US" dirty="0" smtClean="0"/>
            </a:br>
            <a:r>
              <a:rPr lang="en-US" dirty="0" smtClean="0"/>
              <a:t>--check with t-test, whether they influence  P, R , 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Possible effect on P, R, A</a:t>
            </a:r>
            <a:br>
              <a:rPr lang="en-US" dirty="0" smtClean="0"/>
            </a:br>
            <a:r>
              <a:rPr lang="en-US" dirty="0" smtClean="0"/>
              <a:t>--Increase</a:t>
            </a:r>
            <a:br>
              <a:rPr lang="en-US" dirty="0" smtClean="0"/>
            </a:br>
            <a:r>
              <a:rPr lang="en-US" dirty="0" smtClean="0"/>
              <a:t>--decrease</a:t>
            </a:r>
            <a:br>
              <a:rPr lang="en-US" dirty="0" smtClean="0"/>
            </a:br>
            <a:r>
              <a:rPr lang="en-US" dirty="0" smtClean="0"/>
              <a:t>--No significant effect.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0AD7-3F73-4966-954F-85EF46D89FAE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9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1200" y="1937266"/>
            <a:ext cx="6781800" cy="3693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746711"/>
              </p:ext>
            </p:extLst>
          </p:nvPr>
        </p:nvGraphicFramePr>
        <p:xfrm>
          <a:off x="304800" y="2286000"/>
          <a:ext cx="8458200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Train: 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: 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 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1937266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characteristics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19200" y="38100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19400" y="38100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9000" y="3810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3810000"/>
            <a:ext cx="457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426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UP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410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UP</a:t>
            </a:r>
            <a:br>
              <a:rPr lang="en-US" dirty="0" smtClean="0"/>
            </a:br>
            <a:r>
              <a:rPr lang="en-US" dirty="0" smtClean="0"/>
              <a:t>Accuracy down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8473" y="5257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UP</a:t>
            </a:r>
            <a:br>
              <a:rPr lang="en-US" dirty="0" smtClean="0"/>
            </a:br>
            <a:r>
              <a:rPr lang="en-US" dirty="0" smtClean="0"/>
              <a:t>Precision UP</a:t>
            </a:r>
          </a:p>
          <a:p>
            <a:r>
              <a:rPr lang="en-US" dirty="0" smtClean="0"/>
              <a:t>Accuracy Down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423037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Precision Down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BB71-0952-4334-ADF7-B3160F168CE8}" type="datetime1">
              <a:rPr lang="en-US" smtClean="0"/>
              <a:t>1/15/2015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9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5" y="457200"/>
            <a:ext cx="8617232" cy="60198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5BB9-F17A-4717-914B-928775798009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95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" y="1008090"/>
            <a:ext cx="8858594" cy="516410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D3A7-C95A-459C-A076-30A7E6A5D61A}" type="datetime1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precision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7" y="1710530"/>
            <a:ext cx="7172743" cy="453786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F2-83C5-4717-852B-1F3B103347A5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8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Empirical evidence that cross-project prediction is a serious</a:t>
            </a:r>
            <a:br>
              <a:rPr lang="en-US" b="0" dirty="0"/>
            </a:br>
            <a:r>
              <a:rPr lang="en-US" b="0" dirty="0"/>
              <a:t>problem. That is, simply using projects in the same domain</a:t>
            </a:r>
            <a:br>
              <a:rPr lang="en-US" b="0" dirty="0"/>
            </a:br>
            <a:r>
              <a:rPr lang="en-US" b="0" dirty="0"/>
              <a:t>does not work to build accurate prediction models. Process,</a:t>
            </a:r>
            <a:br>
              <a:rPr lang="en-US" b="0" dirty="0"/>
            </a:br>
            <a:r>
              <a:rPr lang="en-US" b="0" dirty="0"/>
              <a:t>data and domain need to be quantified, understood and evaluated before prediction models are built and used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An approach for identifying factors that influence the success</a:t>
            </a:r>
            <a:br>
              <a:rPr lang="en-US" b="0" dirty="0"/>
            </a:br>
            <a:r>
              <a:rPr lang="en-US" b="0" dirty="0"/>
              <a:t>of cross-project predictions. Software engineers can this technique to locate projects for building cross-project predictors.</a:t>
            </a:r>
            <a:br>
              <a:rPr lang="en-US" b="0" dirty="0"/>
            </a:br>
            <a:r>
              <a:rPr lang="en-US" b="0" dirty="0"/>
              <a:t>Though </a:t>
            </a:r>
            <a:r>
              <a:rPr lang="en-US" b="0" dirty="0" smtClean="0"/>
              <a:t>the study </a:t>
            </a:r>
            <a:r>
              <a:rPr lang="en-US" b="0" dirty="0"/>
              <a:t>uses 12 different real world applications, as</a:t>
            </a:r>
            <a:br>
              <a:rPr lang="en-US" b="0" dirty="0"/>
            </a:br>
            <a:r>
              <a:rPr lang="en-US" b="0" dirty="0"/>
              <a:t>with all empirical studies, </a:t>
            </a:r>
            <a:r>
              <a:rPr lang="en-US" b="0" dirty="0" smtClean="0"/>
              <a:t>the </a:t>
            </a:r>
            <a:r>
              <a:rPr lang="en-US" b="0" dirty="0"/>
              <a:t>study will need to be replicated</a:t>
            </a:r>
            <a:br>
              <a:rPr lang="en-US" b="0" dirty="0"/>
            </a:br>
            <a:r>
              <a:rPr lang="en-US" b="0" dirty="0"/>
              <a:t>with more projects, different metrics, and more project characteristics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8192-4AA8-4461-BA37-417674ECFF2E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28675"/>
            <a:ext cx="6934200" cy="520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057400"/>
            <a:ext cx="4524375" cy="16668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C549-F69D-48B6-B5A3-A8B982723980}" type="datetime1">
              <a:rPr lang="en-US" smtClean="0"/>
              <a:t>1/15/2015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5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Replicate : more projects + characteristics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Address further research questions</a:t>
            </a:r>
            <a:br>
              <a:rPr lang="en-US" dirty="0" smtClean="0"/>
            </a:br>
            <a:r>
              <a:rPr lang="en-US" dirty="0" smtClean="0"/>
              <a:t>--Why are cross project predictions non-transitive?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 How does the set of matrices effect the prediction?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54C5-6C94-416C-8B9C-42B8BA9CB539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1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Road Map Of Software Analytics in this 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48738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5186-B6FC-4A41-AB45-1460CED7C254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56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362200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8128-4846-46BE-8B5B-69956FCD5B16}" type="datetime1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6549572" cy="289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4762500" cy="39909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8F8-3DCD-4776-BC2F-A1A4E6112012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Learn prediction model from historical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Predict defects for the same project.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Hundreds of prediction models exists.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Models work fairly well with a precision of 80%.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A4E1-623A-4C54-9D78-DA0DFBC2C3E4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Prediction of software defects works well within projects as long as there is a sufficient amount of data available to train any models.</a:t>
            </a:r>
            <a:br>
              <a:rPr lang="en-US" b="0" dirty="0" smtClean="0"/>
            </a:br>
            <a:r>
              <a:rPr lang="en-US" b="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What will happen if the company is new or the its first release of the product ?</a:t>
            </a:r>
            <a:br>
              <a:rPr lang="en-US" b="0" dirty="0" smtClean="0"/>
            </a:b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To help the engineers in transferring </a:t>
            </a:r>
            <a:r>
              <a:rPr lang="en-US" b="0" dirty="0"/>
              <a:t>prediction models from one project to </a:t>
            </a:r>
            <a:r>
              <a:rPr lang="en-US" b="0" dirty="0" smtClean="0"/>
              <a:t>another.</a:t>
            </a:r>
            <a:br>
              <a:rPr lang="en-US" b="0" dirty="0" smtClean="0"/>
            </a:b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This will lead to better software development.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CA52-6CC2-4C2D-AC0D-F888CE81DEB5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Driving factors of defect prediction</a:t>
            </a:r>
            <a:br>
              <a:rPr lang="en-US" b="0" dirty="0" smtClean="0"/>
            </a:br>
            <a:r>
              <a:rPr lang="en-US" b="0" dirty="0" smtClean="0"/>
              <a:t>--Large amount of data to train the model (In general its not   available).</a:t>
            </a:r>
            <a:br>
              <a:rPr lang="en-US" b="0" dirty="0" smtClean="0"/>
            </a:b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Why not use data from other companies or projects </a:t>
            </a:r>
            <a:r>
              <a:rPr lang="en-US" b="0" dirty="0"/>
              <a:t>to successfully predict defects </a:t>
            </a:r>
            <a:r>
              <a:rPr lang="en-US" b="0" dirty="0" smtClean="0"/>
              <a:t>in their </a:t>
            </a:r>
            <a:r>
              <a:rPr lang="en-US" b="0" dirty="0"/>
              <a:t>own </a:t>
            </a:r>
            <a:r>
              <a:rPr lang="en-US" b="0" dirty="0" smtClean="0"/>
              <a:t>project.</a:t>
            </a:r>
            <a:br>
              <a:rPr lang="en-US" b="0" dirty="0" smtClean="0"/>
            </a:b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Term coined </a:t>
            </a:r>
            <a:r>
              <a:rPr lang="en-US" i="1" dirty="0"/>
              <a:t>cross-project defect </a:t>
            </a:r>
            <a:r>
              <a:rPr lang="en-US" i="1" dirty="0" smtClean="0"/>
              <a:t>prediction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F57-44D4-4A8B-B579-0C47AFB3396A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The specific questions that </a:t>
            </a:r>
            <a:r>
              <a:rPr lang="en-US" b="0" dirty="0" smtClean="0"/>
              <a:t>are </a:t>
            </a:r>
            <a:r>
              <a:rPr lang="en-US" b="0" dirty="0"/>
              <a:t>address are:</a:t>
            </a:r>
            <a:br>
              <a:rPr lang="en-US" b="0" dirty="0"/>
            </a:b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what extent can we use cross-project data to predict </a:t>
            </a:r>
            <a:r>
              <a:rPr lang="en-US" b="0" dirty="0" smtClean="0"/>
              <a:t>post-release </a:t>
            </a:r>
            <a:r>
              <a:rPr lang="en-US" b="0" dirty="0"/>
              <a:t>defects for a software </a:t>
            </a:r>
            <a:r>
              <a:rPr lang="en-US" b="0" dirty="0" smtClean="0"/>
              <a:t>system?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What </a:t>
            </a:r>
            <a:r>
              <a:rPr lang="en-US" b="0" dirty="0"/>
              <a:t>kinds of software systems are good cross-project predictors—projects of the same domain, or with the same </a:t>
            </a:r>
            <a:r>
              <a:rPr lang="en-US" b="0" dirty="0" smtClean="0"/>
              <a:t>process, or </a:t>
            </a:r>
            <a:r>
              <a:rPr lang="en-US" b="0" dirty="0"/>
              <a:t>with similar code structure, or of the same company</a:t>
            </a:r>
            <a:r>
              <a:rPr lang="en-US" b="0" dirty="0" smtClean="0"/>
              <a:t>?</a:t>
            </a:r>
          </a:p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800" b="0" dirty="0"/>
              <a:t>Considering that within companies, the process is often similar </a:t>
            </a:r>
            <a:r>
              <a:rPr lang="en-US" sz="1800" b="0" dirty="0" smtClean="0"/>
              <a:t>or even </a:t>
            </a:r>
            <a:r>
              <a:rPr lang="en-US" sz="1800" b="0" dirty="0"/>
              <a:t>the same, we seek conclusions about which </a:t>
            </a:r>
            <a:r>
              <a:rPr lang="en-US" sz="1800" b="0" dirty="0" smtClean="0"/>
              <a:t>characteristics facilitate </a:t>
            </a:r>
            <a:r>
              <a:rPr lang="en-US" sz="1800" b="0" dirty="0"/>
              <a:t>cross-project predictions better—is it the </a:t>
            </a:r>
            <a:r>
              <a:rPr lang="en-US" sz="1800" dirty="0"/>
              <a:t>same </a:t>
            </a:r>
            <a:r>
              <a:rPr lang="en-US" sz="1800" dirty="0" smtClean="0"/>
              <a:t>domain </a:t>
            </a:r>
            <a:r>
              <a:rPr lang="en-US" sz="1800" b="0" dirty="0" smtClean="0"/>
              <a:t>or </a:t>
            </a:r>
            <a:r>
              <a:rPr lang="en-US" sz="1800" b="0" dirty="0"/>
              <a:t>the </a:t>
            </a:r>
            <a:r>
              <a:rPr lang="en-US" sz="1800" dirty="0"/>
              <a:t>same process</a:t>
            </a:r>
            <a:r>
              <a:rPr lang="en-US" sz="1800" b="0" dirty="0" smtClean="0"/>
              <a:t>?</a:t>
            </a:r>
            <a:endParaRPr lang="en-US" sz="18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5704-ABEC-4125-BC86-E456FB2F16FD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To test </a:t>
            </a:r>
            <a:r>
              <a:rPr lang="en-US" b="0" dirty="0" smtClean="0"/>
              <a:t>the </a:t>
            </a:r>
            <a:r>
              <a:rPr lang="en-US" b="0" dirty="0"/>
              <a:t>hypotheses </a:t>
            </a:r>
            <a:r>
              <a:rPr lang="en-US" b="0" dirty="0" smtClean="0"/>
              <a:t>they </a:t>
            </a:r>
            <a:r>
              <a:rPr lang="en-US" b="0" dirty="0"/>
              <a:t>conducted a large scale experiment </a:t>
            </a:r>
            <a:r>
              <a:rPr lang="en-US" b="0" dirty="0" smtClean="0"/>
              <a:t>on several </a:t>
            </a:r>
            <a:r>
              <a:rPr lang="en-US" b="0" dirty="0"/>
              <a:t>versions of </a:t>
            </a:r>
            <a:r>
              <a:rPr lang="en-US" dirty="0"/>
              <a:t>open source systems</a:t>
            </a:r>
            <a:r>
              <a:rPr lang="en-US" b="0" dirty="0"/>
              <a:t> from </a:t>
            </a:r>
            <a:r>
              <a:rPr lang="en-US" b="0" i="1" dirty="0"/>
              <a:t>Apache </a:t>
            </a:r>
            <a:r>
              <a:rPr lang="en-US" b="0" i="1" dirty="0" smtClean="0"/>
              <a:t>Tomcat, Apache </a:t>
            </a:r>
            <a:r>
              <a:rPr lang="en-US" b="0" i="1" dirty="0"/>
              <a:t>Derby, Eclipse, Firefox</a:t>
            </a:r>
            <a:r>
              <a:rPr lang="en-US" b="0" dirty="0"/>
              <a:t> as well as seven </a:t>
            </a:r>
            <a:r>
              <a:rPr lang="en-US" dirty="0" smtClean="0"/>
              <a:t>commercial systems </a:t>
            </a:r>
            <a:r>
              <a:rPr lang="en-US" dirty="0"/>
              <a:t>from Microsoft</a:t>
            </a:r>
            <a:r>
              <a:rPr lang="en-US" b="0" dirty="0"/>
              <a:t>, namely </a:t>
            </a:r>
            <a:r>
              <a:rPr lang="en-US" b="0" i="1" dirty="0"/>
              <a:t>Direct-X, IIS, Printing, </a:t>
            </a:r>
            <a:r>
              <a:rPr lang="en-US" b="0" i="1" dirty="0" smtClean="0"/>
              <a:t>Windows Clustering</a:t>
            </a:r>
            <a:r>
              <a:rPr lang="en-US" b="0" i="1" dirty="0"/>
              <a:t>, Windows File system, SQL Server 2005 and </a:t>
            </a:r>
            <a:r>
              <a:rPr lang="en-US" b="0" i="1" dirty="0" smtClean="0"/>
              <a:t>Windows Kernel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each system </a:t>
            </a:r>
            <a:r>
              <a:rPr lang="en-US" b="0" dirty="0" smtClean="0"/>
              <a:t>they </a:t>
            </a:r>
            <a:r>
              <a:rPr lang="en-US" b="0" dirty="0"/>
              <a:t>collected code measures, domain </a:t>
            </a:r>
            <a:r>
              <a:rPr lang="en-US" b="0" dirty="0" smtClean="0"/>
              <a:t>and process </a:t>
            </a:r>
            <a:r>
              <a:rPr lang="en-US" b="0" dirty="0"/>
              <a:t>metrics, and defects and built a defect prediction </a:t>
            </a:r>
            <a:r>
              <a:rPr lang="en-US" b="0" dirty="0" smtClean="0"/>
              <a:t>model based </a:t>
            </a:r>
            <a:r>
              <a:rPr lang="en-US" b="0" dirty="0"/>
              <a:t>on logistic regression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Next they </a:t>
            </a:r>
            <a:r>
              <a:rPr lang="en-US" b="0" dirty="0"/>
              <a:t>ran 622 cross-projects experiments and recorded the outcome of the predictions, which </a:t>
            </a:r>
            <a:r>
              <a:rPr lang="en-US" b="0" dirty="0" smtClean="0"/>
              <a:t>they</a:t>
            </a:r>
            <a:r>
              <a:rPr lang="en-US" b="0" dirty="0"/>
              <a:t> </a:t>
            </a:r>
            <a:r>
              <a:rPr lang="en-US" b="0" dirty="0" smtClean="0"/>
              <a:t>then </a:t>
            </a:r>
            <a:r>
              <a:rPr lang="en-US" b="0" dirty="0"/>
              <a:t>correlated with similarities between the projects.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9BC-B055-4FA6-9716-8EB90C78BB6C}" type="datetime1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Joydeep (MT2013062)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75C2-6056-4577-992E-DC3809E54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268</TotalTime>
  <Words>876</Words>
  <Application>Microsoft Office PowerPoint</Application>
  <PresentationFormat>On-screen Show (4:3)</PresentationFormat>
  <Paragraphs>294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Essential</vt:lpstr>
      <vt:lpstr>Software Analytics Talk 4</vt:lpstr>
      <vt:lpstr>Topic</vt:lpstr>
      <vt:lpstr>PowerPoint Presentation</vt:lpstr>
      <vt:lpstr>PowerPoint Presentation</vt:lpstr>
      <vt:lpstr>Defect prediction</vt:lpstr>
      <vt:lpstr>Abstract</vt:lpstr>
      <vt:lpstr>Introduction</vt:lpstr>
      <vt:lpstr>Introduction…</vt:lpstr>
      <vt:lpstr>Introduction…</vt:lpstr>
      <vt:lpstr>First experiment Firefox and IE</vt:lpstr>
      <vt:lpstr>Comparing  firefox and IE</vt:lpstr>
      <vt:lpstr>Experiment outline</vt:lpstr>
      <vt:lpstr>Experiment outline </vt:lpstr>
      <vt:lpstr>PowerPoint Presentation</vt:lpstr>
      <vt:lpstr>Data used in prediction models</vt:lpstr>
      <vt:lpstr>Results</vt:lpstr>
      <vt:lpstr>Successful cross project predictions</vt:lpstr>
      <vt:lpstr>Characterizing projects</vt:lpstr>
      <vt:lpstr>Characterizing projects</vt:lpstr>
      <vt:lpstr>Characterizing projects</vt:lpstr>
      <vt:lpstr>Comparing projects</vt:lpstr>
      <vt:lpstr>Comparing projects</vt:lpstr>
      <vt:lpstr>Comparing projects…</vt:lpstr>
      <vt:lpstr>Influence of individual factors</vt:lpstr>
      <vt:lpstr>PowerPoint Presentation</vt:lpstr>
      <vt:lpstr>PowerPoint Presentation</vt:lpstr>
      <vt:lpstr>PowerPoint Presentation</vt:lpstr>
      <vt:lpstr>Decision tree for precision</vt:lpstr>
      <vt:lpstr>Conclusion</vt:lpstr>
      <vt:lpstr>Future work</vt:lpstr>
      <vt:lpstr>Road Map Of Software Analytics in this 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Analytics Talk 3</dc:title>
  <dc:creator>joydeep</dc:creator>
  <cp:lastModifiedBy>joydeep</cp:lastModifiedBy>
  <cp:revision>29</cp:revision>
  <dcterms:created xsi:type="dcterms:W3CDTF">2015-01-10T16:27:15Z</dcterms:created>
  <dcterms:modified xsi:type="dcterms:W3CDTF">2015-01-15T08:18:51Z</dcterms:modified>
  <cp:contentStatus/>
</cp:coreProperties>
</file>