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87" r:id="rId2"/>
    <p:sldId id="293" r:id="rId3"/>
    <p:sldId id="296" r:id="rId4"/>
    <p:sldId id="288" r:id="rId5"/>
    <p:sldId id="294" r:id="rId6"/>
    <p:sldId id="295" r:id="rId7"/>
    <p:sldId id="289" r:id="rId8"/>
    <p:sldId id="261" r:id="rId9"/>
    <p:sldId id="257" r:id="rId10"/>
    <p:sldId id="258" r:id="rId11"/>
    <p:sldId id="259" r:id="rId12"/>
    <p:sldId id="260" r:id="rId13"/>
    <p:sldId id="262" r:id="rId14"/>
    <p:sldId id="263" r:id="rId15"/>
    <p:sldId id="267" r:id="rId16"/>
    <p:sldId id="266" r:id="rId17"/>
    <p:sldId id="265" r:id="rId18"/>
    <p:sldId id="264" r:id="rId19"/>
    <p:sldId id="269" r:id="rId20"/>
    <p:sldId id="270" r:id="rId21"/>
    <p:sldId id="271" r:id="rId22"/>
    <p:sldId id="291" r:id="rId23"/>
    <p:sldId id="292" r:id="rId24"/>
    <p:sldId id="273" r:id="rId25"/>
    <p:sldId id="306" r:id="rId26"/>
    <p:sldId id="274" r:id="rId27"/>
    <p:sldId id="307" r:id="rId28"/>
    <p:sldId id="275" r:id="rId29"/>
    <p:sldId id="276" r:id="rId30"/>
    <p:sldId id="277" r:id="rId31"/>
    <p:sldId id="308" r:id="rId32"/>
    <p:sldId id="309" r:id="rId33"/>
    <p:sldId id="310" r:id="rId34"/>
    <p:sldId id="278" r:id="rId35"/>
    <p:sldId id="311" r:id="rId36"/>
    <p:sldId id="305" r:id="rId37"/>
    <p:sldId id="297" r:id="rId38"/>
    <p:sldId id="299" r:id="rId39"/>
    <p:sldId id="298" r:id="rId40"/>
    <p:sldId id="300" r:id="rId41"/>
    <p:sldId id="303" r:id="rId42"/>
    <p:sldId id="302" r:id="rId43"/>
    <p:sldId id="304" r:id="rId44"/>
    <p:sldId id="315" r:id="rId45"/>
    <p:sldId id="313" r:id="rId46"/>
    <p:sldId id="314" r:id="rId47"/>
    <p:sldId id="283" r:id="rId48"/>
    <p:sldId id="286" r:id="rId49"/>
    <p:sldId id="285" r:id="rId50"/>
    <p:sldId id="280" r:id="rId51"/>
    <p:sldId id="281" r:id="rId52"/>
    <p:sldId id="279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51" autoAdjust="0"/>
    <p:restoredTop sz="94660"/>
  </p:normalViewPr>
  <p:slideViewPr>
    <p:cSldViewPr snapToGrid="0">
      <p:cViewPr varScale="1">
        <p:scale>
          <a:sx n="67" d="100"/>
          <a:sy n="67" d="100"/>
        </p:scale>
        <p:origin x="11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228DFE-698F-4243-B0A4-963BA82E1C9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4FFD693-6C21-48ED-BB63-8A5F14A0EEF3}">
      <dgm:prSet phldrT="[Text]"/>
      <dgm:spPr/>
      <dgm:t>
        <a:bodyPr/>
        <a:lstStyle/>
        <a:p>
          <a:r>
            <a:rPr lang="en-IN" dirty="0"/>
            <a:t>Pre-Modelling </a:t>
          </a:r>
        </a:p>
      </dgm:t>
    </dgm:pt>
    <dgm:pt modelId="{5447C3F9-F63E-4FE3-8EE0-EDC7E098ADB1}" type="parTrans" cxnId="{BAC630F7-7744-4CDA-81D1-952771093F26}">
      <dgm:prSet/>
      <dgm:spPr/>
      <dgm:t>
        <a:bodyPr/>
        <a:lstStyle/>
        <a:p>
          <a:endParaRPr lang="en-IN"/>
        </a:p>
      </dgm:t>
    </dgm:pt>
    <dgm:pt modelId="{A93AF7DC-8ADC-4D3A-BF1E-26CF3029F220}" type="sibTrans" cxnId="{BAC630F7-7744-4CDA-81D1-952771093F26}">
      <dgm:prSet/>
      <dgm:spPr/>
      <dgm:t>
        <a:bodyPr/>
        <a:lstStyle/>
        <a:p>
          <a:endParaRPr lang="en-IN"/>
        </a:p>
      </dgm:t>
    </dgm:pt>
    <dgm:pt modelId="{BCE2022B-7C14-4871-BD65-B15493C1FE4C}">
      <dgm:prSet phldrT="[Text]"/>
      <dgm:spPr/>
      <dgm:t>
        <a:bodyPr/>
        <a:lstStyle/>
        <a:p>
          <a:r>
            <a:rPr lang="en-IN" dirty="0"/>
            <a:t>Modelling </a:t>
          </a:r>
        </a:p>
      </dgm:t>
    </dgm:pt>
    <dgm:pt modelId="{D9A88194-4192-4D45-9B6E-073CF8C4CD2A}" type="parTrans" cxnId="{0FB1C0F0-E1E3-4CE5-B901-EAA8D26DE00C}">
      <dgm:prSet/>
      <dgm:spPr/>
      <dgm:t>
        <a:bodyPr/>
        <a:lstStyle/>
        <a:p>
          <a:endParaRPr lang="en-IN"/>
        </a:p>
      </dgm:t>
    </dgm:pt>
    <dgm:pt modelId="{FFB369BD-8F4B-4F19-923B-621D7EAC993F}" type="sibTrans" cxnId="{0FB1C0F0-E1E3-4CE5-B901-EAA8D26DE00C}">
      <dgm:prSet/>
      <dgm:spPr/>
      <dgm:t>
        <a:bodyPr/>
        <a:lstStyle/>
        <a:p>
          <a:endParaRPr lang="en-IN"/>
        </a:p>
      </dgm:t>
    </dgm:pt>
    <dgm:pt modelId="{55E7021F-127E-4E95-9B95-B172FA393306}">
      <dgm:prSet phldrT="[Text]"/>
      <dgm:spPr/>
      <dgm:t>
        <a:bodyPr/>
        <a:lstStyle/>
        <a:p>
          <a:r>
            <a:rPr lang="en-IN" dirty="0"/>
            <a:t>Post –Modelling </a:t>
          </a:r>
        </a:p>
      </dgm:t>
    </dgm:pt>
    <dgm:pt modelId="{DE7860A5-9934-4675-94DB-7AAABB709A60}" type="parTrans" cxnId="{BBF77DFA-0234-4925-85B3-9ED087BF09F2}">
      <dgm:prSet/>
      <dgm:spPr/>
      <dgm:t>
        <a:bodyPr/>
        <a:lstStyle/>
        <a:p>
          <a:endParaRPr lang="en-IN"/>
        </a:p>
      </dgm:t>
    </dgm:pt>
    <dgm:pt modelId="{F533D929-4414-4F38-BEC1-ED47A689EFC0}" type="sibTrans" cxnId="{BBF77DFA-0234-4925-85B3-9ED087BF09F2}">
      <dgm:prSet/>
      <dgm:spPr/>
      <dgm:t>
        <a:bodyPr/>
        <a:lstStyle/>
        <a:p>
          <a:endParaRPr lang="en-IN"/>
        </a:p>
      </dgm:t>
    </dgm:pt>
    <dgm:pt modelId="{024C60C3-562F-4C8E-A20F-69F0CEA35A4F}" type="pres">
      <dgm:prSet presAssocID="{8B228DFE-698F-4243-B0A4-963BA82E1C92}" presName="diagram" presStyleCnt="0">
        <dgm:presLayoutVars>
          <dgm:dir/>
          <dgm:resizeHandles val="exact"/>
        </dgm:presLayoutVars>
      </dgm:prSet>
      <dgm:spPr/>
    </dgm:pt>
    <dgm:pt modelId="{B1BE64F3-2BFD-4133-B24A-F08432E2C4F2}" type="pres">
      <dgm:prSet presAssocID="{D4FFD693-6C21-48ED-BB63-8A5F14A0EEF3}" presName="node" presStyleLbl="node1" presStyleIdx="0" presStyleCnt="3">
        <dgm:presLayoutVars>
          <dgm:bulletEnabled val="1"/>
        </dgm:presLayoutVars>
      </dgm:prSet>
      <dgm:spPr/>
    </dgm:pt>
    <dgm:pt modelId="{64D5265D-47E0-43B1-909F-BD17CB8FFB39}" type="pres">
      <dgm:prSet presAssocID="{A93AF7DC-8ADC-4D3A-BF1E-26CF3029F220}" presName="sibTrans" presStyleCnt="0"/>
      <dgm:spPr/>
    </dgm:pt>
    <dgm:pt modelId="{A3E4FB1D-9558-449F-96D9-D410C0155F3F}" type="pres">
      <dgm:prSet presAssocID="{BCE2022B-7C14-4871-BD65-B15493C1FE4C}" presName="node" presStyleLbl="node1" presStyleIdx="1" presStyleCnt="3">
        <dgm:presLayoutVars>
          <dgm:bulletEnabled val="1"/>
        </dgm:presLayoutVars>
      </dgm:prSet>
      <dgm:spPr/>
    </dgm:pt>
    <dgm:pt modelId="{E327454C-F9D9-4048-A2DE-2CFFFCA2ACDB}" type="pres">
      <dgm:prSet presAssocID="{FFB369BD-8F4B-4F19-923B-621D7EAC993F}" presName="sibTrans" presStyleCnt="0"/>
      <dgm:spPr/>
    </dgm:pt>
    <dgm:pt modelId="{A66777A6-B4F4-400C-A655-0956820026FD}" type="pres">
      <dgm:prSet presAssocID="{55E7021F-127E-4E95-9B95-B172FA393306}" presName="node" presStyleLbl="node1" presStyleIdx="2" presStyleCnt="3">
        <dgm:presLayoutVars>
          <dgm:bulletEnabled val="1"/>
        </dgm:presLayoutVars>
      </dgm:prSet>
      <dgm:spPr/>
    </dgm:pt>
  </dgm:ptLst>
  <dgm:cxnLst>
    <dgm:cxn modelId="{65759532-F7D1-4E2C-9632-03B72079A496}" type="presOf" srcId="{D4FFD693-6C21-48ED-BB63-8A5F14A0EEF3}" destId="{B1BE64F3-2BFD-4133-B24A-F08432E2C4F2}" srcOrd="0" destOrd="0" presId="urn:microsoft.com/office/officeart/2005/8/layout/default"/>
    <dgm:cxn modelId="{B384F25E-2A5E-42F6-A946-B7204D4503C1}" type="presOf" srcId="{BCE2022B-7C14-4871-BD65-B15493C1FE4C}" destId="{A3E4FB1D-9558-449F-96D9-D410C0155F3F}" srcOrd="0" destOrd="0" presId="urn:microsoft.com/office/officeart/2005/8/layout/default"/>
    <dgm:cxn modelId="{C189E87A-3EC0-4C62-97BF-FDBF4AFE5B63}" type="presOf" srcId="{8B228DFE-698F-4243-B0A4-963BA82E1C92}" destId="{024C60C3-562F-4C8E-A20F-69F0CEA35A4F}" srcOrd="0" destOrd="0" presId="urn:microsoft.com/office/officeart/2005/8/layout/default"/>
    <dgm:cxn modelId="{259502DB-42B7-4D47-AC4A-8185769482CC}" type="presOf" srcId="{55E7021F-127E-4E95-9B95-B172FA393306}" destId="{A66777A6-B4F4-400C-A655-0956820026FD}" srcOrd="0" destOrd="0" presId="urn:microsoft.com/office/officeart/2005/8/layout/default"/>
    <dgm:cxn modelId="{0FB1C0F0-E1E3-4CE5-B901-EAA8D26DE00C}" srcId="{8B228DFE-698F-4243-B0A4-963BA82E1C92}" destId="{BCE2022B-7C14-4871-BD65-B15493C1FE4C}" srcOrd="1" destOrd="0" parTransId="{D9A88194-4192-4D45-9B6E-073CF8C4CD2A}" sibTransId="{FFB369BD-8F4B-4F19-923B-621D7EAC993F}"/>
    <dgm:cxn modelId="{BAC630F7-7744-4CDA-81D1-952771093F26}" srcId="{8B228DFE-698F-4243-B0A4-963BA82E1C92}" destId="{D4FFD693-6C21-48ED-BB63-8A5F14A0EEF3}" srcOrd="0" destOrd="0" parTransId="{5447C3F9-F63E-4FE3-8EE0-EDC7E098ADB1}" sibTransId="{A93AF7DC-8ADC-4D3A-BF1E-26CF3029F220}"/>
    <dgm:cxn modelId="{BBF77DFA-0234-4925-85B3-9ED087BF09F2}" srcId="{8B228DFE-698F-4243-B0A4-963BA82E1C92}" destId="{55E7021F-127E-4E95-9B95-B172FA393306}" srcOrd="2" destOrd="0" parTransId="{DE7860A5-9934-4675-94DB-7AAABB709A60}" sibTransId="{F533D929-4414-4F38-BEC1-ED47A689EFC0}"/>
    <dgm:cxn modelId="{2A70EBC6-288F-4323-9E3C-978FCB6D2472}" type="presParOf" srcId="{024C60C3-562F-4C8E-A20F-69F0CEA35A4F}" destId="{B1BE64F3-2BFD-4133-B24A-F08432E2C4F2}" srcOrd="0" destOrd="0" presId="urn:microsoft.com/office/officeart/2005/8/layout/default"/>
    <dgm:cxn modelId="{A55380E0-4791-4745-97D7-06ADB0AB7551}" type="presParOf" srcId="{024C60C3-562F-4C8E-A20F-69F0CEA35A4F}" destId="{64D5265D-47E0-43B1-909F-BD17CB8FFB39}" srcOrd="1" destOrd="0" presId="urn:microsoft.com/office/officeart/2005/8/layout/default"/>
    <dgm:cxn modelId="{2077ED9C-8081-4A5A-812E-8F1026927506}" type="presParOf" srcId="{024C60C3-562F-4C8E-A20F-69F0CEA35A4F}" destId="{A3E4FB1D-9558-449F-96D9-D410C0155F3F}" srcOrd="2" destOrd="0" presId="urn:microsoft.com/office/officeart/2005/8/layout/default"/>
    <dgm:cxn modelId="{7730039B-384D-47B8-B4A1-167C1C4BB53F}" type="presParOf" srcId="{024C60C3-562F-4C8E-A20F-69F0CEA35A4F}" destId="{E327454C-F9D9-4048-A2DE-2CFFFCA2ACDB}" srcOrd="3" destOrd="0" presId="urn:microsoft.com/office/officeart/2005/8/layout/default"/>
    <dgm:cxn modelId="{1E6441A6-3177-49C0-A61F-E839A9B1F835}" type="presParOf" srcId="{024C60C3-562F-4C8E-A20F-69F0CEA35A4F}" destId="{A66777A6-B4F4-400C-A655-0956820026F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D16F19-D615-4235-85F5-43A9E287828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7C75BC3-CFC0-4291-9BE7-70D59E57963A}">
      <dgm:prSet phldrT="[Text]"/>
      <dgm:spPr/>
      <dgm:t>
        <a:bodyPr/>
        <a:lstStyle/>
        <a:p>
          <a:r>
            <a:rPr lang="en-IN" dirty="0"/>
            <a:t>Original </a:t>
          </a:r>
        </a:p>
        <a:p>
          <a:r>
            <a:rPr lang="en-IN" dirty="0"/>
            <a:t>X</a:t>
          </a:r>
        </a:p>
      </dgm:t>
    </dgm:pt>
    <dgm:pt modelId="{DDB71A26-BE45-462C-B897-0E33560A820F}" type="parTrans" cxnId="{279C67B8-D626-4C6B-8726-E246032683BF}">
      <dgm:prSet/>
      <dgm:spPr/>
      <dgm:t>
        <a:bodyPr/>
        <a:lstStyle/>
        <a:p>
          <a:endParaRPr lang="en-IN"/>
        </a:p>
      </dgm:t>
    </dgm:pt>
    <dgm:pt modelId="{932DBFE1-6F88-4C04-892B-5CAD5033647E}" type="sibTrans" cxnId="{279C67B8-D626-4C6B-8726-E246032683BF}">
      <dgm:prSet/>
      <dgm:spPr/>
      <dgm:t>
        <a:bodyPr/>
        <a:lstStyle/>
        <a:p>
          <a:endParaRPr lang="en-IN"/>
        </a:p>
      </dgm:t>
    </dgm:pt>
    <dgm:pt modelId="{373850E2-F763-427F-99F6-8AA0566FA5FE}">
      <dgm:prSet phldrT="[Text]"/>
      <dgm:spPr/>
      <dgm:t>
        <a:bodyPr/>
        <a:lstStyle/>
        <a:p>
          <a:r>
            <a:rPr lang="en-IN" dirty="0"/>
            <a:t>Scaled </a:t>
          </a:r>
        </a:p>
        <a:p>
          <a:r>
            <a:rPr lang="en-IN" dirty="0" err="1"/>
            <a:t>Rescale_X</a:t>
          </a:r>
          <a:endParaRPr lang="en-IN" dirty="0"/>
        </a:p>
      </dgm:t>
    </dgm:pt>
    <dgm:pt modelId="{37541982-EBC9-4E96-84FD-BE21AC17AF37}" type="parTrans" cxnId="{B372E9BC-6350-45EA-8E76-635BF4686328}">
      <dgm:prSet/>
      <dgm:spPr/>
      <dgm:t>
        <a:bodyPr/>
        <a:lstStyle/>
        <a:p>
          <a:endParaRPr lang="en-IN"/>
        </a:p>
      </dgm:t>
    </dgm:pt>
    <dgm:pt modelId="{74B91A83-110D-427F-9519-5BF0026F06E4}" type="sibTrans" cxnId="{B372E9BC-6350-45EA-8E76-635BF4686328}">
      <dgm:prSet/>
      <dgm:spPr/>
      <dgm:t>
        <a:bodyPr/>
        <a:lstStyle/>
        <a:p>
          <a:endParaRPr lang="en-IN"/>
        </a:p>
      </dgm:t>
    </dgm:pt>
    <dgm:pt modelId="{87DDC449-7798-4526-87E6-3E5BDC92FBDA}">
      <dgm:prSet phldrT="[Text]"/>
      <dgm:spPr/>
      <dgm:t>
        <a:bodyPr/>
        <a:lstStyle/>
        <a:p>
          <a:r>
            <a:rPr lang="en-IN" dirty="0"/>
            <a:t>Normalized </a:t>
          </a:r>
        </a:p>
        <a:p>
          <a:r>
            <a:rPr lang="en-IN" dirty="0" err="1"/>
            <a:t>Norm_X</a:t>
          </a:r>
          <a:endParaRPr lang="en-IN" dirty="0"/>
        </a:p>
      </dgm:t>
    </dgm:pt>
    <dgm:pt modelId="{126A45B0-65C8-4C82-B389-7EFD9FFD7DD2}" type="parTrans" cxnId="{3677372F-05FF-416E-B54D-B21023C406D1}">
      <dgm:prSet/>
      <dgm:spPr/>
      <dgm:t>
        <a:bodyPr/>
        <a:lstStyle/>
        <a:p>
          <a:endParaRPr lang="en-IN"/>
        </a:p>
      </dgm:t>
    </dgm:pt>
    <dgm:pt modelId="{FBD1A46F-12D6-4DB6-9E11-7CD35E1B3587}" type="sibTrans" cxnId="{3677372F-05FF-416E-B54D-B21023C406D1}">
      <dgm:prSet/>
      <dgm:spPr/>
      <dgm:t>
        <a:bodyPr/>
        <a:lstStyle/>
        <a:p>
          <a:endParaRPr lang="en-IN"/>
        </a:p>
      </dgm:t>
    </dgm:pt>
    <dgm:pt modelId="{D2C8B145-E703-4E7C-A5C6-CB4A14095CB1}">
      <dgm:prSet phldrT="[Text]"/>
      <dgm:spPr/>
      <dgm:t>
        <a:bodyPr/>
        <a:lstStyle/>
        <a:p>
          <a:r>
            <a:rPr lang="en-IN" dirty="0"/>
            <a:t>PCA(3comp)</a:t>
          </a:r>
        </a:p>
        <a:p>
          <a:r>
            <a:rPr lang="en-IN" dirty="0"/>
            <a:t>PCA_X</a:t>
          </a:r>
        </a:p>
      </dgm:t>
    </dgm:pt>
    <dgm:pt modelId="{155AD768-E529-4724-A9E0-79E3ADE9B990}" type="parTrans" cxnId="{86A12697-56EB-4597-BE7B-9A7CE4E75B60}">
      <dgm:prSet/>
      <dgm:spPr/>
      <dgm:t>
        <a:bodyPr/>
        <a:lstStyle/>
        <a:p>
          <a:endParaRPr lang="en-IN"/>
        </a:p>
      </dgm:t>
    </dgm:pt>
    <dgm:pt modelId="{2ABF8915-0A3A-45A3-8A46-933D598123D9}" type="sibTrans" cxnId="{86A12697-56EB-4597-BE7B-9A7CE4E75B60}">
      <dgm:prSet/>
      <dgm:spPr/>
      <dgm:t>
        <a:bodyPr/>
        <a:lstStyle/>
        <a:p>
          <a:endParaRPr lang="en-IN"/>
        </a:p>
      </dgm:t>
    </dgm:pt>
    <dgm:pt modelId="{251297AD-14B9-4ED9-AA24-5271A0BE1FD7}" type="pres">
      <dgm:prSet presAssocID="{92D16F19-D615-4235-85F5-43A9E287828B}" presName="diagram" presStyleCnt="0">
        <dgm:presLayoutVars>
          <dgm:dir/>
          <dgm:resizeHandles val="exact"/>
        </dgm:presLayoutVars>
      </dgm:prSet>
      <dgm:spPr/>
    </dgm:pt>
    <dgm:pt modelId="{9BE50AA7-919D-4879-8B81-AABD08D4E240}" type="pres">
      <dgm:prSet presAssocID="{97C75BC3-CFC0-4291-9BE7-70D59E57963A}" presName="node" presStyleLbl="node1" presStyleIdx="0" presStyleCnt="4">
        <dgm:presLayoutVars>
          <dgm:bulletEnabled val="1"/>
        </dgm:presLayoutVars>
      </dgm:prSet>
      <dgm:spPr/>
    </dgm:pt>
    <dgm:pt modelId="{B41F77D6-2D26-4FD9-B85D-B26C19264C8B}" type="pres">
      <dgm:prSet presAssocID="{932DBFE1-6F88-4C04-892B-5CAD5033647E}" presName="sibTrans" presStyleCnt="0"/>
      <dgm:spPr/>
    </dgm:pt>
    <dgm:pt modelId="{2C937B71-2E35-4B6C-BA79-E6187A32C9E8}" type="pres">
      <dgm:prSet presAssocID="{373850E2-F763-427F-99F6-8AA0566FA5FE}" presName="node" presStyleLbl="node1" presStyleIdx="1" presStyleCnt="4" custLinFactNeighborY="-628">
        <dgm:presLayoutVars>
          <dgm:bulletEnabled val="1"/>
        </dgm:presLayoutVars>
      </dgm:prSet>
      <dgm:spPr/>
    </dgm:pt>
    <dgm:pt modelId="{7A210390-E539-43C3-9A42-42ECD971329B}" type="pres">
      <dgm:prSet presAssocID="{74B91A83-110D-427F-9519-5BF0026F06E4}" presName="sibTrans" presStyleCnt="0"/>
      <dgm:spPr/>
    </dgm:pt>
    <dgm:pt modelId="{679184A0-1951-447B-A383-D4FE578A8ABC}" type="pres">
      <dgm:prSet presAssocID="{87DDC449-7798-4526-87E6-3E5BDC92FBDA}" presName="node" presStyleLbl="node1" presStyleIdx="2" presStyleCnt="4">
        <dgm:presLayoutVars>
          <dgm:bulletEnabled val="1"/>
        </dgm:presLayoutVars>
      </dgm:prSet>
      <dgm:spPr/>
    </dgm:pt>
    <dgm:pt modelId="{75463C3F-E2B5-4396-87CF-6D0EA5BED426}" type="pres">
      <dgm:prSet presAssocID="{FBD1A46F-12D6-4DB6-9E11-7CD35E1B3587}" presName="sibTrans" presStyleCnt="0"/>
      <dgm:spPr/>
    </dgm:pt>
    <dgm:pt modelId="{F871B795-7EA5-41C2-932F-85A2DD6B1AB1}" type="pres">
      <dgm:prSet presAssocID="{D2C8B145-E703-4E7C-A5C6-CB4A14095CB1}" presName="node" presStyleLbl="node1" presStyleIdx="3" presStyleCnt="4">
        <dgm:presLayoutVars>
          <dgm:bulletEnabled val="1"/>
        </dgm:presLayoutVars>
      </dgm:prSet>
      <dgm:spPr/>
    </dgm:pt>
  </dgm:ptLst>
  <dgm:cxnLst>
    <dgm:cxn modelId="{3677372F-05FF-416E-B54D-B21023C406D1}" srcId="{92D16F19-D615-4235-85F5-43A9E287828B}" destId="{87DDC449-7798-4526-87E6-3E5BDC92FBDA}" srcOrd="2" destOrd="0" parTransId="{126A45B0-65C8-4C82-B389-7EFD9FFD7DD2}" sibTransId="{FBD1A46F-12D6-4DB6-9E11-7CD35E1B3587}"/>
    <dgm:cxn modelId="{49412564-3FB0-48F5-9CB5-1E7E922F88B6}" type="presOf" srcId="{87DDC449-7798-4526-87E6-3E5BDC92FBDA}" destId="{679184A0-1951-447B-A383-D4FE578A8ABC}" srcOrd="0" destOrd="0" presId="urn:microsoft.com/office/officeart/2005/8/layout/default"/>
    <dgm:cxn modelId="{EB4F1374-B874-4590-9E27-BFAF17237946}" type="presOf" srcId="{97C75BC3-CFC0-4291-9BE7-70D59E57963A}" destId="{9BE50AA7-919D-4879-8B81-AABD08D4E240}" srcOrd="0" destOrd="0" presId="urn:microsoft.com/office/officeart/2005/8/layout/default"/>
    <dgm:cxn modelId="{D557E394-69C6-4AEF-9F66-050C87D5DE73}" type="presOf" srcId="{373850E2-F763-427F-99F6-8AA0566FA5FE}" destId="{2C937B71-2E35-4B6C-BA79-E6187A32C9E8}" srcOrd="0" destOrd="0" presId="urn:microsoft.com/office/officeart/2005/8/layout/default"/>
    <dgm:cxn modelId="{86A12697-56EB-4597-BE7B-9A7CE4E75B60}" srcId="{92D16F19-D615-4235-85F5-43A9E287828B}" destId="{D2C8B145-E703-4E7C-A5C6-CB4A14095CB1}" srcOrd="3" destOrd="0" parTransId="{155AD768-E529-4724-A9E0-79E3ADE9B990}" sibTransId="{2ABF8915-0A3A-45A3-8A46-933D598123D9}"/>
    <dgm:cxn modelId="{279C67B8-D626-4C6B-8726-E246032683BF}" srcId="{92D16F19-D615-4235-85F5-43A9E287828B}" destId="{97C75BC3-CFC0-4291-9BE7-70D59E57963A}" srcOrd="0" destOrd="0" parTransId="{DDB71A26-BE45-462C-B897-0E33560A820F}" sibTransId="{932DBFE1-6F88-4C04-892B-5CAD5033647E}"/>
    <dgm:cxn modelId="{B372E9BC-6350-45EA-8E76-635BF4686328}" srcId="{92D16F19-D615-4235-85F5-43A9E287828B}" destId="{373850E2-F763-427F-99F6-8AA0566FA5FE}" srcOrd="1" destOrd="0" parTransId="{37541982-EBC9-4E96-84FD-BE21AC17AF37}" sibTransId="{74B91A83-110D-427F-9519-5BF0026F06E4}"/>
    <dgm:cxn modelId="{F67612C7-FA97-429B-8A3E-AFA305197CCD}" type="presOf" srcId="{92D16F19-D615-4235-85F5-43A9E287828B}" destId="{251297AD-14B9-4ED9-AA24-5271A0BE1FD7}" srcOrd="0" destOrd="0" presId="urn:microsoft.com/office/officeart/2005/8/layout/default"/>
    <dgm:cxn modelId="{71DD48F0-EED7-4011-B870-76541A235AEA}" type="presOf" srcId="{D2C8B145-E703-4E7C-A5C6-CB4A14095CB1}" destId="{F871B795-7EA5-41C2-932F-85A2DD6B1AB1}" srcOrd="0" destOrd="0" presId="urn:microsoft.com/office/officeart/2005/8/layout/default"/>
    <dgm:cxn modelId="{1BB95AF2-1F52-444E-B298-D138BE27A49D}" type="presParOf" srcId="{251297AD-14B9-4ED9-AA24-5271A0BE1FD7}" destId="{9BE50AA7-919D-4879-8B81-AABD08D4E240}" srcOrd="0" destOrd="0" presId="urn:microsoft.com/office/officeart/2005/8/layout/default"/>
    <dgm:cxn modelId="{15A1D6AA-0623-4162-A74E-9B6276A12B1C}" type="presParOf" srcId="{251297AD-14B9-4ED9-AA24-5271A0BE1FD7}" destId="{B41F77D6-2D26-4FD9-B85D-B26C19264C8B}" srcOrd="1" destOrd="0" presId="urn:microsoft.com/office/officeart/2005/8/layout/default"/>
    <dgm:cxn modelId="{5FC56E5D-049F-4622-B05B-99E4A6C3308E}" type="presParOf" srcId="{251297AD-14B9-4ED9-AA24-5271A0BE1FD7}" destId="{2C937B71-2E35-4B6C-BA79-E6187A32C9E8}" srcOrd="2" destOrd="0" presId="urn:microsoft.com/office/officeart/2005/8/layout/default"/>
    <dgm:cxn modelId="{62AD03E8-02B5-4745-A33F-9E759A492B17}" type="presParOf" srcId="{251297AD-14B9-4ED9-AA24-5271A0BE1FD7}" destId="{7A210390-E539-43C3-9A42-42ECD971329B}" srcOrd="3" destOrd="0" presId="urn:microsoft.com/office/officeart/2005/8/layout/default"/>
    <dgm:cxn modelId="{0835D56A-8FE4-4255-97A9-013800E1D67F}" type="presParOf" srcId="{251297AD-14B9-4ED9-AA24-5271A0BE1FD7}" destId="{679184A0-1951-447B-A383-D4FE578A8ABC}" srcOrd="4" destOrd="0" presId="urn:microsoft.com/office/officeart/2005/8/layout/default"/>
    <dgm:cxn modelId="{71F7D315-6FE1-4197-B9E1-130FF10BBAD1}" type="presParOf" srcId="{251297AD-14B9-4ED9-AA24-5271A0BE1FD7}" destId="{75463C3F-E2B5-4396-87CF-6D0EA5BED426}" srcOrd="5" destOrd="0" presId="urn:microsoft.com/office/officeart/2005/8/layout/default"/>
    <dgm:cxn modelId="{6D134339-8473-4CE0-8F77-3227C9362ABF}" type="presParOf" srcId="{251297AD-14B9-4ED9-AA24-5271A0BE1FD7}" destId="{F871B795-7EA5-41C2-932F-85A2DD6B1AB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78132E-6E33-476F-98F4-DC4D817E639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122972D-ECAF-4E08-BB0E-260D2F084998}">
      <dgm:prSet phldrT="[Text]" custT="1"/>
      <dgm:spPr/>
      <dgm:t>
        <a:bodyPr/>
        <a:lstStyle/>
        <a:p>
          <a:r>
            <a:rPr lang="en-IN" sz="1800" dirty="0"/>
            <a:t>FEATURE SELECTION</a:t>
          </a:r>
        </a:p>
      </dgm:t>
    </dgm:pt>
    <dgm:pt modelId="{040D7DF0-121D-4733-AFD4-3618205D08C8}" type="parTrans" cxnId="{F336774F-D9D1-4F12-8A45-76F9ADEE34D5}">
      <dgm:prSet/>
      <dgm:spPr/>
      <dgm:t>
        <a:bodyPr/>
        <a:lstStyle/>
        <a:p>
          <a:endParaRPr lang="en-IN"/>
        </a:p>
      </dgm:t>
    </dgm:pt>
    <dgm:pt modelId="{9B6AD2DF-480E-4C55-BD48-0ADC615E714E}" type="sibTrans" cxnId="{F336774F-D9D1-4F12-8A45-76F9ADEE34D5}">
      <dgm:prSet/>
      <dgm:spPr/>
      <dgm:t>
        <a:bodyPr/>
        <a:lstStyle/>
        <a:p>
          <a:endParaRPr lang="en-IN"/>
        </a:p>
      </dgm:t>
    </dgm:pt>
    <dgm:pt modelId="{93553BB8-7FCA-4116-9A0D-0563AF105E8B}">
      <dgm:prSet phldrT="[Text]" custT="1"/>
      <dgm:spPr/>
      <dgm:t>
        <a:bodyPr/>
        <a:lstStyle/>
        <a:p>
          <a:r>
            <a:rPr lang="en-IN" sz="2800" dirty="0"/>
            <a:t>RFE </a:t>
          </a:r>
        </a:p>
      </dgm:t>
    </dgm:pt>
    <dgm:pt modelId="{5CB48331-9A0E-4422-A759-56C60C554B85}" type="parTrans" cxnId="{C4075A3E-8F20-4519-94D7-79A135DE34E2}">
      <dgm:prSet/>
      <dgm:spPr/>
      <dgm:t>
        <a:bodyPr/>
        <a:lstStyle/>
        <a:p>
          <a:endParaRPr lang="en-IN"/>
        </a:p>
      </dgm:t>
    </dgm:pt>
    <dgm:pt modelId="{8BFA5AAA-9EB8-4659-99B6-CF213BCECA5F}" type="sibTrans" cxnId="{C4075A3E-8F20-4519-94D7-79A135DE34E2}">
      <dgm:prSet/>
      <dgm:spPr/>
      <dgm:t>
        <a:bodyPr/>
        <a:lstStyle/>
        <a:p>
          <a:endParaRPr lang="en-IN"/>
        </a:p>
      </dgm:t>
    </dgm:pt>
    <dgm:pt modelId="{31F338FE-727E-4222-871C-77F2217F3291}">
      <dgm:prSet phldrT="[Text]" custT="1"/>
      <dgm:spPr/>
      <dgm:t>
        <a:bodyPr/>
        <a:lstStyle/>
        <a:p>
          <a:r>
            <a:rPr lang="en-IN" sz="2800" dirty="0"/>
            <a:t>Ensemble</a:t>
          </a:r>
          <a:r>
            <a:rPr lang="en-IN" sz="3600" dirty="0"/>
            <a:t> </a:t>
          </a:r>
        </a:p>
      </dgm:t>
    </dgm:pt>
    <dgm:pt modelId="{831D9AC3-7949-4A04-B953-961EE54350F2}" type="parTrans" cxnId="{838AA466-A7C3-46C3-9BBA-CBE0A1AE2237}">
      <dgm:prSet/>
      <dgm:spPr/>
      <dgm:t>
        <a:bodyPr/>
        <a:lstStyle/>
        <a:p>
          <a:endParaRPr lang="en-IN"/>
        </a:p>
      </dgm:t>
    </dgm:pt>
    <dgm:pt modelId="{558A98C3-0327-482F-B049-BA963851646C}" type="sibTrans" cxnId="{838AA466-A7C3-46C3-9BBA-CBE0A1AE2237}">
      <dgm:prSet/>
      <dgm:spPr/>
      <dgm:t>
        <a:bodyPr/>
        <a:lstStyle/>
        <a:p>
          <a:endParaRPr lang="en-IN"/>
        </a:p>
      </dgm:t>
    </dgm:pt>
    <dgm:pt modelId="{1FC15813-AD83-4572-923D-9EA651EB1286}" type="pres">
      <dgm:prSet presAssocID="{4678132E-6E33-476F-98F4-DC4D817E639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992AB1D-9883-4C9E-9B66-A6DB0FB753C9}" type="pres">
      <dgm:prSet presAssocID="{8122972D-ECAF-4E08-BB0E-260D2F084998}" presName="root1" presStyleCnt="0"/>
      <dgm:spPr/>
    </dgm:pt>
    <dgm:pt modelId="{C82B018F-11D3-40DA-858F-1DDE7A18C2C3}" type="pres">
      <dgm:prSet presAssocID="{8122972D-ECAF-4E08-BB0E-260D2F084998}" presName="LevelOneTextNode" presStyleLbl="node0" presStyleIdx="0" presStyleCnt="1">
        <dgm:presLayoutVars>
          <dgm:chPref val="3"/>
        </dgm:presLayoutVars>
      </dgm:prSet>
      <dgm:spPr/>
    </dgm:pt>
    <dgm:pt modelId="{5E3EBCA6-E7C2-4099-A042-1FB873A9212E}" type="pres">
      <dgm:prSet presAssocID="{8122972D-ECAF-4E08-BB0E-260D2F084998}" presName="level2hierChild" presStyleCnt="0"/>
      <dgm:spPr/>
    </dgm:pt>
    <dgm:pt modelId="{1E1D8046-8C52-4489-AD70-65A71815B600}" type="pres">
      <dgm:prSet presAssocID="{5CB48331-9A0E-4422-A759-56C60C554B85}" presName="conn2-1" presStyleLbl="parChTrans1D2" presStyleIdx="0" presStyleCnt="2"/>
      <dgm:spPr/>
    </dgm:pt>
    <dgm:pt modelId="{A950180C-1D34-4E36-8C3D-52AFBD998C20}" type="pres">
      <dgm:prSet presAssocID="{5CB48331-9A0E-4422-A759-56C60C554B85}" presName="connTx" presStyleLbl="parChTrans1D2" presStyleIdx="0" presStyleCnt="2"/>
      <dgm:spPr/>
    </dgm:pt>
    <dgm:pt modelId="{6F1C4D12-A5DF-4514-93AB-930F628E3179}" type="pres">
      <dgm:prSet presAssocID="{93553BB8-7FCA-4116-9A0D-0563AF105E8B}" presName="root2" presStyleCnt="0"/>
      <dgm:spPr/>
    </dgm:pt>
    <dgm:pt modelId="{4D0C6CAD-28AC-43EC-9242-A041089FEA4D}" type="pres">
      <dgm:prSet presAssocID="{93553BB8-7FCA-4116-9A0D-0563AF105E8B}" presName="LevelTwoTextNode" presStyleLbl="node2" presStyleIdx="0" presStyleCnt="2">
        <dgm:presLayoutVars>
          <dgm:chPref val="3"/>
        </dgm:presLayoutVars>
      </dgm:prSet>
      <dgm:spPr/>
    </dgm:pt>
    <dgm:pt modelId="{16092CF8-6D5D-49A5-8A69-84E880366DBD}" type="pres">
      <dgm:prSet presAssocID="{93553BB8-7FCA-4116-9A0D-0563AF105E8B}" presName="level3hierChild" presStyleCnt="0"/>
      <dgm:spPr/>
    </dgm:pt>
    <dgm:pt modelId="{FE792759-2301-4144-BFB6-EB92F6B5D1E2}" type="pres">
      <dgm:prSet presAssocID="{831D9AC3-7949-4A04-B953-961EE54350F2}" presName="conn2-1" presStyleLbl="parChTrans1D2" presStyleIdx="1" presStyleCnt="2"/>
      <dgm:spPr/>
    </dgm:pt>
    <dgm:pt modelId="{7712492A-1635-4219-971E-2B2AD862F824}" type="pres">
      <dgm:prSet presAssocID="{831D9AC3-7949-4A04-B953-961EE54350F2}" presName="connTx" presStyleLbl="parChTrans1D2" presStyleIdx="1" presStyleCnt="2"/>
      <dgm:spPr/>
    </dgm:pt>
    <dgm:pt modelId="{AE56E57A-CAB1-4A8F-B56B-A184468487A1}" type="pres">
      <dgm:prSet presAssocID="{31F338FE-727E-4222-871C-77F2217F3291}" presName="root2" presStyleCnt="0"/>
      <dgm:spPr/>
    </dgm:pt>
    <dgm:pt modelId="{B832776A-2416-4724-9870-803547AA737B}" type="pres">
      <dgm:prSet presAssocID="{31F338FE-727E-4222-871C-77F2217F3291}" presName="LevelTwoTextNode" presStyleLbl="node2" presStyleIdx="1" presStyleCnt="2">
        <dgm:presLayoutVars>
          <dgm:chPref val="3"/>
        </dgm:presLayoutVars>
      </dgm:prSet>
      <dgm:spPr/>
    </dgm:pt>
    <dgm:pt modelId="{E875EFF5-234B-44D3-B2B1-BF46A3A5ED4A}" type="pres">
      <dgm:prSet presAssocID="{31F338FE-727E-4222-871C-77F2217F3291}" presName="level3hierChild" presStyleCnt="0"/>
      <dgm:spPr/>
    </dgm:pt>
  </dgm:ptLst>
  <dgm:cxnLst>
    <dgm:cxn modelId="{35153311-C701-4A8A-985C-3F1AE185A638}" type="presOf" srcId="{831D9AC3-7949-4A04-B953-961EE54350F2}" destId="{7712492A-1635-4219-971E-2B2AD862F824}" srcOrd="1" destOrd="0" presId="urn:microsoft.com/office/officeart/2008/layout/HorizontalMultiLevelHierarchy"/>
    <dgm:cxn modelId="{48F34F1A-CB69-40F0-8102-8487CE5A8CCE}" type="presOf" srcId="{8122972D-ECAF-4E08-BB0E-260D2F084998}" destId="{C82B018F-11D3-40DA-858F-1DDE7A18C2C3}" srcOrd="0" destOrd="0" presId="urn:microsoft.com/office/officeart/2008/layout/HorizontalMultiLevelHierarchy"/>
    <dgm:cxn modelId="{931FAA1E-E1DE-4128-B67D-919F88375C0B}" type="presOf" srcId="{93553BB8-7FCA-4116-9A0D-0563AF105E8B}" destId="{4D0C6CAD-28AC-43EC-9242-A041089FEA4D}" srcOrd="0" destOrd="0" presId="urn:microsoft.com/office/officeart/2008/layout/HorizontalMultiLevelHierarchy"/>
    <dgm:cxn modelId="{C4075A3E-8F20-4519-94D7-79A135DE34E2}" srcId="{8122972D-ECAF-4E08-BB0E-260D2F084998}" destId="{93553BB8-7FCA-4116-9A0D-0563AF105E8B}" srcOrd="0" destOrd="0" parTransId="{5CB48331-9A0E-4422-A759-56C60C554B85}" sibTransId="{8BFA5AAA-9EB8-4659-99B6-CF213BCECA5F}"/>
    <dgm:cxn modelId="{838AA466-A7C3-46C3-9BBA-CBE0A1AE2237}" srcId="{8122972D-ECAF-4E08-BB0E-260D2F084998}" destId="{31F338FE-727E-4222-871C-77F2217F3291}" srcOrd="1" destOrd="0" parTransId="{831D9AC3-7949-4A04-B953-961EE54350F2}" sibTransId="{558A98C3-0327-482F-B049-BA963851646C}"/>
    <dgm:cxn modelId="{F336774F-D9D1-4F12-8A45-76F9ADEE34D5}" srcId="{4678132E-6E33-476F-98F4-DC4D817E639B}" destId="{8122972D-ECAF-4E08-BB0E-260D2F084998}" srcOrd="0" destOrd="0" parTransId="{040D7DF0-121D-4733-AFD4-3618205D08C8}" sibTransId="{9B6AD2DF-480E-4C55-BD48-0ADC615E714E}"/>
    <dgm:cxn modelId="{929DD851-BFDC-4838-9855-07F07729BAEA}" type="presOf" srcId="{5CB48331-9A0E-4422-A759-56C60C554B85}" destId="{A950180C-1D34-4E36-8C3D-52AFBD998C20}" srcOrd="1" destOrd="0" presId="urn:microsoft.com/office/officeart/2008/layout/HorizontalMultiLevelHierarchy"/>
    <dgm:cxn modelId="{3E035A92-A32A-461D-BB5C-637205F78874}" type="presOf" srcId="{831D9AC3-7949-4A04-B953-961EE54350F2}" destId="{FE792759-2301-4144-BFB6-EB92F6B5D1E2}" srcOrd="0" destOrd="0" presId="urn:microsoft.com/office/officeart/2008/layout/HorizontalMultiLevelHierarchy"/>
    <dgm:cxn modelId="{067C97D3-456D-4F09-9C22-F677806EB19F}" type="presOf" srcId="{5CB48331-9A0E-4422-A759-56C60C554B85}" destId="{1E1D8046-8C52-4489-AD70-65A71815B600}" srcOrd="0" destOrd="0" presId="urn:microsoft.com/office/officeart/2008/layout/HorizontalMultiLevelHierarchy"/>
    <dgm:cxn modelId="{5CBB45E9-9D57-4B62-AC1C-30802042BA99}" type="presOf" srcId="{31F338FE-727E-4222-871C-77F2217F3291}" destId="{B832776A-2416-4724-9870-803547AA737B}" srcOrd="0" destOrd="0" presId="urn:microsoft.com/office/officeart/2008/layout/HorizontalMultiLevelHierarchy"/>
    <dgm:cxn modelId="{690612FC-D139-4663-9338-3249C7D8EBCC}" type="presOf" srcId="{4678132E-6E33-476F-98F4-DC4D817E639B}" destId="{1FC15813-AD83-4572-923D-9EA651EB1286}" srcOrd="0" destOrd="0" presId="urn:microsoft.com/office/officeart/2008/layout/HorizontalMultiLevelHierarchy"/>
    <dgm:cxn modelId="{9E0800C4-D542-4CD1-A739-6EF07844108A}" type="presParOf" srcId="{1FC15813-AD83-4572-923D-9EA651EB1286}" destId="{B992AB1D-9883-4C9E-9B66-A6DB0FB753C9}" srcOrd="0" destOrd="0" presId="urn:microsoft.com/office/officeart/2008/layout/HorizontalMultiLevelHierarchy"/>
    <dgm:cxn modelId="{8D86524E-1519-4841-BD93-9359532B96AF}" type="presParOf" srcId="{B992AB1D-9883-4C9E-9B66-A6DB0FB753C9}" destId="{C82B018F-11D3-40DA-858F-1DDE7A18C2C3}" srcOrd="0" destOrd="0" presId="urn:microsoft.com/office/officeart/2008/layout/HorizontalMultiLevelHierarchy"/>
    <dgm:cxn modelId="{B1677529-7A0A-47F7-A5C3-C88C77D7E571}" type="presParOf" srcId="{B992AB1D-9883-4C9E-9B66-A6DB0FB753C9}" destId="{5E3EBCA6-E7C2-4099-A042-1FB873A9212E}" srcOrd="1" destOrd="0" presId="urn:microsoft.com/office/officeart/2008/layout/HorizontalMultiLevelHierarchy"/>
    <dgm:cxn modelId="{4A5386A4-70BA-4F60-8F65-732DBB435BA4}" type="presParOf" srcId="{5E3EBCA6-E7C2-4099-A042-1FB873A9212E}" destId="{1E1D8046-8C52-4489-AD70-65A71815B600}" srcOrd="0" destOrd="0" presId="urn:microsoft.com/office/officeart/2008/layout/HorizontalMultiLevelHierarchy"/>
    <dgm:cxn modelId="{A76B0B69-5C56-45EA-95D8-776C57C56327}" type="presParOf" srcId="{1E1D8046-8C52-4489-AD70-65A71815B600}" destId="{A950180C-1D34-4E36-8C3D-52AFBD998C20}" srcOrd="0" destOrd="0" presId="urn:microsoft.com/office/officeart/2008/layout/HorizontalMultiLevelHierarchy"/>
    <dgm:cxn modelId="{7E16F891-A8BA-45A3-812A-95563D8B293E}" type="presParOf" srcId="{5E3EBCA6-E7C2-4099-A042-1FB873A9212E}" destId="{6F1C4D12-A5DF-4514-93AB-930F628E3179}" srcOrd="1" destOrd="0" presId="urn:microsoft.com/office/officeart/2008/layout/HorizontalMultiLevelHierarchy"/>
    <dgm:cxn modelId="{DD9864AC-407E-41EB-9021-70C77F7BD413}" type="presParOf" srcId="{6F1C4D12-A5DF-4514-93AB-930F628E3179}" destId="{4D0C6CAD-28AC-43EC-9242-A041089FEA4D}" srcOrd="0" destOrd="0" presId="urn:microsoft.com/office/officeart/2008/layout/HorizontalMultiLevelHierarchy"/>
    <dgm:cxn modelId="{E6E3417E-73A9-4C09-8DDE-7A0DCD61051B}" type="presParOf" srcId="{6F1C4D12-A5DF-4514-93AB-930F628E3179}" destId="{16092CF8-6D5D-49A5-8A69-84E880366DBD}" srcOrd="1" destOrd="0" presId="urn:microsoft.com/office/officeart/2008/layout/HorizontalMultiLevelHierarchy"/>
    <dgm:cxn modelId="{09627463-0401-4099-9AF4-8523D5753558}" type="presParOf" srcId="{5E3EBCA6-E7C2-4099-A042-1FB873A9212E}" destId="{FE792759-2301-4144-BFB6-EB92F6B5D1E2}" srcOrd="2" destOrd="0" presId="urn:microsoft.com/office/officeart/2008/layout/HorizontalMultiLevelHierarchy"/>
    <dgm:cxn modelId="{97A05D06-04E5-4287-BD9A-EFCCBEE14050}" type="presParOf" srcId="{FE792759-2301-4144-BFB6-EB92F6B5D1E2}" destId="{7712492A-1635-4219-971E-2B2AD862F824}" srcOrd="0" destOrd="0" presId="urn:microsoft.com/office/officeart/2008/layout/HorizontalMultiLevelHierarchy"/>
    <dgm:cxn modelId="{7F85FA8B-CDE0-452B-B22B-79EC205A8560}" type="presParOf" srcId="{5E3EBCA6-E7C2-4099-A042-1FB873A9212E}" destId="{AE56E57A-CAB1-4A8F-B56B-A184468487A1}" srcOrd="3" destOrd="0" presId="urn:microsoft.com/office/officeart/2008/layout/HorizontalMultiLevelHierarchy"/>
    <dgm:cxn modelId="{4B12F00A-2583-4766-83A2-9F656E009E75}" type="presParOf" srcId="{AE56E57A-CAB1-4A8F-B56B-A184468487A1}" destId="{B832776A-2416-4724-9870-803547AA737B}" srcOrd="0" destOrd="0" presId="urn:microsoft.com/office/officeart/2008/layout/HorizontalMultiLevelHierarchy"/>
    <dgm:cxn modelId="{63BFD647-31FF-4A8E-AB4E-19F9D7E4B977}" type="presParOf" srcId="{AE56E57A-CAB1-4A8F-B56B-A184468487A1}" destId="{E875EFF5-234B-44D3-B2B1-BF46A3A5ED4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BE64F3-2BFD-4133-B24A-F08432E2C4F2}">
      <dsp:nvSpPr>
        <dsp:cNvPr id="0" name=""/>
        <dsp:cNvSpPr/>
      </dsp:nvSpPr>
      <dsp:spPr>
        <a:xfrm>
          <a:off x="0" y="625474"/>
          <a:ext cx="3571875" cy="21431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200" kern="1200" dirty="0"/>
            <a:t>Pre-Modelling </a:t>
          </a:r>
        </a:p>
      </dsp:txBody>
      <dsp:txXfrm>
        <a:off x="0" y="625474"/>
        <a:ext cx="3571875" cy="2143125"/>
      </dsp:txXfrm>
    </dsp:sp>
    <dsp:sp modelId="{A3E4FB1D-9558-449F-96D9-D410C0155F3F}">
      <dsp:nvSpPr>
        <dsp:cNvPr id="0" name=""/>
        <dsp:cNvSpPr/>
      </dsp:nvSpPr>
      <dsp:spPr>
        <a:xfrm>
          <a:off x="3929062" y="625474"/>
          <a:ext cx="3571875" cy="21431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200" kern="1200" dirty="0"/>
            <a:t>Modelling </a:t>
          </a:r>
        </a:p>
      </dsp:txBody>
      <dsp:txXfrm>
        <a:off x="3929062" y="625474"/>
        <a:ext cx="3571875" cy="2143125"/>
      </dsp:txXfrm>
    </dsp:sp>
    <dsp:sp modelId="{A66777A6-B4F4-400C-A655-0956820026FD}">
      <dsp:nvSpPr>
        <dsp:cNvPr id="0" name=""/>
        <dsp:cNvSpPr/>
      </dsp:nvSpPr>
      <dsp:spPr>
        <a:xfrm>
          <a:off x="7858125" y="625474"/>
          <a:ext cx="3571875" cy="21431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200" kern="1200" dirty="0"/>
            <a:t>Post –Modelling </a:t>
          </a:r>
        </a:p>
      </dsp:txBody>
      <dsp:txXfrm>
        <a:off x="7858125" y="625474"/>
        <a:ext cx="3571875" cy="2143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50AA7-919D-4879-8B81-AABD08D4E240}">
      <dsp:nvSpPr>
        <dsp:cNvPr id="0" name=""/>
        <dsp:cNvSpPr/>
      </dsp:nvSpPr>
      <dsp:spPr>
        <a:xfrm>
          <a:off x="2882" y="744312"/>
          <a:ext cx="2286751" cy="1372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Original 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X</a:t>
          </a:r>
        </a:p>
      </dsp:txBody>
      <dsp:txXfrm>
        <a:off x="2882" y="744312"/>
        <a:ext cx="2286751" cy="1372050"/>
      </dsp:txXfrm>
    </dsp:sp>
    <dsp:sp modelId="{2C937B71-2E35-4B6C-BA79-E6187A32C9E8}">
      <dsp:nvSpPr>
        <dsp:cNvPr id="0" name=""/>
        <dsp:cNvSpPr/>
      </dsp:nvSpPr>
      <dsp:spPr>
        <a:xfrm>
          <a:off x="2518308" y="735695"/>
          <a:ext cx="2286751" cy="1372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Scaled 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 err="1"/>
            <a:t>Rescale_X</a:t>
          </a:r>
          <a:endParaRPr lang="en-IN" sz="2700" kern="1200" dirty="0"/>
        </a:p>
      </dsp:txBody>
      <dsp:txXfrm>
        <a:off x="2518308" y="735695"/>
        <a:ext cx="2286751" cy="1372050"/>
      </dsp:txXfrm>
    </dsp:sp>
    <dsp:sp modelId="{679184A0-1951-447B-A383-D4FE578A8ABC}">
      <dsp:nvSpPr>
        <dsp:cNvPr id="0" name=""/>
        <dsp:cNvSpPr/>
      </dsp:nvSpPr>
      <dsp:spPr>
        <a:xfrm>
          <a:off x="5033735" y="744312"/>
          <a:ext cx="2286751" cy="1372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Normalized 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 err="1"/>
            <a:t>Norm_X</a:t>
          </a:r>
          <a:endParaRPr lang="en-IN" sz="2700" kern="1200" dirty="0"/>
        </a:p>
      </dsp:txBody>
      <dsp:txXfrm>
        <a:off x="5033735" y="744312"/>
        <a:ext cx="2286751" cy="1372050"/>
      </dsp:txXfrm>
    </dsp:sp>
    <dsp:sp modelId="{F871B795-7EA5-41C2-932F-85A2DD6B1AB1}">
      <dsp:nvSpPr>
        <dsp:cNvPr id="0" name=""/>
        <dsp:cNvSpPr/>
      </dsp:nvSpPr>
      <dsp:spPr>
        <a:xfrm>
          <a:off x="7549161" y="744312"/>
          <a:ext cx="2286751" cy="1372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PCA(3comp)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PCA_X</a:t>
          </a:r>
        </a:p>
      </dsp:txBody>
      <dsp:txXfrm>
        <a:off x="7549161" y="744312"/>
        <a:ext cx="2286751" cy="1372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792759-2301-4144-BFB6-EB92F6B5D1E2}">
      <dsp:nvSpPr>
        <dsp:cNvPr id="0" name=""/>
        <dsp:cNvSpPr/>
      </dsp:nvSpPr>
      <dsp:spPr>
        <a:xfrm>
          <a:off x="3683645" y="1724819"/>
          <a:ext cx="429962" cy="409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981" y="0"/>
              </a:lnTo>
              <a:lnTo>
                <a:pt x="214981" y="409644"/>
              </a:lnTo>
              <a:lnTo>
                <a:pt x="429962" y="40964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883780" y="1914794"/>
        <a:ext cx="29693" cy="29693"/>
      </dsp:txXfrm>
    </dsp:sp>
    <dsp:sp modelId="{1E1D8046-8C52-4489-AD70-65A71815B600}">
      <dsp:nvSpPr>
        <dsp:cNvPr id="0" name=""/>
        <dsp:cNvSpPr/>
      </dsp:nvSpPr>
      <dsp:spPr>
        <a:xfrm>
          <a:off x="3683645" y="1315174"/>
          <a:ext cx="429962" cy="409644"/>
        </a:xfrm>
        <a:custGeom>
          <a:avLst/>
          <a:gdLst/>
          <a:ahLst/>
          <a:cxnLst/>
          <a:rect l="0" t="0" r="0" b="0"/>
          <a:pathLst>
            <a:path>
              <a:moveTo>
                <a:pt x="0" y="409644"/>
              </a:moveTo>
              <a:lnTo>
                <a:pt x="214981" y="409644"/>
              </a:lnTo>
              <a:lnTo>
                <a:pt x="214981" y="0"/>
              </a:lnTo>
              <a:lnTo>
                <a:pt x="429962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883780" y="1505150"/>
        <a:ext cx="29693" cy="29693"/>
      </dsp:txXfrm>
    </dsp:sp>
    <dsp:sp modelId="{C82B018F-11D3-40DA-858F-1DDE7A18C2C3}">
      <dsp:nvSpPr>
        <dsp:cNvPr id="0" name=""/>
        <dsp:cNvSpPr/>
      </dsp:nvSpPr>
      <dsp:spPr>
        <a:xfrm rot="16200000">
          <a:off x="1631111" y="1397103"/>
          <a:ext cx="3449638" cy="655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FEATURE SELECTION</a:t>
          </a:r>
        </a:p>
      </dsp:txBody>
      <dsp:txXfrm>
        <a:off x="1631111" y="1397103"/>
        <a:ext cx="3449638" cy="655431"/>
      </dsp:txXfrm>
    </dsp:sp>
    <dsp:sp modelId="{4D0C6CAD-28AC-43EC-9242-A041089FEA4D}">
      <dsp:nvSpPr>
        <dsp:cNvPr id="0" name=""/>
        <dsp:cNvSpPr/>
      </dsp:nvSpPr>
      <dsp:spPr>
        <a:xfrm>
          <a:off x="4113608" y="987458"/>
          <a:ext cx="2149814" cy="655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RFE </a:t>
          </a:r>
        </a:p>
      </dsp:txBody>
      <dsp:txXfrm>
        <a:off x="4113608" y="987458"/>
        <a:ext cx="2149814" cy="655431"/>
      </dsp:txXfrm>
    </dsp:sp>
    <dsp:sp modelId="{B832776A-2416-4724-9870-803547AA737B}">
      <dsp:nvSpPr>
        <dsp:cNvPr id="0" name=""/>
        <dsp:cNvSpPr/>
      </dsp:nvSpPr>
      <dsp:spPr>
        <a:xfrm>
          <a:off x="4113608" y="1806747"/>
          <a:ext cx="2149814" cy="655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Ensemble</a:t>
          </a:r>
          <a:r>
            <a:rPr lang="en-IN" sz="3600" kern="1200" dirty="0"/>
            <a:t> </a:t>
          </a:r>
        </a:p>
      </dsp:txBody>
      <dsp:txXfrm>
        <a:off x="4113608" y="1806747"/>
        <a:ext cx="2149814" cy="655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3435-24CA-4AF5-878B-69B1F2CC76EA}" type="datetimeFigureOut">
              <a:rPr lang="en-IN" smtClean="0"/>
              <a:t>21-02-2019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E13EF020-B94E-485A-911C-0F9723BF1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36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3435-24CA-4AF5-878B-69B1F2CC76EA}" type="datetimeFigureOut">
              <a:rPr lang="en-IN" smtClean="0"/>
              <a:t>21-02-2019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F020-B94E-485A-911C-0F9723BF1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88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3435-24CA-4AF5-878B-69B1F2CC76EA}" type="datetimeFigureOut">
              <a:rPr lang="en-IN" smtClean="0"/>
              <a:t>21-02-2019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F020-B94E-485A-911C-0F9723BF1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14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3435-24CA-4AF5-878B-69B1F2CC76EA}" type="datetimeFigureOut">
              <a:rPr lang="en-IN" smtClean="0"/>
              <a:t>21-02-2019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F020-B94E-485A-911C-0F9723BF1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66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3435-24CA-4AF5-878B-69B1F2CC76EA}" type="datetimeFigureOut">
              <a:rPr lang="en-IN" smtClean="0"/>
              <a:t>21-02-2019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F020-B94E-485A-911C-0F9723BF1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89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3435-24CA-4AF5-878B-69B1F2CC76EA}" type="datetimeFigureOut">
              <a:rPr lang="en-IN" smtClean="0"/>
              <a:t>21-02-2019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F020-B94E-485A-911C-0F9723BF1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20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3435-24CA-4AF5-878B-69B1F2CC76EA}" type="datetimeFigureOut">
              <a:rPr lang="en-IN" smtClean="0"/>
              <a:t>21-02-2019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F020-B94E-485A-911C-0F9723BF1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43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3435-24CA-4AF5-878B-69B1F2CC76EA}" type="datetimeFigureOut">
              <a:rPr lang="en-IN" smtClean="0"/>
              <a:t>21-02-2019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F020-B94E-485A-911C-0F9723BF1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10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3435-24CA-4AF5-878B-69B1F2CC76EA}" type="datetimeFigureOut">
              <a:rPr lang="en-IN" smtClean="0"/>
              <a:t>21-02-2019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F020-B94E-485A-911C-0F9723BF1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05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3435-24CA-4AF5-878B-69B1F2CC76EA}" type="datetimeFigureOut">
              <a:rPr lang="en-IN" smtClean="0"/>
              <a:t>21-02-2019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F020-B94E-485A-911C-0F9723BF1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90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6F93435-24CA-4AF5-878B-69B1F2CC76EA}" type="datetimeFigureOut">
              <a:rPr lang="en-IN" smtClean="0"/>
              <a:t>21-02-2019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F020-B94E-485A-911C-0F9723BF1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2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93435-24CA-4AF5-878B-69B1F2CC76EA}" type="datetimeFigureOut">
              <a:rPr lang="en-IN" smtClean="0"/>
              <a:t>21-02-2019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13EF020-B94E-485A-911C-0F9723BF15F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574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0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75E77-5B78-4278-9A7E-5B3B06535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423" y="802299"/>
            <a:ext cx="8637073" cy="1636102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835BD-C720-420A-A7FF-3F72CCED4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4424" y="3224540"/>
            <a:ext cx="8637072" cy="2185660"/>
          </a:xfrm>
        </p:spPr>
        <p:txBody>
          <a:bodyPr>
            <a:normAutofit/>
          </a:bodyPr>
          <a:lstStyle/>
          <a:p>
            <a:r>
              <a:rPr lang="en-IN" sz="2800" dirty="0"/>
              <a:t>SUPERVISED  LEARNING</a:t>
            </a:r>
          </a:p>
          <a:p>
            <a:r>
              <a:rPr lang="en-IN" sz="2800" dirty="0"/>
              <a:t>CLASSIFICATION  </a:t>
            </a:r>
          </a:p>
        </p:txBody>
      </p:sp>
    </p:spTree>
    <p:extLst>
      <p:ext uri="{BB962C8B-B14F-4D97-AF65-F5344CB8AC3E}">
        <p14:creationId xmlns:p14="http://schemas.microsoft.com/office/powerpoint/2010/main" val="1255534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BDA5B-E803-44BC-AA5E-3DBA2C0A7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804519"/>
            <a:ext cx="10804194" cy="535943"/>
          </a:xfrm>
        </p:spPr>
        <p:txBody>
          <a:bodyPr>
            <a:noAutofit/>
          </a:bodyPr>
          <a:lstStyle/>
          <a:p>
            <a:pPr algn="l"/>
            <a:r>
              <a:rPr lang="en-IN" sz="2400" dirty="0"/>
              <a:t>Higher Education years is associated with higher incomes across all  social strata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9E07-052E-48F5-B0B8-4BC4939C6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AC9AA2-763E-42D8-82AD-6112BD07B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1714500"/>
            <a:ext cx="10804194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252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47593-2C89-420E-A603-DA4806C0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7FBC3-CE09-47AF-A915-0444923B2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E67D1AA-D5DD-42C6-8716-DB5AB97CC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853755"/>
            <a:ext cx="10610850" cy="419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245665C-B8D6-41C8-9F75-C4A5351DDEA4}"/>
              </a:ext>
            </a:extLst>
          </p:cNvPr>
          <p:cNvSpPr txBox="1">
            <a:spLocks/>
          </p:cNvSpPr>
          <p:nvPr/>
        </p:nvSpPr>
        <p:spPr>
          <a:xfrm>
            <a:off x="628651" y="217383"/>
            <a:ext cx="10804194" cy="9351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dirty="0"/>
              <a:t>Higher Work-hrs  is associated with higher incomes across all  WORKCLASS CLASSIFICATIONS </a:t>
            </a:r>
          </a:p>
        </p:txBody>
      </p:sp>
    </p:spTree>
    <p:extLst>
      <p:ext uri="{BB962C8B-B14F-4D97-AF65-F5344CB8AC3E}">
        <p14:creationId xmlns:p14="http://schemas.microsoft.com/office/powerpoint/2010/main" val="1733984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21DF-47B0-4689-9F00-4D9032748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6" y="238125"/>
            <a:ext cx="10514470" cy="1076324"/>
          </a:xfrm>
        </p:spPr>
        <p:txBody>
          <a:bodyPr>
            <a:normAutofit/>
          </a:bodyPr>
          <a:lstStyle/>
          <a:p>
            <a:pPr algn="l"/>
            <a:r>
              <a:rPr lang="en-IN" sz="2400" dirty="0"/>
              <a:t>FOR MALES-EDUCATION &amp; WORK-HRS PLAYS AN IMPORTANT ROLE  TOWARDS EARNING HIGHER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FDDD0-2FC2-4DAD-8EF1-DC5D0FDDB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503412"/>
            <a:ext cx="9603275" cy="3450613"/>
          </a:xfrm>
        </p:spPr>
        <p:txBody>
          <a:bodyPr/>
          <a:lstStyle/>
          <a:p>
            <a:endParaRPr lang="en-IN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66DD67D-6117-4B62-BFD3-A4BB6341E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643877"/>
            <a:ext cx="11515724" cy="431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393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B9A7-56C4-4BFD-891F-7C847C81A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7769"/>
            <a:ext cx="10104619" cy="1049235"/>
          </a:xfrm>
        </p:spPr>
        <p:txBody>
          <a:bodyPr>
            <a:normAutofit/>
          </a:bodyPr>
          <a:lstStyle/>
          <a:p>
            <a:pPr algn="l"/>
            <a:r>
              <a:rPr lang="en-IN" sz="2400" dirty="0"/>
              <a:t>HIGHER INCOMES ASSOCIATED WITH </a:t>
            </a:r>
            <a:br>
              <a:rPr lang="en-IN" sz="2400" dirty="0"/>
            </a:br>
            <a:r>
              <a:rPr lang="en-IN" sz="2400" dirty="0"/>
              <a:t>WHITES &amp; ASIAN-PAC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761B3-0E26-4271-8E29-4F087D296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240F4C5-7E79-4E0B-AF91-CD73B67A5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114426"/>
            <a:ext cx="11287125" cy="493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363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BB76-4B64-46D3-8A52-536EFCA5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1" y="171451"/>
            <a:ext cx="10731004" cy="681989"/>
          </a:xfrm>
        </p:spPr>
        <p:txBody>
          <a:bodyPr>
            <a:normAutofit/>
          </a:bodyPr>
          <a:lstStyle/>
          <a:p>
            <a:pPr algn="l"/>
            <a:r>
              <a:rPr lang="en-IN" sz="2400" dirty="0"/>
              <a:t>FEATURE INTERACTIONS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64CEA-C6DF-46C9-962A-8184714DF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00B4949-A389-49E1-9014-A07C38909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853440"/>
            <a:ext cx="11877675" cy="517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6987DD-A35C-42FC-88CE-7B4BACA41A51}"/>
              </a:ext>
            </a:extLst>
          </p:cNvPr>
          <p:cNvSpPr txBox="1"/>
          <p:nvPr/>
        </p:nvSpPr>
        <p:spPr>
          <a:xfrm>
            <a:off x="323852" y="6238875"/>
            <a:ext cx="54982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 err="1"/>
              <a:t>Corraborates</a:t>
            </a:r>
            <a:r>
              <a:rPr lang="en-IN" dirty="0"/>
              <a:t> with the univariate findings </a:t>
            </a:r>
          </a:p>
        </p:txBody>
      </p:sp>
    </p:spTree>
    <p:extLst>
      <p:ext uri="{BB962C8B-B14F-4D97-AF65-F5344CB8AC3E}">
        <p14:creationId xmlns:p14="http://schemas.microsoft.com/office/powerpoint/2010/main" val="1959789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3C4E-B31E-42F0-9649-DE3730B65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1" y="247650"/>
            <a:ext cx="4552950" cy="1266825"/>
          </a:xfrm>
        </p:spPr>
        <p:txBody>
          <a:bodyPr>
            <a:normAutofit/>
          </a:bodyPr>
          <a:lstStyle/>
          <a:p>
            <a:r>
              <a:rPr lang="en-IN" dirty="0"/>
              <a:t>Numeric Features are not correlated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476EF3E-4E62-4BFE-A1D0-4DA0E3BA49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3379" y="115308"/>
            <a:ext cx="6909069" cy="587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AC416-3B0A-4C4F-9BAA-11D2E200C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96" y="2857500"/>
            <a:ext cx="4603705" cy="1628774"/>
          </a:xfrm>
        </p:spPr>
        <p:txBody>
          <a:bodyPr>
            <a:normAutofit fontScale="92500"/>
          </a:bodyPr>
          <a:lstStyle/>
          <a:p>
            <a:endParaRPr lang="en-IN" sz="2000" dirty="0"/>
          </a:p>
          <a:p>
            <a:r>
              <a:rPr lang="en-IN" sz="2000" dirty="0"/>
              <a:t>Chances of Multicollinearity is minimal </a:t>
            </a:r>
          </a:p>
          <a:p>
            <a:r>
              <a:rPr lang="en-IN" sz="2000" dirty="0"/>
              <a:t>Independent Features </a:t>
            </a:r>
          </a:p>
        </p:txBody>
      </p:sp>
    </p:spTree>
    <p:extLst>
      <p:ext uri="{BB962C8B-B14F-4D97-AF65-F5344CB8AC3E}">
        <p14:creationId xmlns:p14="http://schemas.microsoft.com/office/powerpoint/2010/main" val="181410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16E910F-4460-432C-A540-C1FC51851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54" y="200025"/>
            <a:ext cx="9291216" cy="1653729"/>
          </a:xfrm>
        </p:spPr>
        <p:txBody>
          <a:bodyPr>
            <a:normAutofit/>
          </a:bodyPr>
          <a:lstStyle/>
          <a:p>
            <a:pPr algn="l"/>
            <a:r>
              <a:rPr lang="en-IN" sz="2400" dirty="0"/>
              <a:t>MAPPING EDUCATION _NUM </a:t>
            </a:r>
            <a:br>
              <a:rPr lang="en-IN" sz="2400" dirty="0"/>
            </a:br>
            <a:r>
              <a:rPr lang="en-IN" sz="2400" dirty="0"/>
              <a:t>VS</a:t>
            </a:r>
            <a:br>
              <a:rPr lang="en-IN" sz="2400" dirty="0"/>
            </a:br>
            <a:r>
              <a:rPr lang="en-IN" sz="2400" dirty="0"/>
              <a:t>HRS_WK 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7D4B1ACC-891E-4CFA-9F8B-456EEF04A8C6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100" y="1628775"/>
            <a:ext cx="10829925" cy="440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036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CB3B60-8B30-4B5D-9691-1AC237113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9550"/>
            <a:ext cx="12030075" cy="1179725"/>
          </a:xfrm>
        </p:spPr>
        <p:txBody>
          <a:bodyPr>
            <a:normAutofit/>
          </a:bodyPr>
          <a:lstStyle/>
          <a:p>
            <a:pPr algn="l"/>
            <a:r>
              <a:rPr lang="en-IN" sz="2400" dirty="0"/>
              <a:t>PRIVATE SECTOR  / WHITE  DOMINATES DATASET REPRESENTATION  </a:t>
            </a:r>
            <a:br>
              <a:rPr lang="en-IN" sz="2400" dirty="0"/>
            </a:br>
            <a:r>
              <a:rPr lang="en-IN" sz="2400" dirty="0"/>
              <a:t>ACROSS CLASS LABELS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55E32A-5687-40B5-B59F-DC46A5433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850" y="1209925"/>
            <a:ext cx="5154935" cy="542676"/>
          </a:xfrm>
        </p:spPr>
        <p:txBody>
          <a:bodyPr/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Workclass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C40908-2836-470F-88E6-249CD42C48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9871E4-5165-4AFB-A1BE-D01C7CC61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8843" y="975253"/>
            <a:ext cx="5511232" cy="802237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RACE 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74FAC8F5-8C3D-405C-9A90-16A4E711C1A0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2690" y="1828799"/>
            <a:ext cx="570738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28D14888-5DDA-4D13-9079-39EFE8A19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828799"/>
            <a:ext cx="5314949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966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66EF-33A1-4314-AA3A-0D68EE80D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95251"/>
            <a:ext cx="10437994" cy="914399"/>
          </a:xfrm>
        </p:spPr>
        <p:txBody>
          <a:bodyPr>
            <a:normAutofit/>
          </a:bodyPr>
          <a:lstStyle/>
          <a:p>
            <a:r>
              <a:rPr lang="en-IN" sz="2400" dirty="0"/>
              <a:t>DATA SET REPRESENTED BY MULTIPLE OCCUPATIONS  ACROSS LABELS 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A2CC3DA-F5F3-42DF-8284-B983193BF1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151" y="847725"/>
            <a:ext cx="10210800" cy="520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222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07311-8A68-458A-94D2-12D12B429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266699"/>
            <a:ext cx="11582400" cy="866775"/>
          </a:xfrm>
        </p:spPr>
        <p:txBody>
          <a:bodyPr>
            <a:normAutofit/>
          </a:bodyPr>
          <a:lstStyle/>
          <a:p>
            <a:pPr algn="l"/>
            <a:r>
              <a:rPr lang="en-IN" sz="2400" dirty="0"/>
              <a:t>Higher work- hrs associated with Higher capital gains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1471B6-099E-4138-8363-82A232B7AB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292503"/>
              </p:ext>
            </p:extLst>
          </p:nvPr>
        </p:nvGraphicFramePr>
        <p:xfrm>
          <a:off x="447675" y="2115979"/>
          <a:ext cx="11338560" cy="1054249"/>
        </p:xfrm>
        <a:graphic>
          <a:graphicData uri="http://schemas.openxmlformats.org/drawingml/2006/table">
            <a:tbl>
              <a:tblPr/>
              <a:tblGrid>
                <a:gridCol w="1417320">
                  <a:extLst>
                    <a:ext uri="{9D8B030D-6E8A-4147-A177-3AD203B41FA5}">
                      <a16:colId xmlns:a16="http://schemas.microsoft.com/office/drawing/2014/main" val="3842142461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20240375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36572531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009512892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947375734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050216009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15333980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63705333"/>
                    </a:ext>
                  </a:extLst>
                </a:gridCol>
              </a:tblGrid>
              <a:tr h="59167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 dirty="0" err="1">
                          <a:solidFill>
                            <a:schemeClr val="tx1"/>
                          </a:solidFill>
                          <a:effectLst/>
                        </a:rPr>
                        <a:t>workclass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</a:rPr>
                        <a:t>Federal-gov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</a:rPr>
                        <a:t>Local-gov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</a:rPr>
                        <a:t>Private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</a:rPr>
                        <a:t>Self-emp-</a:t>
                      </a:r>
                      <a:r>
                        <a:rPr lang="en-IN" sz="1800" b="1" dirty="0" err="1">
                          <a:solidFill>
                            <a:schemeClr val="tx1"/>
                          </a:solidFill>
                          <a:effectLst/>
                        </a:rPr>
                        <a:t>inc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</a:rPr>
                        <a:t>Self-emp-not-inc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</a:rPr>
                        <a:t>State-gov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</a:rPr>
                        <a:t>Without-pay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492712"/>
                  </a:ext>
                </a:extLst>
              </a:tr>
              <a:tr h="4141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 dirty="0" err="1">
                          <a:solidFill>
                            <a:schemeClr val="tx1"/>
                          </a:solidFill>
                          <a:effectLst/>
                        </a:rPr>
                        <a:t>c_gain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924.485064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766.129032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886.123127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5053.619077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1800.606955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750.135149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325.238095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78549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35A73CC-8FD0-4FF1-BA06-C0E2467486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1593486"/>
              </p:ext>
            </p:extLst>
          </p:nvPr>
        </p:nvGraphicFramePr>
        <p:xfrm>
          <a:off x="447674" y="3874971"/>
          <a:ext cx="11374752" cy="1005840"/>
        </p:xfrm>
        <a:graphic>
          <a:graphicData uri="http://schemas.openxmlformats.org/drawingml/2006/table">
            <a:tbl>
              <a:tblPr/>
              <a:tblGrid>
                <a:gridCol w="1421844">
                  <a:extLst>
                    <a:ext uri="{9D8B030D-6E8A-4147-A177-3AD203B41FA5}">
                      <a16:colId xmlns:a16="http://schemas.microsoft.com/office/drawing/2014/main" val="3770536198"/>
                    </a:ext>
                  </a:extLst>
                </a:gridCol>
                <a:gridCol w="1421844">
                  <a:extLst>
                    <a:ext uri="{9D8B030D-6E8A-4147-A177-3AD203B41FA5}">
                      <a16:colId xmlns:a16="http://schemas.microsoft.com/office/drawing/2014/main" val="1746818210"/>
                    </a:ext>
                  </a:extLst>
                </a:gridCol>
                <a:gridCol w="1421844">
                  <a:extLst>
                    <a:ext uri="{9D8B030D-6E8A-4147-A177-3AD203B41FA5}">
                      <a16:colId xmlns:a16="http://schemas.microsoft.com/office/drawing/2014/main" val="3296122472"/>
                    </a:ext>
                  </a:extLst>
                </a:gridCol>
                <a:gridCol w="1421844">
                  <a:extLst>
                    <a:ext uri="{9D8B030D-6E8A-4147-A177-3AD203B41FA5}">
                      <a16:colId xmlns:a16="http://schemas.microsoft.com/office/drawing/2014/main" val="2610952903"/>
                    </a:ext>
                  </a:extLst>
                </a:gridCol>
                <a:gridCol w="1421844">
                  <a:extLst>
                    <a:ext uri="{9D8B030D-6E8A-4147-A177-3AD203B41FA5}">
                      <a16:colId xmlns:a16="http://schemas.microsoft.com/office/drawing/2014/main" val="3686753331"/>
                    </a:ext>
                  </a:extLst>
                </a:gridCol>
                <a:gridCol w="1421844">
                  <a:extLst>
                    <a:ext uri="{9D8B030D-6E8A-4147-A177-3AD203B41FA5}">
                      <a16:colId xmlns:a16="http://schemas.microsoft.com/office/drawing/2014/main" val="2563932855"/>
                    </a:ext>
                  </a:extLst>
                </a:gridCol>
                <a:gridCol w="1421844">
                  <a:extLst>
                    <a:ext uri="{9D8B030D-6E8A-4147-A177-3AD203B41FA5}">
                      <a16:colId xmlns:a16="http://schemas.microsoft.com/office/drawing/2014/main" val="1354242121"/>
                    </a:ext>
                  </a:extLst>
                </a:gridCol>
                <a:gridCol w="1421844">
                  <a:extLst>
                    <a:ext uri="{9D8B030D-6E8A-4147-A177-3AD203B41FA5}">
                      <a16:colId xmlns:a16="http://schemas.microsoft.com/office/drawing/2014/main" val="3541042199"/>
                    </a:ext>
                  </a:extLst>
                </a:gridCol>
              </a:tblGrid>
              <a:tr h="48599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 dirty="0" err="1">
                          <a:effectLst/>
                        </a:rPr>
                        <a:t>workclass</a:t>
                      </a:r>
                      <a:endParaRPr lang="en-IN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>
                          <a:effectLst/>
                        </a:rPr>
                        <a:t>Federal-gov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 dirty="0">
                          <a:effectLst/>
                        </a:rPr>
                        <a:t>Local-gov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 dirty="0">
                          <a:effectLst/>
                        </a:rPr>
                        <a:t>Private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 dirty="0">
                          <a:effectLst/>
                        </a:rPr>
                        <a:t>Self-emp-</a:t>
                      </a:r>
                      <a:r>
                        <a:rPr lang="en-IN" sz="1800" b="1" dirty="0" err="1">
                          <a:effectLst/>
                        </a:rPr>
                        <a:t>inc</a:t>
                      </a:r>
                      <a:endParaRPr lang="en-IN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>
                          <a:effectLst/>
                        </a:rPr>
                        <a:t>Self-emp-not-inc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>
                          <a:effectLst/>
                        </a:rPr>
                        <a:t>State-gov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>
                          <a:effectLst/>
                        </a:rPr>
                        <a:t>Without-pay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881540"/>
                  </a:ext>
                </a:extLst>
              </a:tr>
              <a:tr h="27771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 dirty="0" err="1">
                          <a:solidFill>
                            <a:schemeClr val="tx1"/>
                          </a:solidFill>
                          <a:effectLst/>
                        </a:rPr>
                        <a:t>hrs_wk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41.433144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40.865484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40.258925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48.578372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44.429136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39.121788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33.952381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9294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4AAB1F1-EDE3-40D8-9FF1-2645B495B125}"/>
              </a:ext>
            </a:extLst>
          </p:cNvPr>
          <p:cNvSpPr txBox="1"/>
          <p:nvPr/>
        </p:nvSpPr>
        <p:spPr>
          <a:xfrm flipH="1">
            <a:off x="476250" y="5290279"/>
            <a:ext cx="1014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Self Employed  spends~ 7 hrs /day  across a 1 week period</a:t>
            </a:r>
          </a:p>
          <a:p>
            <a:r>
              <a:rPr lang="en-IN" dirty="0"/>
              <a:t>Govt &amp; Private sectors employees spends ~ 8 hrs/day  (5 day week )  </a:t>
            </a:r>
          </a:p>
        </p:txBody>
      </p:sp>
    </p:spTree>
    <p:extLst>
      <p:ext uri="{BB962C8B-B14F-4D97-AF65-F5344CB8AC3E}">
        <p14:creationId xmlns:p14="http://schemas.microsoft.com/office/powerpoint/2010/main" val="14638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C0CB8-EE4D-46FE-BC42-73910E0C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349" y="804163"/>
            <a:ext cx="9295603" cy="1056319"/>
          </a:xfrm>
        </p:spPr>
        <p:txBody>
          <a:bodyPr>
            <a:normAutofit/>
          </a:bodyPr>
          <a:lstStyle/>
          <a:p>
            <a:r>
              <a:rPr lang="en-IN" sz="2400" dirty="0"/>
              <a:t>Problem -Statement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B983A-AAE7-4C5A-B68B-B3B717D7E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445355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tx1"/>
                </a:solidFill>
              </a:rPr>
              <a:t>GIVEN –DESIGN MATRIX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84181C-F746-4DDB-A3BA-B08FDB303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50000"/>
              <a:lumOff val="50000"/>
            </a:schemeClr>
          </a:solidFill>
        </p:spPr>
        <p:txBody>
          <a:bodyPr>
            <a:normAutofit fontScale="77500" lnSpcReduction="20000"/>
          </a:bodyPr>
          <a:lstStyle/>
          <a:p>
            <a:endParaRPr lang="en-IN" dirty="0"/>
          </a:p>
          <a:p>
            <a:r>
              <a:rPr lang="en-IN" dirty="0"/>
              <a:t>DEMOGRAPHICS</a:t>
            </a:r>
          </a:p>
          <a:p>
            <a:r>
              <a:rPr lang="en-IN" dirty="0"/>
              <a:t>SOCIO-CULTURAL</a:t>
            </a:r>
          </a:p>
          <a:p>
            <a:r>
              <a:rPr lang="en-IN" dirty="0"/>
              <a:t>OCCUPATION</a:t>
            </a:r>
          </a:p>
          <a:p>
            <a:r>
              <a:rPr lang="en-IN" dirty="0"/>
              <a:t>FINANCIAL</a:t>
            </a:r>
          </a:p>
          <a:p>
            <a:r>
              <a:rPr lang="en-IN" dirty="0"/>
              <a:t>RACE </a:t>
            </a:r>
          </a:p>
          <a:p>
            <a:r>
              <a:rPr lang="en-IN" dirty="0"/>
              <a:t>COUNTRY OF ORIGIN</a:t>
            </a:r>
          </a:p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0C47A2-EAC0-45C6-8858-CB40C85C3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441901"/>
          </a:xfrm>
        </p:spPr>
        <p:txBody>
          <a:bodyPr>
            <a:normAutofit lnSpcReduction="10000"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PREDICT -OUTCOME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5B59B6-AEFA-463D-9CBC-FE83A0B10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  <a:solidFill>
            <a:schemeClr val="bg1">
              <a:lumMod val="50000"/>
              <a:lumOff val="50000"/>
            </a:schemeClr>
          </a:solidFill>
        </p:spPr>
        <p:txBody>
          <a:bodyPr>
            <a:normAutofit fontScale="77500" lnSpcReduction="20000"/>
          </a:bodyPr>
          <a:lstStyle/>
          <a:p>
            <a:endParaRPr lang="en-IN" dirty="0"/>
          </a:p>
          <a:p>
            <a:r>
              <a:rPr lang="en-IN" dirty="0"/>
              <a:t>INCOME LEVELS </a:t>
            </a:r>
          </a:p>
          <a:p>
            <a:pPr lvl="1"/>
            <a:r>
              <a:rPr lang="en-IN" dirty="0"/>
              <a:t>HICH  INCOME (&gt;$50K/annum)</a:t>
            </a:r>
          </a:p>
          <a:p>
            <a:pPr lvl="1"/>
            <a:r>
              <a:rPr lang="en-IN" dirty="0"/>
              <a:t>LOW INCOME  (&lt; $ 50K /annum)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E23C79-2B1D-4DA9-BF39-632F6B2BA440}"/>
              </a:ext>
            </a:extLst>
          </p:cNvPr>
          <p:cNvSpPr txBox="1"/>
          <p:nvPr/>
        </p:nvSpPr>
        <p:spPr>
          <a:xfrm>
            <a:off x="4134676" y="5705061"/>
            <a:ext cx="576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CLASSIFICATION PROBLEM </a:t>
            </a:r>
          </a:p>
        </p:txBody>
      </p:sp>
    </p:spTree>
    <p:extLst>
      <p:ext uri="{BB962C8B-B14F-4D97-AF65-F5344CB8AC3E}">
        <p14:creationId xmlns:p14="http://schemas.microsoft.com/office/powerpoint/2010/main" val="2273733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75EDBE-50BD-4485-9A7C-168EE3EBE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7" y="308863"/>
            <a:ext cx="10608018" cy="510287"/>
          </a:xfrm>
        </p:spPr>
        <p:txBody>
          <a:bodyPr>
            <a:normAutofit/>
          </a:bodyPr>
          <a:lstStyle/>
          <a:p>
            <a:pPr algn="l"/>
            <a:r>
              <a:rPr lang="en-IN" sz="2400" dirty="0"/>
              <a:t>WORKCLASS  &amp; RACE IMBALANCE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79805-2BB6-4A03-8E25-9AC7F8806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1000374"/>
            <a:ext cx="4488794" cy="801943"/>
          </a:xfrm>
        </p:spPr>
        <p:txBody>
          <a:bodyPr/>
          <a:lstStyle/>
          <a:p>
            <a:r>
              <a:rPr lang="en-IN" dirty="0" err="1">
                <a:solidFill>
                  <a:schemeClr val="tx1"/>
                </a:solidFill>
              </a:rPr>
              <a:t>Workclass</a:t>
            </a:r>
            <a:r>
              <a:rPr lang="en-IN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0B218A-76CF-4511-9E52-4386CC8E9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025" y="1051453"/>
            <a:ext cx="4488794" cy="802237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RACE 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241D74DC-375D-4EDD-B2B6-1BED5A0FB65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6" y="2120391"/>
            <a:ext cx="5838988" cy="329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03925ACD-B037-4C8D-85DE-07D786BEE069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956" y="2085994"/>
            <a:ext cx="5668343" cy="332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916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F2D5F0-F920-407B-912B-84389E7C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104775"/>
            <a:ext cx="10599919" cy="1284499"/>
          </a:xfrm>
        </p:spPr>
        <p:txBody>
          <a:bodyPr>
            <a:normAutofit/>
          </a:bodyPr>
          <a:lstStyle/>
          <a:p>
            <a:pPr algn="l"/>
            <a:r>
              <a:rPr lang="en-IN" sz="2800" dirty="0"/>
              <a:t>REBALANCING  EDUCATION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BB6997-551F-4453-804B-A30E037A7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1428999"/>
            <a:ext cx="4488794" cy="495051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EDUCATION</a:t>
            </a:r>
            <a:r>
              <a:rPr lang="en-IN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A282CA-5089-498B-A6CA-73BE4AA23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F7A9827-9858-471F-9F71-728E5CFE7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025" y="1213378"/>
            <a:ext cx="4488794" cy="705654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GENDER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17DC7348-44C1-4AAC-AB85-17E2EBA7F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919032"/>
            <a:ext cx="5859054" cy="350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736E9F49-D4A2-41CC-9226-A52DEFCB4CF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017" y="1869314"/>
            <a:ext cx="5393057" cy="359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B0B1D8C2-FC76-4A7E-9EF8-8AE09351A588}"/>
              </a:ext>
            </a:extLst>
          </p:cNvPr>
          <p:cNvSpPr/>
          <p:nvPr/>
        </p:nvSpPr>
        <p:spPr>
          <a:xfrm>
            <a:off x="438150" y="3981450"/>
            <a:ext cx="1466851" cy="1314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7BFC96D-3D36-43EB-83CC-EB1E4C46A73F}"/>
              </a:ext>
            </a:extLst>
          </p:cNvPr>
          <p:cNvSpPr/>
          <p:nvPr/>
        </p:nvSpPr>
        <p:spPr>
          <a:xfrm>
            <a:off x="2143125" y="4476501"/>
            <a:ext cx="514350" cy="209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E60EA0-7A46-4710-982F-38CFBF053AE9}"/>
              </a:ext>
            </a:extLst>
          </p:cNvPr>
          <p:cNvSpPr/>
          <p:nvPr/>
        </p:nvSpPr>
        <p:spPr>
          <a:xfrm>
            <a:off x="2867756" y="4333874"/>
            <a:ext cx="2847244" cy="4667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Can be clubbed into  a single subclass </a:t>
            </a:r>
          </a:p>
        </p:txBody>
      </p:sp>
    </p:spTree>
    <p:extLst>
      <p:ext uri="{BB962C8B-B14F-4D97-AF65-F5344CB8AC3E}">
        <p14:creationId xmlns:p14="http://schemas.microsoft.com/office/powerpoint/2010/main" val="203004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FCBC554-84C0-46F0-9046-69FC9301C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48" y="584556"/>
            <a:ext cx="8643154" cy="434620"/>
          </a:xfrm>
        </p:spPr>
        <p:txBody>
          <a:bodyPr>
            <a:noAutofit/>
          </a:bodyPr>
          <a:lstStyle/>
          <a:p>
            <a:pPr algn="l"/>
            <a:r>
              <a:rPr lang="en-IN" sz="2400" dirty="0"/>
              <a:t>TO SUMMARIZE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590B30F-866E-4218-B596-32942C605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48" y="1590675"/>
            <a:ext cx="11998727" cy="4552950"/>
          </a:xfrm>
        </p:spPr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IN" dirty="0"/>
              <a:t>EDUCATION &amp; AGE  &amp; WK-HRS  ARE MOST IMPORTANT  PREDICTORS  FOR INCOME LABEL </a:t>
            </a:r>
          </a:p>
          <a:p>
            <a:pPr marL="342900" indent="-342900" algn="l">
              <a:buFont typeface="+mj-lt"/>
              <a:buAutoNum type="arabicPeriod"/>
            </a:pPr>
            <a:endParaRPr lang="en-IN" dirty="0"/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AGE IS POSTIVE SKEWED </a:t>
            </a:r>
          </a:p>
          <a:p>
            <a:pPr marL="342900" indent="-342900" algn="l">
              <a:buFont typeface="+mj-lt"/>
              <a:buAutoNum type="arabicPeriod"/>
            </a:pPr>
            <a:endParaRPr lang="en-IN" dirty="0"/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~ 40 HRS/WEEK EXCEPT SEPs (~ 49 hrs /week)</a:t>
            </a:r>
          </a:p>
          <a:p>
            <a:pPr marL="342900" indent="-342900" algn="l">
              <a:buFont typeface="+mj-lt"/>
              <a:buAutoNum type="arabicPeriod"/>
            </a:pPr>
            <a:endParaRPr lang="en-IN" dirty="0"/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DATA –SET IS HIGHLY SKEWED BY  REPRESENTION FROM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WHITE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PRIVATE SECTOR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USA </a:t>
            </a:r>
          </a:p>
          <a:p>
            <a:pPr marL="342900" indent="-342900" algn="l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6451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B601EB-EE40-42AE-BFAF-C3EB5AFEF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61926"/>
            <a:ext cx="10265177" cy="542924"/>
          </a:xfrm>
        </p:spPr>
        <p:txBody>
          <a:bodyPr>
            <a:normAutofit/>
          </a:bodyPr>
          <a:lstStyle/>
          <a:p>
            <a:pPr algn="l"/>
            <a:r>
              <a:rPr lang="en-IN" sz="2400" dirty="0"/>
              <a:t>FEATURE ENGINEERING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570F1-37C1-41FD-9EAC-CAFE26E08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457325"/>
            <a:ext cx="8829675" cy="3361799"/>
          </a:xfrm>
        </p:spPr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IN" dirty="0"/>
              <a:t>FEATURE  CREATION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TESTING SIGNIFICANCE OF NEW FEATURE –ANNOVA(F-stats)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FEATURE IMPORTANCE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FEATURE ELIMINATION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ADDRESSING CLASS IMBALANCE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DATA TRANSFORMATION </a:t>
            </a:r>
          </a:p>
          <a:p>
            <a:pPr marL="342900" indent="-342900" algn="l">
              <a:buFont typeface="+mj-lt"/>
              <a:buAutoNum type="arabicPeriod"/>
            </a:pPr>
            <a:endParaRPr lang="en-IN" dirty="0"/>
          </a:p>
          <a:p>
            <a:pPr marL="342900" indent="-342900" algn="l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6214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3DE6-57A7-4F64-8AA4-6532A9BEB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16" y="257175"/>
            <a:ext cx="9295603" cy="581025"/>
          </a:xfrm>
        </p:spPr>
        <p:txBody>
          <a:bodyPr>
            <a:normAutofit/>
          </a:bodyPr>
          <a:lstStyle/>
          <a:p>
            <a:pPr algn="l"/>
            <a:r>
              <a:rPr lang="en-IN" sz="2400" dirty="0"/>
              <a:t> 2 CATEGORICAL FEATURES CREATED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B63BE-9F29-4351-877F-E80AAD031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466" y="1086100"/>
            <a:ext cx="4488794" cy="377298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chemeClr val="tx1"/>
                </a:solidFill>
              </a:rPr>
              <a:t>RELATIONSHIP+MARITAL STATUS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99585-7A63-47D8-B917-108D260D0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025" y="1108603"/>
            <a:ext cx="4488794" cy="377297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chemeClr val="tx1"/>
                </a:solidFill>
              </a:rPr>
              <a:t> RACE + WORKCLASS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21DDFF41-1955-45B6-9FE1-2CD7BD96F02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03" y="1485900"/>
            <a:ext cx="5363585" cy="456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3833F8C3-C0CA-4775-B761-769AB832902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1485900"/>
            <a:ext cx="6067273" cy="456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438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76EF-AA44-44FF-A3E7-47EFA7848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7" y="296334"/>
            <a:ext cx="10332910" cy="389466"/>
          </a:xfrm>
        </p:spPr>
        <p:txBody>
          <a:bodyPr>
            <a:noAutofit/>
          </a:bodyPr>
          <a:lstStyle/>
          <a:p>
            <a:r>
              <a:rPr lang="en-IN" sz="2400" dirty="0"/>
              <a:t>Feature creation –3 Numerical features created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9F1A4-AA05-47C1-BA4A-55E70CED9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956" y="1354467"/>
            <a:ext cx="8643154" cy="331278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Feature 3 :    </a:t>
            </a:r>
            <a:r>
              <a:rPr lang="en-IN" dirty="0" err="1"/>
              <a:t>c_gain</a:t>
            </a:r>
            <a:r>
              <a:rPr lang="en-IN" dirty="0"/>
              <a:t>/</a:t>
            </a:r>
            <a:r>
              <a:rPr lang="en-IN" dirty="0" err="1"/>
              <a:t>hrs_wk</a:t>
            </a:r>
            <a:r>
              <a:rPr lang="en-IN" dirty="0"/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Feature 4:     age/ hrs-week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Feature 5:    age/</a:t>
            </a:r>
            <a:r>
              <a:rPr lang="en-IN" dirty="0" err="1"/>
              <a:t>education_num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5656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02C7-22EA-4814-91B4-B15A05569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" y="160867"/>
            <a:ext cx="10324444" cy="482600"/>
          </a:xfrm>
        </p:spPr>
        <p:txBody>
          <a:bodyPr>
            <a:normAutofit fontScale="90000"/>
          </a:bodyPr>
          <a:lstStyle/>
          <a:p>
            <a:r>
              <a:rPr lang="en-IN" dirty="0"/>
              <a:t>ANNOVA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EEEA1-480E-4C8D-AF8C-EF34A0763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133" y="787401"/>
            <a:ext cx="10324444" cy="4031724"/>
          </a:xfrm>
        </p:spPr>
        <p:txBody>
          <a:bodyPr/>
          <a:lstStyle/>
          <a:p>
            <a:pPr algn="l"/>
            <a:r>
              <a:rPr lang="en-IN" dirty="0"/>
              <a:t>Statistical Test of significance –Using F stats </a:t>
            </a:r>
          </a:p>
          <a:p>
            <a:pPr algn="l"/>
            <a:r>
              <a:rPr lang="en-IN" dirty="0"/>
              <a:t>Ho=Mu_x1=Mu_x2=Mu_x3=…… </a:t>
            </a:r>
          </a:p>
          <a:p>
            <a:pPr algn="l"/>
            <a:r>
              <a:rPr lang="en-IN" dirty="0"/>
              <a:t>Accept Ho when p-value &gt;0.05 (significance limit)</a:t>
            </a:r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9946B2-A160-464D-9D47-618F9C292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0" y="3067050"/>
            <a:ext cx="7688492" cy="254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52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32857-E943-40EC-8CC5-E5931ABCA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067" y="397934"/>
            <a:ext cx="10290577" cy="905933"/>
          </a:xfrm>
        </p:spPr>
        <p:txBody>
          <a:bodyPr>
            <a:noAutofit/>
          </a:bodyPr>
          <a:lstStyle/>
          <a:p>
            <a:r>
              <a:rPr lang="en-IN" sz="2400" dirty="0"/>
              <a:t>Given high skews for numerical features –FEATURE BINNING REOMMENDED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71489-EB3F-49D6-B12A-AB2B1FD2D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602" y="1879601"/>
            <a:ext cx="10290577" cy="4080931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df5.age.skew()=0.583</a:t>
            </a:r>
          </a:p>
          <a:p>
            <a:pPr algn="l"/>
            <a:r>
              <a:rPr lang="en-IN" dirty="0"/>
              <a:t>df5.hrs_wk.skew()=0.345</a:t>
            </a:r>
          </a:p>
          <a:p>
            <a:pPr algn="l"/>
            <a:r>
              <a:rPr lang="en-IN" dirty="0"/>
              <a:t>df5.c_gain.skew()=11.7</a:t>
            </a:r>
          </a:p>
          <a:p>
            <a:pPr algn="l"/>
            <a:r>
              <a:rPr lang="en-IN" dirty="0"/>
              <a:t>df5.feature3.skew()=18.47</a:t>
            </a:r>
          </a:p>
          <a:p>
            <a:pPr algn="l"/>
            <a:r>
              <a:rPr lang="en-IN" dirty="0"/>
              <a:t>df5.feature4.skew()22.14</a:t>
            </a:r>
          </a:p>
          <a:p>
            <a:pPr algn="l"/>
            <a:r>
              <a:rPr lang="en-IN" dirty="0"/>
              <a:t>df5.feature5.skew()=6.58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EC98882C-6A19-4630-8594-5B89D7535D19}"/>
              </a:ext>
            </a:extLst>
          </p:cNvPr>
          <p:cNvSpPr/>
          <p:nvPr/>
        </p:nvSpPr>
        <p:spPr>
          <a:xfrm>
            <a:off x="4352925" y="2009775"/>
            <a:ext cx="1123950" cy="24955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6C5771-3915-45A2-89A6-125A57300436}"/>
              </a:ext>
            </a:extLst>
          </p:cNvPr>
          <p:cNvSpPr txBox="1"/>
          <p:nvPr/>
        </p:nvSpPr>
        <p:spPr>
          <a:xfrm>
            <a:off x="5705475" y="2981325"/>
            <a:ext cx="450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pd.cut</a:t>
            </a:r>
            <a:r>
              <a:rPr lang="en-IN" dirty="0"/>
              <a:t> function to bin the features in 10 quantiles </a:t>
            </a:r>
          </a:p>
        </p:txBody>
      </p:sp>
    </p:spTree>
    <p:extLst>
      <p:ext uri="{BB962C8B-B14F-4D97-AF65-F5344CB8AC3E}">
        <p14:creationId xmlns:p14="http://schemas.microsoft.com/office/powerpoint/2010/main" val="1049642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2E2A-012D-473B-A758-BE2A82C2A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733" y="804164"/>
            <a:ext cx="9278061" cy="474304"/>
          </a:xfrm>
        </p:spPr>
        <p:txBody>
          <a:bodyPr>
            <a:normAutofit fontScale="90000"/>
          </a:bodyPr>
          <a:lstStyle/>
          <a:p>
            <a:r>
              <a:rPr lang="en-IN" dirty="0"/>
              <a:t>Binning Numerical features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CBD69-7CDD-44EF-AE76-2EBE2C0958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A11027-D25E-4AF7-8892-EE6525791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err="1"/>
              <a:t>fnlwgt</a:t>
            </a:r>
            <a:endParaRPr lang="en-IN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6CA79518-3557-4DFA-809B-DBDE23C71D8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613" y="2824163"/>
            <a:ext cx="4394236" cy="264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10CF6BBC-075F-4E6B-8370-567668143549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338" y="2918399"/>
            <a:ext cx="4487862" cy="244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602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C710-284B-4E80-A0AA-FA57D42D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Re-balancing   CATEGORICAL FEATURES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F4946-0F5E-4C67-8E3A-76385B23B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Pre –BALANCING -AGE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B6EB55-666C-4864-B44E-1C17D974E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POST –BALANCING -AGE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61BC9EDA-A2C0-4EDE-B0DB-B7096B1AAB2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0" y="2824163"/>
            <a:ext cx="3817943" cy="264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>
            <a:extLst>
              <a:ext uri="{FF2B5EF4-FFF2-40B4-BE49-F238E27FC236}">
                <a16:creationId xmlns:a16="http://schemas.microsoft.com/office/drawing/2014/main" id="{4598C01A-68D7-41D9-AECD-0B2B0AD877D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881" y="2820988"/>
            <a:ext cx="3808776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7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3A0E-44C7-43A0-BAE7-8FEA71DB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423" y="149088"/>
            <a:ext cx="8643154" cy="655982"/>
          </a:xfrm>
        </p:spPr>
        <p:txBody>
          <a:bodyPr/>
          <a:lstStyle/>
          <a:p>
            <a:r>
              <a:rPr lang="en-IN" dirty="0"/>
              <a:t>THE DATA SET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A7D4A9-F9DE-4279-AD53-9EE2ADEBB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661" y="805071"/>
            <a:ext cx="10198916" cy="524922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IN" dirty="0"/>
              <a:t>Total  Variables : 15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Age                                Numeric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 err="1"/>
              <a:t>Workclass</a:t>
            </a:r>
            <a:r>
              <a:rPr lang="en-IN" dirty="0"/>
              <a:t>                    Categorical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 err="1"/>
              <a:t>Fnlwgt</a:t>
            </a:r>
            <a:r>
              <a:rPr lang="en-IN" dirty="0"/>
              <a:t>                           Numeric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Education                     Categorical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 err="1"/>
              <a:t>Education_num</a:t>
            </a:r>
            <a:r>
              <a:rPr lang="en-IN" dirty="0"/>
              <a:t>           Numeric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Marital-Status              Categorical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Occupation                  Categorical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Relationship                 Categorical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Race                               Categorical            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Sex                                 Categorical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 err="1"/>
              <a:t>C_gain</a:t>
            </a:r>
            <a:r>
              <a:rPr lang="en-IN" dirty="0"/>
              <a:t>                           Numeric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C-loss,                           Numeric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Hr-Week                       Numeric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Country                        Categorical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Income                        Categorical</a:t>
            </a:r>
          </a:p>
          <a:p>
            <a:pPr marL="342900" indent="-342900" algn="l">
              <a:buFont typeface="+mj-lt"/>
              <a:buAutoNum type="arabicPeriod"/>
            </a:pPr>
            <a:endParaRPr lang="en-IN" dirty="0"/>
          </a:p>
          <a:p>
            <a:pPr marL="342900" indent="-342900" algn="l">
              <a:buFont typeface="+mj-lt"/>
              <a:buAutoNum type="arabicPeriod"/>
            </a:pPr>
            <a:endParaRPr lang="en-IN" dirty="0"/>
          </a:p>
          <a:p>
            <a:pPr marL="342900" indent="-342900" algn="l">
              <a:buFont typeface="+mj-lt"/>
              <a:buAutoNum type="arabicPeriod"/>
            </a:pPr>
            <a:endParaRPr lang="en-IN" dirty="0"/>
          </a:p>
          <a:p>
            <a:pPr marL="342900" indent="-342900" algn="l">
              <a:buFont typeface="+mj-lt"/>
              <a:buAutoNum type="arabicPeriod"/>
            </a:pPr>
            <a:endParaRPr lang="en-IN" dirty="0"/>
          </a:p>
          <a:p>
            <a:pPr marL="342900" indent="-342900" algn="l">
              <a:buFont typeface="+mj-lt"/>
              <a:buAutoNum type="arabicPeriod"/>
            </a:pPr>
            <a:endParaRPr lang="en-IN" dirty="0"/>
          </a:p>
          <a:p>
            <a:pPr marL="342900" indent="-342900" algn="l">
              <a:buFont typeface="+mj-lt"/>
              <a:buAutoNum type="arabicPeriod"/>
            </a:pPr>
            <a:endParaRPr lang="en-IN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12510EA2-D041-4BBF-9D14-FA507DA165D8}"/>
              </a:ext>
            </a:extLst>
          </p:cNvPr>
          <p:cNvSpPr/>
          <p:nvPr/>
        </p:nvSpPr>
        <p:spPr>
          <a:xfrm>
            <a:off x="3859731" y="1251284"/>
            <a:ext cx="1751797" cy="45816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C38726-FC84-4969-9439-6AFE263B045E}"/>
              </a:ext>
            </a:extLst>
          </p:cNvPr>
          <p:cNvSpPr txBox="1"/>
          <p:nvPr/>
        </p:nvSpPr>
        <p:spPr>
          <a:xfrm>
            <a:off x="5986914" y="1992431"/>
            <a:ext cx="2656572" cy="64633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6 Numeric Variables </a:t>
            </a:r>
          </a:p>
          <a:p>
            <a:r>
              <a:rPr lang="en-IN" dirty="0"/>
              <a:t>9 Categorical Variables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C93ACD-6A35-4B32-8D6A-AC444A6251A6}"/>
              </a:ext>
            </a:extLst>
          </p:cNvPr>
          <p:cNvSpPr txBox="1"/>
          <p:nvPr/>
        </p:nvSpPr>
        <p:spPr>
          <a:xfrm>
            <a:off x="5985314" y="4830272"/>
            <a:ext cx="2656572" cy="707886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dirty="0"/>
              <a:t>Train </a:t>
            </a:r>
            <a:r>
              <a:rPr lang="en-IN" sz="1600" dirty="0"/>
              <a:t>:(32651,15 )</a:t>
            </a:r>
          </a:p>
          <a:p>
            <a:r>
              <a:rPr lang="en-IN" sz="2000" dirty="0"/>
              <a:t>Test   </a:t>
            </a:r>
            <a:r>
              <a:rPr lang="en-IN" sz="1600" dirty="0"/>
              <a:t>: (16281,15)     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606FD9-A637-451A-A7C9-0537DF16E57E}"/>
              </a:ext>
            </a:extLst>
          </p:cNvPr>
          <p:cNvSpPr txBox="1"/>
          <p:nvPr/>
        </p:nvSpPr>
        <p:spPr>
          <a:xfrm>
            <a:off x="5975684" y="3319115"/>
            <a:ext cx="2656572" cy="64633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IVs : 14</a:t>
            </a:r>
          </a:p>
          <a:p>
            <a:r>
              <a:rPr lang="en-IN" dirty="0"/>
              <a:t>DV  :1 </a:t>
            </a:r>
          </a:p>
        </p:txBody>
      </p:sp>
    </p:spTree>
    <p:extLst>
      <p:ext uri="{BB962C8B-B14F-4D97-AF65-F5344CB8AC3E}">
        <p14:creationId xmlns:p14="http://schemas.microsoft.com/office/powerpoint/2010/main" val="3758437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BBF7C-23C3-4990-99F5-197DD5D88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TRANSFORMATION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CDE68-655F-4908-B732-60030D9521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RE-SCALING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7CB6D4-30D2-4BDA-9E3A-F572392E8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025" y="2019254"/>
            <a:ext cx="4488794" cy="802237"/>
          </a:xfrm>
        </p:spPr>
        <p:txBody>
          <a:bodyPr/>
          <a:lstStyle/>
          <a:p>
            <a:r>
              <a:rPr lang="en-IN" dirty="0"/>
              <a:t>Normalizing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13F707-61B9-4055-B176-EDE630D52B6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IN" dirty="0"/>
              <a:t>[[0.05842062 0.09736771 0.         0.17526187 0.13631479 0.07789417</a:t>
            </a:r>
          </a:p>
          <a:p>
            <a:pPr marL="0" indent="0">
              <a:buNone/>
            </a:pPr>
            <a:r>
              <a:rPr lang="en-IN" dirty="0"/>
              <a:t>      0.         0.01947354 0.07789417 0.01947354 0.         0.</a:t>
            </a:r>
          </a:p>
          <a:p>
            <a:pPr marL="0" indent="0">
              <a:buNone/>
            </a:pPr>
            <a:r>
              <a:rPr lang="en-IN" dirty="0"/>
              <a:t>      0.05842062 0.73999457 0.09736771 0.60367978 0.         0.</a:t>
            </a:r>
          </a:p>
          <a:p>
            <a:pPr marL="0" indent="0">
              <a:buNone/>
            </a:pPr>
            <a:r>
              <a:rPr lang="en-IN" dirty="0"/>
              <a:t>      0.        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[0.07939884 0.07939884 0.         0.1786474  0.13894798 0.03969942</a:t>
            </a:r>
          </a:p>
          <a:p>
            <a:pPr marL="0" indent="0">
              <a:buNone/>
            </a:pPr>
            <a:r>
              <a:rPr lang="en-IN" dirty="0"/>
              <a:t>      0.05954913 0.         0.07939884 0.01984971 0.  </a:t>
            </a:r>
          </a:p>
          <a:p>
            <a:pPr marL="0" indent="0">
              <a:buNone/>
            </a:pPr>
            <a:r>
              <a:rPr lang="en-IN" dirty="0"/>
              <a:t>       0.  0.01984971 0.75428902 0.01984971 0.59549133 0.         0.</a:t>
            </a:r>
          </a:p>
          <a:p>
            <a:pPr marL="0" indent="0">
              <a:buNone/>
            </a:pPr>
            <a:r>
              <a:rPr lang="en-IN" dirty="0"/>
              <a:t>      0.        ]]</a:t>
            </a:r>
          </a:p>
          <a:p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0D7F6C6-9693-4835-898D-75850F131C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endParaRPr lang="en-IN" sz="200" dirty="0"/>
          </a:p>
          <a:p>
            <a:r>
              <a:rPr lang="en-IN" sz="200" dirty="0"/>
              <a:t>[ 0.31105265  2.9177173  -0.97928634 -0.34407409  0.97918814  0.94293603  -1.48262433 -0.25838652  0.38411021  0.69381348 -0.1209036  -0.21708494</a:t>
            </a:r>
          </a:p>
          <a:p>
            <a:pPr marL="0" indent="0">
              <a:buNone/>
            </a:pPr>
            <a:r>
              <a:rPr lang="en-IN" sz="200" dirty="0"/>
              <a:t>        -0.22621236  0.26299899 -</a:t>
            </a:r>
            <a:r>
              <a:rPr lang="en-IN" sz="2500" dirty="0"/>
              <a:t>0.36394164  0.87469094 -0.06817025 -0.05253139</a:t>
            </a:r>
          </a:p>
          <a:p>
            <a:pPr marL="0" indent="0">
              <a:buNone/>
            </a:pPr>
            <a:r>
              <a:rPr lang="en-IN" sz="2500" dirty="0"/>
              <a:t>         -0.17520323]</a:t>
            </a:r>
          </a:p>
          <a:p>
            <a:endParaRPr lang="en-IN" sz="2500" dirty="0"/>
          </a:p>
          <a:p>
            <a:r>
              <a:rPr lang="en-IN" sz="2500" dirty="0"/>
              <a:t> [ 0.87227285  1.87399717 -0.97928634 -0.34407409  0.97918814 -0.3900051</a:t>
            </a:r>
          </a:p>
          <a:p>
            <a:pPr marL="0" indent="0">
              <a:buNone/>
            </a:pPr>
            <a:r>
              <a:rPr lang="en-IN" sz="2500" dirty="0"/>
              <a:t>           -0.7375336  -0.88447855  0.38411021  0.69381348 -0.1209036  -0.21708494</a:t>
            </a:r>
          </a:p>
          <a:p>
            <a:pPr marL="0" indent="0">
              <a:buNone/>
            </a:pPr>
            <a:r>
              <a:rPr lang="en-IN" sz="2500" dirty="0"/>
              <a:t>            -1.73569668  0.26299899 -0.79673813  0.69560246 -0.06817025 -0.052539</a:t>
            </a:r>
          </a:p>
          <a:p>
            <a:pPr marL="0" indent="0">
              <a:buNone/>
            </a:pPr>
            <a:r>
              <a:rPr lang="en-IN" sz="2500" dirty="0"/>
              <a:t>             -0.17520323]]</a:t>
            </a:r>
          </a:p>
        </p:txBody>
      </p:sp>
    </p:spTree>
    <p:extLst>
      <p:ext uri="{BB962C8B-B14F-4D97-AF65-F5344CB8AC3E}">
        <p14:creationId xmlns:p14="http://schemas.microsoft.com/office/powerpoint/2010/main" val="1497837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CF93-4FDE-4634-A9BE-A1F7CF71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33" y="169334"/>
            <a:ext cx="4288105" cy="508000"/>
          </a:xfrm>
        </p:spPr>
        <p:txBody>
          <a:bodyPr/>
          <a:lstStyle/>
          <a:p>
            <a:r>
              <a:rPr lang="en-IN" dirty="0"/>
              <a:t>DATA TRANSFORMATION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FD370D-DB7A-4351-9841-74411E6C7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Principal Components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AF493C1-B199-44CC-AF4B-A467DC64A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33" y="1540933"/>
            <a:ext cx="4288105" cy="3912739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7798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43111E-550A-4721-9C6A-E7BD75B8C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3" y="415052"/>
            <a:ext cx="10573461" cy="646331"/>
          </a:xfrm>
        </p:spPr>
        <p:txBody>
          <a:bodyPr>
            <a:normAutofit/>
          </a:bodyPr>
          <a:lstStyle/>
          <a:p>
            <a:r>
              <a:rPr lang="en-IN" sz="2400" dirty="0"/>
              <a:t>DATA TRANSFORMATION –In sum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9B84DB8-2BEB-4629-B860-922086B382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754377"/>
              </p:ext>
            </p:extLst>
          </p:nvPr>
        </p:nvGraphicFramePr>
        <p:xfrm>
          <a:off x="58738" y="2016125"/>
          <a:ext cx="9838795" cy="2860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51C58FC-BDC0-4BB0-AEF6-4DB7FDB78AC2}"/>
              </a:ext>
            </a:extLst>
          </p:cNvPr>
          <p:cNvSpPr txBox="1"/>
          <p:nvPr/>
        </p:nvSpPr>
        <p:spPr>
          <a:xfrm>
            <a:off x="287868" y="5063064"/>
            <a:ext cx="1003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 SETS OF DESIGN MATRIX [X]  KEPT READY AND WILL BE  PLACED BEFORE THE ALOGS TO CHECK THE ACCURACY OF PREDICTION  </a:t>
            </a:r>
          </a:p>
        </p:txBody>
      </p:sp>
    </p:spTree>
    <p:extLst>
      <p:ext uri="{BB962C8B-B14F-4D97-AF65-F5344CB8AC3E}">
        <p14:creationId xmlns:p14="http://schemas.microsoft.com/office/powerpoint/2010/main" val="4122672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2007-774E-4CBD-99DE-6505A26F4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291215" cy="333716"/>
          </a:xfrm>
        </p:spPr>
        <p:txBody>
          <a:bodyPr>
            <a:normAutofit fontScale="90000"/>
          </a:bodyPr>
          <a:lstStyle/>
          <a:p>
            <a:r>
              <a:rPr lang="en-IN" sz="2400" dirty="0"/>
              <a:t>2 TECHNIQUES USED FOR FEATURE SELECTION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9FF579F-B3A9-4853-A0F1-C7241B5636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43856"/>
              </p:ext>
            </p:extLst>
          </p:nvPr>
        </p:nvGraphicFramePr>
        <p:xfrm>
          <a:off x="468840" y="1897592"/>
          <a:ext cx="9291638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99DFF27C-4C3E-47B8-B17F-455E06BA39A2}"/>
              </a:ext>
            </a:extLst>
          </p:cNvPr>
          <p:cNvSpPr/>
          <p:nvPr/>
        </p:nvSpPr>
        <p:spPr>
          <a:xfrm>
            <a:off x="7298263" y="4072467"/>
            <a:ext cx="457200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52750FC-7D70-4D17-A46F-DFE559FE36FC}"/>
              </a:ext>
            </a:extLst>
          </p:cNvPr>
          <p:cNvSpPr/>
          <p:nvPr/>
        </p:nvSpPr>
        <p:spPr>
          <a:xfrm>
            <a:off x="7255928" y="3174997"/>
            <a:ext cx="457200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E5A771-4C8D-4C3D-95D4-B75AFAA9291A}"/>
              </a:ext>
            </a:extLst>
          </p:cNvPr>
          <p:cNvSpPr/>
          <p:nvPr/>
        </p:nvSpPr>
        <p:spPr>
          <a:xfrm>
            <a:off x="8568266" y="3843864"/>
            <a:ext cx="2887133" cy="516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Extra Tree Classifier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78515D-36A7-4CC9-A326-39076729D2D6}"/>
              </a:ext>
            </a:extLst>
          </p:cNvPr>
          <p:cNvSpPr/>
          <p:nvPr/>
        </p:nvSpPr>
        <p:spPr>
          <a:xfrm>
            <a:off x="8508999" y="2997197"/>
            <a:ext cx="2887134" cy="516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Recursive Feature Elimination</a:t>
            </a:r>
          </a:p>
        </p:txBody>
      </p:sp>
    </p:spTree>
    <p:extLst>
      <p:ext uri="{BB962C8B-B14F-4D97-AF65-F5344CB8AC3E}">
        <p14:creationId xmlns:p14="http://schemas.microsoft.com/office/powerpoint/2010/main" val="3034090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6D1C-E314-43C4-AA9C-3FF468D57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330" y="363897"/>
            <a:ext cx="9295603" cy="652104"/>
          </a:xfrm>
        </p:spPr>
        <p:txBody>
          <a:bodyPr>
            <a:normAutofit/>
          </a:bodyPr>
          <a:lstStyle/>
          <a:p>
            <a:pPr algn="l"/>
            <a:r>
              <a:rPr lang="en-IN" sz="2000" dirty="0"/>
              <a:t>FEATURE SELECTION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3CDA4-F335-4725-8C4D-5B675619D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189" y="800350"/>
            <a:ext cx="4488794" cy="801943"/>
          </a:xfrm>
        </p:spPr>
        <p:txBody>
          <a:bodyPr>
            <a:normAutofit/>
          </a:bodyPr>
          <a:lstStyle/>
          <a:p>
            <a:r>
              <a:rPr lang="en-IN" sz="1800" dirty="0"/>
              <a:t>Extra Tree Classifier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5FDD4-E74B-4FD5-B6DB-4A42F58DC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3666676" cy="2644457"/>
          </a:xfrm>
        </p:spPr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4B389-D0FE-4CEE-869D-81507549F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025" y="795335"/>
            <a:ext cx="4488794" cy="802237"/>
          </a:xfrm>
        </p:spPr>
        <p:txBody>
          <a:bodyPr>
            <a:normAutofit/>
          </a:bodyPr>
          <a:lstStyle/>
          <a:p>
            <a:pPr algn="ctr"/>
            <a:r>
              <a:rPr lang="en-IN" sz="2000" dirty="0"/>
              <a:t>RFE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B2CE7F-DD74-4DF5-A477-092AB207F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92187" y="1771624"/>
            <a:ext cx="4997028" cy="3365507"/>
          </a:xfrm>
          <a:solidFill>
            <a:schemeClr val="bg1">
              <a:lumMod val="50000"/>
              <a:lumOff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da-DK" dirty="0"/>
              <a:t>[False False False False  True False False False False False  True False</a:t>
            </a:r>
          </a:p>
          <a:p>
            <a:pPr marL="0" indent="0">
              <a:buNone/>
            </a:pPr>
            <a:r>
              <a:rPr lang="da-DK" dirty="0"/>
              <a:t> False False False False  True False False]  [ 8 13 14 15  1  3 17  2 10  7  1  5  9 16  4 11  1  6 12]</a:t>
            </a:r>
            <a:endParaRPr lang="en-IN" dirty="0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C970ED92-3FB3-4B02-BCEC-96835CAC8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9" y="1691612"/>
            <a:ext cx="4997028" cy="337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5CB406-D47E-4026-A24F-096F81A071D4}"/>
              </a:ext>
            </a:extLst>
          </p:cNvPr>
          <p:cNvSpPr txBox="1"/>
          <p:nvPr/>
        </p:nvSpPr>
        <p:spPr>
          <a:xfrm>
            <a:off x="965200" y="5342466"/>
            <a:ext cx="9714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Age,Occupation,Education,hrs_wk</a:t>
            </a:r>
            <a:r>
              <a:rPr lang="en-IN" dirty="0"/>
              <a:t> are key features identified –Confirms our EDA findings </a:t>
            </a:r>
          </a:p>
        </p:txBody>
      </p:sp>
    </p:spTree>
    <p:extLst>
      <p:ext uri="{BB962C8B-B14F-4D97-AF65-F5344CB8AC3E}">
        <p14:creationId xmlns:p14="http://schemas.microsoft.com/office/powerpoint/2010/main" val="3614537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2B7E-D689-4763-83EC-C98F00D54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23334"/>
            <a:ext cx="9828394" cy="728134"/>
          </a:xfrm>
        </p:spPr>
        <p:txBody>
          <a:bodyPr>
            <a:normAutofit/>
          </a:bodyPr>
          <a:lstStyle/>
          <a:p>
            <a:r>
              <a:rPr lang="en-IN" sz="2800" dirty="0"/>
              <a:t>DATA SET SPLITS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96A61-C3F9-4FD4-814E-53C4BB855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6323" y="1151467"/>
            <a:ext cx="4488794" cy="626001"/>
          </a:xfrm>
        </p:spPr>
        <p:txBody>
          <a:bodyPr>
            <a:normAutofit/>
          </a:bodyPr>
          <a:lstStyle/>
          <a:p>
            <a:r>
              <a:rPr lang="en-IN" dirty="0"/>
              <a:t>Train/test/split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F2A1B-9179-48B5-B18E-3E28F6388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6267" y="2228339"/>
            <a:ext cx="5749718" cy="2733129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dirty="0" err="1"/>
              <a:t>X_train,y_train,x_test,y_test</a:t>
            </a:r>
            <a:r>
              <a:rPr lang="en-IN" dirty="0"/>
              <a:t>=</a:t>
            </a:r>
            <a:r>
              <a:rPr lang="en-IN" dirty="0" err="1"/>
              <a:t>train_tet_split</a:t>
            </a:r>
            <a:r>
              <a:rPr lang="en-IN" dirty="0"/>
              <a:t>(</a:t>
            </a:r>
            <a:r>
              <a:rPr lang="en-IN" dirty="0" err="1"/>
              <a:t>X,y,test_split</a:t>
            </a:r>
            <a:r>
              <a:rPr lang="en-IN" dirty="0"/>
              <a:t>=0.3,random_state=1)</a:t>
            </a:r>
          </a:p>
          <a:p>
            <a:r>
              <a:rPr lang="en-IN" dirty="0" err="1"/>
              <a:t>lr</a:t>
            </a:r>
            <a:r>
              <a:rPr lang="en-IN" dirty="0"/>
              <a:t>=</a:t>
            </a:r>
            <a:r>
              <a:rPr lang="en-IN" dirty="0" err="1"/>
              <a:t>LogisticRegression</a:t>
            </a:r>
            <a:r>
              <a:rPr lang="en-IN" dirty="0"/>
              <a:t>()</a:t>
            </a:r>
          </a:p>
          <a:p>
            <a:r>
              <a:rPr lang="en-IN" dirty="0" err="1"/>
              <a:t>lr.fit</a:t>
            </a:r>
            <a:r>
              <a:rPr lang="en-IN" dirty="0"/>
              <a:t>(</a:t>
            </a:r>
            <a:r>
              <a:rPr lang="en-IN" dirty="0" err="1"/>
              <a:t>X_train.y_train</a:t>
            </a:r>
            <a:r>
              <a:rPr lang="en-IN" dirty="0"/>
              <a:t>)</a:t>
            </a:r>
          </a:p>
          <a:p>
            <a:r>
              <a:rPr lang="en-IN" dirty="0" err="1"/>
              <a:t>lr.score</a:t>
            </a:r>
            <a:r>
              <a:rPr lang="en-IN" dirty="0"/>
              <a:t>(</a:t>
            </a:r>
            <a:r>
              <a:rPr lang="en-IN" dirty="0" err="1"/>
              <a:t>X_test,y_test</a:t>
            </a:r>
            <a:r>
              <a:rPr lang="en-IN" dirty="0"/>
              <a:t>) : 0.826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17ABE-4F1C-4C66-B449-370394ED8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025" y="1235394"/>
            <a:ext cx="4488794" cy="864339"/>
          </a:xfrm>
        </p:spPr>
        <p:txBody>
          <a:bodyPr>
            <a:normAutofit/>
          </a:bodyPr>
          <a:lstStyle/>
          <a:p>
            <a:r>
              <a:rPr lang="en-IN" dirty="0" err="1"/>
              <a:t>kfOLD</a:t>
            </a:r>
            <a:r>
              <a:rPr lang="en-IN" dirty="0"/>
              <a:t> RESAMPLING WITH CV=10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28CEAE-B504-461C-A241-3E9F1EA11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025" y="2228339"/>
            <a:ext cx="5487242" cy="2733129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dirty="0" err="1"/>
              <a:t>Kfold</a:t>
            </a:r>
            <a:r>
              <a:rPr lang="en-IN" dirty="0"/>
              <a:t>=</a:t>
            </a:r>
            <a:r>
              <a:rPr lang="en-IN" dirty="0" err="1"/>
              <a:t>Kfold</a:t>
            </a:r>
            <a:r>
              <a:rPr lang="en-IN" dirty="0"/>
              <a:t>(</a:t>
            </a:r>
            <a:r>
              <a:rPr lang="en-IN" dirty="0" err="1"/>
              <a:t>n_splits</a:t>
            </a:r>
            <a:r>
              <a:rPr lang="en-IN" dirty="0"/>
              <a:t>=10,random_state=7</a:t>
            </a:r>
          </a:p>
          <a:p>
            <a:r>
              <a:rPr lang="en-IN" dirty="0" err="1"/>
              <a:t>lr</a:t>
            </a:r>
            <a:r>
              <a:rPr lang="en-IN" dirty="0"/>
              <a:t>=</a:t>
            </a:r>
            <a:r>
              <a:rPr lang="en-IN" dirty="0" err="1"/>
              <a:t>LogisticRegression</a:t>
            </a:r>
            <a:r>
              <a:rPr lang="en-IN" dirty="0"/>
              <a:t>()</a:t>
            </a:r>
          </a:p>
          <a:p>
            <a:r>
              <a:rPr lang="en-IN" dirty="0" err="1"/>
              <a:t>results_cross_val_score</a:t>
            </a:r>
            <a:r>
              <a:rPr lang="en-IN" dirty="0"/>
              <a:t>=(</a:t>
            </a:r>
            <a:r>
              <a:rPr lang="en-IN" dirty="0" err="1"/>
              <a:t>lr,X_train,y_train,cv</a:t>
            </a:r>
            <a:r>
              <a:rPr lang="en-IN" dirty="0"/>
              <a:t>=10)</a:t>
            </a:r>
          </a:p>
          <a:p>
            <a:r>
              <a:rPr lang="en-IN" dirty="0" err="1"/>
              <a:t>results.mean</a:t>
            </a:r>
            <a:r>
              <a:rPr lang="en-IN" dirty="0"/>
              <a:t>()  : 0.8206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A31704-B0D2-41B6-B180-14F99AAD0EE3}"/>
              </a:ext>
            </a:extLst>
          </p:cNvPr>
          <p:cNvSpPr txBox="1"/>
          <p:nvPr/>
        </p:nvSpPr>
        <p:spPr>
          <a:xfrm>
            <a:off x="694267" y="5190065"/>
            <a:ext cx="10729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Given that small size is large (n=42555) therefore the bias is eliminated and Train/test/split is at par </a:t>
            </a:r>
          </a:p>
          <a:p>
            <a:r>
              <a:rPr lang="en-IN" dirty="0"/>
              <a:t>with </a:t>
            </a:r>
            <a:r>
              <a:rPr lang="en-IN" dirty="0" err="1"/>
              <a:t>Kfold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76996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A38B598-DA4F-4B51-B0B5-54C9A5440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" y="127000"/>
            <a:ext cx="10324444" cy="889001"/>
          </a:xfrm>
        </p:spPr>
        <p:txBody>
          <a:bodyPr>
            <a:normAutofit/>
          </a:bodyPr>
          <a:lstStyle/>
          <a:p>
            <a:pPr algn="l"/>
            <a:r>
              <a:rPr lang="en-IN" sz="2800" dirty="0"/>
              <a:t>Machine learning libraries-MODELS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61EB82-EA29-49F4-9CCC-8EDD026BF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132" y="1151467"/>
            <a:ext cx="10854267" cy="417406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from </a:t>
            </a:r>
            <a:r>
              <a:rPr lang="en-IN" dirty="0" err="1"/>
              <a:t>sklearn.linear_model</a:t>
            </a:r>
            <a:r>
              <a:rPr lang="en-IN" dirty="0"/>
              <a:t> import </a:t>
            </a:r>
            <a:r>
              <a:rPr lang="en-IN" dirty="0" err="1"/>
              <a:t>LogisticRegression</a:t>
            </a:r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from </a:t>
            </a:r>
            <a:r>
              <a:rPr lang="en-IN" dirty="0" err="1"/>
              <a:t>sklearn.discriminant_analysis</a:t>
            </a:r>
            <a:r>
              <a:rPr lang="en-IN" dirty="0"/>
              <a:t> import </a:t>
            </a:r>
            <a:r>
              <a:rPr lang="en-IN" dirty="0" err="1"/>
              <a:t>LinearDiscriminantAnalysis</a:t>
            </a:r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from </a:t>
            </a:r>
            <a:r>
              <a:rPr lang="en-IN" dirty="0" err="1"/>
              <a:t>sklearn.tree</a:t>
            </a:r>
            <a:r>
              <a:rPr lang="en-IN" dirty="0"/>
              <a:t> import </a:t>
            </a:r>
            <a:r>
              <a:rPr lang="en-IN" dirty="0" err="1"/>
              <a:t>DecisionTreeClassifier</a:t>
            </a:r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from </a:t>
            </a:r>
            <a:r>
              <a:rPr lang="en-IN" dirty="0" err="1"/>
              <a:t>sklearn.naive_bayes</a:t>
            </a:r>
            <a:r>
              <a:rPr lang="en-IN" dirty="0"/>
              <a:t> import </a:t>
            </a:r>
            <a:r>
              <a:rPr lang="en-IN" dirty="0" err="1"/>
              <a:t>Gaussion</a:t>
            </a:r>
            <a:r>
              <a:rPr lang="en-IN" dirty="0"/>
              <a:t> NB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from </a:t>
            </a:r>
            <a:r>
              <a:rPr lang="en-IN" dirty="0" err="1"/>
              <a:t>sklearn.neigbors</a:t>
            </a:r>
            <a:r>
              <a:rPr lang="en-IN" dirty="0"/>
              <a:t> import </a:t>
            </a:r>
            <a:r>
              <a:rPr lang="en-IN" dirty="0" err="1"/>
              <a:t>KNeighborsClassifier</a:t>
            </a:r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from </a:t>
            </a:r>
            <a:r>
              <a:rPr lang="en-IN" dirty="0" err="1"/>
              <a:t>sklearn.svm</a:t>
            </a:r>
            <a:r>
              <a:rPr lang="en-IN" dirty="0"/>
              <a:t> import SVC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from </a:t>
            </a:r>
            <a:r>
              <a:rPr lang="en-IN" dirty="0" err="1"/>
              <a:t>sklearn.</a:t>
            </a:r>
            <a:r>
              <a:rPr lang="en-IN" sz="1400" dirty="0" err="1"/>
              <a:t>ensemble</a:t>
            </a:r>
            <a:r>
              <a:rPr lang="en-IN" sz="1400" dirty="0"/>
              <a:t> import </a:t>
            </a:r>
            <a:r>
              <a:rPr lang="en-IN" sz="1400" dirty="0" err="1"/>
              <a:t>RandomForestClassifier</a:t>
            </a:r>
            <a:r>
              <a:rPr lang="en-IN" sz="1400" dirty="0"/>
              <a:t>, </a:t>
            </a:r>
            <a:r>
              <a:rPr lang="en-IN" sz="1400" dirty="0" err="1"/>
              <a:t>AdaBoostClassifier</a:t>
            </a:r>
            <a:r>
              <a:rPr lang="en-IN" sz="1400" dirty="0"/>
              <a:t>, </a:t>
            </a:r>
            <a:r>
              <a:rPr lang="en-IN" sz="1400" dirty="0" err="1"/>
              <a:t>GradientBoostingClassifier</a:t>
            </a:r>
            <a:r>
              <a:rPr lang="en-IN" sz="1400" dirty="0"/>
              <a:t>, </a:t>
            </a:r>
            <a:r>
              <a:rPr lang="en-IN" sz="1400" dirty="0" err="1"/>
              <a:t>VotingClassifier</a:t>
            </a:r>
            <a:endParaRPr lang="en-IN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from </a:t>
            </a:r>
            <a:r>
              <a:rPr lang="en-IN" dirty="0" err="1"/>
              <a:t>sklearn.model_selection</a:t>
            </a:r>
            <a:r>
              <a:rPr lang="en-IN" dirty="0"/>
              <a:t> import </a:t>
            </a:r>
            <a:r>
              <a:rPr lang="en-IN" dirty="0" err="1"/>
              <a:t>GradientSearchCV</a:t>
            </a:r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0657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781B73E-FA0E-4A9A-A494-2F74BAA2B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86" y="298384"/>
            <a:ext cx="8643154" cy="606391"/>
          </a:xfrm>
        </p:spPr>
        <p:txBody>
          <a:bodyPr>
            <a:normAutofit/>
          </a:bodyPr>
          <a:lstStyle/>
          <a:p>
            <a:pPr algn="l"/>
            <a:r>
              <a:rPr lang="en-IN" sz="2800" dirty="0"/>
              <a:t>MACHINE LEARNING MODELS..1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DB27EA-BB97-4EC5-A677-25947F45A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767" y="1357318"/>
            <a:ext cx="8643154" cy="4157957"/>
          </a:xfrm>
        </p:spPr>
        <p:txBody>
          <a:bodyPr>
            <a:normAutofit fontScale="77500" lnSpcReduction="20000"/>
          </a:bodyPr>
          <a:lstStyle/>
          <a:p>
            <a:pPr algn="l"/>
            <a:endParaRPr lang="en-IN" dirty="0"/>
          </a:p>
          <a:p>
            <a:pPr algn="l"/>
            <a:r>
              <a:rPr lang="en-IN" dirty="0"/>
              <a:t>LINEAR MODELS </a:t>
            </a:r>
          </a:p>
          <a:p>
            <a:pPr lvl="1"/>
            <a:r>
              <a:rPr lang="en-IN" dirty="0"/>
              <a:t>Model1 :Logistic Regression ()</a:t>
            </a:r>
          </a:p>
          <a:p>
            <a:pPr lvl="1"/>
            <a:r>
              <a:rPr lang="en-IN" dirty="0"/>
              <a:t>Model2 :Logistic Regression (Hyperparameter Tuning)</a:t>
            </a:r>
          </a:p>
          <a:p>
            <a:pPr lvl="1"/>
            <a:r>
              <a:rPr lang="en-IN" dirty="0"/>
              <a:t>Model3 :Logistic Regression (l1 penalty )</a:t>
            </a:r>
          </a:p>
          <a:p>
            <a:pPr lvl="1"/>
            <a:r>
              <a:rPr lang="en-IN" dirty="0"/>
              <a:t>Model4 : </a:t>
            </a:r>
            <a:r>
              <a:rPr lang="en-IN" dirty="0" err="1"/>
              <a:t>LinearDiscriminatAnalysis</a:t>
            </a:r>
            <a:r>
              <a:rPr lang="en-IN" dirty="0"/>
              <a:t>()</a:t>
            </a:r>
          </a:p>
          <a:p>
            <a:pPr lvl="1"/>
            <a:endParaRPr lang="en-IN" dirty="0"/>
          </a:p>
          <a:p>
            <a:pPr algn="l"/>
            <a:r>
              <a:rPr lang="en-IN" dirty="0"/>
              <a:t>NON LINEAR MODELS </a:t>
            </a:r>
          </a:p>
          <a:p>
            <a:pPr lvl="1"/>
            <a:r>
              <a:rPr lang="en-IN" dirty="0"/>
              <a:t>Model5 : Decision Tree Classifier ()</a:t>
            </a:r>
          </a:p>
          <a:p>
            <a:pPr lvl="1"/>
            <a:r>
              <a:rPr lang="en-IN" dirty="0"/>
              <a:t>Medel6  : Decision Tree Classifier(Hyperparameter Tuning)</a:t>
            </a:r>
          </a:p>
          <a:p>
            <a:pPr lvl="1"/>
            <a:r>
              <a:rPr lang="en-IN" dirty="0"/>
              <a:t>Model 7 : Naïve Bayes </a:t>
            </a:r>
          </a:p>
          <a:p>
            <a:pPr lvl="1"/>
            <a:r>
              <a:rPr lang="en-IN" dirty="0"/>
              <a:t>Model 8 : K </a:t>
            </a:r>
            <a:r>
              <a:rPr lang="en-IN" dirty="0" err="1"/>
              <a:t>Neigbors</a:t>
            </a:r>
            <a:r>
              <a:rPr lang="en-IN" dirty="0"/>
              <a:t> </a:t>
            </a:r>
          </a:p>
          <a:p>
            <a:pPr lvl="1"/>
            <a:r>
              <a:rPr lang="en-IN" dirty="0"/>
              <a:t>Model 9 : Support Vector Classifier ()</a:t>
            </a:r>
          </a:p>
          <a:p>
            <a:pPr lvl="1"/>
            <a:r>
              <a:rPr lang="en-IN" dirty="0"/>
              <a:t>Model 10: Support Vector Classifier(Hyperparameter Tuning)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9BB66F6-6AE0-4A83-926C-639A071B6666}"/>
              </a:ext>
            </a:extLst>
          </p:cNvPr>
          <p:cNvSpPr/>
          <p:nvPr/>
        </p:nvSpPr>
        <p:spPr>
          <a:xfrm>
            <a:off x="5544148" y="1944302"/>
            <a:ext cx="875899" cy="13764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4A30E71E-0747-4B98-80C7-B2018372482D}"/>
              </a:ext>
            </a:extLst>
          </p:cNvPr>
          <p:cNvSpPr/>
          <p:nvPr/>
        </p:nvSpPr>
        <p:spPr>
          <a:xfrm>
            <a:off x="5658048" y="3647975"/>
            <a:ext cx="875899" cy="18527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F8577-3E37-4E0C-A263-DCA57DA26880}"/>
              </a:ext>
            </a:extLst>
          </p:cNvPr>
          <p:cNvSpPr txBox="1"/>
          <p:nvPr/>
        </p:nvSpPr>
        <p:spPr>
          <a:xfrm>
            <a:off x="7623210" y="2156057"/>
            <a:ext cx="2290813" cy="120032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Parametric </a:t>
            </a:r>
          </a:p>
          <a:p>
            <a:r>
              <a:rPr lang="en-IN" dirty="0"/>
              <a:t>High Bias</a:t>
            </a:r>
          </a:p>
          <a:p>
            <a:r>
              <a:rPr lang="en-IN" dirty="0"/>
              <a:t>Low Flexibility 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39E2AB-EAF3-4CC1-9EF9-F2257F74EC84}"/>
              </a:ext>
            </a:extLst>
          </p:cNvPr>
          <p:cNvSpPr txBox="1"/>
          <p:nvPr/>
        </p:nvSpPr>
        <p:spPr>
          <a:xfrm>
            <a:off x="7650482" y="4195011"/>
            <a:ext cx="2290813" cy="120032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Non -Parametric </a:t>
            </a:r>
          </a:p>
          <a:p>
            <a:r>
              <a:rPr lang="en-IN" dirty="0"/>
              <a:t>High Variance </a:t>
            </a:r>
          </a:p>
          <a:p>
            <a:r>
              <a:rPr lang="en-IN" dirty="0"/>
              <a:t>High Flexibility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9103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781B73E-FA0E-4A9A-A494-2F74BAA2B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51" y="298384"/>
            <a:ext cx="8643154" cy="606391"/>
          </a:xfrm>
        </p:spPr>
        <p:txBody>
          <a:bodyPr>
            <a:normAutofit/>
          </a:bodyPr>
          <a:lstStyle/>
          <a:p>
            <a:pPr algn="l"/>
            <a:r>
              <a:rPr lang="en-IN" sz="2800" dirty="0"/>
              <a:t>MACHINE LEARNING MODELS 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DB27EA-BB97-4EC5-A677-25947F45A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01" y="1357318"/>
            <a:ext cx="8643154" cy="4764349"/>
          </a:xfrm>
        </p:spPr>
        <p:txBody>
          <a:bodyPr>
            <a:normAutofit/>
          </a:bodyPr>
          <a:lstStyle/>
          <a:p>
            <a:pPr algn="l"/>
            <a:endParaRPr lang="en-IN" dirty="0"/>
          </a:p>
          <a:p>
            <a:pPr algn="l"/>
            <a:r>
              <a:rPr lang="en-IN" dirty="0"/>
              <a:t>ENSEMBLE MODELS </a:t>
            </a:r>
          </a:p>
          <a:p>
            <a:pPr lvl="1"/>
            <a:r>
              <a:rPr lang="en-IN" dirty="0"/>
              <a:t>Model11 :Random Forest  ()</a:t>
            </a:r>
          </a:p>
          <a:p>
            <a:pPr lvl="1"/>
            <a:r>
              <a:rPr lang="en-IN" dirty="0"/>
              <a:t>Model2 :Random Forest (Hyperparameter Tuning)</a:t>
            </a:r>
          </a:p>
          <a:p>
            <a:pPr lvl="1"/>
            <a:r>
              <a:rPr lang="en-IN" dirty="0"/>
              <a:t>Model13 :Ada Boost Classifier()</a:t>
            </a:r>
          </a:p>
          <a:p>
            <a:pPr lvl="1"/>
            <a:r>
              <a:rPr lang="en-IN" dirty="0"/>
              <a:t>Model14 : Ada Boost Classifier(</a:t>
            </a:r>
            <a:r>
              <a:rPr lang="en-IN" dirty="0" err="1"/>
              <a:t>Hypermater</a:t>
            </a:r>
            <a:r>
              <a:rPr lang="en-IN" dirty="0"/>
              <a:t> Tuning)</a:t>
            </a:r>
          </a:p>
          <a:p>
            <a:pPr lvl="1"/>
            <a:r>
              <a:rPr lang="en-IN" dirty="0"/>
              <a:t>Model15 : Gradient Boosting Classifier ()</a:t>
            </a:r>
          </a:p>
          <a:p>
            <a:pPr lvl="1"/>
            <a:r>
              <a:rPr lang="en-IN" dirty="0"/>
              <a:t>Model16 : Gradient Boosting Classifier(Hyperparameter Tuning)</a:t>
            </a:r>
          </a:p>
          <a:p>
            <a:pPr lvl="1"/>
            <a:endParaRPr lang="en-IN" dirty="0"/>
          </a:p>
          <a:p>
            <a:pPr algn="l"/>
            <a:r>
              <a:rPr lang="en-IN" dirty="0"/>
              <a:t>VOTING ENSEMBLES : LINEAR + NON LINEAR</a:t>
            </a:r>
          </a:p>
          <a:p>
            <a:pPr algn="l"/>
            <a:r>
              <a:rPr lang="en-IN" dirty="0"/>
              <a:t>        Model 17 : LR+LDA+DT+SVC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9BB66F6-6AE0-4A83-926C-639A071B6666}"/>
              </a:ext>
            </a:extLst>
          </p:cNvPr>
          <p:cNvSpPr/>
          <p:nvPr/>
        </p:nvSpPr>
        <p:spPr>
          <a:xfrm>
            <a:off x="8200726" y="1979973"/>
            <a:ext cx="875899" cy="26305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4A30E71E-0747-4B98-80C7-B2018372482D}"/>
              </a:ext>
            </a:extLst>
          </p:cNvPr>
          <p:cNvSpPr/>
          <p:nvPr/>
        </p:nvSpPr>
        <p:spPr>
          <a:xfrm>
            <a:off x="7833361" y="5370898"/>
            <a:ext cx="875899" cy="6880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F8577-3E37-4E0C-A263-DCA57DA26880}"/>
              </a:ext>
            </a:extLst>
          </p:cNvPr>
          <p:cNvSpPr txBox="1"/>
          <p:nvPr/>
        </p:nvSpPr>
        <p:spPr>
          <a:xfrm>
            <a:off x="9509764" y="2727658"/>
            <a:ext cx="2290813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Boosts Accuracy by combining  models of same type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39E2AB-EAF3-4CC1-9EF9-F2257F74EC84}"/>
              </a:ext>
            </a:extLst>
          </p:cNvPr>
          <p:cNvSpPr txBox="1"/>
          <p:nvPr/>
        </p:nvSpPr>
        <p:spPr>
          <a:xfrm>
            <a:off x="9509764" y="4617319"/>
            <a:ext cx="2290813" cy="1477328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</a:p>
          <a:p>
            <a:r>
              <a:rPr lang="en-IN" dirty="0"/>
              <a:t>Combines different types of models (</a:t>
            </a:r>
            <a:r>
              <a:rPr lang="en-IN" dirty="0" err="1"/>
              <a:t>Linear+Non</a:t>
            </a:r>
            <a:r>
              <a:rPr lang="en-IN" dirty="0"/>
              <a:t> Linear)</a:t>
            </a:r>
          </a:p>
        </p:txBody>
      </p:sp>
    </p:spTree>
    <p:extLst>
      <p:ext uri="{BB962C8B-B14F-4D97-AF65-F5344CB8AC3E}">
        <p14:creationId xmlns:p14="http://schemas.microsoft.com/office/powerpoint/2010/main" val="22584051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9DECB-D3DE-4849-8882-3F14C9531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137" y="211756"/>
            <a:ext cx="10742794" cy="1058780"/>
          </a:xfrm>
        </p:spPr>
        <p:txBody>
          <a:bodyPr>
            <a:normAutofit/>
          </a:bodyPr>
          <a:lstStyle/>
          <a:p>
            <a:pPr algn="l"/>
            <a:r>
              <a:rPr lang="en-IN" sz="2400" dirty="0"/>
              <a:t>Hyper Parameter Tuning—LOGISTIC REGRESSION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49C28-A5DA-483D-9CB4-BA0F8E31C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784" y="1470906"/>
            <a:ext cx="4488794" cy="357895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tx1"/>
                </a:solidFill>
              </a:rPr>
              <a:t>Hyper Parameters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753356-3B68-4E6A-8520-5EF60EE0C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7286" y="2949398"/>
            <a:ext cx="5011362" cy="2644457"/>
          </a:xfrm>
        </p:spPr>
        <p:txBody>
          <a:bodyPr/>
          <a:lstStyle/>
          <a:p>
            <a:r>
              <a:rPr lang="en-IN" dirty="0"/>
              <a:t>-C          :[0.001,0.01,0.05,0.5,0.75,1.0]</a:t>
            </a:r>
          </a:p>
          <a:p>
            <a:r>
              <a:rPr lang="en-IN" dirty="0"/>
              <a:t> Solver :   [“</a:t>
            </a:r>
            <a:r>
              <a:rPr lang="en-IN" sz="1800" dirty="0"/>
              <a:t>newton-cg”,”</a:t>
            </a:r>
            <a:r>
              <a:rPr lang="en-IN" sz="1800" dirty="0" err="1"/>
              <a:t>lbfgs</a:t>
            </a:r>
            <a:r>
              <a:rPr lang="en-IN" sz="1800" dirty="0"/>
              <a:t>”,”</a:t>
            </a:r>
            <a:r>
              <a:rPr lang="en-IN" sz="1800" dirty="0" err="1"/>
              <a:t>liblinear</a:t>
            </a:r>
            <a:r>
              <a:rPr lang="en-IN" dirty="0"/>
              <a:t>]</a:t>
            </a:r>
          </a:p>
          <a:p>
            <a:r>
              <a:rPr lang="en-IN" dirty="0"/>
              <a:t>Penalty :  [l1,l2]</a:t>
            </a:r>
          </a:p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6A3179-D36E-4CE6-A128-3AAAE9A86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025" y="1387735"/>
            <a:ext cx="4488794" cy="460316"/>
          </a:xfrm>
        </p:spPr>
        <p:txBody>
          <a:bodyPr>
            <a:normAutofit fontScale="92500" lnSpcReduction="20000"/>
          </a:bodyPr>
          <a:lstStyle/>
          <a:p>
            <a:r>
              <a:rPr lang="en-IN" dirty="0" err="1">
                <a:solidFill>
                  <a:schemeClr val="tx1"/>
                </a:solidFill>
              </a:rPr>
              <a:t>Best_Params</a:t>
            </a:r>
            <a:r>
              <a:rPr lang="en-IN" dirty="0">
                <a:solidFill>
                  <a:schemeClr val="tx1"/>
                </a:solidFill>
              </a:rPr>
              <a:t>_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47598B-AEB0-4C29-848B-7F1C397BA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96142" y="2377737"/>
            <a:ext cx="4488794" cy="2637371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C=1.0</a:t>
            </a:r>
          </a:p>
          <a:p>
            <a:r>
              <a:rPr lang="en-IN" dirty="0"/>
              <a:t>Solver =“</a:t>
            </a:r>
            <a:r>
              <a:rPr lang="en-IN" dirty="0" err="1"/>
              <a:t>liblinear</a:t>
            </a:r>
            <a:r>
              <a:rPr lang="en-IN" dirty="0"/>
              <a:t>”</a:t>
            </a:r>
          </a:p>
          <a:p>
            <a:r>
              <a:rPr lang="en-IN" dirty="0"/>
              <a:t>Penalty=l1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AC323A8-162C-4597-8FFF-1375D0E4C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25026"/>
              </p:ext>
            </p:extLst>
          </p:nvPr>
        </p:nvGraphicFramePr>
        <p:xfrm>
          <a:off x="28575" y="5035309"/>
          <a:ext cx="6115050" cy="1043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9037">
                  <a:extLst>
                    <a:ext uri="{9D8B030D-6E8A-4147-A177-3AD203B41FA5}">
                      <a16:colId xmlns:a16="http://schemas.microsoft.com/office/drawing/2014/main" val="1611195167"/>
                    </a:ext>
                  </a:extLst>
                </a:gridCol>
                <a:gridCol w="1523940">
                  <a:extLst>
                    <a:ext uri="{9D8B030D-6E8A-4147-A177-3AD203B41FA5}">
                      <a16:colId xmlns:a16="http://schemas.microsoft.com/office/drawing/2014/main" val="2764105830"/>
                    </a:ext>
                  </a:extLst>
                </a:gridCol>
                <a:gridCol w="1523940">
                  <a:extLst>
                    <a:ext uri="{9D8B030D-6E8A-4147-A177-3AD203B41FA5}">
                      <a16:colId xmlns:a16="http://schemas.microsoft.com/office/drawing/2014/main" val="1926322927"/>
                    </a:ext>
                  </a:extLst>
                </a:gridCol>
                <a:gridCol w="1138133">
                  <a:extLst>
                    <a:ext uri="{9D8B030D-6E8A-4147-A177-3AD203B41FA5}">
                      <a16:colId xmlns:a16="http://schemas.microsoft.com/office/drawing/2014/main" val="417141922"/>
                    </a:ext>
                  </a:extLst>
                </a:gridCol>
              </a:tblGrid>
              <a:tr h="15899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Score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LR Model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LR Model +GRID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LR +Penalty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2647737"/>
                  </a:ext>
                </a:extLst>
              </a:tr>
              <a:tr h="8570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49737195"/>
                  </a:ext>
                </a:extLst>
              </a:tr>
              <a:tr h="1141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Train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0.821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0.823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0.821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13446166"/>
                  </a:ext>
                </a:extLst>
              </a:tr>
              <a:tr h="857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Test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0.822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0.824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0.823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59087209"/>
                  </a:ext>
                </a:extLst>
              </a:tr>
              <a:tr h="886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01289087"/>
                  </a:ext>
                </a:extLst>
              </a:tr>
              <a:tr h="15899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Generalization Index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21690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28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9CC15-1DBF-4CE3-8D06-72AD76BD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 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6DEFC74-2DB7-47BF-BA0F-C35D9034A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322650"/>
              </p:ext>
            </p:extLst>
          </p:nvPr>
        </p:nvGraphicFramePr>
        <p:xfrm>
          <a:off x="365760" y="2016125"/>
          <a:ext cx="114300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21882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9DECB-D3DE-4849-8882-3F14C9531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2" y="211756"/>
            <a:ext cx="10742794" cy="1058780"/>
          </a:xfrm>
        </p:spPr>
        <p:txBody>
          <a:bodyPr>
            <a:normAutofit/>
          </a:bodyPr>
          <a:lstStyle/>
          <a:p>
            <a:pPr algn="l"/>
            <a:r>
              <a:rPr lang="en-IN" sz="2400" dirty="0"/>
              <a:t>Hyper Parameter Tuning—DECISION TREE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49C28-A5DA-483D-9CB4-BA0F8E31C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784" y="1470906"/>
            <a:ext cx="4488794" cy="357895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tx1"/>
                </a:solidFill>
              </a:rPr>
              <a:t>Hyper Parameters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753356-3B68-4E6A-8520-5EF60EE0C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8685" y="2288997"/>
            <a:ext cx="5011362" cy="2644457"/>
          </a:xfrm>
        </p:spPr>
        <p:txBody>
          <a:bodyPr/>
          <a:lstStyle/>
          <a:p>
            <a:r>
              <a:rPr lang="en-IN" dirty="0"/>
              <a:t>-criterion:                  :[“</a:t>
            </a:r>
            <a:r>
              <a:rPr lang="en-IN" dirty="0" err="1"/>
              <a:t>gini</a:t>
            </a:r>
            <a:r>
              <a:rPr lang="en-IN" dirty="0"/>
              <a:t>”,”entropy”]</a:t>
            </a:r>
          </a:p>
          <a:p>
            <a:r>
              <a:rPr lang="en-IN" dirty="0"/>
              <a:t> </a:t>
            </a:r>
            <a:r>
              <a:rPr lang="en-IN" dirty="0" err="1"/>
              <a:t>min_samples_split</a:t>
            </a:r>
            <a:r>
              <a:rPr lang="en-IN" dirty="0"/>
              <a:t> :[10,20,30,40,50]</a:t>
            </a:r>
          </a:p>
          <a:p>
            <a:r>
              <a:rPr lang="en-IN" dirty="0" err="1"/>
              <a:t>max_depth</a:t>
            </a:r>
            <a:r>
              <a:rPr lang="en-IN" dirty="0"/>
              <a:t>               :[2,3,4]</a:t>
            </a:r>
          </a:p>
          <a:p>
            <a:r>
              <a:rPr lang="en-IN" dirty="0" err="1"/>
              <a:t>Min_samples_leaf</a:t>
            </a:r>
            <a:r>
              <a:rPr lang="en-IN" dirty="0"/>
              <a:t>   :[10,20,30,40]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6A3179-D36E-4CE6-A128-3AAAE9A86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025" y="1387735"/>
            <a:ext cx="4488794" cy="460316"/>
          </a:xfrm>
        </p:spPr>
        <p:txBody>
          <a:bodyPr>
            <a:normAutofit fontScale="92500" lnSpcReduction="20000"/>
          </a:bodyPr>
          <a:lstStyle/>
          <a:p>
            <a:r>
              <a:rPr lang="en-IN" dirty="0" err="1">
                <a:solidFill>
                  <a:schemeClr val="tx1"/>
                </a:solidFill>
              </a:rPr>
              <a:t>Best_Params</a:t>
            </a:r>
            <a:r>
              <a:rPr lang="en-IN" dirty="0">
                <a:solidFill>
                  <a:schemeClr val="tx1"/>
                </a:solidFill>
              </a:rPr>
              <a:t>_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47598B-AEB0-4C29-848B-7F1C397BA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96142" y="1869740"/>
            <a:ext cx="4488794" cy="2637371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criterion                    =“</a:t>
            </a:r>
            <a:r>
              <a:rPr lang="en-IN" dirty="0" err="1"/>
              <a:t>gini</a:t>
            </a:r>
            <a:r>
              <a:rPr lang="en-IN" dirty="0"/>
              <a:t>”</a:t>
            </a:r>
          </a:p>
          <a:p>
            <a:r>
              <a:rPr lang="en-IN" dirty="0" err="1"/>
              <a:t>Min_samples_split</a:t>
            </a:r>
            <a:r>
              <a:rPr lang="en-IN" dirty="0"/>
              <a:t>   =10</a:t>
            </a:r>
          </a:p>
          <a:p>
            <a:r>
              <a:rPr lang="en-IN" dirty="0" err="1"/>
              <a:t>Max_depth</a:t>
            </a:r>
            <a:r>
              <a:rPr lang="en-IN" dirty="0"/>
              <a:t>                =6</a:t>
            </a:r>
          </a:p>
          <a:p>
            <a:r>
              <a:rPr lang="en-IN" dirty="0" err="1"/>
              <a:t>Min_samples_leaf</a:t>
            </a:r>
            <a:r>
              <a:rPr lang="en-IN" dirty="0"/>
              <a:t>    = 20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5308296-1227-4E8B-A17A-E4CC81322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263221"/>
              </p:ext>
            </p:extLst>
          </p:nvPr>
        </p:nvGraphicFramePr>
        <p:xfrm>
          <a:off x="9525" y="5067299"/>
          <a:ext cx="5559425" cy="10734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28987">
                  <a:extLst>
                    <a:ext uri="{9D8B030D-6E8A-4147-A177-3AD203B41FA5}">
                      <a16:colId xmlns:a16="http://schemas.microsoft.com/office/drawing/2014/main" val="384862696"/>
                    </a:ext>
                  </a:extLst>
                </a:gridCol>
                <a:gridCol w="1602900">
                  <a:extLst>
                    <a:ext uri="{9D8B030D-6E8A-4147-A177-3AD203B41FA5}">
                      <a16:colId xmlns:a16="http://schemas.microsoft.com/office/drawing/2014/main" val="1077383316"/>
                    </a:ext>
                  </a:extLst>
                </a:gridCol>
                <a:gridCol w="1927538">
                  <a:extLst>
                    <a:ext uri="{9D8B030D-6E8A-4147-A177-3AD203B41FA5}">
                      <a16:colId xmlns:a16="http://schemas.microsoft.com/office/drawing/2014/main" val="1089049800"/>
                    </a:ext>
                  </a:extLst>
                </a:gridCol>
              </a:tblGrid>
              <a:tr h="18873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Score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Decision Tree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Decision Tree +Grid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80115606"/>
                  </a:ext>
                </a:extLst>
              </a:tr>
              <a:tr h="13899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75481676"/>
                  </a:ext>
                </a:extLst>
              </a:tr>
              <a:tr h="1389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Train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0.943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0.834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42732316"/>
                  </a:ext>
                </a:extLst>
              </a:tr>
              <a:tr h="1389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Test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0.880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0.835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88810656"/>
                  </a:ext>
                </a:extLst>
              </a:tr>
              <a:tr h="13899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73246077"/>
                  </a:ext>
                </a:extLst>
              </a:tr>
              <a:tr h="18873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Generalization Index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58983491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468CE268-6231-40D1-897D-84EC6252005F}"/>
              </a:ext>
            </a:extLst>
          </p:cNvPr>
          <p:cNvSpPr/>
          <p:nvPr/>
        </p:nvSpPr>
        <p:spPr>
          <a:xfrm>
            <a:off x="2238375" y="5400675"/>
            <a:ext cx="1057275" cy="2153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C24E89-0481-475E-BEB8-EC02AE277A45}"/>
              </a:ext>
            </a:extLst>
          </p:cNvPr>
          <p:cNvCxnSpPr>
            <a:stCxn id="10" idx="6"/>
          </p:cNvCxnSpPr>
          <p:nvPr/>
        </p:nvCxnSpPr>
        <p:spPr>
          <a:xfrm flipV="1">
            <a:off x="3295650" y="5171579"/>
            <a:ext cx="3248025" cy="33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841184D-6EF0-44D6-9BCA-9651CBC15F41}"/>
              </a:ext>
            </a:extLst>
          </p:cNvPr>
          <p:cNvSpPr txBox="1"/>
          <p:nvPr/>
        </p:nvSpPr>
        <p:spPr>
          <a:xfrm>
            <a:off x="6538912" y="4981575"/>
            <a:ext cx="174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40606338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9DECB-D3DE-4849-8882-3F14C9531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132" y="211756"/>
            <a:ext cx="10742794" cy="1058780"/>
          </a:xfrm>
        </p:spPr>
        <p:txBody>
          <a:bodyPr>
            <a:normAutofit/>
          </a:bodyPr>
          <a:lstStyle/>
          <a:p>
            <a:pPr algn="l"/>
            <a:r>
              <a:rPr lang="en-IN" sz="2400" dirty="0"/>
              <a:t>Hyper Parameter Tuning—SUPPORT VECTOR CLASSIFIER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49C28-A5DA-483D-9CB4-BA0F8E31C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784" y="1470906"/>
            <a:ext cx="4488794" cy="357895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tx1"/>
                </a:solidFill>
              </a:rPr>
              <a:t>Hyper Parameters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753356-3B68-4E6A-8520-5EF60EE0C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8684" y="2288997"/>
            <a:ext cx="5807457" cy="2644457"/>
          </a:xfrm>
        </p:spPr>
        <p:txBody>
          <a:bodyPr>
            <a:normAutofit/>
          </a:bodyPr>
          <a:lstStyle/>
          <a:p>
            <a:r>
              <a:rPr lang="en-IN" dirty="0"/>
              <a:t>kernel    :[“linear”, ”</a:t>
            </a:r>
            <a:r>
              <a:rPr lang="en-IN" dirty="0" err="1"/>
              <a:t>rbf</a:t>
            </a:r>
            <a:r>
              <a:rPr lang="en-IN" dirty="0"/>
              <a:t>” ,”poly”]</a:t>
            </a:r>
          </a:p>
          <a:p>
            <a:r>
              <a:rPr lang="en-IN" dirty="0"/>
              <a:t> C </a:t>
            </a:r>
          </a:p>
          <a:p>
            <a:r>
              <a:rPr lang="en-IN" dirty="0"/>
              <a:t>gamma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6A3179-D36E-4CE6-A128-3AAAE9A86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025" y="1387735"/>
            <a:ext cx="4488794" cy="460316"/>
          </a:xfrm>
        </p:spPr>
        <p:txBody>
          <a:bodyPr>
            <a:normAutofit fontScale="92500" lnSpcReduction="20000"/>
          </a:bodyPr>
          <a:lstStyle/>
          <a:p>
            <a:r>
              <a:rPr lang="en-IN" dirty="0" err="1">
                <a:solidFill>
                  <a:schemeClr val="tx1"/>
                </a:solidFill>
              </a:rPr>
              <a:t>Best_Params</a:t>
            </a:r>
            <a:r>
              <a:rPr lang="en-IN" dirty="0">
                <a:solidFill>
                  <a:schemeClr val="tx1"/>
                </a:solidFill>
              </a:rPr>
              <a:t>_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47598B-AEB0-4C29-848B-7F1C397BA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96142" y="1869740"/>
            <a:ext cx="4488794" cy="2637371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Kernel=“linear”</a:t>
            </a:r>
          </a:p>
          <a:p>
            <a:r>
              <a:rPr lang="en-IN" dirty="0"/>
              <a:t>C=10</a:t>
            </a:r>
          </a:p>
          <a:p>
            <a:r>
              <a:rPr lang="en-IN" dirty="0"/>
              <a:t>Gamma=1e-4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830B61F-3B5C-4C52-9439-168C422AC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196574"/>
              </p:ext>
            </p:extLst>
          </p:nvPr>
        </p:nvGraphicFramePr>
        <p:xfrm>
          <a:off x="19049" y="5065713"/>
          <a:ext cx="4235451" cy="1070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5785">
                  <a:extLst>
                    <a:ext uri="{9D8B030D-6E8A-4147-A177-3AD203B41FA5}">
                      <a16:colId xmlns:a16="http://schemas.microsoft.com/office/drawing/2014/main" val="3463086211"/>
                    </a:ext>
                  </a:extLst>
                </a:gridCol>
                <a:gridCol w="1221170">
                  <a:extLst>
                    <a:ext uri="{9D8B030D-6E8A-4147-A177-3AD203B41FA5}">
                      <a16:colId xmlns:a16="http://schemas.microsoft.com/office/drawing/2014/main" val="2837932941"/>
                    </a:ext>
                  </a:extLst>
                </a:gridCol>
                <a:gridCol w="1468496">
                  <a:extLst>
                    <a:ext uri="{9D8B030D-6E8A-4147-A177-3AD203B41FA5}">
                      <a16:colId xmlns:a16="http://schemas.microsoft.com/office/drawing/2014/main" val="3069097779"/>
                    </a:ext>
                  </a:extLst>
                </a:gridCol>
              </a:tblGrid>
              <a:tr h="10235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Score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SVC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SVC+Grid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73615622"/>
                  </a:ext>
                </a:extLst>
              </a:tr>
              <a:tr h="10235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96609045"/>
                  </a:ext>
                </a:extLst>
              </a:tr>
              <a:tr h="1023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Train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0.857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0.821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64738230"/>
                  </a:ext>
                </a:extLst>
              </a:tr>
              <a:tr h="1023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Test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0.837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0.825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7631199"/>
                  </a:ext>
                </a:extLst>
              </a:tr>
              <a:tr h="10235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12323280"/>
                  </a:ext>
                </a:extLst>
              </a:tr>
              <a:tr h="2009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Generalization Index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2260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5367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9DECB-D3DE-4849-8882-3F14C9531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134" y="211756"/>
            <a:ext cx="10742794" cy="1058780"/>
          </a:xfrm>
        </p:spPr>
        <p:txBody>
          <a:bodyPr>
            <a:normAutofit/>
          </a:bodyPr>
          <a:lstStyle/>
          <a:p>
            <a:pPr algn="l"/>
            <a:r>
              <a:rPr lang="en-IN" sz="2400" dirty="0"/>
              <a:t>Hyper Parameter Tuning—Ada Boost Classifier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49C28-A5DA-483D-9CB4-BA0F8E31C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784" y="1470906"/>
            <a:ext cx="4488794" cy="357895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tx1"/>
                </a:solidFill>
              </a:rPr>
              <a:t>Hyper Parameters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753356-3B68-4E6A-8520-5EF60EE0C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7286" y="2949398"/>
            <a:ext cx="5011362" cy="2644457"/>
          </a:xfrm>
        </p:spPr>
        <p:txBody>
          <a:bodyPr/>
          <a:lstStyle/>
          <a:p>
            <a:r>
              <a:rPr lang="en-IN" dirty="0"/>
              <a:t>learning _rate</a:t>
            </a:r>
          </a:p>
          <a:p>
            <a:r>
              <a:rPr lang="en-IN" dirty="0"/>
              <a:t> </a:t>
            </a:r>
            <a:r>
              <a:rPr lang="en-IN" dirty="0" err="1"/>
              <a:t>n_estimators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6A3179-D36E-4CE6-A128-3AAAE9A86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025" y="1387735"/>
            <a:ext cx="4488794" cy="460316"/>
          </a:xfrm>
        </p:spPr>
        <p:txBody>
          <a:bodyPr>
            <a:normAutofit fontScale="92500" lnSpcReduction="20000"/>
          </a:bodyPr>
          <a:lstStyle/>
          <a:p>
            <a:r>
              <a:rPr lang="en-IN" dirty="0" err="1">
                <a:solidFill>
                  <a:schemeClr val="tx1"/>
                </a:solidFill>
              </a:rPr>
              <a:t>Best_Params</a:t>
            </a:r>
            <a:r>
              <a:rPr lang="en-IN" dirty="0">
                <a:solidFill>
                  <a:schemeClr val="tx1"/>
                </a:solidFill>
              </a:rPr>
              <a:t>_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47598B-AEB0-4C29-848B-7F1C397BA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87675" y="2479343"/>
            <a:ext cx="4488794" cy="2637371"/>
          </a:xfrm>
        </p:spPr>
        <p:txBody>
          <a:bodyPr/>
          <a:lstStyle/>
          <a:p>
            <a:endParaRPr lang="en-IN" dirty="0"/>
          </a:p>
          <a:p>
            <a:r>
              <a:rPr lang="en-IN" dirty="0" err="1"/>
              <a:t>learning_rate</a:t>
            </a:r>
            <a:r>
              <a:rPr lang="en-IN" dirty="0"/>
              <a:t>=0.8</a:t>
            </a:r>
          </a:p>
          <a:p>
            <a:r>
              <a:rPr lang="en-IN" dirty="0" err="1"/>
              <a:t>n_estimators</a:t>
            </a:r>
            <a:r>
              <a:rPr lang="en-IN" dirty="0"/>
              <a:t>=100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B75B5B-0967-4E74-8EC0-6A2A3BDDF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619617"/>
              </p:ext>
            </p:extLst>
          </p:nvPr>
        </p:nvGraphicFramePr>
        <p:xfrm>
          <a:off x="25400" y="4753927"/>
          <a:ext cx="4178300" cy="1379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24103862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952835296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1635537240"/>
                    </a:ext>
                  </a:extLst>
                </a:gridCol>
              </a:tblGrid>
              <a:tr h="25361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Score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AdaBoost Classidfier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AdaBoost </a:t>
                      </a:r>
                      <a:r>
                        <a:rPr lang="en-IN" sz="1100" u="none" strike="noStrike" dirty="0" err="1">
                          <a:effectLst/>
                        </a:rPr>
                        <a:t>Classidfier</a:t>
                      </a:r>
                      <a:r>
                        <a:rPr lang="en-IN" sz="1100" u="none" strike="noStrike" dirty="0">
                          <a:effectLst/>
                        </a:rPr>
                        <a:t> +Grid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46830998"/>
                  </a:ext>
                </a:extLst>
              </a:tr>
              <a:tr h="1367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25214924"/>
                  </a:ext>
                </a:extLst>
              </a:tr>
              <a:tr h="136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Train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0.845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0.846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40731403"/>
                  </a:ext>
                </a:extLst>
              </a:tr>
              <a:tr h="136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Test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0.843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0.845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52094161"/>
                  </a:ext>
                </a:extLst>
              </a:tr>
              <a:tr h="1414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57810649"/>
                  </a:ext>
                </a:extLst>
              </a:tr>
              <a:tr h="25361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Generalization Index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3560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8134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9DECB-D3DE-4849-8882-3F14C9531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211756"/>
            <a:ext cx="10742794" cy="1058780"/>
          </a:xfrm>
        </p:spPr>
        <p:txBody>
          <a:bodyPr>
            <a:normAutofit/>
          </a:bodyPr>
          <a:lstStyle/>
          <a:p>
            <a:pPr algn="l"/>
            <a:r>
              <a:rPr lang="en-IN" sz="2400" dirty="0"/>
              <a:t>Hyper Parameter Tuning—Gradient  Boosting classifier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49C28-A5DA-483D-9CB4-BA0F8E31C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784" y="1470906"/>
            <a:ext cx="4488794" cy="357895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tx1"/>
                </a:solidFill>
              </a:rPr>
              <a:t>Hyper Parameters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753356-3B68-4E6A-8520-5EF60EE0C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8684" y="2288997"/>
            <a:ext cx="5500915" cy="2644457"/>
          </a:xfrm>
        </p:spPr>
        <p:txBody>
          <a:bodyPr/>
          <a:lstStyle/>
          <a:p>
            <a:r>
              <a:rPr lang="en-IN" dirty="0" err="1"/>
              <a:t>max_features</a:t>
            </a:r>
            <a:r>
              <a:rPr lang="en-IN" dirty="0"/>
              <a:t>           :[3,4,5,7]</a:t>
            </a:r>
          </a:p>
          <a:p>
            <a:r>
              <a:rPr lang="en-IN" dirty="0" err="1"/>
              <a:t>max_depth</a:t>
            </a:r>
            <a:r>
              <a:rPr lang="en-IN" dirty="0"/>
              <a:t>               :[2,3,5,6]</a:t>
            </a:r>
          </a:p>
          <a:p>
            <a:r>
              <a:rPr lang="en-IN" dirty="0" err="1"/>
              <a:t>n_estimators</a:t>
            </a:r>
            <a:r>
              <a:rPr lang="en-IN" dirty="0"/>
              <a:t>       :[100,200,300,400,500]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6A3179-D36E-4CE6-A128-3AAAE9A86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8492" y="1387735"/>
            <a:ext cx="4488794" cy="460316"/>
          </a:xfrm>
        </p:spPr>
        <p:txBody>
          <a:bodyPr>
            <a:normAutofit fontScale="92500" lnSpcReduction="20000"/>
          </a:bodyPr>
          <a:lstStyle/>
          <a:p>
            <a:r>
              <a:rPr lang="en-IN" dirty="0" err="1">
                <a:solidFill>
                  <a:schemeClr val="tx1"/>
                </a:solidFill>
              </a:rPr>
              <a:t>Best_Params</a:t>
            </a:r>
            <a:r>
              <a:rPr lang="en-IN" dirty="0">
                <a:solidFill>
                  <a:schemeClr val="tx1"/>
                </a:solidFill>
              </a:rPr>
              <a:t>_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47598B-AEB0-4C29-848B-7F1C397BA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024" y="1869740"/>
            <a:ext cx="4228911" cy="2637371"/>
          </a:xfrm>
        </p:spPr>
        <p:txBody>
          <a:bodyPr/>
          <a:lstStyle/>
          <a:p>
            <a:endParaRPr lang="en-IN" dirty="0"/>
          </a:p>
          <a:p>
            <a:r>
              <a:rPr lang="en-IN" dirty="0" err="1"/>
              <a:t>max_features</a:t>
            </a:r>
            <a:r>
              <a:rPr lang="en-IN" dirty="0"/>
              <a:t>           =4</a:t>
            </a:r>
          </a:p>
          <a:p>
            <a:r>
              <a:rPr lang="en-IN" dirty="0" err="1"/>
              <a:t>max_depth</a:t>
            </a:r>
            <a:r>
              <a:rPr lang="en-IN" dirty="0"/>
              <a:t>               =5</a:t>
            </a:r>
          </a:p>
          <a:p>
            <a:r>
              <a:rPr lang="en-IN" dirty="0" err="1"/>
              <a:t>n_estimators</a:t>
            </a:r>
            <a:r>
              <a:rPr lang="en-IN" dirty="0"/>
              <a:t>            = 200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C39DEB-2C7C-4800-BAB0-A467BF225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198724"/>
              </p:ext>
            </p:extLst>
          </p:nvPr>
        </p:nvGraphicFramePr>
        <p:xfrm>
          <a:off x="28575" y="4763453"/>
          <a:ext cx="4686300" cy="1379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32374157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35070971"/>
                    </a:ext>
                  </a:extLst>
                </a:gridCol>
                <a:gridCol w="2120900">
                  <a:extLst>
                    <a:ext uri="{9D8B030D-6E8A-4147-A177-3AD203B41FA5}">
                      <a16:colId xmlns:a16="http://schemas.microsoft.com/office/drawing/2014/main" val="2562885811"/>
                    </a:ext>
                  </a:extLst>
                </a:gridCol>
              </a:tblGrid>
              <a:tr h="21880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Score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Gradient Boosting Classifier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Gradient Boosting Classifier+Grid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46821331"/>
                  </a:ext>
                </a:extLst>
              </a:tr>
              <a:tr h="1179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79146601"/>
                  </a:ext>
                </a:extLst>
              </a:tr>
              <a:tr h="1179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Train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0.849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0.862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22747117"/>
                  </a:ext>
                </a:extLst>
              </a:tr>
              <a:tr h="1179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Test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0.847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0.851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88834041"/>
                  </a:ext>
                </a:extLst>
              </a:tr>
              <a:tr h="1220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93564392"/>
                  </a:ext>
                </a:extLst>
              </a:tr>
              <a:tr h="21880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Generalization Index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99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49703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6555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04A6-500B-4EA7-8978-C29A01B26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423" y="333377"/>
            <a:ext cx="8643154" cy="695324"/>
          </a:xfrm>
        </p:spPr>
        <p:txBody>
          <a:bodyPr/>
          <a:lstStyle/>
          <a:p>
            <a:pPr algn="l"/>
            <a:r>
              <a:rPr lang="en-IN" dirty="0"/>
              <a:t>PREDICTION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B02ABB-F265-4895-AD86-98EAF8A53AC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474788" y="2022475"/>
            <a:ext cx="4487862" cy="803275"/>
          </a:xfrm>
        </p:spPr>
        <p:txBody>
          <a:bodyPr/>
          <a:lstStyle/>
          <a:p>
            <a:r>
              <a:rPr lang="en-IN" dirty="0"/>
              <a:t>PRECISION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A2A497-0B4F-4310-9118-916C63FB7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8448" y="3725137"/>
            <a:ext cx="8643154" cy="1093987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22393389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394A-C3C9-4892-AC84-B84E22901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5129"/>
            <a:ext cx="9291215" cy="1280338"/>
          </a:xfrm>
        </p:spPr>
        <p:txBody>
          <a:bodyPr>
            <a:normAutofit/>
          </a:bodyPr>
          <a:lstStyle/>
          <a:p>
            <a:r>
              <a:rPr lang="en-IN" sz="2800" dirty="0"/>
              <a:t>EVALUATING models basis PREDICTIVE 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2CCF4-5F4C-4E10-976B-C5C83A980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005963" cy="238693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Accuracy                       : score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Classification report  : precision, f1-score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Confusion Matrix        : Type1 &amp; Type 2 Errors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ROC curve                    : AUC(area under the curve)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187474-010B-4FFE-AB69-7A6CFC24EB60}"/>
              </a:ext>
            </a:extLst>
          </p:cNvPr>
          <p:cNvSpPr txBox="1"/>
          <p:nvPr/>
        </p:nvSpPr>
        <p:spPr>
          <a:xfrm>
            <a:off x="1451579" y="4758267"/>
            <a:ext cx="98266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Depending upon the Problem-statement and Domain Requirements  </a:t>
            </a:r>
          </a:p>
          <a:p>
            <a:r>
              <a:rPr lang="en-IN" sz="2400" dirty="0"/>
              <a:t>the appropriate metrics are given adequate importance </a:t>
            </a:r>
          </a:p>
        </p:txBody>
      </p:sp>
    </p:spTree>
    <p:extLst>
      <p:ext uri="{BB962C8B-B14F-4D97-AF65-F5344CB8AC3E}">
        <p14:creationId xmlns:p14="http://schemas.microsoft.com/office/powerpoint/2010/main" val="9870934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8EB8-F83D-4039-A81E-242DF48A8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23851"/>
            <a:ext cx="9291215" cy="1068382"/>
          </a:xfrm>
        </p:spPr>
        <p:txBody>
          <a:bodyPr/>
          <a:lstStyle/>
          <a:p>
            <a:r>
              <a:rPr lang="en-IN" dirty="0"/>
              <a:t>Summarizing  the metrics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7023AAF-91CE-497D-AA5C-62B40E0A90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6205031"/>
              </p:ext>
            </p:extLst>
          </p:nvPr>
        </p:nvGraphicFramePr>
        <p:xfrm>
          <a:off x="2981325" y="1476375"/>
          <a:ext cx="5353049" cy="4152897"/>
        </p:xfrm>
        <a:graphic>
          <a:graphicData uri="http://schemas.openxmlformats.org/drawingml/2006/table">
            <a:tbl>
              <a:tblPr/>
              <a:tblGrid>
                <a:gridCol w="1240340">
                  <a:extLst>
                    <a:ext uri="{9D8B030D-6E8A-4147-A177-3AD203B41FA5}">
                      <a16:colId xmlns:a16="http://schemas.microsoft.com/office/drawing/2014/main" val="1732848265"/>
                    </a:ext>
                  </a:extLst>
                </a:gridCol>
                <a:gridCol w="783373">
                  <a:extLst>
                    <a:ext uri="{9D8B030D-6E8A-4147-A177-3AD203B41FA5}">
                      <a16:colId xmlns:a16="http://schemas.microsoft.com/office/drawing/2014/main" val="487470851"/>
                    </a:ext>
                  </a:extLst>
                </a:gridCol>
                <a:gridCol w="1876832">
                  <a:extLst>
                    <a:ext uri="{9D8B030D-6E8A-4147-A177-3AD203B41FA5}">
                      <a16:colId xmlns:a16="http://schemas.microsoft.com/office/drawing/2014/main" val="3213999851"/>
                    </a:ext>
                  </a:extLst>
                </a:gridCol>
                <a:gridCol w="783373">
                  <a:extLst>
                    <a:ext uri="{9D8B030D-6E8A-4147-A177-3AD203B41FA5}">
                      <a16:colId xmlns:a16="http://schemas.microsoft.com/office/drawing/2014/main" val="1846242501"/>
                    </a:ext>
                  </a:extLst>
                </a:gridCol>
                <a:gridCol w="669131">
                  <a:extLst>
                    <a:ext uri="{9D8B030D-6E8A-4147-A177-3AD203B41FA5}">
                      <a16:colId xmlns:a16="http://schemas.microsoft.com/office/drawing/2014/main" val="1991778591"/>
                    </a:ext>
                  </a:extLst>
                </a:gridCol>
              </a:tblGrid>
              <a:tr h="21080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PREDICTION</a:t>
                      </a:r>
                    </a:p>
                  </a:txBody>
                  <a:tcPr marL="5837" marR="5837" marT="583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Model </a:t>
                      </a:r>
                    </a:p>
                  </a:txBody>
                  <a:tcPr marL="5837" marR="5837" marT="583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5837" marR="5837" marT="58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Accuracy </a:t>
                      </a:r>
                    </a:p>
                  </a:txBody>
                  <a:tcPr marL="5837" marR="5837" marT="58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f1 score</a:t>
                      </a:r>
                    </a:p>
                  </a:txBody>
                  <a:tcPr marL="5837" marR="5837" marT="583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568280"/>
                  </a:ext>
                </a:extLst>
              </a:tr>
              <a:tr h="210807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7" marR="5837" marT="5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7" marR="5837" marT="58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7" marR="5837" marT="58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7" marR="5837" marT="58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7" marR="5837" marT="58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061667"/>
                  </a:ext>
                </a:extLst>
              </a:tr>
              <a:tr h="20378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Linear</a:t>
                      </a:r>
                    </a:p>
                  </a:txBody>
                  <a:tcPr marL="5837" marR="5837" marT="58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Model 1</a:t>
                      </a:r>
                    </a:p>
                  </a:txBody>
                  <a:tcPr marL="5837" marR="5837" marT="583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LR</a:t>
                      </a:r>
                    </a:p>
                  </a:txBody>
                  <a:tcPr marL="5837" marR="5837" marT="58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0.822</a:t>
                      </a:r>
                    </a:p>
                  </a:txBody>
                  <a:tcPr marL="5837" marR="5837" marT="58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5837" marR="5837" marT="583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33837"/>
                  </a:ext>
                </a:extLst>
              </a:tr>
              <a:tr h="20378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Model2</a:t>
                      </a:r>
                    </a:p>
                  </a:txBody>
                  <a:tcPr marL="5837" marR="5837" marT="583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LR+Grid</a:t>
                      </a:r>
                      <a:endParaRPr lang="en-IN" sz="10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7" marR="5837" marT="5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0.8003</a:t>
                      </a:r>
                    </a:p>
                  </a:txBody>
                  <a:tcPr marL="5837" marR="5837" marT="5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5837" marR="5837" marT="583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096406"/>
                  </a:ext>
                </a:extLst>
              </a:tr>
              <a:tr h="21080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Model 3</a:t>
                      </a:r>
                    </a:p>
                  </a:txBody>
                  <a:tcPr marL="5837" marR="5837" marT="583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LR+Penalty(l1)</a:t>
                      </a:r>
                    </a:p>
                  </a:txBody>
                  <a:tcPr marL="5837" marR="5837" marT="5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0.8209</a:t>
                      </a:r>
                    </a:p>
                  </a:txBody>
                  <a:tcPr marL="5837" marR="5837" marT="5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5837" marR="5837" marT="583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100139"/>
                  </a:ext>
                </a:extLst>
              </a:tr>
              <a:tr h="21080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Model 4</a:t>
                      </a:r>
                    </a:p>
                  </a:txBody>
                  <a:tcPr marL="5837" marR="5837" marT="583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LDA</a:t>
                      </a:r>
                    </a:p>
                  </a:txBody>
                  <a:tcPr marL="5837" marR="5837" marT="58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0.8375</a:t>
                      </a:r>
                    </a:p>
                  </a:txBody>
                  <a:tcPr marL="5837" marR="5837" marT="58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5837" marR="5837" marT="583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813529"/>
                  </a:ext>
                </a:extLst>
              </a:tr>
              <a:tr h="210807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7" marR="5837" marT="58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7" marR="5837" marT="58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7" marR="5837" marT="58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7" marR="5837" marT="58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7" marR="5837" marT="58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313928"/>
                  </a:ext>
                </a:extLst>
              </a:tr>
              <a:tr h="20378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Non Linear </a:t>
                      </a:r>
                    </a:p>
                  </a:txBody>
                  <a:tcPr marL="5837" marR="5837" marT="58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Model 5</a:t>
                      </a:r>
                    </a:p>
                  </a:txBody>
                  <a:tcPr marL="5837" marR="5837" marT="583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Decision Tree</a:t>
                      </a:r>
                    </a:p>
                  </a:txBody>
                  <a:tcPr marL="5837" marR="5837" marT="58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0.8005</a:t>
                      </a:r>
                    </a:p>
                  </a:txBody>
                  <a:tcPr marL="5837" marR="5837" marT="58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5837" marR="5837" marT="583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904600"/>
                  </a:ext>
                </a:extLst>
              </a:tr>
              <a:tr h="20378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Model 6</a:t>
                      </a:r>
                    </a:p>
                  </a:txBody>
                  <a:tcPr marL="5837" marR="5837" marT="583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Decision Tree +Grid</a:t>
                      </a:r>
                    </a:p>
                  </a:txBody>
                  <a:tcPr marL="5837" marR="5837" marT="5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0.83518</a:t>
                      </a:r>
                    </a:p>
                  </a:txBody>
                  <a:tcPr marL="5837" marR="5837" marT="5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5837" marR="5837" marT="583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013927"/>
                  </a:ext>
                </a:extLst>
              </a:tr>
              <a:tr h="20378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Model 7</a:t>
                      </a:r>
                    </a:p>
                  </a:txBody>
                  <a:tcPr marL="5837" marR="5837" marT="583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KNN</a:t>
                      </a:r>
                    </a:p>
                  </a:txBody>
                  <a:tcPr marL="5837" marR="5837" marT="5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0.8174</a:t>
                      </a:r>
                    </a:p>
                  </a:txBody>
                  <a:tcPr marL="5837" marR="5837" marT="5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5837" marR="5837" marT="583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761397"/>
                  </a:ext>
                </a:extLst>
              </a:tr>
              <a:tr h="21080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Model 8</a:t>
                      </a:r>
                    </a:p>
                  </a:txBody>
                  <a:tcPr marL="5837" marR="5837" marT="583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Naive-Bayes</a:t>
                      </a:r>
                    </a:p>
                  </a:txBody>
                  <a:tcPr marL="5837" marR="5837" marT="5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0.7875</a:t>
                      </a:r>
                    </a:p>
                  </a:txBody>
                  <a:tcPr marL="5837" marR="5837" marT="5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5837" marR="5837" marT="583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397265"/>
                  </a:ext>
                </a:extLst>
              </a:tr>
              <a:tr h="21080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Model 9</a:t>
                      </a:r>
                    </a:p>
                  </a:txBody>
                  <a:tcPr marL="5837" marR="5837" marT="583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SVM</a:t>
                      </a:r>
                    </a:p>
                  </a:txBody>
                  <a:tcPr marL="5837" marR="5837" marT="58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0.8375</a:t>
                      </a:r>
                    </a:p>
                  </a:txBody>
                  <a:tcPr marL="5837" marR="5837" marT="58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5837" marR="5837" marT="583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32274"/>
                  </a:ext>
                </a:extLst>
              </a:tr>
              <a:tr h="21080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Model 10</a:t>
                      </a:r>
                    </a:p>
                  </a:txBody>
                  <a:tcPr marL="5837" marR="5837" marT="583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SVM+Grid</a:t>
                      </a:r>
                    </a:p>
                  </a:txBody>
                  <a:tcPr marL="5837" marR="5837" marT="58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0.8245</a:t>
                      </a:r>
                    </a:p>
                  </a:txBody>
                  <a:tcPr marL="5837" marR="5837" marT="58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5837" marR="5837" marT="583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193833"/>
                  </a:ext>
                </a:extLst>
              </a:tr>
              <a:tr h="210807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7" marR="5837" marT="58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7" marR="5837" marT="58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7" marR="5837" marT="58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7" marR="5837" marT="58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5837" marR="5837" marT="58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530890"/>
                  </a:ext>
                </a:extLst>
              </a:tr>
              <a:tr h="20378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Ensemble</a:t>
                      </a:r>
                    </a:p>
                  </a:txBody>
                  <a:tcPr marL="5837" marR="5837" marT="58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Model 11</a:t>
                      </a:r>
                    </a:p>
                  </a:txBody>
                  <a:tcPr marL="5837" marR="5837" marT="583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5837" marR="5837" marT="58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0.8243</a:t>
                      </a:r>
                    </a:p>
                  </a:txBody>
                  <a:tcPr marL="5837" marR="5837" marT="58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5837" marR="5837" marT="583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006678"/>
                  </a:ext>
                </a:extLst>
              </a:tr>
              <a:tr h="20378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Model 12</a:t>
                      </a:r>
                    </a:p>
                  </a:txBody>
                  <a:tcPr marL="5837" marR="5837" marT="583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Random Forest +Grid</a:t>
                      </a:r>
                    </a:p>
                  </a:txBody>
                  <a:tcPr marL="5837" marR="5837" marT="5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0.8379</a:t>
                      </a:r>
                    </a:p>
                  </a:txBody>
                  <a:tcPr marL="5837" marR="5837" marT="5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5837" marR="5837" marT="583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348056"/>
                  </a:ext>
                </a:extLst>
              </a:tr>
              <a:tr h="20378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Model 13</a:t>
                      </a:r>
                    </a:p>
                  </a:txBody>
                  <a:tcPr marL="5837" marR="5837" marT="583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Ada Boost</a:t>
                      </a:r>
                    </a:p>
                  </a:txBody>
                  <a:tcPr marL="5837" marR="5837" marT="5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0.8455</a:t>
                      </a:r>
                    </a:p>
                  </a:txBody>
                  <a:tcPr marL="5837" marR="5837" marT="5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5837" marR="5837" marT="583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8292912"/>
                  </a:ext>
                </a:extLst>
              </a:tr>
              <a:tr h="20378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Model 14</a:t>
                      </a:r>
                    </a:p>
                  </a:txBody>
                  <a:tcPr marL="5837" marR="5837" marT="583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Ada Boost+Grid</a:t>
                      </a:r>
                    </a:p>
                  </a:txBody>
                  <a:tcPr marL="5837" marR="5837" marT="5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0.8474</a:t>
                      </a:r>
                    </a:p>
                  </a:txBody>
                  <a:tcPr marL="5837" marR="5837" marT="5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5837" marR="5837" marT="583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743531"/>
                  </a:ext>
                </a:extLst>
              </a:tr>
              <a:tr h="21080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Model 15</a:t>
                      </a:r>
                    </a:p>
                  </a:txBody>
                  <a:tcPr marL="5837" marR="5837" marT="583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Gradient Boosting </a:t>
                      </a:r>
                    </a:p>
                  </a:txBody>
                  <a:tcPr marL="5837" marR="5837" marT="5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0.8485</a:t>
                      </a:r>
                    </a:p>
                  </a:txBody>
                  <a:tcPr marL="5837" marR="5837" marT="5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5837" marR="5837" marT="583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462011"/>
                  </a:ext>
                </a:extLst>
              </a:tr>
              <a:tr h="21080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Model 16</a:t>
                      </a:r>
                    </a:p>
                  </a:txBody>
                  <a:tcPr marL="5837" marR="5837" marT="583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Gradient Boosting +Grid</a:t>
                      </a:r>
                    </a:p>
                  </a:txBody>
                  <a:tcPr marL="5837" marR="5837" marT="583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0.8514</a:t>
                      </a:r>
                    </a:p>
                  </a:txBody>
                  <a:tcPr marL="5837" marR="5837" marT="583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5837" marR="5837" marT="583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55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1003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D0053D0-15A8-449E-A019-454A363B8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266701"/>
            <a:ext cx="10542769" cy="533399"/>
          </a:xfrm>
        </p:spPr>
        <p:txBody>
          <a:bodyPr>
            <a:normAutofit/>
          </a:bodyPr>
          <a:lstStyle/>
          <a:p>
            <a:pPr algn="l"/>
            <a:r>
              <a:rPr lang="en-IN" sz="2800" dirty="0"/>
              <a:t>Mapping model accuracy  …1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52549B4-70E9-4A14-8ABE-5C9FF5146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966" y="1057525"/>
            <a:ext cx="4488794" cy="447426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LINEAR  MODELS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4DFB43B-BF47-4FFC-B1E0-6FB695B227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9F99F18-731B-4E6D-8129-5BAF221AD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22750" y="996441"/>
            <a:ext cx="4488794" cy="533399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Non-Linear MODELS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65395C2E-2EBA-412A-A56B-057B7873B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02" y="1695450"/>
            <a:ext cx="5478823" cy="378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BC6C929-8321-45F4-97B8-C16B18A039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3B2714B5-E3C5-4658-9A4B-BD9971F35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140" y="1695064"/>
            <a:ext cx="5163080" cy="378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2719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11071-F7ED-4DD3-B4BE-1D7C6D65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C584E-C265-43F8-AA77-7A77DD007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316" y="1093240"/>
            <a:ext cx="4488794" cy="80223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Non Linear Model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4D874A-C466-4AE0-8EE8-E197AB1F7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03575" y="1070503"/>
            <a:ext cx="4488794" cy="80223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EMSEMBLE 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AA6EBFB-41A6-4961-9C5A-AA7FE8927BF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16" y="1895476"/>
            <a:ext cx="4807081" cy="356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7BB2A43C-D23F-4DD8-A4D9-0EB1436EE5AF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245" y="1895476"/>
            <a:ext cx="4909549" cy="358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1">
            <a:extLst>
              <a:ext uri="{FF2B5EF4-FFF2-40B4-BE49-F238E27FC236}">
                <a16:creationId xmlns:a16="http://schemas.microsoft.com/office/drawing/2014/main" id="{DC31206D-7F5E-4C7C-A4D4-B3546E2704B0}"/>
              </a:ext>
            </a:extLst>
          </p:cNvPr>
          <p:cNvSpPr txBox="1">
            <a:spLocks/>
          </p:cNvSpPr>
          <p:nvPr/>
        </p:nvSpPr>
        <p:spPr>
          <a:xfrm>
            <a:off x="200025" y="266701"/>
            <a:ext cx="10542769" cy="53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/>
              <a:t>Mapping model </a:t>
            </a:r>
            <a:r>
              <a:rPr lang="en-IN" sz="2400" dirty="0"/>
              <a:t>accuracy</a:t>
            </a:r>
            <a:r>
              <a:rPr lang="en-IN" sz="2800" dirty="0"/>
              <a:t>  ..2</a:t>
            </a:r>
          </a:p>
        </p:txBody>
      </p:sp>
    </p:spTree>
    <p:extLst>
      <p:ext uri="{BB962C8B-B14F-4D97-AF65-F5344CB8AC3E}">
        <p14:creationId xmlns:p14="http://schemas.microsoft.com/office/powerpoint/2010/main" val="12289991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DE7D-A6DE-4EFA-A95F-773F4DF63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798973"/>
            <a:ext cx="4143375" cy="1048877"/>
          </a:xfrm>
        </p:spPr>
        <p:txBody>
          <a:bodyPr>
            <a:normAutofit fontScale="90000"/>
          </a:bodyPr>
          <a:lstStyle/>
          <a:p>
            <a:r>
              <a:rPr lang="en-IN" dirty="0"/>
              <a:t>CAN WE INCREASE THE ACCURACY BY SCALING THE FEATURE MATRIX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11792-C11D-46B7-AFA9-9B96B9AF6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91DF1-B5B4-4C18-A2A9-5A2D3CBDC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2646" y="1948191"/>
            <a:ext cx="4143375" cy="350548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8F9CE7FA-490D-47FB-879D-1A58204DD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324" y="714375"/>
            <a:ext cx="6600505" cy="473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36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D6912B-7EA0-4A46-A707-4B21846E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JOURNEY..1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75022-98C2-46D4-8AE1-A2FF4B7071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Pre –modelling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73763-F323-4604-9DA2-32F24169D7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Load / Eyeball the data set </a:t>
            </a:r>
          </a:p>
          <a:p>
            <a:r>
              <a:rPr lang="en-IN" dirty="0"/>
              <a:t>Clean the data set </a:t>
            </a:r>
          </a:p>
          <a:p>
            <a:r>
              <a:rPr lang="en-IN" dirty="0"/>
              <a:t>EDA</a:t>
            </a:r>
          </a:p>
          <a:p>
            <a:r>
              <a:rPr lang="en-IN" dirty="0"/>
              <a:t>Feature Engineering </a:t>
            </a:r>
          </a:p>
          <a:p>
            <a:r>
              <a:rPr lang="en-IN" dirty="0"/>
              <a:t>Class Imbalance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0EAEAC-540C-4F4F-9BA4-8134AAC5F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MODELLING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712BD12-3219-444E-9FD5-1FCF1A52B65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RE-SAMPLING </a:t>
            </a:r>
          </a:p>
          <a:p>
            <a:r>
              <a:rPr lang="en-IN" dirty="0"/>
              <a:t>CLASSIFICATION MODELS</a:t>
            </a:r>
          </a:p>
          <a:p>
            <a:pPr lvl="1"/>
            <a:r>
              <a:rPr lang="en-IN" dirty="0"/>
              <a:t>Linear</a:t>
            </a:r>
          </a:p>
          <a:p>
            <a:pPr lvl="1"/>
            <a:r>
              <a:rPr lang="en-IN" dirty="0"/>
              <a:t>Non Linear</a:t>
            </a:r>
          </a:p>
          <a:p>
            <a:pPr lvl="1"/>
            <a:r>
              <a:rPr lang="en-IN" dirty="0"/>
              <a:t>Ensemble</a:t>
            </a:r>
          </a:p>
          <a:p>
            <a:pPr lvl="1"/>
            <a:r>
              <a:rPr lang="en-IN" dirty="0"/>
              <a:t>Voting Classifier </a:t>
            </a:r>
          </a:p>
          <a:p>
            <a:r>
              <a:rPr lang="en-IN" dirty="0"/>
              <a:t>Hyper Parameter Optimization –Tuning  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758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4BA6C6A-074F-4AB9-90B6-1E6A2A158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423" y="295275"/>
            <a:ext cx="8643154" cy="771525"/>
          </a:xfrm>
        </p:spPr>
        <p:txBody>
          <a:bodyPr/>
          <a:lstStyle/>
          <a:p>
            <a:r>
              <a:rPr lang="en-IN" dirty="0"/>
              <a:t>MODEL SELECTION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34B8EF3-794C-41CD-8722-B012D5EE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1590675"/>
            <a:ext cx="11572875" cy="3228449"/>
          </a:xfrm>
        </p:spPr>
        <p:txBody>
          <a:bodyPr/>
          <a:lstStyle/>
          <a:p>
            <a:r>
              <a:rPr lang="en-IN" dirty="0"/>
              <a:t>Ideally   deployment of  17 models recommended , however keeping in mind the cost and time  we recommend  1 model each from each category </a:t>
            </a:r>
          </a:p>
          <a:p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Linear Model –LDA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Non-Linear Model –SVC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Ensemble Model –Gradient Boosting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87614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32DD66-D1DB-4734-9194-EC45439D0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423" y="192698"/>
            <a:ext cx="8637073" cy="426427"/>
          </a:xfrm>
        </p:spPr>
        <p:txBody>
          <a:bodyPr>
            <a:noAutofit/>
          </a:bodyPr>
          <a:lstStyle/>
          <a:p>
            <a:r>
              <a:rPr lang="en-IN" sz="2400" dirty="0"/>
              <a:t>FINAL METRICS OF THE RECOMMENDED MODELS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D6CE3F7-D0B2-454E-8159-31777F83C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EB4C8FB-6F70-4E8F-99E8-FC66C4C4F3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456032"/>
              </p:ext>
            </p:extLst>
          </p:nvPr>
        </p:nvGraphicFramePr>
        <p:xfrm>
          <a:off x="910902" y="1114425"/>
          <a:ext cx="10370195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Worksheet" r:id="rId3" imgW="6178731" imgH="1339887" progId="Excel.Sheet.12">
                  <p:embed/>
                </p:oleObj>
              </mc:Choice>
              <mc:Fallback>
                <p:oleObj name="Worksheet" r:id="rId3" imgW="6178731" imgH="133988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0902" y="1114425"/>
                        <a:ext cx="10370195" cy="21145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809A8CC-FBE0-44E1-8F02-91EE049BED1C}"/>
              </a:ext>
            </a:extLst>
          </p:cNvPr>
          <p:cNvSpPr txBox="1"/>
          <p:nvPr/>
        </p:nvSpPr>
        <p:spPr>
          <a:xfrm>
            <a:off x="1143000" y="3886200"/>
            <a:ext cx="2456763" cy="1477328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 Gradient Boosting :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Highest Accuracy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Highest Precision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F36130-DDF7-49B4-A0DA-6E639C666AED}"/>
              </a:ext>
            </a:extLst>
          </p:cNvPr>
          <p:cNvSpPr txBox="1"/>
          <p:nvPr/>
        </p:nvSpPr>
        <p:spPr>
          <a:xfrm>
            <a:off x="4057650" y="3943350"/>
            <a:ext cx="2642968" cy="1477328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 LDA: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Lowest Type 1 Error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64067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554EC-24F7-4BF0-B53F-C8E8F44BE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180975"/>
            <a:ext cx="10485619" cy="971551"/>
          </a:xfrm>
        </p:spPr>
        <p:txBody>
          <a:bodyPr>
            <a:normAutofit/>
          </a:bodyPr>
          <a:lstStyle/>
          <a:p>
            <a:pPr algn="l"/>
            <a:r>
              <a:rPr lang="en-IN" sz="2400" dirty="0"/>
              <a:t>ROC –FINALIZED 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9F871-0282-45A6-8D2D-4116A321E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166" y="1057525"/>
            <a:ext cx="4488794" cy="695076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LDA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BBBE8D-F6E7-4149-9FAE-4ABE668F2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024" y="1261004"/>
            <a:ext cx="5612125" cy="598464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Gradient Boosting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B925B3-1F74-49C6-B0ED-EB09BA6FE5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29713D2-7A62-416F-AD70-5AEAA9F6C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992359"/>
            <a:ext cx="5412110" cy="352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7B91FF5E-144D-4AA5-B711-2F897725F827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242" y="1992360"/>
            <a:ext cx="4121551" cy="346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91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F9A7-111C-42FB-A083-902186A55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JOURNEY..2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86E53-5075-4239-931F-0D25866E4B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POST MODELLING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2F08F0-5818-44B8-9415-C2A86CFD68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/>
          </a:p>
          <a:p>
            <a:r>
              <a:rPr lang="en-IN" dirty="0"/>
              <a:t>Classification Evaluation metrics </a:t>
            </a:r>
          </a:p>
          <a:p>
            <a:pPr lvl="1"/>
            <a:r>
              <a:rPr lang="en-IN" dirty="0"/>
              <a:t>Accuracy </a:t>
            </a:r>
          </a:p>
          <a:p>
            <a:pPr lvl="1"/>
            <a:r>
              <a:rPr lang="en-IN" dirty="0"/>
              <a:t>Precision </a:t>
            </a:r>
          </a:p>
          <a:p>
            <a:pPr lvl="1"/>
            <a:r>
              <a:rPr lang="en-IN" dirty="0"/>
              <a:t>Type 1 &amp; Type 2 Errors </a:t>
            </a:r>
          </a:p>
          <a:p>
            <a:pPr lvl="1"/>
            <a:r>
              <a:rPr lang="en-IN" dirty="0"/>
              <a:t>F1 score </a:t>
            </a:r>
          </a:p>
          <a:p>
            <a:pPr lvl="1"/>
            <a:r>
              <a:rPr lang="en-IN" dirty="0"/>
              <a:t>AUC </a:t>
            </a:r>
          </a:p>
          <a:p>
            <a:pPr lvl="1"/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8B27FC-D4E7-4AFF-A858-6024E7E8B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MODEL SELECTION STRATEGY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34CE2F-D051-45F7-9417-49D79D6B10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/>
          </a:p>
          <a:p>
            <a:r>
              <a:rPr lang="en-IN" dirty="0"/>
              <a:t>Models chosen for deployment  </a:t>
            </a:r>
          </a:p>
          <a:p>
            <a:pPr lvl="1"/>
            <a:r>
              <a:rPr lang="en-IN" dirty="0"/>
              <a:t>Basis Domain /Business </a:t>
            </a:r>
          </a:p>
          <a:p>
            <a:pPr lvl="1"/>
            <a:r>
              <a:rPr lang="en-IN" dirty="0"/>
              <a:t>Basis Data-set </a:t>
            </a:r>
          </a:p>
        </p:txBody>
      </p:sp>
    </p:spTree>
    <p:extLst>
      <p:ext uri="{BB962C8B-B14F-4D97-AF65-F5344CB8AC3E}">
        <p14:creationId xmlns:p14="http://schemas.microsoft.com/office/powerpoint/2010/main" val="1724709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957B-FE65-4BB2-BDCA-AC900EFE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dirty="0"/>
              <a:t>Pre -</a:t>
            </a:r>
            <a:r>
              <a:rPr lang="en-IN" sz="2400" dirty="0" err="1"/>
              <a:t>modelling..DATA</a:t>
            </a:r>
            <a:r>
              <a:rPr lang="en-IN" sz="2400" dirty="0"/>
              <a:t> CLEANING 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471E941-C15E-43B9-A794-DA47FA3C7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INITIAL DATASET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60D3BF8-7F20-4262-B295-1836C216A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CLEANED DATASET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A145462-AC5B-469A-AFDE-169446365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2225" y="3429000"/>
            <a:ext cx="4488794" cy="2029863"/>
          </a:xfrm>
        </p:spPr>
        <p:txBody>
          <a:bodyPr/>
          <a:lstStyle/>
          <a:p>
            <a:r>
              <a:rPr lang="en-IN" dirty="0"/>
              <a:t>TOTAL FEATURES : 15</a:t>
            </a:r>
          </a:p>
          <a:p>
            <a:r>
              <a:rPr lang="en-IN" dirty="0"/>
              <a:t>TOTAL OBSERVATION:</a:t>
            </a:r>
          </a:p>
          <a:p>
            <a:pPr marL="0" indent="0">
              <a:buNone/>
            </a:pPr>
            <a:r>
              <a:rPr lang="en-IN" dirty="0"/>
              <a:t>   (45222,15)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3C73BE9B-5AD3-4404-B803-91573A91E87A}"/>
              </a:ext>
            </a:extLst>
          </p:cNvPr>
          <p:cNvSpPr txBox="1">
            <a:spLocks/>
          </p:cNvSpPr>
          <p:nvPr/>
        </p:nvSpPr>
        <p:spPr>
          <a:xfrm>
            <a:off x="1303025" y="2754817"/>
            <a:ext cx="4488794" cy="2637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4CB639A-16F7-420B-824A-13B33F6F1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3429000"/>
            <a:ext cx="4488794" cy="2039726"/>
          </a:xfrm>
        </p:spPr>
        <p:txBody>
          <a:bodyPr/>
          <a:lstStyle/>
          <a:p>
            <a:r>
              <a:rPr lang="en-IN" dirty="0"/>
              <a:t>TOTAL  FEATURES : 15</a:t>
            </a:r>
          </a:p>
          <a:p>
            <a:r>
              <a:rPr lang="en-IN" dirty="0"/>
              <a:t>TOTAL OBSERVATIONS : (48842,15)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B227712-BD7E-437D-9526-5335FAD78681}"/>
              </a:ext>
            </a:extLst>
          </p:cNvPr>
          <p:cNvSpPr/>
          <p:nvPr/>
        </p:nvSpPr>
        <p:spPr>
          <a:xfrm>
            <a:off x="1114425" y="5276849"/>
            <a:ext cx="9467850" cy="776988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Inclusive  of Trained /Test Data </a:t>
            </a:r>
          </a:p>
          <a:p>
            <a:pPr algn="ctr"/>
            <a:r>
              <a:rPr lang="en-IN" dirty="0"/>
              <a:t>Junk Values : “?  “</a:t>
            </a:r>
          </a:p>
          <a:p>
            <a:pPr algn="ctr"/>
            <a:r>
              <a:rPr lang="en-IN" dirty="0"/>
              <a:t>Class columns – “&gt;=. ,  &gt;=,  &lt;=. , &lt;=   cleaned to (&gt;=)= 1  &amp;  (&lt;=)=0</a:t>
            </a:r>
          </a:p>
        </p:txBody>
      </p:sp>
    </p:spTree>
    <p:extLst>
      <p:ext uri="{BB962C8B-B14F-4D97-AF65-F5344CB8AC3E}">
        <p14:creationId xmlns:p14="http://schemas.microsoft.com/office/powerpoint/2010/main" val="1621647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ABAE-D176-4C9B-B89D-332DD404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471831"/>
          </a:xfrm>
        </p:spPr>
        <p:txBody>
          <a:bodyPr>
            <a:noAutofit/>
          </a:bodyPr>
          <a:lstStyle/>
          <a:p>
            <a:pPr algn="l"/>
            <a:r>
              <a:rPr lang="en-IN" sz="2400" dirty="0"/>
              <a:t>Pre modelling -EDA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60206-FD61-44E3-9178-F8B477135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466850"/>
            <a:ext cx="4577746" cy="2924175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Univariate </a:t>
            </a:r>
          </a:p>
          <a:p>
            <a:r>
              <a:rPr lang="en-IN" dirty="0"/>
              <a:t>Bivariate </a:t>
            </a:r>
          </a:p>
          <a:p>
            <a:r>
              <a:rPr lang="en-IN" dirty="0"/>
              <a:t>Multivariate </a:t>
            </a:r>
          </a:p>
          <a:p>
            <a:r>
              <a:rPr lang="en-IN" dirty="0"/>
              <a:t>Pivot Tables /Cross –Tab Charts 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7D69E6D-31A5-4425-9287-2D6C6874D0FE}"/>
              </a:ext>
            </a:extLst>
          </p:cNvPr>
          <p:cNvSpPr/>
          <p:nvPr/>
        </p:nvSpPr>
        <p:spPr>
          <a:xfrm>
            <a:off x="5838825" y="1847850"/>
            <a:ext cx="485775" cy="21050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7C9B4-135F-43D9-AD9D-3D835ACEB732}"/>
              </a:ext>
            </a:extLst>
          </p:cNvPr>
          <p:cNvSpPr txBox="1"/>
          <p:nvPr/>
        </p:nvSpPr>
        <p:spPr>
          <a:xfrm>
            <a:off x="6562725" y="2543175"/>
            <a:ext cx="4600575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Understanding the data structure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Key characteristics of Features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Data Insights </a:t>
            </a:r>
          </a:p>
        </p:txBody>
      </p:sp>
    </p:spTree>
    <p:extLst>
      <p:ext uri="{BB962C8B-B14F-4D97-AF65-F5344CB8AC3E}">
        <p14:creationId xmlns:p14="http://schemas.microsoft.com/office/powerpoint/2010/main" val="157155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7C770B-A20B-4B04-9B9B-DDB21692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21" y="330199"/>
            <a:ext cx="3857626" cy="755651"/>
          </a:xfrm>
        </p:spPr>
        <p:txBody>
          <a:bodyPr>
            <a:normAutofit/>
          </a:bodyPr>
          <a:lstStyle/>
          <a:p>
            <a:r>
              <a:rPr lang="en-IN" dirty="0"/>
              <a:t>DATA SET CHARACTERISTICS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CCFC0E-9439-41D9-9FBA-0C43F8D19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C8D451-E573-4A44-9E41-255D951D9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435" y="1929141"/>
            <a:ext cx="3974512" cy="2248181"/>
          </a:xfrm>
          <a:solidFill>
            <a:schemeClr val="bg2"/>
          </a:solidFill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Age is right –skewed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College &amp; Above with ~ 8 </a:t>
            </a:r>
            <a:r>
              <a:rPr lang="en-IN" dirty="0" err="1"/>
              <a:t>yrs</a:t>
            </a:r>
            <a:r>
              <a:rPr lang="en-IN" dirty="0"/>
              <a:t>  spent on Education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Dominated by White  population from USA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Male : Female @ 66:34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Married 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052412-0369-4F0A-9564-907EF844B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043" y="219075"/>
            <a:ext cx="7983270" cy="593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9929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470</TotalTime>
  <Words>1939</Words>
  <Application>Microsoft Office PowerPoint</Application>
  <PresentationFormat>Widescreen</PresentationFormat>
  <Paragraphs>568</Paragraphs>
  <Slides>52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Rockwell</vt:lpstr>
      <vt:lpstr>Gallery</vt:lpstr>
      <vt:lpstr>Worksheet</vt:lpstr>
      <vt:lpstr>PowerPoint Presentation</vt:lpstr>
      <vt:lpstr>Problem -Statement</vt:lpstr>
      <vt:lpstr>THE DATA SET </vt:lpstr>
      <vt:lpstr>APPROACH </vt:lpstr>
      <vt:lpstr>THE JOURNEY..1 </vt:lpstr>
      <vt:lpstr>THE JOURNEY..2 </vt:lpstr>
      <vt:lpstr>Pre -modelling..DATA CLEANING  </vt:lpstr>
      <vt:lpstr>Pre modelling -EDA</vt:lpstr>
      <vt:lpstr>DATA SET CHARACTERISTICS </vt:lpstr>
      <vt:lpstr>Higher Education years is associated with higher incomes across all  social strata </vt:lpstr>
      <vt:lpstr>PowerPoint Presentation</vt:lpstr>
      <vt:lpstr>FOR MALES-EDUCATION &amp; WORK-HRS PLAYS AN IMPORTANT ROLE  TOWARDS EARNING HIGHER INCOME</vt:lpstr>
      <vt:lpstr>HIGHER INCOMES ASSOCIATED WITH  WHITES &amp; ASIAN-PAC </vt:lpstr>
      <vt:lpstr>FEATURE INTERACTIONS </vt:lpstr>
      <vt:lpstr>Numeric Features are not correlated </vt:lpstr>
      <vt:lpstr>MAPPING EDUCATION _NUM  VS HRS_WK </vt:lpstr>
      <vt:lpstr>PRIVATE SECTOR  / WHITE  DOMINATES DATASET REPRESENTATION   ACROSS CLASS LABELS </vt:lpstr>
      <vt:lpstr>DATA SET REPRESENTED BY MULTIPLE OCCUPATIONS  ACROSS LABELS </vt:lpstr>
      <vt:lpstr>Higher work- hrs associated with Higher capital gains </vt:lpstr>
      <vt:lpstr>WORKCLASS  &amp; RACE IMBALANCE </vt:lpstr>
      <vt:lpstr>REBALANCING  EDUCATION </vt:lpstr>
      <vt:lpstr>TO SUMMARIZE </vt:lpstr>
      <vt:lpstr>FEATURE ENGINEERING </vt:lpstr>
      <vt:lpstr> 2 CATEGORICAL FEATURES CREATED </vt:lpstr>
      <vt:lpstr>Feature creation –3 Numerical features created </vt:lpstr>
      <vt:lpstr>ANNOVA</vt:lpstr>
      <vt:lpstr>Given high skews for numerical features –FEATURE BINNING REOMMENDED </vt:lpstr>
      <vt:lpstr>Binning Numerical features </vt:lpstr>
      <vt:lpstr>Re-balancing   CATEGORICAL FEATURES </vt:lpstr>
      <vt:lpstr>DATA TRANSFORMATION </vt:lpstr>
      <vt:lpstr>DATA TRANSFORMATION</vt:lpstr>
      <vt:lpstr>DATA TRANSFORMATION –In sum</vt:lpstr>
      <vt:lpstr>2 TECHNIQUES USED FOR FEATURE SELECTION </vt:lpstr>
      <vt:lpstr>FEATURE SELECTION </vt:lpstr>
      <vt:lpstr>DATA SET SPLITS </vt:lpstr>
      <vt:lpstr>Machine learning libraries-MODELS</vt:lpstr>
      <vt:lpstr>MACHINE LEARNING MODELS..1</vt:lpstr>
      <vt:lpstr>MACHINE LEARNING MODELS 2</vt:lpstr>
      <vt:lpstr>Hyper Parameter Tuning—LOGISTIC REGRESSION  </vt:lpstr>
      <vt:lpstr>Hyper Parameter Tuning—DECISION TREE  </vt:lpstr>
      <vt:lpstr>Hyper Parameter Tuning—SUPPORT VECTOR CLASSIFIER </vt:lpstr>
      <vt:lpstr>Hyper Parameter Tuning—Ada Boost Classifier  </vt:lpstr>
      <vt:lpstr>Hyper Parameter Tuning—Gradient  Boosting classifier</vt:lpstr>
      <vt:lpstr>PREDICTION </vt:lpstr>
      <vt:lpstr>EVALUATING models basis PREDICTIVE  METRICS</vt:lpstr>
      <vt:lpstr>Summarizing  the metrics </vt:lpstr>
      <vt:lpstr>Mapping model accuracy  …1</vt:lpstr>
      <vt:lpstr>PowerPoint Presentation</vt:lpstr>
      <vt:lpstr>CAN WE INCREASE THE ACCURACY BY SCALING THE FEATURE MATRIX </vt:lpstr>
      <vt:lpstr>MODEL SELECTION </vt:lpstr>
      <vt:lpstr>FINAL METRICS OF THE RECOMMENDED MODELS</vt:lpstr>
      <vt:lpstr>ROC –FINALIZED 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this presentation ..</dc:title>
  <dc:creator>joydeep raha</dc:creator>
  <cp:lastModifiedBy>joydeep raha</cp:lastModifiedBy>
  <cp:revision>53</cp:revision>
  <dcterms:created xsi:type="dcterms:W3CDTF">2019-02-12T18:37:09Z</dcterms:created>
  <dcterms:modified xsi:type="dcterms:W3CDTF">2019-02-21T04:27:12Z</dcterms:modified>
</cp:coreProperties>
</file>