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31454725" cy="41148000"/>
  <p:notesSz cx="6858000" cy="9144000"/>
  <p:defaultTextStyle>
    <a:defPPr>
      <a:defRPr lang="en-US"/>
    </a:defPPr>
    <a:lvl1pPr marL="0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1pPr>
    <a:lvl2pPr marL="1313261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2pPr>
    <a:lvl3pPr marL="2626523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3pPr>
    <a:lvl4pPr marL="3939784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4pPr>
    <a:lvl5pPr marL="5253045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5pPr>
    <a:lvl6pPr marL="6566306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6pPr>
    <a:lvl7pPr marL="7879568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7pPr>
    <a:lvl8pPr marL="9192829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8pPr>
    <a:lvl9pPr marL="10506090" algn="l" defTabSz="2626523" rtl="0" eaLnBrk="1" latinLnBrk="0" hangingPunct="1">
      <a:defRPr sz="51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1" userDrawn="1">
          <p15:clr>
            <a:srgbClr val="A4A3A4"/>
          </p15:clr>
        </p15:guide>
        <p15:guide id="2" pos="101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1" autoAdjust="0"/>
    <p:restoredTop sz="94434" autoAdjust="0"/>
  </p:normalViewPr>
  <p:slideViewPr>
    <p:cSldViewPr snapToGrid="0">
      <p:cViewPr>
        <p:scale>
          <a:sx n="10" d="100"/>
          <a:sy n="10" d="100"/>
        </p:scale>
        <p:origin x="2748" y="378"/>
      </p:cViewPr>
      <p:guideLst>
        <p:guide orient="horz" pos="12961"/>
        <p:guide pos="10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70053-C23A-4D89-B657-CFF08B3A249A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143000"/>
            <a:ext cx="235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83CEE-E681-4CB0-AFDA-018DB697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9488" y="1143000"/>
            <a:ext cx="235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3CEE-E681-4CB0-AFDA-018DB697B0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105" y="6734178"/>
            <a:ext cx="26736516" cy="14325600"/>
          </a:xfrm>
        </p:spPr>
        <p:txBody>
          <a:bodyPr anchor="b"/>
          <a:lstStyle>
            <a:lvl1pPr algn="ctr">
              <a:defRPr sz="20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841" y="21612228"/>
            <a:ext cx="23591044" cy="9934572"/>
          </a:xfrm>
        </p:spPr>
        <p:txBody>
          <a:bodyPr/>
          <a:lstStyle>
            <a:lvl1pPr marL="0" indent="0" algn="ctr">
              <a:buNone/>
              <a:defRPr sz="8256"/>
            </a:lvl1pPr>
            <a:lvl2pPr marL="1572722" indent="0" algn="ctr">
              <a:buNone/>
              <a:defRPr sz="6880"/>
            </a:lvl2pPr>
            <a:lvl3pPr marL="3145445" indent="0" algn="ctr">
              <a:buNone/>
              <a:defRPr sz="6192"/>
            </a:lvl3pPr>
            <a:lvl4pPr marL="4718167" indent="0" algn="ctr">
              <a:buNone/>
              <a:defRPr sz="5504"/>
            </a:lvl4pPr>
            <a:lvl5pPr marL="6290889" indent="0" algn="ctr">
              <a:buNone/>
              <a:defRPr sz="5504"/>
            </a:lvl5pPr>
            <a:lvl6pPr marL="7863611" indent="0" algn="ctr">
              <a:buNone/>
              <a:defRPr sz="5504"/>
            </a:lvl6pPr>
            <a:lvl7pPr marL="9436334" indent="0" algn="ctr">
              <a:buNone/>
              <a:defRPr sz="5504"/>
            </a:lvl7pPr>
            <a:lvl8pPr marL="11009056" indent="0" algn="ctr">
              <a:buNone/>
              <a:defRPr sz="5504"/>
            </a:lvl8pPr>
            <a:lvl9pPr marL="12581778" indent="0" algn="ctr">
              <a:buNone/>
              <a:defRPr sz="5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09789" y="2190750"/>
            <a:ext cx="6782425" cy="34871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514" y="2190750"/>
            <a:ext cx="19954091" cy="34871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132" y="10258437"/>
            <a:ext cx="27129700" cy="17116422"/>
          </a:xfrm>
        </p:spPr>
        <p:txBody>
          <a:bodyPr anchor="b"/>
          <a:lstStyle>
            <a:lvl1pPr>
              <a:defRPr sz="20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132" y="27536787"/>
            <a:ext cx="27129700" cy="9001122"/>
          </a:xfrm>
        </p:spPr>
        <p:txBody>
          <a:bodyPr/>
          <a:lstStyle>
            <a:lvl1pPr marL="0" indent="0">
              <a:buNone/>
              <a:defRPr sz="8256">
                <a:solidFill>
                  <a:schemeClr val="tx1"/>
                </a:solidFill>
              </a:defRPr>
            </a:lvl1pPr>
            <a:lvl2pPr marL="1572722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2pPr>
            <a:lvl3pPr marL="3145445" indent="0">
              <a:buNone/>
              <a:defRPr sz="6192">
                <a:solidFill>
                  <a:schemeClr val="tx1">
                    <a:tint val="75000"/>
                  </a:schemeClr>
                </a:solidFill>
              </a:defRPr>
            </a:lvl3pPr>
            <a:lvl4pPr marL="4718167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4pPr>
            <a:lvl5pPr marL="6290889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5pPr>
            <a:lvl6pPr marL="7863611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6pPr>
            <a:lvl7pPr marL="9436334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7pPr>
            <a:lvl8pPr marL="11009056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8pPr>
            <a:lvl9pPr marL="12581778" indent="0">
              <a:buNone/>
              <a:defRPr sz="5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512" y="10953750"/>
            <a:ext cx="13368258" cy="2610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23955" y="10953750"/>
            <a:ext cx="13368258" cy="2610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09" y="2190759"/>
            <a:ext cx="27129700" cy="7953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613" y="10086978"/>
            <a:ext cx="13306821" cy="4943472"/>
          </a:xfrm>
        </p:spPr>
        <p:txBody>
          <a:bodyPr anchor="b"/>
          <a:lstStyle>
            <a:lvl1pPr marL="0" indent="0">
              <a:buNone/>
              <a:defRPr sz="8256" b="1"/>
            </a:lvl1pPr>
            <a:lvl2pPr marL="1572722" indent="0">
              <a:buNone/>
              <a:defRPr sz="6880" b="1"/>
            </a:lvl2pPr>
            <a:lvl3pPr marL="3145445" indent="0">
              <a:buNone/>
              <a:defRPr sz="6192" b="1"/>
            </a:lvl3pPr>
            <a:lvl4pPr marL="4718167" indent="0">
              <a:buNone/>
              <a:defRPr sz="5504" b="1"/>
            </a:lvl4pPr>
            <a:lvl5pPr marL="6290889" indent="0">
              <a:buNone/>
              <a:defRPr sz="5504" b="1"/>
            </a:lvl5pPr>
            <a:lvl6pPr marL="7863611" indent="0">
              <a:buNone/>
              <a:defRPr sz="5504" b="1"/>
            </a:lvl6pPr>
            <a:lvl7pPr marL="9436334" indent="0">
              <a:buNone/>
              <a:defRPr sz="5504" b="1"/>
            </a:lvl7pPr>
            <a:lvl8pPr marL="11009056" indent="0">
              <a:buNone/>
              <a:defRPr sz="5504" b="1"/>
            </a:lvl8pPr>
            <a:lvl9pPr marL="12581778" indent="0">
              <a:buNone/>
              <a:defRPr sz="5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613" y="15030450"/>
            <a:ext cx="13306821" cy="221075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23956" y="10086978"/>
            <a:ext cx="13372355" cy="4943472"/>
          </a:xfrm>
        </p:spPr>
        <p:txBody>
          <a:bodyPr anchor="b"/>
          <a:lstStyle>
            <a:lvl1pPr marL="0" indent="0">
              <a:buNone/>
              <a:defRPr sz="8256" b="1"/>
            </a:lvl1pPr>
            <a:lvl2pPr marL="1572722" indent="0">
              <a:buNone/>
              <a:defRPr sz="6880" b="1"/>
            </a:lvl2pPr>
            <a:lvl3pPr marL="3145445" indent="0">
              <a:buNone/>
              <a:defRPr sz="6192" b="1"/>
            </a:lvl3pPr>
            <a:lvl4pPr marL="4718167" indent="0">
              <a:buNone/>
              <a:defRPr sz="5504" b="1"/>
            </a:lvl4pPr>
            <a:lvl5pPr marL="6290889" indent="0">
              <a:buNone/>
              <a:defRPr sz="5504" b="1"/>
            </a:lvl5pPr>
            <a:lvl6pPr marL="7863611" indent="0">
              <a:buNone/>
              <a:defRPr sz="5504" b="1"/>
            </a:lvl6pPr>
            <a:lvl7pPr marL="9436334" indent="0">
              <a:buNone/>
              <a:defRPr sz="5504" b="1"/>
            </a:lvl7pPr>
            <a:lvl8pPr marL="11009056" indent="0">
              <a:buNone/>
              <a:defRPr sz="5504" b="1"/>
            </a:lvl8pPr>
            <a:lvl9pPr marL="12581778" indent="0">
              <a:buNone/>
              <a:defRPr sz="5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23956" y="15030450"/>
            <a:ext cx="13372355" cy="221075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09" y="2743200"/>
            <a:ext cx="10144968" cy="9601200"/>
          </a:xfrm>
        </p:spPr>
        <p:txBody>
          <a:bodyPr anchor="b"/>
          <a:lstStyle>
            <a:lvl1pPr>
              <a:defRPr sz="1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2355" y="5924559"/>
            <a:ext cx="15923955" cy="29241750"/>
          </a:xfrm>
        </p:spPr>
        <p:txBody>
          <a:bodyPr/>
          <a:lstStyle>
            <a:lvl1pPr>
              <a:defRPr sz="11008"/>
            </a:lvl1pPr>
            <a:lvl2pPr>
              <a:defRPr sz="9632"/>
            </a:lvl2pPr>
            <a:lvl3pPr>
              <a:defRPr sz="8256"/>
            </a:lvl3pPr>
            <a:lvl4pPr>
              <a:defRPr sz="6880"/>
            </a:lvl4pPr>
            <a:lvl5pPr>
              <a:defRPr sz="6880"/>
            </a:lvl5pPr>
            <a:lvl6pPr>
              <a:defRPr sz="6880"/>
            </a:lvl6pPr>
            <a:lvl7pPr>
              <a:defRPr sz="6880"/>
            </a:lvl7pPr>
            <a:lvl8pPr>
              <a:defRPr sz="6880"/>
            </a:lvl8pPr>
            <a:lvl9pPr>
              <a:defRPr sz="6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6609" y="12344400"/>
            <a:ext cx="10144968" cy="22869528"/>
          </a:xfrm>
        </p:spPr>
        <p:txBody>
          <a:bodyPr/>
          <a:lstStyle>
            <a:lvl1pPr marL="0" indent="0">
              <a:buNone/>
              <a:defRPr sz="5504"/>
            </a:lvl1pPr>
            <a:lvl2pPr marL="1572722" indent="0">
              <a:buNone/>
              <a:defRPr sz="4816"/>
            </a:lvl2pPr>
            <a:lvl3pPr marL="3145445" indent="0">
              <a:buNone/>
              <a:defRPr sz="4128"/>
            </a:lvl3pPr>
            <a:lvl4pPr marL="4718167" indent="0">
              <a:buNone/>
              <a:defRPr sz="3440"/>
            </a:lvl4pPr>
            <a:lvl5pPr marL="6290889" indent="0">
              <a:buNone/>
              <a:defRPr sz="3440"/>
            </a:lvl5pPr>
            <a:lvl6pPr marL="7863611" indent="0">
              <a:buNone/>
              <a:defRPr sz="3440"/>
            </a:lvl6pPr>
            <a:lvl7pPr marL="9436334" indent="0">
              <a:buNone/>
              <a:defRPr sz="3440"/>
            </a:lvl7pPr>
            <a:lvl8pPr marL="11009056" indent="0">
              <a:buNone/>
              <a:defRPr sz="3440"/>
            </a:lvl8pPr>
            <a:lvl9pPr marL="12581778" indent="0">
              <a:buNone/>
              <a:defRPr sz="3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09" y="2743200"/>
            <a:ext cx="10144968" cy="9601200"/>
          </a:xfrm>
        </p:spPr>
        <p:txBody>
          <a:bodyPr anchor="b"/>
          <a:lstStyle>
            <a:lvl1pPr>
              <a:defRPr sz="1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72355" y="5924559"/>
            <a:ext cx="15923955" cy="29241750"/>
          </a:xfrm>
        </p:spPr>
        <p:txBody>
          <a:bodyPr anchor="t"/>
          <a:lstStyle>
            <a:lvl1pPr marL="0" indent="0">
              <a:buNone/>
              <a:defRPr sz="11008"/>
            </a:lvl1pPr>
            <a:lvl2pPr marL="1572722" indent="0">
              <a:buNone/>
              <a:defRPr sz="9632"/>
            </a:lvl2pPr>
            <a:lvl3pPr marL="3145445" indent="0">
              <a:buNone/>
              <a:defRPr sz="8256"/>
            </a:lvl3pPr>
            <a:lvl4pPr marL="4718167" indent="0">
              <a:buNone/>
              <a:defRPr sz="6880"/>
            </a:lvl4pPr>
            <a:lvl5pPr marL="6290889" indent="0">
              <a:buNone/>
              <a:defRPr sz="6880"/>
            </a:lvl5pPr>
            <a:lvl6pPr marL="7863611" indent="0">
              <a:buNone/>
              <a:defRPr sz="6880"/>
            </a:lvl6pPr>
            <a:lvl7pPr marL="9436334" indent="0">
              <a:buNone/>
              <a:defRPr sz="6880"/>
            </a:lvl7pPr>
            <a:lvl8pPr marL="11009056" indent="0">
              <a:buNone/>
              <a:defRPr sz="6880"/>
            </a:lvl8pPr>
            <a:lvl9pPr marL="12581778" indent="0">
              <a:buNone/>
              <a:defRPr sz="6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6609" y="12344400"/>
            <a:ext cx="10144968" cy="22869528"/>
          </a:xfrm>
        </p:spPr>
        <p:txBody>
          <a:bodyPr/>
          <a:lstStyle>
            <a:lvl1pPr marL="0" indent="0">
              <a:buNone/>
              <a:defRPr sz="5504"/>
            </a:lvl1pPr>
            <a:lvl2pPr marL="1572722" indent="0">
              <a:buNone/>
              <a:defRPr sz="4816"/>
            </a:lvl2pPr>
            <a:lvl3pPr marL="3145445" indent="0">
              <a:buNone/>
              <a:defRPr sz="4128"/>
            </a:lvl3pPr>
            <a:lvl4pPr marL="4718167" indent="0">
              <a:buNone/>
              <a:defRPr sz="3440"/>
            </a:lvl4pPr>
            <a:lvl5pPr marL="6290889" indent="0">
              <a:buNone/>
              <a:defRPr sz="3440"/>
            </a:lvl5pPr>
            <a:lvl6pPr marL="7863611" indent="0">
              <a:buNone/>
              <a:defRPr sz="3440"/>
            </a:lvl6pPr>
            <a:lvl7pPr marL="9436334" indent="0">
              <a:buNone/>
              <a:defRPr sz="3440"/>
            </a:lvl7pPr>
            <a:lvl8pPr marL="11009056" indent="0">
              <a:buNone/>
              <a:defRPr sz="3440"/>
            </a:lvl8pPr>
            <a:lvl9pPr marL="12581778" indent="0">
              <a:buNone/>
              <a:defRPr sz="3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513" y="2190759"/>
            <a:ext cx="2712970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513" y="10953750"/>
            <a:ext cx="2712970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512" y="38138109"/>
            <a:ext cx="7077313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D7F1-0865-4C22-B64B-79638E5F6D15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19378" y="38138109"/>
            <a:ext cx="1061597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14900" y="38138109"/>
            <a:ext cx="7077313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0797-AE62-404D-B9DA-19418F67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145445" rtl="0" eaLnBrk="1" latinLnBrk="0" hangingPunct="1">
        <a:lnSpc>
          <a:spcPct val="90000"/>
        </a:lnSpc>
        <a:spcBef>
          <a:spcPct val="0"/>
        </a:spcBef>
        <a:buNone/>
        <a:defRPr sz="151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6361" indent="-786361" algn="l" defTabSz="3145445" rtl="0" eaLnBrk="1" latinLnBrk="0" hangingPunct="1">
        <a:lnSpc>
          <a:spcPct val="90000"/>
        </a:lnSpc>
        <a:spcBef>
          <a:spcPts val="3440"/>
        </a:spcBef>
        <a:buFont typeface="Arial" panose="020B0604020202020204" pitchFamily="34" charset="0"/>
        <a:buChar char="•"/>
        <a:defRPr sz="9632" kern="1200">
          <a:solidFill>
            <a:schemeClr val="tx1"/>
          </a:solidFill>
          <a:latin typeface="+mn-lt"/>
          <a:ea typeface="+mn-ea"/>
          <a:cs typeface="+mn-cs"/>
        </a:defRPr>
      </a:lvl1pPr>
      <a:lvl2pPr marL="2359083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8256" kern="1200">
          <a:solidFill>
            <a:schemeClr val="tx1"/>
          </a:solidFill>
          <a:latin typeface="+mn-lt"/>
          <a:ea typeface="+mn-ea"/>
          <a:cs typeface="+mn-cs"/>
        </a:defRPr>
      </a:lvl2pPr>
      <a:lvl3pPr marL="3931806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880" kern="1200">
          <a:solidFill>
            <a:schemeClr val="tx1"/>
          </a:solidFill>
          <a:latin typeface="+mn-lt"/>
          <a:ea typeface="+mn-ea"/>
          <a:cs typeface="+mn-cs"/>
        </a:defRPr>
      </a:lvl3pPr>
      <a:lvl4pPr marL="5504528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4pPr>
      <a:lvl5pPr marL="7077250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5pPr>
      <a:lvl6pPr marL="8649973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6pPr>
      <a:lvl7pPr marL="10222695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7pPr>
      <a:lvl8pPr marL="11795417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8pPr>
      <a:lvl9pPr marL="13368139" indent="-786361" algn="l" defTabSz="3145445" rtl="0" eaLnBrk="1" latinLnBrk="0" hangingPunct="1">
        <a:lnSpc>
          <a:spcPct val="90000"/>
        </a:lnSpc>
        <a:spcBef>
          <a:spcPts val="1720"/>
        </a:spcBef>
        <a:buFont typeface="Arial" panose="020B0604020202020204" pitchFamily="34" charset="0"/>
        <a:buChar char="•"/>
        <a:defRPr sz="61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1pPr>
      <a:lvl2pPr marL="1572722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2pPr>
      <a:lvl3pPr marL="3145445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3pPr>
      <a:lvl4pPr marL="4718167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4pPr>
      <a:lvl5pPr marL="6290889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5pPr>
      <a:lvl6pPr marL="7863611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6pPr>
      <a:lvl7pPr marL="9436334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7pPr>
      <a:lvl8pPr marL="11009056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8pPr>
      <a:lvl9pPr marL="12581778" algn="l" defTabSz="3145445" rtl="0" eaLnBrk="1" latinLnBrk="0" hangingPunct="1">
        <a:defRPr sz="61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0.emf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24" Type="http://schemas.openxmlformats.org/officeDocument/2006/relationships/image" Target="../media/image22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12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11.emf"/><Relationship Id="rId30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107704" y="10944894"/>
            <a:ext cx="10024817" cy="18675947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61000">
                <a:schemeClr val="accent1">
                  <a:lumMod val="0"/>
                  <a:lumOff val="100000"/>
                </a:schemeClr>
              </a:gs>
              <a:gs pos="100000">
                <a:srgbClr val="D7F0F5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</a:gra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1125" y="29803216"/>
            <a:ext cx="30931573" cy="7087839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251126" y="17348818"/>
            <a:ext cx="20666975" cy="1219539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6000">
                <a:schemeClr val="accent1">
                  <a:lumMod val="0"/>
                  <a:lumOff val="100000"/>
                </a:schemeClr>
              </a:gs>
              <a:gs pos="100000">
                <a:srgbClr val="D7F0F5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</a:gradFill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303" tIns="47652" rIns="95303" bIns="47652" numCol="1" rtlCol="0" anchor="t" anchorCtr="0" compatLnSpc="1">
            <a:prstTxWarp prst="textNoShape">
              <a:avLst/>
            </a:prstTxWarp>
          </a:bodyPr>
          <a:lstStyle/>
          <a:p>
            <a:pPr defTabSz="4293336"/>
            <a:r>
              <a:rPr lang="en-US" sz="9454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6609" y="4137022"/>
            <a:ext cx="13449567" cy="6654936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6000">
                <a:schemeClr val="accent1">
                  <a:lumMod val="0"/>
                  <a:lumOff val="100000"/>
                </a:schemeClr>
              </a:gs>
              <a:gs pos="100000">
                <a:srgbClr val="D7F0F5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</a:gradFill>
          <a:ln w="857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303" tIns="47652" rIns="95303" bIns="47652" numCol="1" rtlCol="0" anchor="t" anchorCtr="0" compatLnSpc="1">
            <a:prstTxWarp prst="textNoShape">
              <a:avLst/>
            </a:prstTxWarp>
          </a:bodyPr>
          <a:lstStyle/>
          <a:p>
            <a:pPr defTabSz="4293336"/>
            <a:endParaRPr lang="en-US" sz="8442" dirty="0">
              <a:solidFill>
                <a:srgbClr val="000000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399" y="5013037"/>
            <a:ext cx="13346695" cy="58785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14765" indent="-714765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BACKGROUND</a:t>
            </a:r>
          </a:p>
          <a:p>
            <a:pPr algn="just"/>
            <a:endParaRPr lang="en-US" sz="2800" b="1" dirty="0">
              <a:solidFill>
                <a:schemeClr val="tx2"/>
              </a:solidFill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819019" lvl="1" indent="-3574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Manganite based bipolar RRAM is an attractive prospect for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non-stochastic switching, area-dependent current scaling, fast switching and long endurance, forming-less operation. [1,2]</a:t>
            </a:r>
          </a:p>
          <a:p>
            <a:pPr marL="819019" lvl="1" indent="-3574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819019" lvl="1" indent="-3574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Different mechanisms of switching have been proposed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like interface resistance switching [3], SCLC [4] and Metal – Insulator Mott-Transition [5]. Exponential Distribution of traps have been proposed in similar devices(Ag/La</a:t>
            </a:r>
            <a:r>
              <a:rPr lang="en-US" sz="2400" baseline="-25000" dirty="0">
                <a:solidFill>
                  <a:schemeClr val="tx2"/>
                </a:solidFill>
                <a:cs typeface="Arial" panose="020B0604020202020204" pitchFamily="34" charset="0"/>
              </a:rPr>
              <a:t>0.7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</a:t>
            </a:r>
            <a:r>
              <a:rPr lang="en-US" sz="2400" baseline="-25000" dirty="0">
                <a:solidFill>
                  <a:schemeClr val="tx2"/>
                </a:solidFill>
                <a:cs typeface="Arial" panose="020B0604020202020204" pitchFamily="34" charset="0"/>
              </a:rPr>
              <a:t>0.3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MnO</a:t>
            </a:r>
            <a:r>
              <a:rPr lang="en-US" sz="2400" baseline="-250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/Pt)[6].</a:t>
            </a:r>
            <a:endParaRPr lang="en-US" sz="2400" dirty="0">
              <a:solidFill>
                <a:schemeClr val="tx2"/>
              </a:solidFill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714765" indent="-714765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663475" indent="-663475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OBJECTIVE</a:t>
            </a:r>
          </a:p>
          <a:p>
            <a:pPr algn="just"/>
            <a:endParaRPr lang="en-US" sz="2800" b="1" dirty="0">
              <a:solidFill>
                <a:schemeClr val="tx2"/>
              </a:solidFill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938129" indent="-476509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We confirm SCLC </a:t>
            </a: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as </a:t>
            </a:r>
            <a:r>
              <a:rPr lang="en-US" sz="2400" dirty="0" smtClean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transport mechanism </a:t>
            </a:r>
          </a:p>
          <a:p>
            <a:pPr marL="938129" indent="-476509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We extract materials </a:t>
            </a: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parameters like spatial and energy distribution of </a:t>
            </a:r>
            <a:r>
              <a:rPr lang="en-US" sz="2400" dirty="0" smtClean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traps by deriving simple </a:t>
            </a: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analytical expressions </a:t>
            </a:r>
            <a:r>
              <a:rPr lang="en-US" sz="2400" dirty="0" smtClean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from </a:t>
            </a:r>
            <a:r>
              <a:rPr lang="en-US" sz="2400" dirty="0">
                <a:solidFill>
                  <a:schemeClr val="tx2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experimental I-V characteristics.</a:t>
            </a:r>
          </a:p>
          <a:p>
            <a:pPr marL="714765" indent="-714765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26549" y="4127438"/>
            <a:ext cx="17356148" cy="6826313"/>
            <a:chOff x="10921326" y="8495096"/>
            <a:chExt cx="14691280" cy="6549467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0930732" y="8495097"/>
              <a:ext cx="14672468" cy="6372614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6000">
                  <a:schemeClr val="accent1">
                    <a:lumMod val="0"/>
                    <a:lumOff val="100000"/>
                  </a:schemeClr>
                </a:gs>
                <a:gs pos="100000">
                  <a:srgbClr val="D7F0F5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</a:gradFill>
            <a:ln w="857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21326" y="8495096"/>
              <a:ext cx="14681873" cy="7700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87" dirty="0"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FABRICATION AND I-V CHARACTERIZATION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78026" y="10350876"/>
              <a:ext cx="2339439" cy="89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388" dirty="0"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14961353" y="11474736"/>
              <a:ext cx="799699" cy="437632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388"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291" b="6544"/>
            <a:stretch/>
          </p:blipFill>
          <p:spPr>
            <a:xfrm>
              <a:off x="16066509" y="10368484"/>
              <a:ext cx="3234903" cy="3558471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2962817" y="9459176"/>
              <a:ext cx="5547360" cy="58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36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Process Flow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33593" y="9442031"/>
              <a:ext cx="5547360" cy="58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36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I-V Characterization</a:t>
              </a:r>
            </a:p>
          </p:txBody>
        </p:sp>
        <p:pic>
          <p:nvPicPr>
            <p:cNvPr id="45" name="Picture 44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5530" y="10002445"/>
              <a:ext cx="4940853" cy="4212582"/>
            </a:xfrm>
            <a:prstGeom prst="rect">
              <a:avLst/>
            </a:prstGeom>
          </p:spPr>
        </p:pic>
        <p:sp>
          <p:nvSpPr>
            <p:cNvPr id="49" name="Text Box 14"/>
            <p:cNvSpPr txBox="1"/>
            <p:nvPr/>
          </p:nvSpPr>
          <p:spPr>
            <a:xfrm>
              <a:off x="19119791" y="13744933"/>
              <a:ext cx="6492815" cy="129963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>
              <a:softEdge rad="317500"/>
            </a:effec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5305" tIns="47653" rIns="95305" bIns="476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just">
                <a:lnSpc>
                  <a:spcPts val="1876"/>
                </a:lnSpc>
                <a:buFont typeface="Arial" panose="020B0604020202020204" pitchFamily="34" charset="0"/>
                <a:buChar char="•"/>
              </a:pPr>
              <a:endParaRPr lang="en-US" sz="2364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ts val="1876"/>
                </a:lnSpc>
                <a:buFont typeface="Arial" panose="020B0604020202020204" pitchFamily="34" charset="0"/>
                <a:buChar char="•"/>
              </a:pPr>
              <a:r>
                <a:rPr lang="en-US" sz="2364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HRS resistance and Set Voltage(</a:t>
              </a:r>
              <a:r>
                <a:rPr lang="en-US" sz="2364" b="1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V</a:t>
              </a:r>
              <a:r>
                <a:rPr lang="en-US" sz="2364" b="1" baseline="-25000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set</a:t>
              </a:r>
              <a:r>
                <a:rPr lang="en-US" sz="2364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) increase with increase in </a:t>
              </a:r>
              <a:r>
                <a:rPr lang="en-US" sz="2364" b="1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V</a:t>
              </a:r>
              <a:r>
                <a:rPr lang="en-US" sz="2364" b="1" baseline="-25000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reset</a:t>
              </a:r>
              <a:r>
                <a:rPr lang="en-US" sz="2364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.</a:t>
              </a:r>
              <a:endParaRPr lang="en-US" sz="3151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98" y="10915271"/>
            <a:ext cx="20712702" cy="6173840"/>
            <a:chOff x="1315296" y="10306475"/>
            <a:chExt cx="18277385" cy="617384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315296" y="10437418"/>
              <a:ext cx="18277385" cy="6042897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6000">
                  <a:schemeClr val="accent1">
                    <a:lumMod val="0"/>
                    <a:lumOff val="100000"/>
                  </a:schemeClr>
                </a:gs>
                <a:gs pos="100000">
                  <a:srgbClr val="D7F0F5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</a:gradFill>
            <a:ln w="857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15296" y="10306475"/>
              <a:ext cx="18277384" cy="808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87" dirty="0"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CURRENT TRANSPORT REGIMES AND MODELS</a:t>
              </a:r>
            </a:p>
          </p:txBody>
        </p:sp>
      </p:grpSp>
      <p:pic>
        <p:nvPicPr>
          <p:cNvPr id="52" name="Picture 5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8" y="11506313"/>
            <a:ext cx="6348651" cy="5664483"/>
          </a:xfrm>
          <a:prstGeom prst="rect">
            <a:avLst/>
          </a:prstGeom>
        </p:spPr>
      </p:pic>
      <p:sp>
        <p:nvSpPr>
          <p:cNvPr id="53" name="Text Box 16"/>
          <p:cNvSpPr txBox="1"/>
          <p:nvPr/>
        </p:nvSpPr>
        <p:spPr>
          <a:xfrm>
            <a:off x="1953162" y="16422374"/>
            <a:ext cx="4455312" cy="6994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softEdge rad="317500"/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5305" tIns="47653" rIns="95305" bIns="476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76"/>
              </a:lnSpc>
            </a:pPr>
            <a:endParaRPr lang="en-US" sz="1876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43234" y="11743638"/>
            <a:ext cx="5781846" cy="60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6" b="1" dirty="0">
                <a:solidFill>
                  <a:schemeClr val="tx2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CURRENT REGIMES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41323" y="17155832"/>
            <a:ext cx="2938098" cy="92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389" dirty="0"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399" y="17225006"/>
            <a:ext cx="20634320" cy="1032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87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PARAMETER EXTRACTION</a:t>
            </a:r>
          </a:p>
        </p:txBody>
      </p:sp>
      <p:pic>
        <p:nvPicPr>
          <p:cNvPr id="65" name="Picture 6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52" y="30758699"/>
            <a:ext cx="6072424" cy="5005692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2" y="30728914"/>
            <a:ext cx="6753475" cy="6082649"/>
          </a:xfrm>
          <a:prstGeom prst="rect">
            <a:avLst/>
          </a:prstGeom>
        </p:spPr>
      </p:pic>
      <p:pic>
        <p:nvPicPr>
          <p:cNvPr id="68" name="Picture 6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7"/>
          <a:stretch/>
        </p:blipFill>
        <p:spPr>
          <a:xfrm>
            <a:off x="22505884" y="30559025"/>
            <a:ext cx="6969514" cy="558135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3724" y="5215"/>
            <a:ext cx="30998160" cy="3959835"/>
            <a:chOff x="0" y="4088702"/>
            <a:chExt cx="25770519" cy="225430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0" y="4088702"/>
              <a:ext cx="25770519" cy="2254303"/>
            </a:xfrm>
            <a:prstGeom prst="rect">
              <a:avLst/>
            </a:prstGeom>
            <a:solidFill>
              <a:schemeClr val="tx2"/>
            </a:solidFill>
            <a:ln w="857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66688" y="4351440"/>
              <a:ext cx="22146667" cy="6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Materials Parameter Extraction using Analytical </a:t>
              </a:r>
              <a:r>
                <a:rPr lang="en-US" sz="6600" b="1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Models</a:t>
              </a:r>
              <a:r>
                <a:rPr lang="en-US" sz="6000" b="1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in PCMO based RRAM</a:t>
              </a:r>
              <a:endParaRPr lang="en-US" sz="6000" dirty="0">
                <a:solidFill>
                  <a:schemeClr val="bg1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57" y="4300577"/>
              <a:ext cx="2555472" cy="1846067"/>
            </a:xfrm>
            <a:prstGeom prst="rect">
              <a:avLst/>
            </a:prstGeom>
          </p:spPr>
        </p:pic>
        <p:sp>
          <p:nvSpPr>
            <p:cNvPr id="77" name="Rectangle 1112"/>
            <p:cNvSpPr>
              <a:spLocks noChangeArrowheads="1"/>
            </p:cNvSpPr>
            <p:nvPr/>
          </p:nvSpPr>
          <p:spPr bwMode="auto">
            <a:xfrm>
              <a:off x="5219280" y="5195311"/>
              <a:ext cx="13599352" cy="110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8118" tIns="94060" rIns="188118" bIns="94060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I. Chakraborty, A. K. Singh, P. </a:t>
              </a:r>
              <a:r>
                <a:rPr lang="en-US" sz="4400" dirty="0" err="1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Kumbhare</a:t>
              </a:r>
              <a:r>
                <a:rPr lang="en-US" sz="4400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, N. </a:t>
              </a:r>
              <a:r>
                <a:rPr lang="en-US" sz="4400" dirty="0" err="1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Panwar</a:t>
              </a:r>
              <a:r>
                <a:rPr lang="en-US" sz="4400" dirty="0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, U. </a:t>
              </a:r>
              <a:r>
                <a:rPr lang="en-US" sz="4400" dirty="0" err="1">
                  <a:solidFill>
                    <a:schemeClr val="bg1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Ganguly</a:t>
              </a:r>
              <a:endParaRPr lang="en-IN" sz="1600" dirty="0">
                <a:solidFill>
                  <a:schemeClr val="bg1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CEN, Department of Electrical Engineering, IIT Bombay, Mumbai 400076, India </a:t>
              </a:r>
              <a:endParaRPr lang="en-IN" sz="3600" dirty="0">
                <a:solidFill>
                  <a:schemeClr val="bg1">
                    <a:lumMod val="85000"/>
                  </a:schemeClr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78" name="Picture 1442" descr="C:\Users\hdfc\Desktop\cen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3954179" y="4954933"/>
              <a:ext cx="1765602" cy="634625"/>
            </a:xfrm>
            <a:prstGeom prst="rect">
              <a:avLst/>
            </a:prstGeom>
            <a:noFill/>
          </p:spPr>
        </p:pic>
      </p:grpSp>
      <p:grpSp>
        <p:nvGrpSpPr>
          <p:cNvPr id="1036" name="Group 1035"/>
          <p:cNvGrpSpPr/>
          <p:nvPr/>
        </p:nvGrpSpPr>
        <p:grpSpPr>
          <a:xfrm>
            <a:off x="190521" y="37123023"/>
            <a:ext cx="18373529" cy="4228370"/>
            <a:chOff x="316272" y="36973892"/>
            <a:chExt cx="17814686" cy="441034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16272" y="36974409"/>
              <a:ext cx="17814686" cy="4003432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6000">
                  <a:schemeClr val="accent1">
                    <a:lumMod val="0"/>
                    <a:lumOff val="100000"/>
                  </a:schemeClr>
                </a:gs>
                <a:gs pos="100000">
                  <a:srgbClr val="D7F0F5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</a:gradFill>
            <a:ln w="857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16272" y="36973892"/>
              <a:ext cx="17814686" cy="75454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87" dirty="0"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CONCLUSIONS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2830" y="37937126"/>
              <a:ext cx="17569209" cy="3447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76534" indent="-476534">
                <a:buFont typeface="Wingdings" panose="05000000000000000000" pitchFamily="2" charset="2"/>
                <a:buChar char="Ø"/>
              </a:pP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lang="en-US" sz="3545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Developed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analytical models based extraction of materials parameters </a:t>
              </a: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for PCMO </a:t>
              </a:r>
              <a:r>
                <a:rPr lang="en-US" sz="3545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RRAM</a:t>
              </a:r>
              <a:endParaRPr lang="en-US" sz="3545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  <a:p>
              <a:pPr marL="476534" indent="-476534">
                <a:buFont typeface="Wingdings" panose="05000000000000000000" pitchFamily="2" charset="2"/>
                <a:buChar char="Ø"/>
              </a:pP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Energy and spatial distribution of trap-density</a:t>
              </a: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is extracted.</a:t>
              </a:r>
            </a:p>
            <a:p>
              <a:pPr marL="476534" indent="-476534">
                <a:buFont typeface="Wingdings" panose="05000000000000000000" pitchFamily="2" charset="2"/>
                <a:buChar char="Ø"/>
              </a:pP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Results estimate </a:t>
              </a:r>
              <a:r>
                <a:rPr lang="en-US" sz="3545" b="1" dirty="0" smtClean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an almost uniform </a:t>
              </a: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(N</a:t>
              </a:r>
              <a:r>
                <a:rPr lang="en-US" sz="3545" b="1" baseline="-25000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T</a:t>
              </a: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~10</a:t>
              </a:r>
              <a:r>
                <a:rPr lang="en-US" sz="3545" b="1" baseline="30000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17</a:t>
              </a: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/cc)</a:t>
              </a:r>
              <a:r>
                <a:rPr lang="en-US" sz="3545" dirty="0" smtClean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single </a:t>
              </a:r>
              <a:r>
                <a:rPr lang="en-US" sz="3545" b="1" dirty="0" smtClean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trap-level</a:t>
              </a:r>
              <a:r>
                <a:rPr lang="en-US" sz="3545" b="1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(E</a:t>
              </a:r>
              <a:r>
                <a:rPr lang="en-US" sz="3545" b="1" baseline="-25000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T</a:t>
              </a:r>
              <a:r>
                <a:rPr lang="en-US" sz="3545" b="1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–E</a:t>
              </a:r>
              <a:r>
                <a:rPr lang="en-US" sz="3545" b="1" baseline="-25000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V</a:t>
              </a:r>
              <a:r>
                <a:rPr lang="en-US" sz="3545" b="1" dirty="0" smtClean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~0.15eV) </a:t>
              </a:r>
              <a:endParaRPr lang="en-US" sz="3545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  <a:p>
              <a:pPr marL="476534" indent="-476534">
                <a:buFont typeface="Wingdings" panose="05000000000000000000" pitchFamily="2" charset="2"/>
                <a:buChar char="Ø"/>
              </a:pP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Model provides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consistent trap-density</a:t>
              </a: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estimated from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low-bias </a:t>
              </a:r>
              <a:r>
                <a:rPr lang="en-US" sz="3545" b="1" dirty="0" err="1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Ohmic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regime</a:t>
              </a: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lang="en-US" sz="3545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as well </a:t>
              </a:r>
              <a:r>
                <a:rPr lang="en-US" sz="3545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as </a:t>
              </a:r>
              <a:r>
                <a:rPr lang="en-US" sz="3545" b="1" dirty="0">
                  <a:solidFill>
                    <a:srgbClr val="FF0000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high-bias trap-filled limit</a:t>
              </a:r>
              <a:r>
                <a:rPr lang="en-US" sz="3545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.  </a:t>
              </a:r>
            </a:p>
            <a:p>
              <a:pPr marL="476534" indent="-476534">
                <a:buFont typeface="Wingdings" panose="05000000000000000000" pitchFamily="2" charset="2"/>
                <a:buChar char="Ø"/>
              </a:pPr>
              <a:endParaRPr lang="en-US" sz="315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18723535" y="37129641"/>
            <a:ext cx="7564698" cy="3897965"/>
            <a:chOff x="18601949" y="37891912"/>
            <a:chExt cx="9561735" cy="439849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8601949" y="37891912"/>
              <a:ext cx="9561735" cy="431973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6000">
                  <a:schemeClr val="accent1">
                    <a:lumMod val="0"/>
                    <a:lumOff val="100000"/>
                  </a:schemeClr>
                </a:gs>
                <a:gs pos="100000">
                  <a:srgbClr val="D7F0F5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</a:gradFill>
            <a:ln w="857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01949" y="37891912"/>
              <a:ext cx="9561735" cy="79313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87" dirty="0"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REFERENCES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315783" y="38712374"/>
              <a:ext cx="7873879" cy="357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S. Park et al, Phys. Status Solidi RRL 5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N. </a:t>
              </a:r>
              <a:r>
                <a:rPr lang="en-US" sz="1667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Panwar</a:t>
              </a: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et al, MRS (Fall), 2013.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S. Jung et al, IEDM 2011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T. Harada et al, APPLIED PHYSICS LETTERS 92, 222113 (2008) 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H. S. Lee et al, Nature Scientific Report, 2013.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D. S. Shang et al, PHYSICAL REVIEW B 73, 245427 (2006)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M. Lampert., Reports on Progress in Physics 27.1 (1964): 329. 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N. </a:t>
              </a:r>
              <a:r>
                <a:rPr lang="en-US" sz="1667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Biškup</a:t>
              </a: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et al, PHYSICAL REVIEW B 72, 024115 (2005)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S. </a:t>
              </a:r>
              <a:r>
                <a:rPr lang="en-US" sz="1667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Zhigao</a:t>
              </a: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et al., Nature communications 3 (2012): 94</a:t>
              </a:r>
            </a:p>
            <a:p>
              <a:pPr marL="357400" indent="-357400">
                <a:buAutoNum type="arabicPeriod"/>
              </a:pP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. </a:t>
              </a:r>
              <a:r>
                <a:rPr lang="en-US" sz="1667" dirty="0" err="1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Herpers</a:t>
              </a:r>
              <a:r>
                <a:rPr lang="en-US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et al, </a:t>
              </a:r>
              <a:r>
                <a:rPr lang="en-IN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Adv. Mater</a:t>
              </a:r>
              <a:r>
                <a:rPr lang="en-IN" sz="1667" i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. </a:t>
              </a:r>
              <a:r>
                <a:rPr lang="en-IN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2014.</a:t>
              </a:r>
            </a:p>
            <a:p>
              <a:pPr marL="357400" indent="-357400">
                <a:buFontTx/>
                <a:buAutoNum type="arabicPeriod"/>
              </a:pPr>
              <a:r>
                <a:rPr lang="en-IN" sz="1667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rPr>
                <a:t> J. G. Simmons, PHYSICAL REVIEW LETTERS, Volume 23, Number 6, 1969.</a:t>
              </a:r>
              <a:endParaRPr lang="en-US" sz="1667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7781"/>
              </p:ext>
            </p:extLst>
          </p:nvPr>
        </p:nvGraphicFramePr>
        <p:xfrm>
          <a:off x="6525099" y="12300492"/>
          <a:ext cx="10935204" cy="39319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47923"/>
                <a:gridCol w="1965960"/>
                <a:gridCol w="5721321"/>
              </a:tblGrid>
              <a:tr h="67176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Regimes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Slope(</a:t>
                      </a:r>
                      <a:r>
                        <a:rPr lang="el-GR" sz="3500" dirty="0" smtClean="0"/>
                        <a:t>α</a:t>
                      </a:r>
                      <a:r>
                        <a:rPr lang="en-US" sz="3500" dirty="0" smtClean="0"/>
                        <a:t>)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latin typeface="+mn-lt"/>
                          <a:cs typeface="Times New Roman" panose="02020603050405020304" pitchFamily="18" charset="0"/>
                        </a:rPr>
                        <a:t>Equation[7]</a:t>
                      </a:r>
                      <a:endParaRPr lang="en-US" sz="35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</a:tr>
              <a:tr h="7855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1. </a:t>
                      </a:r>
                      <a:r>
                        <a:rPr lang="en-US" sz="2800" dirty="0" err="1" smtClean="0">
                          <a:solidFill>
                            <a:srgbClr val="00B050"/>
                          </a:solidFill>
                        </a:rPr>
                        <a:t>Ohmic</a:t>
                      </a:r>
                      <a:endParaRPr lang="en-US" sz="2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~1</a:t>
                      </a:r>
                      <a:endParaRPr lang="en-US" sz="2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</a:tr>
              <a:tr h="6842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2. Trap SCLC </a:t>
                      </a:r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~2</a:t>
                      </a:r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</a:tr>
              <a:tr h="9711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 Trap-filled Limit</a:t>
                      </a:r>
                      <a:endPara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&gt;&gt;2</a:t>
                      </a:r>
                      <a:endPara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</a:tr>
              <a:tr h="8193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4. Trap-free SCLC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~2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/>
                </a:tc>
              </a:tr>
            </a:tbl>
          </a:graphicData>
        </a:graphic>
      </p:graphicFrame>
      <p:sp>
        <p:nvSpPr>
          <p:cNvPr id="1024" name="TextBox 1023"/>
          <p:cNvSpPr txBox="1"/>
          <p:nvPr/>
        </p:nvSpPr>
        <p:spPr>
          <a:xfrm>
            <a:off x="6922413" y="32087539"/>
            <a:ext cx="7542192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Asymmetry in current levels observed between –</a:t>
            </a:r>
            <a:r>
              <a:rPr lang="en-US" sz="2757" b="1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ve</a:t>
            </a: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and +</a:t>
            </a:r>
            <a:r>
              <a:rPr lang="en-US" sz="2757" b="1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ve</a:t>
            </a: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polarity for both HRS and LRS.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25442" y="35404403"/>
            <a:ext cx="21727231" cy="221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251" indent="-450251">
              <a:buFont typeface="Wingdings" panose="05000000000000000000" pitchFamily="2" charset="2"/>
              <a:buChar char="Ø"/>
            </a:pP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Various trap concentration profiles simulated</a:t>
            </a:r>
          </a:p>
          <a:p>
            <a:pPr marL="450251" indent="-450251">
              <a:buFont typeface="Wingdings" panose="05000000000000000000" pitchFamily="2" charset="2"/>
              <a:buChar char="Ø"/>
            </a:pP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Trap profile of </a:t>
            </a:r>
            <a:r>
              <a:rPr lang="en-US" sz="2757" b="1" dirty="0">
                <a:solidFill>
                  <a:srgbClr val="FF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gentle</a:t>
            </a: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asymmetry of 2-4× can produce the polarity dependent current asymmetry of 1.2×, of the same order as experimental</a:t>
            </a:r>
          </a:p>
          <a:p>
            <a:pPr marL="450251" indent="-450251">
              <a:buFont typeface="Wingdings" panose="05000000000000000000" pitchFamily="2" charset="2"/>
              <a:buChar char="Ø"/>
            </a:pPr>
            <a:r>
              <a:rPr lang="en-US" sz="2757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Fairly uniform trap distribution assumption validated. </a:t>
            </a:r>
          </a:p>
          <a:p>
            <a:pPr marL="450251" indent="-450251">
              <a:buFont typeface="Wingdings" panose="05000000000000000000" pitchFamily="2" charset="2"/>
              <a:buChar char="Ø"/>
            </a:pPr>
            <a:endParaRPr lang="en-US" sz="2757" b="1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marL="450251" indent="-450251">
              <a:buFont typeface="Wingdings" panose="05000000000000000000" pitchFamily="2" charset="2"/>
              <a:buChar char="Ø"/>
            </a:pPr>
            <a:endParaRPr lang="en-US" sz="2757" b="1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537780" y="29399569"/>
            <a:ext cx="3681279" cy="51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57" b="1" dirty="0">
              <a:solidFill>
                <a:srgbClr val="00B050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74932" y="33752411"/>
                <a:ext cx="4457475" cy="125887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𝑪𝒖𝒓𝒓𝒆𝒏𝒕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64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𝒏𝒆𝒈𝒂𝒕𝒊𝒗𝒆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364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𝒑𝒐𝒔𝒊𝒕𝒊𝒗𝒆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364" b="1" i="1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𝒕𝒓𝒂𝒑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𝑺𝑪𝑳𝑪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𝒓𝒆𝒈𝒊𝒎𝒆</m:t>
                      </m:r>
                      <m:r>
                        <a:rPr lang="en-US" sz="2364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91" b="1" dirty="0">
                  <a:solidFill>
                    <a:schemeClr val="tx2"/>
                  </a:solidFill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932" y="33752411"/>
                <a:ext cx="4457475" cy="1258871"/>
              </a:xfrm>
              <a:prstGeom prst="rect">
                <a:avLst/>
              </a:prstGeom>
              <a:blipFill rotWithShape="0">
                <a:blip r:embed="rId12"/>
                <a:stretch>
                  <a:fillRect b="-576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205398" y="4119713"/>
            <a:ext cx="13471268" cy="8390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87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9440815" y="16235401"/>
                <a:ext cx="3951210" cy="777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aseline="30000" dirty="0">
                    <a:ea typeface="Cambria Math" panose="02040503050406030204" pitchFamily="18" charset="0"/>
                  </a:rPr>
                  <a:t>+</a:t>
                </a:r>
                <a:r>
                  <a:rPr lang="en-IN" sz="2800" baseline="30000" dirty="0">
                    <a:ea typeface="Cambria Math" panose="02040503050406030204" pitchFamily="18" charset="0"/>
                  </a:rPr>
                  <a:t> </a:t>
                </a:r>
                <a:r>
                  <a:rPr lang="en-IN" sz="2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815" y="16235401"/>
                <a:ext cx="3951210" cy="777584"/>
              </a:xfrm>
              <a:prstGeom prst="rect">
                <a:avLst/>
              </a:prstGeom>
              <a:blipFill rotWithShape="1">
                <a:blip r:embed="rId13"/>
                <a:stretch>
                  <a:fillRect l="-2469" t="-390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/>
          <p:cNvSpPr/>
          <p:nvPr/>
        </p:nvSpPr>
        <p:spPr>
          <a:xfrm>
            <a:off x="251125" y="29758224"/>
            <a:ext cx="30931572" cy="8929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87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I-V ASYMMETRY &amp; NON-UNIFORM N</a:t>
            </a:r>
            <a:r>
              <a:rPr lang="en-US" sz="4587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5816" y="15365012"/>
            <a:ext cx="173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J ~V</a:t>
            </a:r>
            <a:r>
              <a:rPr lang="el-GR" sz="3200" baseline="30000" dirty="0"/>
              <a:t>α</a:t>
            </a:r>
            <a:endParaRPr lang="en-IN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895" y="18949028"/>
            <a:ext cx="204608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cs typeface="Times New Roman" panose="02020603050405020304" pitchFamily="18" charset="0"/>
              </a:rPr>
              <a:t>Assumptions:   1. Single energy trap level  with uniform spatial distribution 2. Permittivity(</a:t>
            </a:r>
            <a:r>
              <a:rPr lang="el-GR" sz="3600" b="1" dirty="0">
                <a:solidFill>
                  <a:schemeClr val="tx2"/>
                </a:solidFill>
                <a:cs typeface="Times New Roman" panose="02020603050405020304" pitchFamily="18" charset="0"/>
              </a:rPr>
              <a:t>ε</a:t>
            </a:r>
            <a:r>
              <a:rPr lang="en-US" sz="3600" b="1" dirty="0">
                <a:solidFill>
                  <a:schemeClr val="tx2"/>
                </a:solidFill>
                <a:cs typeface="Times New Roman" panose="02020603050405020304" pitchFamily="18" charset="0"/>
              </a:rPr>
              <a:t>) ~ 30-40  [8,9] 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1392924" y="12961721"/>
            <a:ext cx="6561121" cy="3299090"/>
            <a:chOff x="11585797" y="12119085"/>
            <a:chExt cx="6561121" cy="3299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3373123" y="13539788"/>
                  <a:ext cx="2371739" cy="10324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𝑇𝐹𝐿</m:t>
                            </m:r>
                          </m:sub>
                        </m:sSub>
                        <m:r>
                          <a:rPr lang="en-IN" sz="2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𝑞𝑁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IN" sz="28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oMath>
                    </m:oMathPara>
                  </a14:m>
                  <a:endParaRPr lang="en-IN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3123" y="13539788"/>
                  <a:ext cx="2371739" cy="10324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13143823" y="14516390"/>
                  <a:ext cx="3143809" cy="90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𝑡𝑟𝑎𝑝𝑓𝑟𝑒𝑒</m:t>
                            </m:r>
                          </m:sub>
                        </m:sSub>
                        <m:r>
                          <a:rPr lang="en-I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I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>
                          <m:f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IN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I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3823" y="14516390"/>
                  <a:ext cx="3143809" cy="9017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12966379" y="13001432"/>
                  <a:ext cx="3076548" cy="491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𝑡𝑟𝑎𝑝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𝑡𝑟𝑎𝑝𝑓𝑟𝑒𝑒</m:t>
                            </m:r>
                          </m:sub>
                        </m:sSub>
                      </m:oMath>
                    </m:oMathPara>
                  </a14:m>
                  <a:endParaRPr lang="en-IN" sz="2800" i="1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379" y="13001432"/>
                  <a:ext cx="3076548" cy="49128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11585797" y="12119085"/>
                  <a:ext cx="6561121" cy="9246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𝑜h𝑚𝑖𝑐</m:t>
                            </m:r>
                          </m:sub>
                        </m:sSub>
                        <m:r>
                          <a:rPr lang="en-IN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func>
                          <m:funcPr>
                            <m:ctrlPr>
                              <a:rPr lang="en-IN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I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IN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5797" y="12119085"/>
                  <a:ext cx="6561121" cy="9246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15291" y="19644553"/>
            <a:ext cx="28122036" cy="1010210"/>
            <a:chOff x="586576" y="18589638"/>
            <a:chExt cx="28122036" cy="1010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6576" y="18625067"/>
                  <a:ext cx="28122036" cy="966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/>
                      </a:solidFill>
                    </a:rPr>
                    <a:t>Step 1</a:t>
                  </a:r>
                  <a:r>
                    <a:rPr lang="en-US" sz="4400" i="1" dirty="0"/>
                    <a:t>: </a:t>
                  </a:r>
                  <a:r>
                    <a:rPr lang="en-US" sz="36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Mobility estimate</a:t>
                  </a:r>
                  <a:r>
                    <a:rPr lang="en-US" sz="40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: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𝑡𝑟𝑎𝑝𝑓𝑟𝑒𝑒</m:t>
                          </m:r>
                        </m:sub>
                      </m:sSub>
                      <m:r>
                        <a:rPr lang="en-IN" sz="4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sz="4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𝜇𝜖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IN" sz="4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sz="4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gives us</a:t>
                  </a:r>
                  <a:r>
                    <a:rPr lang="en-US" sz="32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𝝁𝝐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𝒑𝒓𝒐𝒅𝒖𝒄𝒕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𝟏𝟏𝟎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𝑭𝒄𝒎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𝑽𝒔</m:t>
                      </m:r>
                    </m:oMath>
                  </a14:m>
                  <a:r>
                    <a:rPr lang="en-US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thus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𝑽𝒔</m:t>
                      </m:r>
                    </m:oMath>
                  </a14:m>
                  <a:r>
                    <a:rPr lang="en-US" sz="4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</a:t>
                  </a:r>
                  <a:endParaRPr lang="en-US" sz="4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76" y="18625067"/>
                  <a:ext cx="28122036" cy="9669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67" t="-3774" b="-17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Rounded Rectangle 110"/>
            <p:cNvSpPr/>
            <p:nvPr/>
          </p:nvSpPr>
          <p:spPr>
            <a:xfrm>
              <a:off x="2252180" y="18781052"/>
              <a:ext cx="3680169" cy="75222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79759" y="18589638"/>
              <a:ext cx="4226999" cy="10102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1053" y="20738597"/>
            <a:ext cx="16827134" cy="923330"/>
            <a:chOff x="233743" y="20177868"/>
            <a:chExt cx="16827134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3743" y="20177868"/>
                  <a:ext cx="168271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/>
                      </a:solidFill>
                    </a:rPr>
                    <a:t>Step 2:</a:t>
                  </a:r>
                  <a:r>
                    <a:rPr lang="en-US" i="1" dirty="0"/>
                    <a:t> </a:t>
                  </a:r>
                  <a:r>
                    <a:rPr lang="en-US" sz="44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N</a:t>
                  </a:r>
                  <a:r>
                    <a:rPr lang="en-US" sz="4400" b="1" baseline="-25000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T</a:t>
                  </a:r>
                  <a:r>
                    <a:rPr lang="en-US" sz="44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estimate (method 1)</a:t>
                  </a:r>
                  <a:r>
                    <a:rPr lang="en-US" sz="48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:</a:t>
                  </a:r>
                  <a:r>
                    <a:rPr lang="en-US" sz="54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𝑂h𝑚𝑖𝑐</m:t>
                          </m:r>
                        </m:sub>
                      </m:sSub>
                      <m:r>
                        <a:rPr lang="en-US" sz="4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6000" dirty="0">
                    <a:solidFill>
                      <a:schemeClr val="tx2"/>
                    </a:solidFill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43" y="20177868"/>
                  <a:ext cx="16827134" cy="92333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486" t="-7285" b="-324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981506" y="20306730"/>
              <a:ext cx="5945333" cy="732611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181574" y="20192415"/>
              <a:ext cx="8315433" cy="8754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446" y="21757273"/>
            <a:ext cx="29277874" cy="1222386"/>
            <a:chOff x="76791" y="21306950"/>
            <a:chExt cx="29277874" cy="1222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76791" y="21306950"/>
                  <a:ext cx="29277874" cy="1222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44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    N</a:t>
                  </a:r>
                  <a:r>
                    <a:rPr lang="en-US" sz="4400" b="1" baseline="-25000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T</a:t>
                  </a:r>
                  <a:r>
                    <a:rPr lang="en-US" sz="44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estimate (method 2)</a:t>
                  </a:r>
                  <a:r>
                    <a:rPr lang="en-US" sz="48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:  	</a:t>
                  </a:r>
                  <a14:m>
                    <m:oMath xmlns:m="http://schemas.openxmlformats.org/officeDocument/2006/math">
                      <m:r>
                        <a:rPr lang="en-US" sz="4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𝑇𝐹𝐿</m:t>
                          </m:r>
                        </m:sub>
                      </m:sSub>
                      <m:r>
                        <a:rPr lang="en-US" sz="4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4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8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𝑇𝐹𝐿</m:t>
                              </m:r>
                            </m:sub>
                          </m:sSub>
                        </m:num>
                        <m:den>
                          <m:r>
                            <a:rPr lang="en-US" sz="4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4800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</a:t>
                  </a:r>
                  <a:endParaRPr lang="en-US" sz="6000" dirty="0">
                    <a:solidFill>
                      <a:schemeClr val="tx2"/>
                    </a:solidFill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1" y="21306950"/>
                  <a:ext cx="29277874" cy="122238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4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ounded Rectangle 108"/>
            <p:cNvSpPr/>
            <p:nvPr/>
          </p:nvSpPr>
          <p:spPr>
            <a:xfrm>
              <a:off x="1887479" y="21532637"/>
              <a:ext cx="6039360" cy="732611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202617" y="21382374"/>
              <a:ext cx="4820680" cy="10314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161068" y="23025712"/>
            <a:ext cx="9882043" cy="6425473"/>
            <a:chOff x="565649" y="23836366"/>
            <a:chExt cx="9882043" cy="6580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577708" y="29469460"/>
                  <a:ext cx="2274471" cy="918987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𝑡𝑟𝑎𝑝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𝑡𝑟𝑎𝑝𝑓𝑟𝑒𝑒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08" y="29469460"/>
                  <a:ext cx="2274471" cy="9189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65649" y="23836366"/>
                  <a:ext cx="9882043" cy="53526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Using Poisson,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 &amp;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8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r>
                    <a:rPr lang="en-US" sz="2800" b="1" dirty="0"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Charge concentration:</a:t>
                  </a:r>
                  <a14:m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endParaRPr lang="en-US" sz="28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𝒌𝑻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</m:sub>
                                    </m:s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𝑲𝑻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600" b="1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49" y="23836366"/>
                  <a:ext cx="9882043" cy="535269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23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981311" y="29472696"/>
                  <a:ext cx="3550964" cy="944467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𝑘𝑇𝑙𝑛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4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311" y="29472696"/>
                  <a:ext cx="3550964" cy="94446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6651853" y="29465228"/>
                  <a:ext cx="3747801" cy="866647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𝑜h𝑚𝑖𝑐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853" y="29465228"/>
                  <a:ext cx="3747801" cy="86664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/>
          <p:cNvSpPr txBox="1"/>
          <p:nvPr/>
        </p:nvSpPr>
        <p:spPr>
          <a:xfrm>
            <a:off x="7770247" y="22956324"/>
            <a:ext cx="5781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RESULTS</a:t>
            </a:r>
            <a:endParaRPr lang="en-US" sz="4000" b="1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98" y="23574361"/>
            <a:ext cx="5933634" cy="4723179"/>
          </a:xfrm>
          <a:prstGeom prst="rect">
            <a:avLst/>
          </a:prstGeom>
        </p:spPr>
      </p:pic>
      <p:pic>
        <p:nvPicPr>
          <p:cNvPr id="161" name="Picture 160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553" y="23288093"/>
            <a:ext cx="5888413" cy="5292407"/>
          </a:xfrm>
          <a:prstGeom prst="rect">
            <a:avLst/>
          </a:prstGeom>
        </p:spPr>
      </p:pic>
      <p:pic>
        <p:nvPicPr>
          <p:cNvPr id="162" name="Picture 161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47" y="23416701"/>
            <a:ext cx="6301686" cy="4782109"/>
          </a:xfrm>
          <a:prstGeom prst="rect">
            <a:avLst/>
          </a:prstGeom>
        </p:spPr>
      </p:pic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1844"/>
              </p:ext>
            </p:extLst>
          </p:nvPr>
        </p:nvGraphicFramePr>
        <p:xfrm>
          <a:off x="623358" y="27999413"/>
          <a:ext cx="7779293" cy="92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56"/>
                <a:gridCol w="3385751"/>
                <a:gridCol w="2248986"/>
              </a:tblGrid>
              <a:tr h="92855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Trap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Depth(E</a:t>
                      </a:r>
                      <a:r>
                        <a:rPr lang="en-US" sz="2400" baseline="-250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</a:t>
                      </a:r>
                      <a:r>
                        <a:rPr lang="en-US" sz="2400" baseline="-250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Remains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Constant(LRS)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Negligibl</a:t>
                      </a:r>
                      <a:r>
                        <a:rPr lang="en-US" sz="24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rises(HRS)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increasing </a:t>
                      </a:r>
                      <a:r>
                        <a:rPr lang="en-US" sz="2400" b="1" dirty="0" err="1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baseline="-25000" dirty="0" err="1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55" marR="90055" marT="45027" marB="450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" name="TextBox 167"/>
          <p:cNvSpPr txBox="1"/>
          <p:nvPr/>
        </p:nvSpPr>
        <p:spPr>
          <a:xfrm>
            <a:off x="9331930" y="28054425"/>
            <a:ext cx="4761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N</a:t>
            </a:r>
            <a:r>
              <a:rPr lang="en-US" sz="2800" b="1" baseline="-25000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T-</a:t>
            </a:r>
            <a:r>
              <a:rPr lang="en-US" sz="2800" b="1" baseline="-25000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Ohmic</a:t>
            </a: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and N</a:t>
            </a:r>
            <a:r>
              <a:rPr lang="en-US" sz="2800" b="1" baseline="-25000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T-TFL</a:t>
            </a: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increases linearly with increasing </a:t>
            </a:r>
            <a:r>
              <a:rPr lang="en-US" sz="2800" b="1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V</a:t>
            </a:r>
            <a:r>
              <a:rPr lang="en-US" sz="2800" b="1" baseline="-25000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reset</a:t>
            </a:r>
            <a:endParaRPr lang="en-US" sz="2800" b="1" dirty="0">
              <a:solidFill>
                <a:schemeClr val="tx2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5445945" y="28148431"/>
            <a:ext cx="457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Linear correlation between N</a:t>
            </a:r>
            <a:r>
              <a:rPr lang="en-US" sz="2800" b="1" baseline="-25000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T-</a:t>
            </a:r>
            <a:r>
              <a:rPr lang="en-US" sz="2800" b="1" baseline="-25000" dirty="0" err="1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Ohmic</a:t>
            </a: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and N</a:t>
            </a:r>
            <a:r>
              <a:rPr lang="en-US" sz="2800" b="1" baseline="-25000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T-TFL</a:t>
            </a: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 (R</a:t>
            </a:r>
            <a:r>
              <a:rPr lang="en-US" sz="2800" b="1" baseline="30000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=0.9921)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802776" y="28903558"/>
            <a:ext cx="6922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Single trap level assumption validated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257947" y="28936994"/>
            <a:ext cx="883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Trap densities at low and high bias are consistent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156189" y="18198649"/>
            <a:ext cx="5781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r="18251"/>
          <a:stretch/>
        </p:blipFill>
        <p:spPr>
          <a:xfrm>
            <a:off x="21230876" y="13493344"/>
            <a:ext cx="6851077" cy="9420983"/>
          </a:xfrm>
          <a:prstGeom prst="rect">
            <a:avLst/>
          </a:prstGeom>
        </p:spPr>
      </p:pic>
      <p:sp>
        <p:nvSpPr>
          <p:cNvPr id="174" name="Rectangle 173"/>
          <p:cNvSpPr/>
          <p:nvPr/>
        </p:nvSpPr>
        <p:spPr>
          <a:xfrm>
            <a:off x="21062503" y="10977272"/>
            <a:ext cx="9991639" cy="9651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87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DERIVATION OF </a:t>
            </a:r>
            <a:r>
              <a:rPr lang="en-US" sz="4587" dirty="0" smtClean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</a:t>
            </a:r>
            <a:r>
              <a:rPr lang="en-US" sz="4587" baseline="-25000" dirty="0" smtClean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T-OHMIC   </a:t>
            </a:r>
            <a:r>
              <a:rPr lang="en-US" sz="4587" dirty="0" smtClean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[</a:t>
            </a:r>
            <a:r>
              <a:rPr lang="en-US" sz="4587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68589" y="15690238"/>
            <a:ext cx="4214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l-GR" sz="4400" dirty="0">
                <a:solidFill>
                  <a:schemeClr val="tx2"/>
                </a:solidFill>
              </a:rPr>
              <a:t>φ</a:t>
            </a:r>
            <a:r>
              <a:rPr lang="en-US" sz="4400" baseline="-25000" dirty="0">
                <a:solidFill>
                  <a:schemeClr val="tx2"/>
                </a:solidFill>
              </a:rPr>
              <a:t>max </a:t>
            </a:r>
            <a:r>
              <a:rPr lang="en-US" sz="4400" dirty="0">
                <a:solidFill>
                  <a:schemeClr val="tx2"/>
                </a:solidFill>
              </a:rPr>
              <a:t>is assumed to be at the center of the device</a:t>
            </a:r>
          </a:p>
          <a:p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373430" y="12493444"/>
            <a:ext cx="5337659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BAND PROFILE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052879" y="6231300"/>
            <a:ext cx="3933372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277069" y="5829533"/>
            <a:ext cx="4675446" cy="4293227"/>
            <a:chOff x="14529793" y="4864332"/>
            <a:chExt cx="4322504" cy="3869432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4616483" y="5013540"/>
              <a:ext cx="0" cy="3409374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14838249" y="4864332"/>
              <a:ext cx="3214394" cy="360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Si/SiO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substrate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4845065" y="5485493"/>
              <a:ext cx="3679614" cy="63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Pt(57nm)/</a:t>
              </a:r>
              <a:r>
                <a:rPr lang="en-US" sz="2000" b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(9nm) deposited on substrate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4855670" y="6387258"/>
              <a:ext cx="3683500" cy="91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50nm layer of Pr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MnO (PCMO) deposited at room temperature(using PLD)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4854986" y="7585968"/>
              <a:ext cx="3997311" cy="360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Annealed in N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650</a:t>
              </a:r>
              <a:r>
                <a:rPr lang="en-US" sz="2000" b="1" baseline="30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for 120 s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4861588" y="8095755"/>
              <a:ext cx="3710261" cy="63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Tungsten probe-tips formed the top electrode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14529793" y="4970381"/>
              <a:ext cx="173379" cy="1358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4529793" y="5615437"/>
              <a:ext cx="173379" cy="1358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4534163" y="6501140"/>
              <a:ext cx="173379" cy="1358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4529793" y="7736181"/>
              <a:ext cx="173379" cy="1358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14534080" y="8270323"/>
              <a:ext cx="173379" cy="13580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097627"/>
                  </p:ext>
                </p:extLst>
              </p:nvPr>
            </p:nvGraphicFramePr>
            <p:xfrm>
              <a:off x="17544977" y="13696743"/>
              <a:ext cx="3299847" cy="254768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3299847"/>
                  </a:tblGrid>
                  <a:tr h="526941">
                    <a:tc>
                      <a:txBody>
                        <a:bodyPr/>
                        <a:lstStyle/>
                        <a:p>
                          <a:r>
                            <a:rPr lang="en-US" sz="3600" dirty="0" smtClean="0"/>
                            <a:t>Constants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52694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6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600" i="1" baseline="-25000" dirty="0" err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600" i="1" baseline="-250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baseline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~ 3.7</m:t>
                              </m:r>
                              <m:r>
                                <a:rPr lang="en-US" sz="3600" i="1" baseline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600" i="1" baseline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19 </m:t>
                              </m:r>
                            </m:oMath>
                          </a14:m>
                          <a:r>
                            <a:rPr lang="en-US" sz="2800" baseline="0" dirty="0" smtClean="0">
                              <a:solidFill>
                                <a:schemeClr val="tx2"/>
                              </a:solidFill>
                            </a:rPr>
                            <a:t>[10]</a:t>
                          </a:r>
                          <a:endParaRPr lang="en-US" sz="3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526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3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  ~ 64 </m:t>
                                </m:r>
                                <m:r>
                                  <a:rPr lang="en-US" sz="3600" i="1" baseline="0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526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  = 2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097627"/>
                  </p:ext>
                </p:extLst>
              </p:nvPr>
            </p:nvGraphicFramePr>
            <p:xfrm>
              <a:off x="17544977" y="13696743"/>
              <a:ext cx="3299847" cy="254768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3299847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3600" dirty="0" smtClean="0"/>
                            <a:t>Constants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27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9"/>
                          <a:stretch>
                            <a:fillRect t="-116505" r="-185" b="-20388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9"/>
                          <a:stretch>
                            <a:fillRect t="-212381" r="-185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9"/>
                          <a:stretch>
                            <a:fillRect t="-312381" r="-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87" name="Group 186"/>
          <p:cNvGrpSpPr/>
          <p:nvPr/>
        </p:nvGrpSpPr>
        <p:grpSpPr>
          <a:xfrm>
            <a:off x="22350214" y="37129638"/>
            <a:ext cx="8832485" cy="3828170"/>
            <a:chOff x="19315782" y="37757302"/>
            <a:chExt cx="18325117" cy="4319736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27817047" y="37757302"/>
              <a:ext cx="9823852" cy="431973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6000">
                  <a:schemeClr val="accent1">
                    <a:lumMod val="0"/>
                    <a:lumOff val="100000"/>
                  </a:schemeClr>
                </a:gs>
                <a:gs pos="100000">
                  <a:srgbClr val="D7F0F5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</a:gradFill>
            <a:ln w="857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5303" tIns="47652" rIns="95303" bIns="47652" numCol="1" rtlCol="0" anchor="t" anchorCtr="0" compatLnSpc="1">
              <a:prstTxWarp prst="textNoShape">
                <a:avLst/>
              </a:prstTxWarp>
            </a:bodyPr>
            <a:lstStyle/>
            <a:p>
              <a:pPr defTabSz="4293336"/>
              <a:endParaRPr lang="en-US" sz="8442" dirty="0">
                <a:solidFill>
                  <a:srgbClr val="00000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17047" y="37784352"/>
              <a:ext cx="9798105" cy="79313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305" tIns="47653" rIns="95305" bIns="47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ACKNOWLEDGEMENTS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9315782" y="38712374"/>
              <a:ext cx="7873880" cy="393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400" indent="-357400">
                <a:buAutoNum type="arabicPeriod"/>
              </a:pPr>
              <a:endParaRPr lang="en-US" sz="1667" dirty="0">
                <a:solidFill>
                  <a:schemeClr val="tx2"/>
                </a:solidFill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6447719" y="37934242"/>
            <a:ext cx="6106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2"/>
                </a:solidFill>
              </a:rPr>
              <a:t>Funded by -</a:t>
            </a: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>
                <a:solidFill>
                  <a:schemeClr val="tx2"/>
                </a:solidFill>
              </a:rPr>
              <a:t>Department of Science and </a:t>
            </a:r>
          </a:p>
          <a:p>
            <a:pPr algn="just"/>
            <a:r>
              <a:rPr lang="en-US" sz="2800" dirty="0">
                <a:solidFill>
                  <a:schemeClr val="tx2"/>
                </a:solidFill>
              </a:rPr>
              <a:t>Technology (DST), </a:t>
            </a:r>
          </a:p>
          <a:p>
            <a:pPr algn="just"/>
            <a:r>
              <a:rPr lang="en-US" sz="2800" dirty="0">
                <a:solidFill>
                  <a:schemeClr val="tx2"/>
                </a:solidFill>
              </a:rPr>
              <a:t>Government of India</a:t>
            </a:r>
          </a:p>
        </p:txBody>
      </p:sp>
      <p:pic>
        <p:nvPicPr>
          <p:cNvPr id="192" name="Picture 1443" descr="C:\Users\hdfc\Desktop\dst.jp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24484356" y="2640283"/>
            <a:ext cx="6660979" cy="1311048"/>
          </a:xfrm>
          <a:prstGeom prst="rect">
            <a:avLst/>
          </a:prstGeom>
          <a:solidFill>
            <a:schemeClr val="tx2">
              <a:lumMod val="85000"/>
              <a:lumOff val="15000"/>
              <a:alpha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8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3677</TotalTime>
  <Words>600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Chakraborty</dc:creator>
  <cp:lastModifiedBy>Indranil Chakraborty</cp:lastModifiedBy>
  <cp:revision>150</cp:revision>
  <dcterms:created xsi:type="dcterms:W3CDTF">2015-06-11T12:12:49Z</dcterms:created>
  <dcterms:modified xsi:type="dcterms:W3CDTF">2015-06-18T06:36:03Z</dcterms:modified>
</cp:coreProperties>
</file>