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9" r:id="rId2"/>
    <p:sldId id="258" r:id="rId3"/>
    <p:sldId id="259" r:id="rId4"/>
    <p:sldId id="260" r:id="rId5"/>
    <p:sldId id="261" r:id="rId6"/>
    <p:sldId id="264" r:id="rId7"/>
    <p:sldId id="280" r:id="rId8"/>
    <p:sldId id="281" r:id="rId9"/>
    <p:sldId id="265" r:id="rId10"/>
    <p:sldId id="268" r:id="rId11"/>
    <p:sldId id="263" r:id="rId12"/>
    <p:sldId id="270" r:id="rId13"/>
    <p:sldId id="271" r:id="rId14"/>
    <p:sldId id="272"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22" d="100"/>
          <a:sy n="122" d="100"/>
        </p:scale>
        <p:origin x="23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7F206-6DD0-4829-BA55-9849D38C6D7B}" type="datetimeFigureOut">
              <a:rPr lang="en-IN" smtClean="0"/>
              <a:t>22/01/24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D50C8-8760-4EDD-A3C0-3B1B4A8560CD}" type="slidenum">
              <a:rPr lang="en-IN" smtClean="0"/>
              <a:t>‹#›</a:t>
            </a:fld>
            <a:endParaRPr lang="en-IN"/>
          </a:p>
        </p:txBody>
      </p:sp>
    </p:spTree>
    <p:extLst>
      <p:ext uri="{BB962C8B-B14F-4D97-AF65-F5344CB8AC3E}">
        <p14:creationId xmlns:p14="http://schemas.microsoft.com/office/powerpoint/2010/main" val="234518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2A88-77C1-2E1B-78F1-66DF85C5A6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DBD112-6142-C626-B80E-2511A20765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6E6962-6B15-4DD5-2BC8-A41D0B385877}"/>
              </a:ext>
            </a:extLst>
          </p:cNvPr>
          <p:cNvSpPr>
            <a:spLocks noGrp="1"/>
          </p:cNvSpPr>
          <p:nvPr>
            <p:ph type="dt" sz="half" idx="10"/>
          </p:nvPr>
        </p:nvSpPr>
        <p:spPr/>
        <p:txBody>
          <a:bodyPr/>
          <a:lstStyle/>
          <a:p>
            <a:fld id="{DF2E81A6-70E8-405A-B963-A7BE7EA74980}" type="datetimeFigureOut">
              <a:rPr lang="en-IN" smtClean="0"/>
              <a:t>22/01/24</a:t>
            </a:fld>
            <a:endParaRPr lang="en-IN"/>
          </a:p>
        </p:txBody>
      </p:sp>
      <p:sp>
        <p:nvSpPr>
          <p:cNvPr id="5" name="Footer Placeholder 4">
            <a:extLst>
              <a:ext uri="{FF2B5EF4-FFF2-40B4-BE49-F238E27FC236}">
                <a16:creationId xmlns:a16="http://schemas.microsoft.com/office/drawing/2014/main" id="{F90BFA0D-C3EE-EC78-DC32-C0186AB188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C6BBFC-BB2A-FD63-FE33-3074DBB46EED}"/>
              </a:ext>
            </a:extLst>
          </p:cNvPr>
          <p:cNvSpPr>
            <a:spLocks noGrp="1"/>
          </p:cNvSpPr>
          <p:nvPr>
            <p:ph type="sldNum" sz="quarter" idx="12"/>
          </p:nvPr>
        </p:nvSpPr>
        <p:spPr/>
        <p:txBody>
          <a:bodyPr/>
          <a:lstStyle/>
          <a:p>
            <a:fld id="{2442D81F-5FEE-40DD-88D8-525DB6593527}" type="slidenum">
              <a:rPr lang="en-IN" smtClean="0"/>
              <a:t>‹#›</a:t>
            </a:fld>
            <a:endParaRPr lang="en-IN"/>
          </a:p>
        </p:txBody>
      </p:sp>
    </p:spTree>
    <p:extLst>
      <p:ext uri="{BB962C8B-B14F-4D97-AF65-F5344CB8AC3E}">
        <p14:creationId xmlns:p14="http://schemas.microsoft.com/office/powerpoint/2010/main" val="365468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C289-BC92-B9CE-23F0-84BC7E03A1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FDB103-89B7-E93B-264A-9EFDE7CA65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7A6A94-2340-A4DE-8645-EC6DD42BAD47}"/>
              </a:ext>
            </a:extLst>
          </p:cNvPr>
          <p:cNvSpPr>
            <a:spLocks noGrp="1"/>
          </p:cNvSpPr>
          <p:nvPr>
            <p:ph type="dt" sz="half" idx="10"/>
          </p:nvPr>
        </p:nvSpPr>
        <p:spPr/>
        <p:txBody>
          <a:bodyPr/>
          <a:lstStyle/>
          <a:p>
            <a:fld id="{DF2E81A6-70E8-405A-B963-A7BE7EA74980}" type="datetimeFigureOut">
              <a:rPr lang="en-IN" smtClean="0"/>
              <a:t>22/01/24</a:t>
            </a:fld>
            <a:endParaRPr lang="en-IN"/>
          </a:p>
        </p:txBody>
      </p:sp>
      <p:sp>
        <p:nvSpPr>
          <p:cNvPr id="5" name="Footer Placeholder 4">
            <a:extLst>
              <a:ext uri="{FF2B5EF4-FFF2-40B4-BE49-F238E27FC236}">
                <a16:creationId xmlns:a16="http://schemas.microsoft.com/office/drawing/2014/main" id="{E94D57BB-003D-9349-DECB-B787C97D61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9EEAC7-CB10-B2FD-65E9-5064927EE057}"/>
              </a:ext>
            </a:extLst>
          </p:cNvPr>
          <p:cNvSpPr>
            <a:spLocks noGrp="1"/>
          </p:cNvSpPr>
          <p:nvPr>
            <p:ph type="sldNum" sz="quarter" idx="12"/>
          </p:nvPr>
        </p:nvSpPr>
        <p:spPr/>
        <p:txBody>
          <a:bodyPr/>
          <a:lstStyle/>
          <a:p>
            <a:fld id="{2442D81F-5FEE-40DD-88D8-525DB6593527}" type="slidenum">
              <a:rPr lang="en-IN" smtClean="0"/>
              <a:t>‹#›</a:t>
            </a:fld>
            <a:endParaRPr lang="en-IN"/>
          </a:p>
        </p:txBody>
      </p:sp>
    </p:spTree>
    <p:extLst>
      <p:ext uri="{BB962C8B-B14F-4D97-AF65-F5344CB8AC3E}">
        <p14:creationId xmlns:p14="http://schemas.microsoft.com/office/powerpoint/2010/main" val="12986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E0D60B-CA31-DE5D-0272-D94D28662B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35CF5A-C23D-AFD9-837B-0BE44576ED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A2BA36-B2C1-5EF4-EDA7-29601AC24721}"/>
              </a:ext>
            </a:extLst>
          </p:cNvPr>
          <p:cNvSpPr>
            <a:spLocks noGrp="1"/>
          </p:cNvSpPr>
          <p:nvPr>
            <p:ph type="dt" sz="half" idx="10"/>
          </p:nvPr>
        </p:nvSpPr>
        <p:spPr/>
        <p:txBody>
          <a:bodyPr/>
          <a:lstStyle/>
          <a:p>
            <a:fld id="{DF2E81A6-70E8-405A-B963-A7BE7EA74980}" type="datetimeFigureOut">
              <a:rPr lang="en-IN" smtClean="0"/>
              <a:t>22/01/24</a:t>
            </a:fld>
            <a:endParaRPr lang="en-IN"/>
          </a:p>
        </p:txBody>
      </p:sp>
      <p:sp>
        <p:nvSpPr>
          <p:cNvPr id="5" name="Footer Placeholder 4">
            <a:extLst>
              <a:ext uri="{FF2B5EF4-FFF2-40B4-BE49-F238E27FC236}">
                <a16:creationId xmlns:a16="http://schemas.microsoft.com/office/drawing/2014/main" id="{C92E197D-A79E-37A8-6117-443294C198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F34F5-25CD-7194-A681-B2B48663E4AC}"/>
              </a:ext>
            </a:extLst>
          </p:cNvPr>
          <p:cNvSpPr>
            <a:spLocks noGrp="1"/>
          </p:cNvSpPr>
          <p:nvPr>
            <p:ph type="sldNum" sz="quarter" idx="12"/>
          </p:nvPr>
        </p:nvSpPr>
        <p:spPr/>
        <p:txBody>
          <a:bodyPr/>
          <a:lstStyle/>
          <a:p>
            <a:fld id="{2442D81F-5FEE-40DD-88D8-525DB6593527}" type="slidenum">
              <a:rPr lang="en-IN" smtClean="0"/>
              <a:t>‹#›</a:t>
            </a:fld>
            <a:endParaRPr lang="en-IN"/>
          </a:p>
        </p:txBody>
      </p:sp>
    </p:spTree>
    <p:extLst>
      <p:ext uri="{BB962C8B-B14F-4D97-AF65-F5344CB8AC3E}">
        <p14:creationId xmlns:p14="http://schemas.microsoft.com/office/powerpoint/2010/main" val="1954243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0E6E-D2D1-ECA0-57A8-CD7D551DA9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D87385-AF75-A98F-7C0A-D74B5B5D0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50FCFE-05A7-5EEA-45CE-25F64A879411}"/>
              </a:ext>
            </a:extLst>
          </p:cNvPr>
          <p:cNvSpPr>
            <a:spLocks noGrp="1"/>
          </p:cNvSpPr>
          <p:nvPr>
            <p:ph type="dt" sz="half" idx="10"/>
          </p:nvPr>
        </p:nvSpPr>
        <p:spPr/>
        <p:txBody>
          <a:bodyPr/>
          <a:lstStyle/>
          <a:p>
            <a:fld id="{DF2E81A6-70E8-405A-B963-A7BE7EA74980}" type="datetimeFigureOut">
              <a:rPr lang="en-IN" smtClean="0"/>
              <a:t>22/01/24</a:t>
            </a:fld>
            <a:endParaRPr lang="en-IN"/>
          </a:p>
        </p:txBody>
      </p:sp>
      <p:sp>
        <p:nvSpPr>
          <p:cNvPr id="5" name="Footer Placeholder 4">
            <a:extLst>
              <a:ext uri="{FF2B5EF4-FFF2-40B4-BE49-F238E27FC236}">
                <a16:creationId xmlns:a16="http://schemas.microsoft.com/office/drawing/2014/main" id="{F3FA3505-FBE9-E57F-B5CC-2C6011150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206897-D574-0C17-5AF6-E2B2A35FB0C4}"/>
              </a:ext>
            </a:extLst>
          </p:cNvPr>
          <p:cNvSpPr>
            <a:spLocks noGrp="1"/>
          </p:cNvSpPr>
          <p:nvPr>
            <p:ph type="sldNum" sz="quarter" idx="12"/>
          </p:nvPr>
        </p:nvSpPr>
        <p:spPr/>
        <p:txBody>
          <a:bodyPr/>
          <a:lstStyle/>
          <a:p>
            <a:fld id="{2442D81F-5FEE-40DD-88D8-525DB6593527}" type="slidenum">
              <a:rPr lang="en-IN" smtClean="0"/>
              <a:t>‹#›</a:t>
            </a:fld>
            <a:endParaRPr lang="en-IN"/>
          </a:p>
        </p:txBody>
      </p:sp>
    </p:spTree>
    <p:extLst>
      <p:ext uri="{BB962C8B-B14F-4D97-AF65-F5344CB8AC3E}">
        <p14:creationId xmlns:p14="http://schemas.microsoft.com/office/powerpoint/2010/main" val="28126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99EE-A27A-0D13-1BD5-5F29FFBDC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9501DD-DF87-BDF5-3950-963EBD7508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2028DF-F9C1-ED83-8C28-DBAB49E186B0}"/>
              </a:ext>
            </a:extLst>
          </p:cNvPr>
          <p:cNvSpPr>
            <a:spLocks noGrp="1"/>
          </p:cNvSpPr>
          <p:nvPr>
            <p:ph type="dt" sz="half" idx="10"/>
          </p:nvPr>
        </p:nvSpPr>
        <p:spPr/>
        <p:txBody>
          <a:bodyPr/>
          <a:lstStyle/>
          <a:p>
            <a:fld id="{DF2E81A6-70E8-405A-B963-A7BE7EA74980}" type="datetimeFigureOut">
              <a:rPr lang="en-IN" smtClean="0"/>
              <a:t>22/01/24</a:t>
            </a:fld>
            <a:endParaRPr lang="en-IN"/>
          </a:p>
        </p:txBody>
      </p:sp>
      <p:sp>
        <p:nvSpPr>
          <p:cNvPr id="5" name="Footer Placeholder 4">
            <a:extLst>
              <a:ext uri="{FF2B5EF4-FFF2-40B4-BE49-F238E27FC236}">
                <a16:creationId xmlns:a16="http://schemas.microsoft.com/office/drawing/2014/main" id="{72F3837B-9DEE-8366-EC71-9CF95A9743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544492-5C2F-D347-417F-B66A15E4CECC}"/>
              </a:ext>
            </a:extLst>
          </p:cNvPr>
          <p:cNvSpPr>
            <a:spLocks noGrp="1"/>
          </p:cNvSpPr>
          <p:nvPr>
            <p:ph type="sldNum" sz="quarter" idx="12"/>
          </p:nvPr>
        </p:nvSpPr>
        <p:spPr/>
        <p:txBody>
          <a:bodyPr/>
          <a:lstStyle/>
          <a:p>
            <a:fld id="{2442D81F-5FEE-40DD-88D8-525DB6593527}" type="slidenum">
              <a:rPr lang="en-IN" smtClean="0"/>
              <a:t>‹#›</a:t>
            </a:fld>
            <a:endParaRPr lang="en-IN"/>
          </a:p>
        </p:txBody>
      </p:sp>
    </p:spTree>
    <p:extLst>
      <p:ext uri="{BB962C8B-B14F-4D97-AF65-F5344CB8AC3E}">
        <p14:creationId xmlns:p14="http://schemas.microsoft.com/office/powerpoint/2010/main" val="200656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E9372-338D-7C0F-C44A-52431F89DD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605EC9-9139-8A2E-5500-CCF1BEB8FF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4844CF-C120-C27E-9570-0C6597171C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444E6F-CC24-A4D1-58F3-F073741F506B}"/>
              </a:ext>
            </a:extLst>
          </p:cNvPr>
          <p:cNvSpPr>
            <a:spLocks noGrp="1"/>
          </p:cNvSpPr>
          <p:nvPr>
            <p:ph type="dt" sz="half" idx="10"/>
          </p:nvPr>
        </p:nvSpPr>
        <p:spPr/>
        <p:txBody>
          <a:bodyPr/>
          <a:lstStyle/>
          <a:p>
            <a:fld id="{DF2E81A6-70E8-405A-B963-A7BE7EA74980}" type="datetimeFigureOut">
              <a:rPr lang="en-IN" smtClean="0"/>
              <a:t>22/01/24</a:t>
            </a:fld>
            <a:endParaRPr lang="en-IN"/>
          </a:p>
        </p:txBody>
      </p:sp>
      <p:sp>
        <p:nvSpPr>
          <p:cNvPr id="6" name="Footer Placeholder 5">
            <a:extLst>
              <a:ext uri="{FF2B5EF4-FFF2-40B4-BE49-F238E27FC236}">
                <a16:creationId xmlns:a16="http://schemas.microsoft.com/office/drawing/2014/main" id="{BB11F345-0064-B304-0415-B760F7AD64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358E72-3C3E-AAFB-A464-8045EBAC6FC0}"/>
              </a:ext>
            </a:extLst>
          </p:cNvPr>
          <p:cNvSpPr>
            <a:spLocks noGrp="1"/>
          </p:cNvSpPr>
          <p:nvPr>
            <p:ph type="sldNum" sz="quarter" idx="12"/>
          </p:nvPr>
        </p:nvSpPr>
        <p:spPr/>
        <p:txBody>
          <a:bodyPr/>
          <a:lstStyle/>
          <a:p>
            <a:fld id="{2442D81F-5FEE-40DD-88D8-525DB6593527}" type="slidenum">
              <a:rPr lang="en-IN" smtClean="0"/>
              <a:t>‹#›</a:t>
            </a:fld>
            <a:endParaRPr lang="en-IN"/>
          </a:p>
        </p:txBody>
      </p:sp>
    </p:spTree>
    <p:extLst>
      <p:ext uri="{BB962C8B-B14F-4D97-AF65-F5344CB8AC3E}">
        <p14:creationId xmlns:p14="http://schemas.microsoft.com/office/powerpoint/2010/main" val="2147154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8885-B846-C144-BB84-FA5066FE6A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C03F65-75D4-C94C-9240-698FC251F2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5D64BA-5A95-6B45-A3F4-469483FF94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A50255-A76A-D7D9-0C70-592201B36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078720-969B-3645-5E20-868A302D12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062D86-8128-51E4-2704-2688CC80E5B8}"/>
              </a:ext>
            </a:extLst>
          </p:cNvPr>
          <p:cNvSpPr>
            <a:spLocks noGrp="1"/>
          </p:cNvSpPr>
          <p:nvPr>
            <p:ph type="dt" sz="half" idx="10"/>
          </p:nvPr>
        </p:nvSpPr>
        <p:spPr/>
        <p:txBody>
          <a:bodyPr/>
          <a:lstStyle/>
          <a:p>
            <a:fld id="{DF2E81A6-70E8-405A-B963-A7BE7EA74980}" type="datetimeFigureOut">
              <a:rPr lang="en-IN" smtClean="0"/>
              <a:t>22/01/24</a:t>
            </a:fld>
            <a:endParaRPr lang="en-IN"/>
          </a:p>
        </p:txBody>
      </p:sp>
      <p:sp>
        <p:nvSpPr>
          <p:cNvPr id="8" name="Footer Placeholder 7">
            <a:extLst>
              <a:ext uri="{FF2B5EF4-FFF2-40B4-BE49-F238E27FC236}">
                <a16:creationId xmlns:a16="http://schemas.microsoft.com/office/drawing/2014/main" id="{24D6AA7D-9F01-381B-FCD4-494CD67BEE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D5E895-4C88-C2EA-E6C4-22AA56D88D62}"/>
              </a:ext>
            </a:extLst>
          </p:cNvPr>
          <p:cNvSpPr>
            <a:spLocks noGrp="1"/>
          </p:cNvSpPr>
          <p:nvPr>
            <p:ph type="sldNum" sz="quarter" idx="12"/>
          </p:nvPr>
        </p:nvSpPr>
        <p:spPr/>
        <p:txBody>
          <a:bodyPr/>
          <a:lstStyle/>
          <a:p>
            <a:fld id="{2442D81F-5FEE-40DD-88D8-525DB6593527}" type="slidenum">
              <a:rPr lang="en-IN" smtClean="0"/>
              <a:t>‹#›</a:t>
            </a:fld>
            <a:endParaRPr lang="en-IN"/>
          </a:p>
        </p:txBody>
      </p:sp>
    </p:spTree>
    <p:extLst>
      <p:ext uri="{BB962C8B-B14F-4D97-AF65-F5344CB8AC3E}">
        <p14:creationId xmlns:p14="http://schemas.microsoft.com/office/powerpoint/2010/main" val="1590783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C6FA-A58F-F5BB-544B-BBE6F9A184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C1AB2C-25B7-9A24-2EA7-707B90E284AF}"/>
              </a:ext>
            </a:extLst>
          </p:cNvPr>
          <p:cNvSpPr>
            <a:spLocks noGrp="1"/>
          </p:cNvSpPr>
          <p:nvPr>
            <p:ph type="dt" sz="half" idx="10"/>
          </p:nvPr>
        </p:nvSpPr>
        <p:spPr/>
        <p:txBody>
          <a:bodyPr/>
          <a:lstStyle/>
          <a:p>
            <a:fld id="{DF2E81A6-70E8-405A-B963-A7BE7EA74980}" type="datetimeFigureOut">
              <a:rPr lang="en-IN" smtClean="0"/>
              <a:t>22/01/24</a:t>
            </a:fld>
            <a:endParaRPr lang="en-IN"/>
          </a:p>
        </p:txBody>
      </p:sp>
      <p:sp>
        <p:nvSpPr>
          <p:cNvPr id="4" name="Footer Placeholder 3">
            <a:extLst>
              <a:ext uri="{FF2B5EF4-FFF2-40B4-BE49-F238E27FC236}">
                <a16:creationId xmlns:a16="http://schemas.microsoft.com/office/drawing/2014/main" id="{C5277223-ADB5-BB12-2F79-3FBC581F24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2710A2-DAAE-9B13-07B1-D31C09F6AB0B}"/>
              </a:ext>
            </a:extLst>
          </p:cNvPr>
          <p:cNvSpPr>
            <a:spLocks noGrp="1"/>
          </p:cNvSpPr>
          <p:nvPr>
            <p:ph type="sldNum" sz="quarter" idx="12"/>
          </p:nvPr>
        </p:nvSpPr>
        <p:spPr/>
        <p:txBody>
          <a:bodyPr/>
          <a:lstStyle/>
          <a:p>
            <a:fld id="{2442D81F-5FEE-40DD-88D8-525DB6593527}" type="slidenum">
              <a:rPr lang="en-IN" smtClean="0"/>
              <a:t>‹#›</a:t>
            </a:fld>
            <a:endParaRPr lang="en-IN"/>
          </a:p>
        </p:txBody>
      </p:sp>
    </p:spTree>
    <p:extLst>
      <p:ext uri="{BB962C8B-B14F-4D97-AF65-F5344CB8AC3E}">
        <p14:creationId xmlns:p14="http://schemas.microsoft.com/office/powerpoint/2010/main" val="2971682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F54F6-4475-2764-EAC1-BF26EA55C5D8}"/>
              </a:ext>
            </a:extLst>
          </p:cNvPr>
          <p:cNvSpPr>
            <a:spLocks noGrp="1"/>
          </p:cNvSpPr>
          <p:nvPr>
            <p:ph type="dt" sz="half" idx="10"/>
          </p:nvPr>
        </p:nvSpPr>
        <p:spPr/>
        <p:txBody>
          <a:bodyPr/>
          <a:lstStyle/>
          <a:p>
            <a:fld id="{DF2E81A6-70E8-405A-B963-A7BE7EA74980}" type="datetimeFigureOut">
              <a:rPr lang="en-IN" smtClean="0"/>
              <a:t>22/01/24</a:t>
            </a:fld>
            <a:endParaRPr lang="en-IN"/>
          </a:p>
        </p:txBody>
      </p:sp>
      <p:sp>
        <p:nvSpPr>
          <p:cNvPr id="3" name="Footer Placeholder 2">
            <a:extLst>
              <a:ext uri="{FF2B5EF4-FFF2-40B4-BE49-F238E27FC236}">
                <a16:creationId xmlns:a16="http://schemas.microsoft.com/office/drawing/2014/main" id="{BA1173B5-A17B-F6F7-EB5B-447478B1AA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AE42F9-B04E-D93E-E4FB-1C696155AEFA}"/>
              </a:ext>
            </a:extLst>
          </p:cNvPr>
          <p:cNvSpPr>
            <a:spLocks noGrp="1"/>
          </p:cNvSpPr>
          <p:nvPr>
            <p:ph type="sldNum" sz="quarter" idx="12"/>
          </p:nvPr>
        </p:nvSpPr>
        <p:spPr/>
        <p:txBody>
          <a:bodyPr/>
          <a:lstStyle/>
          <a:p>
            <a:fld id="{2442D81F-5FEE-40DD-88D8-525DB6593527}" type="slidenum">
              <a:rPr lang="en-IN" smtClean="0"/>
              <a:t>‹#›</a:t>
            </a:fld>
            <a:endParaRPr lang="en-IN"/>
          </a:p>
        </p:txBody>
      </p:sp>
    </p:spTree>
    <p:extLst>
      <p:ext uri="{BB962C8B-B14F-4D97-AF65-F5344CB8AC3E}">
        <p14:creationId xmlns:p14="http://schemas.microsoft.com/office/powerpoint/2010/main" val="217508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EC1C-0863-191B-4061-FE8A0AF1F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859668-3DC7-9437-7A13-C537B7C814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00EC2B-A888-6D22-998C-60F10366F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1E17E6-3740-5DD7-9BA9-BA090AB6C57A}"/>
              </a:ext>
            </a:extLst>
          </p:cNvPr>
          <p:cNvSpPr>
            <a:spLocks noGrp="1"/>
          </p:cNvSpPr>
          <p:nvPr>
            <p:ph type="dt" sz="half" idx="10"/>
          </p:nvPr>
        </p:nvSpPr>
        <p:spPr/>
        <p:txBody>
          <a:bodyPr/>
          <a:lstStyle/>
          <a:p>
            <a:fld id="{DF2E81A6-70E8-405A-B963-A7BE7EA74980}" type="datetimeFigureOut">
              <a:rPr lang="en-IN" smtClean="0"/>
              <a:t>22/01/24</a:t>
            </a:fld>
            <a:endParaRPr lang="en-IN"/>
          </a:p>
        </p:txBody>
      </p:sp>
      <p:sp>
        <p:nvSpPr>
          <p:cNvPr id="6" name="Footer Placeholder 5">
            <a:extLst>
              <a:ext uri="{FF2B5EF4-FFF2-40B4-BE49-F238E27FC236}">
                <a16:creationId xmlns:a16="http://schemas.microsoft.com/office/drawing/2014/main" id="{C324C37D-1446-6920-E65F-810D0015B1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4E4B17-9AFD-32B2-DAAE-FA7665295D02}"/>
              </a:ext>
            </a:extLst>
          </p:cNvPr>
          <p:cNvSpPr>
            <a:spLocks noGrp="1"/>
          </p:cNvSpPr>
          <p:nvPr>
            <p:ph type="sldNum" sz="quarter" idx="12"/>
          </p:nvPr>
        </p:nvSpPr>
        <p:spPr/>
        <p:txBody>
          <a:bodyPr/>
          <a:lstStyle/>
          <a:p>
            <a:fld id="{2442D81F-5FEE-40DD-88D8-525DB6593527}" type="slidenum">
              <a:rPr lang="en-IN" smtClean="0"/>
              <a:t>‹#›</a:t>
            </a:fld>
            <a:endParaRPr lang="en-IN"/>
          </a:p>
        </p:txBody>
      </p:sp>
    </p:spTree>
    <p:extLst>
      <p:ext uri="{BB962C8B-B14F-4D97-AF65-F5344CB8AC3E}">
        <p14:creationId xmlns:p14="http://schemas.microsoft.com/office/powerpoint/2010/main" val="140018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47ACD-555A-2797-8685-3A4DEF86F5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44C7B8-7721-A65A-34C7-850212EB96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D8746E-70DD-DBBF-8187-FB8C48B28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1A0BC-ED54-E3B6-E2E0-678C4D721401}"/>
              </a:ext>
            </a:extLst>
          </p:cNvPr>
          <p:cNvSpPr>
            <a:spLocks noGrp="1"/>
          </p:cNvSpPr>
          <p:nvPr>
            <p:ph type="dt" sz="half" idx="10"/>
          </p:nvPr>
        </p:nvSpPr>
        <p:spPr/>
        <p:txBody>
          <a:bodyPr/>
          <a:lstStyle/>
          <a:p>
            <a:fld id="{DF2E81A6-70E8-405A-B963-A7BE7EA74980}" type="datetimeFigureOut">
              <a:rPr lang="en-IN" smtClean="0"/>
              <a:t>22/01/24</a:t>
            </a:fld>
            <a:endParaRPr lang="en-IN"/>
          </a:p>
        </p:txBody>
      </p:sp>
      <p:sp>
        <p:nvSpPr>
          <p:cNvPr id="6" name="Footer Placeholder 5">
            <a:extLst>
              <a:ext uri="{FF2B5EF4-FFF2-40B4-BE49-F238E27FC236}">
                <a16:creationId xmlns:a16="http://schemas.microsoft.com/office/drawing/2014/main" id="{5E29CE99-11BC-8F61-C4DB-156028F73D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4B77BE-3837-F059-C72B-2483408243FF}"/>
              </a:ext>
            </a:extLst>
          </p:cNvPr>
          <p:cNvSpPr>
            <a:spLocks noGrp="1"/>
          </p:cNvSpPr>
          <p:nvPr>
            <p:ph type="sldNum" sz="quarter" idx="12"/>
          </p:nvPr>
        </p:nvSpPr>
        <p:spPr/>
        <p:txBody>
          <a:bodyPr/>
          <a:lstStyle/>
          <a:p>
            <a:fld id="{2442D81F-5FEE-40DD-88D8-525DB6593527}" type="slidenum">
              <a:rPr lang="en-IN" smtClean="0"/>
              <a:t>‹#›</a:t>
            </a:fld>
            <a:endParaRPr lang="en-IN"/>
          </a:p>
        </p:txBody>
      </p:sp>
    </p:spTree>
    <p:extLst>
      <p:ext uri="{BB962C8B-B14F-4D97-AF65-F5344CB8AC3E}">
        <p14:creationId xmlns:p14="http://schemas.microsoft.com/office/powerpoint/2010/main" val="348831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BE589A-575B-52A1-1CA2-DDD8BB7C10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9E7884-8449-A2C5-A2B6-D5893057B3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AFBACA-0429-5D43-31D7-F30FB4E1B4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E81A6-70E8-405A-B963-A7BE7EA74980}" type="datetimeFigureOut">
              <a:rPr lang="en-IN" smtClean="0"/>
              <a:t>22/01/24</a:t>
            </a:fld>
            <a:endParaRPr lang="en-IN"/>
          </a:p>
        </p:txBody>
      </p:sp>
      <p:sp>
        <p:nvSpPr>
          <p:cNvPr id="5" name="Footer Placeholder 4">
            <a:extLst>
              <a:ext uri="{FF2B5EF4-FFF2-40B4-BE49-F238E27FC236}">
                <a16:creationId xmlns:a16="http://schemas.microsoft.com/office/drawing/2014/main" id="{FD7201BE-938F-2A87-0CEC-702FE6E911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C9E8F1-E110-4535-61BA-D5AEF7E24D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2D81F-5FEE-40DD-88D8-525DB6593527}" type="slidenum">
              <a:rPr lang="en-IN" smtClean="0"/>
              <a:t>‹#›</a:t>
            </a:fld>
            <a:endParaRPr lang="en-IN"/>
          </a:p>
        </p:txBody>
      </p:sp>
    </p:spTree>
    <p:extLst>
      <p:ext uri="{BB962C8B-B14F-4D97-AF65-F5344CB8AC3E}">
        <p14:creationId xmlns:p14="http://schemas.microsoft.com/office/powerpoint/2010/main" val="164927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FFDAC-F0FD-E3D7-F107-D7F7D1908984}"/>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b="1" dirty="0">
                <a:solidFill>
                  <a:schemeClr val="bg1"/>
                </a:solidFill>
              </a:rPr>
              <a:t>Financial Sentiment Analysis</a:t>
            </a:r>
          </a:p>
        </p:txBody>
      </p:sp>
    </p:spTree>
    <p:extLst>
      <p:ext uri="{BB962C8B-B14F-4D97-AF65-F5344CB8AC3E}">
        <p14:creationId xmlns:p14="http://schemas.microsoft.com/office/powerpoint/2010/main" val="4260906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7FD77-DD55-BFA6-6A90-E52EFE228611}"/>
              </a:ext>
            </a:extLst>
          </p:cNvPr>
          <p:cNvSpPr>
            <a:spLocks noGrp="1"/>
          </p:cNvSpPr>
          <p:nvPr>
            <p:ph type="title"/>
          </p:nvPr>
        </p:nvSpPr>
        <p:spPr>
          <a:xfrm>
            <a:off x="630936" y="640080"/>
            <a:ext cx="4818888" cy="1481328"/>
          </a:xfrm>
        </p:spPr>
        <p:txBody>
          <a:bodyPr anchor="b">
            <a:normAutofit/>
          </a:bodyPr>
          <a:lstStyle/>
          <a:p>
            <a:r>
              <a:rPr lang="en-IN" b="1" dirty="0"/>
              <a:t>Analytical Approach:</a:t>
            </a:r>
            <a:r>
              <a:rPr lang="en-IN" sz="5000" dirty="0"/>
              <a:t>	</a:t>
            </a:r>
          </a:p>
        </p:txBody>
      </p:sp>
      <p:sp>
        <p:nvSpPr>
          <p:cNvPr id="1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8C8ACE-54CB-A6BA-A71E-8301B158FE86}"/>
              </a:ext>
            </a:extLst>
          </p:cNvPr>
          <p:cNvSpPr>
            <a:spLocks noGrp="1"/>
          </p:cNvSpPr>
          <p:nvPr>
            <p:ph idx="1"/>
          </p:nvPr>
        </p:nvSpPr>
        <p:spPr>
          <a:xfrm>
            <a:off x="630936" y="2660904"/>
            <a:ext cx="4818888" cy="3547872"/>
          </a:xfrm>
        </p:spPr>
        <p:txBody>
          <a:bodyPr anchor="t">
            <a:normAutofit/>
          </a:bodyPr>
          <a:lstStyle/>
          <a:p>
            <a:r>
              <a:rPr lang="en-IN" sz="2200" dirty="0"/>
              <a:t>Here we have applied the following Models:</a:t>
            </a:r>
            <a:br>
              <a:rPr lang="en-IN" sz="2200" dirty="0"/>
            </a:br>
            <a:r>
              <a:rPr lang="en-IN" sz="2200" dirty="0"/>
              <a:t>1. Multinomial Naive Bayes</a:t>
            </a:r>
            <a:br>
              <a:rPr lang="en-IN" sz="2200" dirty="0"/>
            </a:br>
            <a:r>
              <a:rPr lang="en-IN" sz="2200" dirty="0"/>
              <a:t>2. </a:t>
            </a:r>
            <a:r>
              <a:rPr lang="en-IN" sz="2200" dirty="0" err="1"/>
              <a:t>Adaboost</a:t>
            </a:r>
            <a:br>
              <a:rPr lang="en-IN" sz="2200" dirty="0"/>
            </a:br>
            <a:r>
              <a:rPr lang="en-IN" sz="2200" dirty="0"/>
              <a:t>3. Random Forest</a:t>
            </a:r>
            <a:br>
              <a:rPr lang="en-IN" sz="2200" dirty="0"/>
            </a:br>
            <a:r>
              <a:rPr lang="en-IN" sz="2200" dirty="0"/>
              <a:t>4. </a:t>
            </a:r>
            <a:r>
              <a:rPr lang="en-IN" sz="2200" dirty="0" err="1"/>
              <a:t>Xgboost</a:t>
            </a:r>
            <a:endParaRPr lang="en-IN" sz="2200" dirty="0"/>
          </a:p>
        </p:txBody>
      </p:sp>
      <p:pic>
        <p:nvPicPr>
          <p:cNvPr id="16" name="Graphic 6" descr="Dice">
            <a:extLst>
              <a:ext uri="{FF2B5EF4-FFF2-40B4-BE49-F238E27FC236}">
                <a16:creationId xmlns:a16="http://schemas.microsoft.com/office/drawing/2014/main" id="{E93B6222-5CA9-BEFE-6E64-CC0DCB5598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4042298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7">
            <a:extLst>
              <a:ext uri="{FF2B5EF4-FFF2-40B4-BE49-F238E27FC236}">
                <a16:creationId xmlns:a16="http://schemas.microsoft.com/office/drawing/2014/main" id="{8956B1AF-F935-8E11-445B-CABE6E748B19}"/>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IN" sz="3000" b="1" dirty="0"/>
              <a:t>1 .</a:t>
            </a:r>
            <a:r>
              <a:rPr lang="en-IN" sz="3200" dirty="0"/>
              <a:t> </a:t>
            </a:r>
            <a:r>
              <a:rPr lang="en-IN" sz="3200" b="1" dirty="0"/>
              <a:t>Multinomial Naive Bayes :</a:t>
            </a:r>
            <a:endParaRPr lang="en-US" sz="3200" b="1" dirty="0"/>
          </a:p>
        </p:txBody>
      </p:sp>
      <p:sp>
        <p:nvSpPr>
          <p:cNvPr id="26" name="Rectangle 2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8" name="Rectangle 2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5B5BC964-E425-1F16-6348-E2D85F10B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408" y="2767579"/>
            <a:ext cx="4780839" cy="3648075"/>
          </a:xfrm>
          <a:prstGeom prst="rect">
            <a:avLst/>
          </a:prstGeom>
        </p:spPr>
      </p:pic>
      <p:pic>
        <p:nvPicPr>
          <p:cNvPr id="7" name="Picture 6">
            <a:extLst>
              <a:ext uri="{FF2B5EF4-FFF2-40B4-BE49-F238E27FC236}">
                <a16:creationId xmlns:a16="http://schemas.microsoft.com/office/drawing/2014/main" id="{16416A76-B7A1-6107-0B18-A39890568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3461" y="178174"/>
            <a:ext cx="6836324" cy="2887756"/>
          </a:xfrm>
          <a:prstGeom prst="rect">
            <a:avLst/>
          </a:prstGeom>
        </p:spPr>
      </p:pic>
      <p:pic>
        <p:nvPicPr>
          <p:cNvPr id="10" name="Picture 9">
            <a:extLst>
              <a:ext uri="{FF2B5EF4-FFF2-40B4-BE49-F238E27FC236}">
                <a16:creationId xmlns:a16="http://schemas.microsoft.com/office/drawing/2014/main" id="{0E2930F8-F656-9D4C-A2DA-AAFE757226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2831" y="3212343"/>
            <a:ext cx="6005098" cy="2887756"/>
          </a:xfrm>
          <a:prstGeom prst="rect">
            <a:avLst/>
          </a:prstGeom>
        </p:spPr>
      </p:pic>
    </p:spTree>
    <p:extLst>
      <p:ext uri="{BB962C8B-B14F-4D97-AF65-F5344CB8AC3E}">
        <p14:creationId xmlns:p14="http://schemas.microsoft.com/office/powerpoint/2010/main" val="2945291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47BA03-1628-E93E-1630-B30BB749810B}"/>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2. Ada Boost :</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A8654FA6-DA2F-DA6A-50B1-8A46535E2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830" y="2719238"/>
            <a:ext cx="5179358" cy="3551940"/>
          </a:xfrm>
          <a:prstGeom prst="rect">
            <a:avLst/>
          </a:prstGeom>
        </p:spPr>
      </p:pic>
      <p:pic>
        <p:nvPicPr>
          <p:cNvPr id="12" name="Picture 11">
            <a:extLst>
              <a:ext uri="{FF2B5EF4-FFF2-40B4-BE49-F238E27FC236}">
                <a16:creationId xmlns:a16="http://schemas.microsoft.com/office/drawing/2014/main" id="{D6868FF7-8AC6-0EB3-2D5D-BC5507A5B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4196" y="0"/>
            <a:ext cx="6181675" cy="3267075"/>
          </a:xfrm>
          <a:prstGeom prst="rect">
            <a:avLst/>
          </a:prstGeom>
        </p:spPr>
      </p:pic>
      <p:pic>
        <p:nvPicPr>
          <p:cNvPr id="16" name="Picture 15">
            <a:extLst>
              <a:ext uri="{FF2B5EF4-FFF2-40B4-BE49-F238E27FC236}">
                <a16:creationId xmlns:a16="http://schemas.microsoft.com/office/drawing/2014/main" id="{B05ED4AD-21D1-6834-5BE2-E7D6881060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0188" y="3348037"/>
            <a:ext cx="6181675" cy="3429000"/>
          </a:xfrm>
          <a:prstGeom prst="rect">
            <a:avLst/>
          </a:prstGeom>
        </p:spPr>
      </p:pic>
    </p:spTree>
    <p:extLst>
      <p:ext uri="{BB962C8B-B14F-4D97-AF65-F5344CB8AC3E}">
        <p14:creationId xmlns:p14="http://schemas.microsoft.com/office/powerpoint/2010/main" val="307948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3EF3A4-2C95-4644-7FBE-00DB7DDEEB72}"/>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3. Random Forest :</a:t>
            </a:r>
          </a:p>
        </p:txBody>
      </p:sp>
      <p:sp>
        <p:nvSpPr>
          <p:cNvPr id="18" name="Rectangle 1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F28164EC-60B0-0E76-EADB-2996AF27C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37" y="2454439"/>
            <a:ext cx="4813302" cy="4038436"/>
          </a:xfrm>
          <a:prstGeom prst="rect">
            <a:avLst/>
          </a:prstGeom>
        </p:spPr>
      </p:pic>
      <p:pic>
        <p:nvPicPr>
          <p:cNvPr id="11" name="Picture 10">
            <a:extLst>
              <a:ext uri="{FF2B5EF4-FFF2-40B4-BE49-F238E27FC236}">
                <a16:creationId xmlns:a16="http://schemas.microsoft.com/office/drawing/2014/main" id="{5C4B88A8-5AE4-2BC1-C200-F3002139AF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7446" y="226049"/>
            <a:ext cx="6731725" cy="2947458"/>
          </a:xfrm>
          <a:prstGeom prst="rect">
            <a:avLst/>
          </a:prstGeom>
        </p:spPr>
      </p:pic>
      <p:pic>
        <p:nvPicPr>
          <p:cNvPr id="13" name="Picture 12">
            <a:extLst>
              <a:ext uri="{FF2B5EF4-FFF2-40B4-BE49-F238E27FC236}">
                <a16:creationId xmlns:a16="http://schemas.microsoft.com/office/drawing/2014/main" id="{FB9C8BC0-94C3-E7EB-4771-251129BC5B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1198" y="3161516"/>
            <a:ext cx="6227390" cy="3331359"/>
          </a:xfrm>
          <a:prstGeom prst="rect">
            <a:avLst/>
          </a:prstGeom>
        </p:spPr>
      </p:pic>
    </p:spTree>
    <p:extLst>
      <p:ext uri="{BB962C8B-B14F-4D97-AF65-F5344CB8AC3E}">
        <p14:creationId xmlns:p14="http://schemas.microsoft.com/office/powerpoint/2010/main" val="937336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D16702-5323-4022-3668-0B04046A03EA}"/>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4. </a:t>
            </a:r>
            <a:r>
              <a:rPr lang="en-US" sz="3200" b="1" dirty="0" err="1"/>
              <a:t>Xgboost</a:t>
            </a:r>
            <a:r>
              <a:rPr lang="en-US" sz="3200" b="1" dirty="0"/>
              <a:t> :</a:t>
            </a:r>
            <a:r>
              <a:rPr lang="en-US" sz="3200" dirty="0"/>
              <a:t>	</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75C8A590-6E1A-DE2E-6378-F1A38D986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918" y="1855460"/>
            <a:ext cx="4615995" cy="4554305"/>
          </a:xfrm>
          <a:prstGeom prst="rect">
            <a:avLst/>
          </a:prstGeom>
        </p:spPr>
      </p:pic>
      <p:pic>
        <p:nvPicPr>
          <p:cNvPr id="11" name="Picture 10">
            <a:extLst>
              <a:ext uri="{FF2B5EF4-FFF2-40B4-BE49-F238E27FC236}">
                <a16:creationId xmlns:a16="http://schemas.microsoft.com/office/drawing/2014/main" id="{6318735C-2CEB-F63F-78D5-5FDD97632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330" y="-14006"/>
            <a:ext cx="6468602" cy="2918572"/>
          </a:xfrm>
          <a:prstGeom prst="rect">
            <a:avLst/>
          </a:prstGeom>
        </p:spPr>
      </p:pic>
      <p:pic>
        <p:nvPicPr>
          <p:cNvPr id="14" name="Picture 13">
            <a:extLst>
              <a:ext uri="{FF2B5EF4-FFF2-40B4-BE49-F238E27FC236}">
                <a16:creationId xmlns:a16="http://schemas.microsoft.com/office/drawing/2014/main" id="{DD432F57-BBFA-0EE4-99C0-C8C1092204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3976" y="3086454"/>
            <a:ext cx="6280106" cy="3406421"/>
          </a:xfrm>
          <a:prstGeom prst="rect">
            <a:avLst/>
          </a:prstGeom>
        </p:spPr>
      </p:pic>
    </p:spTree>
    <p:extLst>
      <p:ext uri="{BB962C8B-B14F-4D97-AF65-F5344CB8AC3E}">
        <p14:creationId xmlns:p14="http://schemas.microsoft.com/office/powerpoint/2010/main" val="2726735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00BCD-EF49-9474-7D70-FBCF19B6501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b="1" kern="1200">
                <a:solidFill>
                  <a:schemeClr val="tx1"/>
                </a:solidFill>
                <a:latin typeface="+mj-lt"/>
                <a:ea typeface="+mj-ea"/>
                <a:cs typeface="+mj-cs"/>
              </a:rPr>
              <a:t>Model comparison:</a:t>
            </a:r>
            <a:endParaRPr lang="en-US" sz="51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024B33CC-2034-23FF-0D81-7EE731A80120}"/>
              </a:ext>
            </a:extLst>
          </p:cNvPr>
          <p:cNvPicPr>
            <a:picLocks noGrp="1" noChangeAspect="1"/>
          </p:cNvPicPr>
          <p:nvPr>
            <p:ph idx="1"/>
          </p:nvPr>
        </p:nvPicPr>
        <p:blipFill>
          <a:blip r:embed="rId2"/>
          <a:stretch>
            <a:fillRect/>
          </a:stretch>
        </p:blipFill>
        <p:spPr>
          <a:xfrm>
            <a:off x="4849574" y="1232034"/>
            <a:ext cx="4235668" cy="2568756"/>
          </a:xfrm>
        </p:spPr>
      </p:pic>
      <p:sp>
        <p:nvSpPr>
          <p:cNvPr id="8" name="TextBox 7">
            <a:extLst>
              <a:ext uri="{FF2B5EF4-FFF2-40B4-BE49-F238E27FC236}">
                <a16:creationId xmlns:a16="http://schemas.microsoft.com/office/drawing/2014/main" id="{0CD37463-F8AD-7B49-2DE4-12A4D135564C}"/>
              </a:ext>
            </a:extLst>
          </p:cNvPr>
          <p:cNvSpPr txBox="1"/>
          <p:nvPr/>
        </p:nvSpPr>
        <p:spPr>
          <a:xfrm>
            <a:off x="4849574" y="4292867"/>
            <a:ext cx="4409929" cy="646331"/>
          </a:xfrm>
          <a:prstGeom prst="rect">
            <a:avLst/>
          </a:prstGeom>
          <a:noFill/>
        </p:spPr>
        <p:txBody>
          <a:bodyPr wrap="square" rtlCol="0">
            <a:spAutoFit/>
          </a:bodyPr>
          <a:lstStyle/>
          <a:p>
            <a:r>
              <a:rPr lang="en-US" dirty="0"/>
              <a:t>So mam we had concluded to go with </a:t>
            </a:r>
            <a:r>
              <a:rPr lang="en-US" dirty="0" err="1"/>
              <a:t>Tfidf</a:t>
            </a:r>
            <a:r>
              <a:rPr lang="en-US" dirty="0"/>
              <a:t> feature extraction. Model of  </a:t>
            </a:r>
            <a:r>
              <a:rPr lang="en-US" dirty="0" err="1"/>
              <a:t>Xgboost</a:t>
            </a:r>
            <a:r>
              <a:rPr lang="en-US" dirty="0"/>
              <a:t>. </a:t>
            </a:r>
            <a:endParaRPr lang="en-IN" dirty="0"/>
          </a:p>
        </p:txBody>
      </p:sp>
    </p:spTree>
    <p:extLst>
      <p:ext uri="{BB962C8B-B14F-4D97-AF65-F5344CB8AC3E}">
        <p14:creationId xmlns:p14="http://schemas.microsoft.com/office/powerpoint/2010/main" val="404958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B2AEB-02DB-6271-4F7F-316CF9FBC5A7}"/>
              </a:ext>
            </a:extLst>
          </p:cNvPr>
          <p:cNvSpPr>
            <a:spLocks noGrp="1"/>
          </p:cNvSpPr>
          <p:nvPr>
            <p:ph type="title"/>
          </p:nvPr>
        </p:nvSpPr>
        <p:spPr>
          <a:xfrm>
            <a:off x="640080" y="325369"/>
            <a:ext cx="4368602" cy="1956841"/>
          </a:xfrm>
        </p:spPr>
        <p:txBody>
          <a:bodyPr anchor="b">
            <a:normAutofit/>
          </a:bodyPr>
          <a:lstStyle/>
          <a:p>
            <a:r>
              <a:rPr lang="en-IN" sz="5400" b="1"/>
              <a:t>Finalizing the Model:</a:t>
            </a:r>
            <a:endParaRPr lang="en-IN"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1835B4-77DE-8E88-13CA-350EF8A049E5}"/>
              </a:ext>
            </a:extLst>
          </p:cNvPr>
          <p:cNvSpPr>
            <a:spLocks noGrp="1"/>
          </p:cNvSpPr>
          <p:nvPr>
            <p:ph idx="1"/>
          </p:nvPr>
        </p:nvSpPr>
        <p:spPr>
          <a:xfrm>
            <a:off x="640080" y="2872899"/>
            <a:ext cx="4243589" cy="3320668"/>
          </a:xfrm>
        </p:spPr>
        <p:txBody>
          <a:bodyPr>
            <a:normAutofit/>
          </a:bodyPr>
          <a:lstStyle/>
          <a:p>
            <a:r>
              <a:rPr lang="en-IN" sz="2200" dirty="0"/>
              <a:t>After checking the accuracy of all models we decided to go with the </a:t>
            </a:r>
            <a:r>
              <a:rPr lang="en-IN" sz="2200" dirty="0" err="1"/>
              <a:t>XGboost</a:t>
            </a:r>
            <a:r>
              <a:rPr lang="en-IN" sz="2200" dirty="0"/>
              <a:t>  model for the Deployment.</a:t>
            </a:r>
          </a:p>
          <a:p>
            <a:r>
              <a:rPr lang="en-IN" sz="2200" dirty="0"/>
              <a:t>For the deployment we used Streamlit.</a:t>
            </a:r>
          </a:p>
          <a:p>
            <a:r>
              <a:rPr lang="en-IN" sz="2200" dirty="0"/>
              <a:t>We built front end of our website using HTML and deployed it on our local machine.</a:t>
            </a:r>
          </a:p>
          <a:p>
            <a:endParaRPr lang="en-IN" sz="2200" dirty="0"/>
          </a:p>
        </p:txBody>
      </p:sp>
      <p:pic>
        <p:nvPicPr>
          <p:cNvPr id="5" name="Picture 4" descr="Rolls of blueprints">
            <a:extLst>
              <a:ext uri="{FF2B5EF4-FFF2-40B4-BE49-F238E27FC236}">
                <a16:creationId xmlns:a16="http://schemas.microsoft.com/office/drawing/2014/main" id="{1F3A9C18-B562-2045-3DCE-AD01002C2E5F}"/>
              </a:ext>
            </a:extLst>
          </p:cNvPr>
          <p:cNvPicPr>
            <a:picLocks noChangeAspect="1"/>
          </p:cNvPicPr>
          <p:nvPr/>
        </p:nvPicPr>
        <p:blipFill rotWithShape="1">
          <a:blip r:embed="rId2"/>
          <a:srcRect l="33048" r="-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12514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92B38B-4168-2555-70AD-8BBED1BA1367}"/>
              </a:ext>
            </a:extLst>
          </p:cNvPr>
          <p:cNvSpPr>
            <a:spLocks noGrp="1"/>
          </p:cNvSpPr>
          <p:nvPr>
            <p:ph type="title"/>
          </p:nvPr>
        </p:nvSpPr>
        <p:spPr>
          <a:xfrm>
            <a:off x="4654296" y="329184"/>
            <a:ext cx="6894576" cy="1783080"/>
          </a:xfrm>
        </p:spPr>
        <p:txBody>
          <a:bodyPr anchor="b">
            <a:normAutofit/>
          </a:bodyPr>
          <a:lstStyle/>
          <a:p>
            <a:r>
              <a:rPr lang="en-IN" sz="5400" b="1" dirty="0"/>
              <a:t>Final Recommendations</a:t>
            </a:r>
          </a:p>
        </p:txBody>
      </p:sp>
      <p:pic>
        <p:nvPicPr>
          <p:cNvPr id="5" name="Picture 4">
            <a:extLst>
              <a:ext uri="{FF2B5EF4-FFF2-40B4-BE49-F238E27FC236}">
                <a16:creationId xmlns:a16="http://schemas.microsoft.com/office/drawing/2014/main" id="{3D0963EC-6C82-6BE6-9693-43197F11B538}"/>
              </a:ext>
            </a:extLst>
          </p:cNvPr>
          <p:cNvPicPr>
            <a:picLocks noChangeAspect="1"/>
          </p:cNvPicPr>
          <p:nvPr/>
        </p:nvPicPr>
        <p:blipFill rotWithShape="1">
          <a:blip r:embed="rId2"/>
          <a:srcRect l="8770" r="5799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8"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04D963-FAF9-0D73-8F92-880102BAD3C1}"/>
              </a:ext>
            </a:extLst>
          </p:cNvPr>
          <p:cNvSpPr>
            <a:spLocks noGrp="1"/>
          </p:cNvSpPr>
          <p:nvPr>
            <p:ph idx="1"/>
          </p:nvPr>
        </p:nvSpPr>
        <p:spPr>
          <a:xfrm>
            <a:off x="4654296" y="2706624"/>
            <a:ext cx="6894576" cy="3483864"/>
          </a:xfrm>
        </p:spPr>
        <p:txBody>
          <a:bodyPr>
            <a:normAutofit/>
          </a:bodyPr>
          <a:lstStyle/>
          <a:p>
            <a:pPr marL="0" indent="0">
              <a:buNone/>
            </a:pPr>
            <a:r>
              <a:rPr lang="en-US" sz="2200" b="0" i="0" dirty="0">
                <a:effectLst/>
                <a:latin typeface="-apple-system"/>
              </a:rPr>
              <a:t> </a:t>
            </a:r>
          </a:p>
          <a:p>
            <a:r>
              <a:rPr lang="en-US" sz="2200" b="0" i="0" dirty="0">
                <a:effectLst/>
                <a:latin typeface="-apple-system"/>
              </a:rPr>
              <a:t>The negative reviews suggests that there is some downfall or loss of the business</a:t>
            </a:r>
          </a:p>
          <a:p>
            <a:r>
              <a:rPr lang="en-US" sz="2200" dirty="0">
                <a:latin typeface="-apple-system"/>
              </a:rPr>
              <a:t>The positive review suggests that there is the profit, growth of the business.</a:t>
            </a:r>
          </a:p>
          <a:p>
            <a:r>
              <a:rPr lang="en-US" sz="2200" dirty="0">
                <a:latin typeface="-apple-system"/>
              </a:rPr>
              <a:t>The neutral review suggests that there is neither profit nor loss of business</a:t>
            </a:r>
          </a:p>
        </p:txBody>
      </p:sp>
    </p:spTree>
    <p:extLst>
      <p:ext uri="{BB962C8B-B14F-4D97-AF65-F5344CB8AC3E}">
        <p14:creationId xmlns:p14="http://schemas.microsoft.com/office/powerpoint/2010/main" val="287791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98726-BCB8-F02A-3E94-A09F96E96C6B}"/>
              </a:ext>
            </a:extLst>
          </p:cNvPr>
          <p:cNvSpPr>
            <a:spLocks noGrp="1"/>
          </p:cNvSpPr>
          <p:nvPr>
            <p:ph type="title"/>
          </p:nvPr>
        </p:nvSpPr>
        <p:spPr>
          <a:xfrm>
            <a:off x="4654296" y="329184"/>
            <a:ext cx="6894576" cy="1783080"/>
          </a:xfrm>
        </p:spPr>
        <p:txBody>
          <a:bodyPr anchor="b">
            <a:normAutofit/>
          </a:bodyPr>
          <a:lstStyle/>
          <a:p>
            <a:r>
              <a:rPr lang="en-IN" sz="5400" b="1" dirty="0"/>
              <a:t>Problem Overview:</a:t>
            </a:r>
          </a:p>
        </p:txBody>
      </p:sp>
      <p:pic>
        <p:nvPicPr>
          <p:cNvPr id="5" name="Picture 4" descr="White puzzle with one red piece">
            <a:extLst>
              <a:ext uri="{FF2B5EF4-FFF2-40B4-BE49-F238E27FC236}">
                <a16:creationId xmlns:a16="http://schemas.microsoft.com/office/drawing/2014/main" id="{E32B30E0-EEF9-6E48-3E2B-648E2D8B0F14}"/>
              </a:ext>
            </a:extLst>
          </p:cNvPr>
          <p:cNvPicPr>
            <a:picLocks noChangeAspect="1"/>
          </p:cNvPicPr>
          <p:nvPr/>
        </p:nvPicPr>
        <p:blipFill rotWithShape="1">
          <a:blip r:embed="rId2"/>
          <a:srcRect l="34162" r="32599"/>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6"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EDC6EE-24F9-207F-40B3-E515E6B0C1A8}"/>
              </a:ext>
            </a:extLst>
          </p:cNvPr>
          <p:cNvSpPr>
            <a:spLocks noGrp="1"/>
          </p:cNvSpPr>
          <p:nvPr>
            <p:ph idx="1"/>
          </p:nvPr>
        </p:nvSpPr>
        <p:spPr>
          <a:xfrm>
            <a:off x="4654296" y="2706624"/>
            <a:ext cx="6894576" cy="3483864"/>
          </a:xfrm>
        </p:spPr>
        <p:txBody>
          <a:bodyPr>
            <a:normAutofit/>
          </a:bodyPr>
          <a:lstStyle/>
          <a:p>
            <a:pPr lvl="1"/>
            <a:r>
              <a:rPr lang="en-US" sz="2000" dirty="0">
                <a:latin typeface="-apple-system"/>
              </a:rPr>
              <a:t>Need to get sentiment analysis of financial statements and gauge its impact i.e. positive, negative or neutral on the business and government. </a:t>
            </a:r>
          </a:p>
          <a:p>
            <a:pPr lvl="1"/>
            <a:endParaRPr lang="en-US" sz="1700" dirty="0">
              <a:latin typeface="-apple-system"/>
            </a:endParaRPr>
          </a:p>
          <a:p>
            <a:pPr lvl="1"/>
            <a:r>
              <a:rPr lang="en-US" sz="2000" b="0" i="0" dirty="0">
                <a:effectLst/>
                <a:latin typeface="-apple-system"/>
              </a:rPr>
              <a:t>This project will build a model that can correctly predict if a given sentiment is positive , negative or neutral and due to this user can easily get an idea about sentiment and its easy to improve business</a:t>
            </a:r>
            <a:r>
              <a:rPr lang="en-US" sz="2000" dirty="0">
                <a:latin typeface="-apple-system"/>
              </a:rPr>
              <a:t>.</a:t>
            </a:r>
          </a:p>
          <a:p>
            <a:pPr marL="457200" lvl="1" indent="0">
              <a:buNone/>
            </a:pPr>
            <a:endParaRPr lang="en-US" sz="2000" dirty="0">
              <a:latin typeface="-apple-system"/>
            </a:endParaRPr>
          </a:p>
          <a:p>
            <a:pPr lvl="1"/>
            <a:endParaRPr lang="en-IN" sz="1700" dirty="0"/>
          </a:p>
        </p:txBody>
      </p:sp>
    </p:spTree>
    <p:extLst>
      <p:ext uri="{BB962C8B-B14F-4D97-AF65-F5344CB8AC3E}">
        <p14:creationId xmlns:p14="http://schemas.microsoft.com/office/powerpoint/2010/main" val="326444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amera lens">
            <a:extLst>
              <a:ext uri="{FF2B5EF4-FFF2-40B4-BE49-F238E27FC236}">
                <a16:creationId xmlns:a16="http://schemas.microsoft.com/office/drawing/2014/main" id="{BA44F09C-0814-5A8D-B5C9-93CF86CF30C5}"/>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38" name="Rectangle 3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06315-7FA7-C9EB-C0A8-C7F90200E322}"/>
              </a:ext>
            </a:extLst>
          </p:cNvPr>
          <p:cNvSpPr>
            <a:spLocks noGrp="1"/>
          </p:cNvSpPr>
          <p:nvPr>
            <p:ph type="title"/>
          </p:nvPr>
        </p:nvSpPr>
        <p:spPr>
          <a:xfrm>
            <a:off x="7531610" y="365125"/>
            <a:ext cx="3822189" cy="1899912"/>
          </a:xfrm>
        </p:spPr>
        <p:txBody>
          <a:bodyPr>
            <a:normAutofit/>
          </a:bodyPr>
          <a:lstStyle/>
          <a:p>
            <a:r>
              <a:rPr lang="en-IN" sz="4000" b="1" dirty="0"/>
              <a:t>Objectives</a:t>
            </a:r>
            <a:r>
              <a:rPr lang="en-IN" sz="4000" dirty="0"/>
              <a:t>:</a:t>
            </a:r>
          </a:p>
        </p:txBody>
      </p:sp>
      <p:sp>
        <p:nvSpPr>
          <p:cNvPr id="28" name="Content Placeholder 2">
            <a:extLst>
              <a:ext uri="{FF2B5EF4-FFF2-40B4-BE49-F238E27FC236}">
                <a16:creationId xmlns:a16="http://schemas.microsoft.com/office/drawing/2014/main" id="{DDF73288-21A8-FC94-F24D-005E0312784B}"/>
              </a:ext>
            </a:extLst>
          </p:cNvPr>
          <p:cNvSpPr>
            <a:spLocks noGrp="1"/>
          </p:cNvSpPr>
          <p:nvPr>
            <p:ph idx="1"/>
          </p:nvPr>
        </p:nvSpPr>
        <p:spPr>
          <a:xfrm>
            <a:off x="7531610" y="2434201"/>
            <a:ext cx="3822189" cy="3742762"/>
          </a:xfrm>
        </p:spPr>
        <p:txBody>
          <a:bodyPr>
            <a:normAutofit/>
          </a:bodyPr>
          <a:lstStyle/>
          <a:p>
            <a:r>
              <a:rPr lang="en-US" sz="2000" b="0" i="0" dirty="0">
                <a:effectLst/>
                <a:latin typeface="-apple-system"/>
              </a:rPr>
              <a:t>Study about financial statements and its impact on business.</a:t>
            </a:r>
          </a:p>
          <a:p>
            <a:r>
              <a:rPr lang="en-US" sz="2000" b="0" i="0" dirty="0">
                <a:effectLst/>
                <a:latin typeface="-apple-system"/>
              </a:rPr>
              <a:t>Find insights and areas for improvement </a:t>
            </a:r>
            <a:r>
              <a:rPr lang="en-US" sz="2000" dirty="0">
                <a:latin typeface="-apple-system"/>
              </a:rPr>
              <a:t>for business</a:t>
            </a:r>
            <a:r>
              <a:rPr lang="en-US" sz="2000" b="0" i="0" dirty="0">
                <a:effectLst/>
                <a:latin typeface="-apple-system"/>
              </a:rPr>
              <a:t>.</a:t>
            </a:r>
          </a:p>
          <a:p>
            <a:r>
              <a:rPr lang="en-US" sz="2000" b="0" i="0" dirty="0">
                <a:effectLst/>
                <a:latin typeface="-apple-system"/>
              </a:rPr>
              <a:t>Create a web app where user can put sentiment and model can predict sentiment is positive , negative or neutral.</a:t>
            </a:r>
          </a:p>
          <a:p>
            <a:pPr marL="0" indent="0">
              <a:buNone/>
            </a:pPr>
            <a:endParaRPr lang="en-US" sz="2000" b="0" i="0" dirty="0">
              <a:effectLst/>
              <a:latin typeface="-apple-system"/>
            </a:endParaRPr>
          </a:p>
        </p:txBody>
      </p:sp>
    </p:spTree>
    <p:extLst>
      <p:ext uri="{BB962C8B-B14F-4D97-AF65-F5344CB8AC3E}">
        <p14:creationId xmlns:p14="http://schemas.microsoft.com/office/powerpoint/2010/main" val="2467973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7005C616-6139-47B3-BF77-59176F3C8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1">
            <a:extLst>
              <a:ext uri="{FF2B5EF4-FFF2-40B4-BE49-F238E27FC236}">
                <a16:creationId xmlns:a16="http://schemas.microsoft.com/office/drawing/2014/main" id="{49882614-11C4-4368-9534-6EBAC3488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2684274" y="-4610867"/>
            <a:ext cx="7223503" cy="16095236"/>
          </a:xfrm>
          <a:prstGeom prst="rect">
            <a:avLst/>
          </a:prstGeom>
        </p:spPr>
      </p:pic>
      <p:sp>
        <p:nvSpPr>
          <p:cNvPr id="2" name="Title 1">
            <a:extLst>
              <a:ext uri="{FF2B5EF4-FFF2-40B4-BE49-F238E27FC236}">
                <a16:creationId xmlns:a16="http://schemas.microsoft.com/office/drawing/2014/main" id="{EC32FD0F-CDA3-A079-A279-64788B2B57AA}"/>
              </a:ext>
            </a:extLst>
          </p:cNvPr>
          <p:cNvSpPr>
            <a:spLocks noGrp="1"/>
          </p:cNvSpPr>
          <p:nvPr>
            <p:ph type="title"/>
          </p:nvPr>
        </p:nvSpPr>
        <p:spPr>
          <a:xfrm>
            <a:off x="384048" y="3789400"/>
            <a:ext cx="5807575" cy="2264392"/>
          </a:xfrm>
        </p:spPr>
        <p:txBody>
          <a:bodyPr anchor="ctr">
            <a:normAutofit/>
          </a:bodyPr>
          <a:lstStyle/>
          <a:p>
            <a:r>
              <a:rPr lang="en-IN" sz="5000" b="1" dirty="0"/>
              <a:t>Exploratory Data Analysis:</a:t>
            </a:r>
            <a:br>
              <a:rPr lang="en-IN" sz="5000" dirty="0"/>
            </a:br>
            <a:r>
              <a:rPr lang="en-IN" sz="5000" dirty="0"/>
              <a:t> </a:t>
            </a:r>
            <a:r>
              <a:rPr lang="en-IN" sz="3600" b="1" dirty="0"/>
              <a:t>1. Data Cleaning: </a:t>
            </a:r>
          </a:p>
        </p:txBody>
      </p:sp>
      <p:sp>
        <p:nvSpPr>
          <p:cNvPr id="14" name="Rectangle 13">
            <a:extLst>
              <a:ext uri="{FF2B5EF4-FFF2-40B4-BE49-F238E27FC236}">
                <a16:creationId xmlns:a16="http://schemas.microsoft.com/office/drawing/2014/main" id="{93C59B8F-AEFF-4D3A-BA0E-3C4311198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350AAE-B191-AA24-867F-F411135FAA18}"/>
              </a:ext>
            </a:extLst>
          </p:cNvPr>
          <p:cNvSpPr>
            <a:spLocks noGrp="1"/>
          </p:cNvSpPr>
          <p:nvPr>
            <p:ph idx="1"/>
          </p:nvPr>
        </p:nvSpPr>
        <p:spPr>
          <a:xfrm>
            <a:off x="6496424" y="3789399"/>
            <a:ext cx="5418208" cy="2382802"/>
          </a:xfrm>
        </p:spPr>
        <p:txBody>
          <a:bodyPr anchor="ctr">
            <a:normAutofit/>
          </a:bodyPr>
          <a:lstStyle/>
          <a:p>
            <a:pPr marL="0" indent="0">
              <a:buNone/>
            </a:pPr>
            <a:br>
              <a:rPr lang="en-IN" sz="1800" dirty="0"/>
            </a:br>
            <a:r>
              <a:rPr lang="en-IN" sz="1800" dirty="0"/>
              <a:t>To begin with the process, first we commenced with cleaning text process. In this we have removed white spaces, punctuations, numerical data, changed text to lower case, removed special characters, removed numbers,  we remove stopwords &amp; newlines.</a:t>
            </a:r>
          </a:p>
        </p:txBody>
      </p:sp>
      <p:sp>
        <p:nvSpPr>
          <p:cNvPr id="16" name="Rectangle 15">
            <a:extLst>
              <a:ext uri="{FF2B5EF4-FFF2-40B4-BE49-F238E27FC236}">
                <a16:creationId xmlns:a16="http://schemas.microsoft.com/office/drawing/2014/main" id="{E042CD37-C859-44CD-853E-5A3427DDB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8CBB79A-8721-5FDC-F91A-9CDB56533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046" y="180199"/>
            <a:ext cx="11858082" cy="3429001"/>
          </a:xfrm>
          <a:prstGeom prst="rect">
            <a:avLst/>
          </a:prstGeom>
        </p:spPr>
      </p:pic>
    </p:spTree>
    <p:extLst>
      <p:ext uri="{BB962C8B-B14F-4D97-AF65-F5344CB8AC3E}">
        <p14:creationId xmlns:p14="http://schemas.microsoft.com/office/powerpoint/2010/main" val="324210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0F1BBCD-D49B-64E4-800A-E75B462365CA}"/>
              </a:ext>
            </a:extLst>
          </p:cNvPr>
          <p:cNvSpPr txBox="1"/>
          <p:nvPr/>
        </p:nvSpPr>
        <p:spPr>
          <a:xfrm>
            <a:off x="638881" y="417576"/>
            <a:ext cx="10909640" cy="124939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600" b="1" kern="1200" dirty="0">
                <a:solidFill>
                  <a:schemeClr val="tx1"/>
                </a:solidFill>
                <a:latin typeface="+mj-lt"/>
                <a:ea typeface="+mj-ea"/>
                <a:cs typeface="+mj-cs"/>
              </a:rPr>
              <a:t>This is the text after cleani</a:t>
            </a:r>
            <a:r>
              <a:rPr lang="en-US" sz="4600" b="1" dirty="0">
                <a:latin typeface="+mj-lt"/>
                <a:ea typeface="+mj-ea"/>
                <a:cs typeface="+mj-cs"/>
              </a:rPr>
              <a:t>ng process</a:t>
            </a:r>
            <a:r>
              <a:rPr lang="en-US" sz="4600" kern="1200" dirty="0">
                <a:solidFill>
                  <a:schemeClr val="tx1"/>
                </a:solidFill>
                <a:latin typeface="+mj-lt"/>
                <a:ea typeface="+mj-ea"/>
                <a:cs typeface="+mj-cs"/>
              </a:rPr>
              <a:t> </a:t>
            </a: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31088C6-5840-0A88-E866-3F5E7F10B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435" y="2395537"/>
            <a:ext cx="9072283" cy="2710722"/>
          </a:xfrm>
          <a:prstGeom prst="rect">
            <a:avLst/>
          </a:prstGeom>
        </p:spPr>
      </p:pic>
    </p:spTree>
    <p:extLst>
      <p:ext uri="{BB962C8B-B14F-4D97-AF65-F5344CB8AC3E}">
        <p14:creationId xmlns:p14="http://schemas.microsoft.com/office/powerpoint/2010/main" val="1383983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3439AAE-75C6-97F9-D22A-96A6BE509578}"/>
              </a:ext>
            </a:extLst>
          </p:cNvPr>
          <p:cNvSpPr txBox="1"/>
          <p:nvPr/>
        </p:nvSpPr>
        <p:spPr>
          <a:xfrm>
            <a:off x="630936" y="457200"/>
            <a:ext cx="4343400" cy="1929384"/>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4800" b="1" dirty="0">
                <a:latin typeface="+mj-lt"/>
                <a:ea typeface="+mj-ea"/>
                <a:cs typeface="+mj-cs"/>
              </a:rPr>
              <a:t>2. </a:t>
            </a:r>
            <a:r>
              <a:rPr lang="en-US" sz="4800" b="1" dirty="0" err="1">
                <a:latin typeface="+mj-lt"/>
                <a:ea typeface="+mj-ea"/>
                <a:cs typeface="+mj-cs"/>
              </a:rPr>
              <a:t>Wordcloud</a:t>
            </a:r>
            <a:r>
              <a:rPr lang="en-US" sz="4800" b="1" dirty="0">
                <a:latin typeface="+mj-lt"/>
                <a:ea typeface="+mj-ea"/>
                <a:cs typeface="+mj-cs"/>
              </a:rPr>
              <a:t> for Positive Sentiment :</a:t>
            </a:r>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A09E0CD-C755-2F6A-256A-87E2DC8BC904}"/>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t>It is a data visualization technique used for representing text data in which the size of each word indicates its</a:t>
            </a:r>
            <a:br>
              <a:rPr lang="en-US" sz="2200" dirty="0"/>
            </a:br>
            <a:r>
              <a:rPr lang="en-US" sz="2200" dirty="0"/>
              <a:t>frequency or importance.  </a:t>
            </a:r>
          </a:p>
          <a:p>
            <a:pPr indent="-228600">
              <a:lnSpc>
                <a:spcPct val="90000"/>
              </a:lnSpc>
              <a:spcAft>
                <a:spcPts val="600"/>
              </a:spcAft>
              <a:buFont typeface="Arial" panose="020B0604020202020204" pitchFamily="34" charset="0"/>
              <a:buChar char="•"/>
            </a:pPr>
            <a:r>
              <a:rPr lang="en-US" sz="2200" dirty="0"/>
              <a:t>This is for positive sentiment.</a:t>
            </a:r>
          </a:p>
          <a:p>
            <a:pPr indent="-228600">
              <a:lnSpc>
                <a:spcPct val="90000"/>
              </a:lnSpc>
              <a:spcAft>
                <a:spcPts val="600"/>
              </a:spcAft>
              <a:buFont typeface="Arial" panose="020B0604020202020204" pitchFamily="34" charset="0"/>
              <a:buChar char="•"/>
            </a:pPr>
            <a:endParaRPr lang="en-US" sz="2200" dirty="0"/>
          </a:p>
        </p:txBody>
      </p:sp>
      <p:pic>
        <p:nvPicPr>
          <p:cNvPr id="1026" name="Picture 2">
            <a:extLst>
              <a:ext uri="{FF2B5EF4-FFF2-40B4-BE49-F238E27FC236}">
                <a16:creationId xmlns:a16="http://schemas.microsoft.com/office/drawing/2014/main" id="{AD14E662-857C-3729-2769-6976CA23B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253" y="2303928"/>
            <a:ext cx="9977357" cy="4554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333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3439AAE-75C6-97F9-D22A-96A6BE509578}"/>
              </a:ext>
            </a:extLst>
          </p:cNvPr>
          <p:cNvSpPr txBox="1"/>
          <p:nvPr/>
        </p:nvSpPr>
        <p:spPr>
          <a:xfrm>
            <a:off x="630936" y="457200"/>
            <a:ext cx="4343400" cy="1929384"/>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4800" b="1" dirty="0">
                <a:latin typeface="+mj-lt"/>
                <a:ea typeface="+mj-ea"/>
                <a:cs typeface="+mj-cs"/>
              </a:rPr>
              <a:t>2. </a:t>
            </a:r>
            <a:r>
              <a:rPr lang="en-US" sz="4800" b="1" dirty="0" err="1">
                <a:latin typeface="+mj-lt"/>
                <a:ea typeface="+mj-ea"/>
                <a:cs typeface="+mj-cs"/>
              </a:rPr>
              <a:t>Wordcloud</a:t>
            </a:r>
            <a:r>
              <a:rPr lang="en-US" sz="4800" b="1" dirty="0">
                <a:latin typeface="+mj-lt"/>
                <a:ea typeface="+mj-ea"/>
                <a:cs typeface="+mj-cs"/>
              </a:rPr>
              <a:t> for Negative Sentiment :</a:t>
            </a:r>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A09E0CD-C755-2F6A-256A-87E2DC8BC904}"/>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t>It is a data visualization technique used for representing text data in which the size of each word indicates its</a:t>
            </a:r>
            <a:br>
              <a:rPr lang="en-US" sz="2200" dirty="0"/>
            </a:br>
            <a:r>
              <a:rPr lang="en-US" sz="2200" dirty="0"/>
              <a:t>frequency or importance.  </a:t>
            </a:r>
          </a:p>
          <a:p>
            <a:pPr indent="-228600">
              <a:lnSpc>
                <a:spcPct val="90000"/>
              </a:lnSpc>
              <a:spcAft>
                <a:spcPts val="600"/>
              </a:spcAft>
              <a:buFont typeface="Arial" panose="020B0604020202020204" pitchFamily="34" charset="0"/>
              <a:buChar char="•"/>
            </a:pPr>
            <a:r>
              <a:rPr lang="en-US" sz="2200" dirty="0"/>
              <a:t>This is for Negative sentiment.</a:t>
            </a:r>
          </a:p>
          <a:p>
            <a:pPr indent="-228600">
              <a:lnSpc>
                <a:spcPct val="90000"/>
              </a:lnSpc>
              <a:spcAft>
                <a:spcPts val="600"/>
              </a:spcAft>
              <a:buFont typeface="Arial" panose="020B0604020202020204" pitchFamily="34" charset="0"/>
              <a:buChar char="•"/>
            </a:pPr>
            <a:endParaRPr lang="en-US" sz="2200" dirty="0"/>
          </a:p>
        </p:txBody>
      </p:sp>
      <p:pic>
        <p:nvPicPr>
          <p:cNvPr id="2050" name="Picture 2">
            <a:extLst>
              <a:ext uri="{FF2B5EF4-FFF2-40B4-BE49-F238E27FC236}">
                <a16:creationId xmlns:a16="http://schemas.microsoft.com/office/drawing/2014/main" id="{2A309382-D96B-8751-846E-E247F61A4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1" y="2303929"/>
            <a:ext cx="10175478" cy="4383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42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3439AAE-75C6-97F9-D22A-96A6BE509578}"/>
              </a:ext>
            </a:extLst>
          </p:cNvPr>
          <p:cNvSpPr txBox="1"/>
          <p:nvPr/>
        </p:nvSpPr>
        <p:spPr>
          <a:xfrm>
            <a:off x="630936" y="457200"/>
            <a:ext cx="4343400" cy="1929384"/>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4800" b="1" dirty="0">
                <a:latin typeface="+mj-lt"/>
                <a:ea typeface="+mj-ea"/>
                <a:cs typeface="+mj-cs"/>
              </a:rPr>
              <a:t>2. </a:t>
            </a:r>
            <a:r>
              <a:rPr lang="en-US" sz="4800" b="1" dirty="0" err="1">
                <a:latin typeface="+mj-lt"/>
                <a:ea typeface="+mj-ea"/>
                <a:cs typeface="+mj-cs"/>
              </a:rPr>
              <a:t>Wordcloud</a:t>
            </a:r>
            <a:r>
              <a:rPr lang="en-US" sz="4800" b="1" dirty="0">
                <a:latin typeface="+mj-lt"/>
                <a:ea typeface="+mj-ea"/>
                <a:cs typeface="+mj-cs"/>
              </a:rPr>
              <a:t> for Neutral Sentiment :</a:t>
            </a:r>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A09E0CD-C755-2F6A-256A-87E2DC8BC904}"/>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t>It is a data visualization technique used for representing text data in which the size of each word indicates its</a:t>
            </a:r>
            <a:br>
              <a:rPr lang="en-US" sz="2200" dirty="0"/>
            </a:br>
            <a:r>
              <a:rPr lang="en-US" sz="2200" dirty="0"/>
              <a:t>frequency or importance.  </a:t>
            </a:r>
          </a:p>
          <a:p>
            <a:pPr indent="-228600">
              <a:lnSpc>
                <a:spcPct val="90000"/>
              </a:lnSpc>
              <a:spcAft>
                <a:spcPts val="600"/>
              </a:spcAft>
              <a:buFont typeface="Arial" panose="020B0604020202020204" pitchFamily="34" charset="0"/>
              <a:buChar char="•"/>
            </a:pPr>
            <a:r>
              <a:rPr lang="en-US" sz="2200" dirty="0"/>
              <a:t>This is for Neutral sentiment.</a:t>
            </a:r>
          </a:p>
          <a:p>
            <a:pPr indent="-228600">
              <a:lnSpc>
                <a:spcPct val="90000"/>
              </a:lnSpc>
              <a:spcAft>
                <a:spcPts val="600"/>
              </a:spcAft>
              <a:buFont typeface="Arial" panose="020B0604020202020204" pitchFamily="34" charset="0"/>
              <a:buChar char="•"/>
            </a:pPr>
            <a:endParaRPr lang="en-US" sz="2200" dirty="0"/>
          </a:p>
        </p:txBody>
      </p:sp>
      <p:pic>
        <p:nvPicPr>
          <p:cNvPr id="3074" name="Picture 2">
            <a:extLst>
              <a:ext uri="{FF2B5EF4-FFF2-40B4-BE49-F238E27FC236}">
                <a16:creationId xmlns:a16="http://schemas.microsoft.com/office/drawing/2014/main" id="{204AC67A-38E9-514D-D3B8-FE99FC7E0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905117" y="-1027447"/>
            <a:ext cx="4285130" cy="10965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522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B6E685A-1460-DFEB-4F27-F4CF06E968CF}"/>
              </a:ext>
            </a:extLst>
          </p:cNvPr>
          <p:cNvSpPr txBox="1"/>
          <p:nvPr/>
        </p:nvSpPr>
        <p:spPr>
          <a:xfrm>
            <a:off x="630936" y="457200"/>
            <a:ext cx="4343400" cy="19293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dirty="0">
                <a:latin typeface="+mj-lt"/>
                <a:ea typeface="+mj-ea"/>
                <a:cs typeface="+mj-cs"/>
              </a:rPr>
              <a:t>3. Sentiment Analysis:</a:t>
            </a:r>
          </a:p>
        </p:txBody>
      </p:sp>
      <p:sp>
        <p:nvSpPr>
          <p:cNvPr id="1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30F46C1-EB2D-D124-BF35-10064EBE63EA}"/>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t>Created function to compute positive, negative and neutral:</a:t>
            </a:r>
          </a:p>
          <a:p>
            <a:pPr indent="-228600">
              <a:lnSpc>
                <a:spcPct val="90000"/>
              </a:lnSpc>
              <a:spcAft>
                <a:spcPts val="600"/>
              </a:spcAft>
              <a:buFont typeface="Arial" panose="020B0604020202020204" pitchFamily="34" charset="0"/>
              <a:buChar char="•"/>
            </a:pPr>
            <a:r>
              <a:rPr lang="en-US" sz="2200" dirty="0"/>
              <a:t>From the following </a:t>
            </a:r>
            <a:r>
              <a:rPr lang="en-US" sz="2200" dirty="0" err="1"/>
              <a:t>countplot</a:t>
            </a:r>
            <a:r>
              <a:rPr lang="en-US" sz="2200" dirty="0"/>
              <a:t> we can get to know that the majority of reviews are </a:t>
            </a:r>
            <a:r>
              <a:rPr lang="en-US" sz="2200" b="1" dirty="0"/>
              <a:t>Neutral</a:t>
            </a:r>
            <a:r>
              <a:rPr lang="en-US" sz="2200" dirty="0"/>
              <a:t> sentiments.</a:t>
            </a:r>
          </a:p>
        </p:txBody>
      </p:sp>
      <p:pic>
        <p:nvPicPr>
          <p:cNvPr id="4" name="Picture 3">
            <a:extLst>
              <a:ext uri="{FF2B5EF4-FFF2-40B4-BE49-F238E27FC236}">
                <a16:creationId xmlns:a16="http://schemas.microsoft.com/office/drawing/2014/main" id="{E0281046-ACF6-DA81-A131-21EAF6808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58" y="2347912"/>
            <a:ext cx="5703571" cy="4361308"/>
          </a:xfrm>
          <a:prstGeom prst="rect">
            <a:avLst/>
          </a:prstGeom>
        </p:spPr>
      </p:pic>
      <p:pic>
        <p:nvPicPr>
          <p:cNvPr id="5122" name="Picture 2">
            <a:extLst>
              <a:ext uri="{FF2B5EF4-FFF2-40B4-BE49-F238E27FC236}">
                <a16:creationId xmlns:a16="http://schemas.microsoft.com/office/drawing/2014/main" id="{4436E581-B9E2-0B2C-B17F-BFC823F816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790" y="2852307"/>
            <a:ext cx="4201118" cy="3238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719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489</Words>
  <Application>Microsoft Macintosh PowerPoint</Application>
  <PresentationFormat>Widescreen</PresentationFormat>
  <Paragraphs>41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Calibri</vt:lpstr>
      <vt:lpstr>Calibri Light</vt:lpstr>
      <vt:lpstr>Office Theme</vt:lpstr>
      <vt:lpstr>Financial Sentiment Analysis</vt:lpstr>
      <vt:lpstr>Problem Overview:</vt:lpstr>
      <vt:lpstr>Objectives:</vt:lpstr>
      <vt:lpstr>Exploratory Data Analysis:  1. Data Cleaning: </vt:lpstr>
      <vt:lpstr>PowerPoint Presentation</vt:lpstr>
      <vt:lpstr>PowerPoint Presentation</vt:lpstr>
      <vt:lpstr>PowerPoint Presentation</vt:lpstr>
      <vt:lpstr>PowerPoint Presentation</vt:lpstr>
      <vt:lpstr>PowerPoint Presentation</vt:lpstr>
      <vt:lpstr>Analytical Approach: </vt:lpstr>
      <vt:lpstr>1 . Multinomial Naive Bayes :</vt:lpstr>
      <vt:lpstr>2. Ada Boost :</vt:lpstr>
      <vt:lpstr>3. Random Forest :</vt:lpstr>
      <vt:lpstr>4. Xgboost : </vt:lpstr>
      <vt:lpstr>Model comparison:</vt:lpstr>
      <vt:lpstr>Finalizing the Model:</vt:lpstr>
      <vt:lpstr>Final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Review</dc:title>
  <dc:creator>janhavi jadhav</dc:creator>
  <cp:lastModifiedBy>Joydeep Deka</cp:lastModifiedBy>
  <cp:revision>255</cp:revision>
  <dcterms:created xsi:type="dcterms:W3CDTF">2023-02-05T08:51:32Z</dcterms:created>
  <dcterms:modified xsi:type="dcterms:W3CDTF">2024-01-22T06:59:35Z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2023-02-05T13:56:02Z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f1fa6b52-e212-4375-914d-d92fc410b8d6</vt:lpwstr>
  </property>
  <property fmtid="{D5CDD505-2E9C-101B-9397-08002B2CF9AE}" pid="7" name="MSIP_Label_defa4170-0d19-0005-0004-bc88714345d2_ActionId">
    <vt:lpwstr>45d83293-d5fc-4e41-854e-32d78826e8a2</vt:lpwstr>
  </property>
  <property fmtid="{D5CDD505-2E9C-101B-9397-08002B2CF9AE}" pid="8" name="MSIP_Label_defa4170-0d19-0005-0004-bc88714345d2_ContentBits">
    <vt:lpwstr>0</vt:lpwstr>
  </property>
</Properties>
</file>