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364F0-A5ED-4D26-86B0-CFAC790E7C1E}" type="datetimeFigureOut">
              <a:rPr lang="en-IN" smtClean="0"/>
              <a:t>22/01/24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E7060-8570-4124-9835-FC4AD72EC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898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370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1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23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84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5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6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3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2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3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 smtClean="0">
                <a:solidFill>
                  <a:prstClr val="black">
                    <a:tint val="75000"/>
                  </a:prstClr>
                </a:solidFill>
                <a:latin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-US" kern="0">
              <a:solidFill>
                <a:prstClr val="black">
                  <a:tint val="7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9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019" y="933798"/>
            <a:ext cx="7072362" cy="3314723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b="1" dirty="0">
                <a:ln w="12700">
                  <a:solidFill>
                    <a:srgbClr val="DEF5FA">
                      <a:lumMod val="25000"/>
                    </a:srgbClr>
                  </a:solidFill>
                  <a:prstDash val="solid"/>
                </a:ln>
                <a:solidFill>
                  <a:srgbClr val="2DA2BF">
                    <a:lumMod val="50000"/>
                  </a:srgb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Forecasting of Stock’s Prices</a:t>
            </a:r>
            <a:br>
              <a:rPr lang="en-IN" sz="4800" b="1" dirty="0">
                <a:solidFill>
                  <a:srgbClr val="464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IN" sz="2800" b="1" i="1" dirty="0">
                <a:ln w="12700">
                  <a:solidFill>
                    <a:srgbClr val="464646">
                      <a:satMod val="155000"/>
                    </a:srgbClr>
                  </a:solidFill>
                  <a:prstDash val="solid"/>
                </a:ln>
                <a:solidFill>
                  <a:srgbClr val="39639D">
                    <a:lumMod val="60000"/>
                    <a:lumOff val="40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Using Machine learning Models</a:t>
            </a:r>
            <a:r>
              <a:rPr lang="en-IN" sz="2800" b="1" dirty="0">
                <a:ln w="12700">
                  <a:solidFill>
                    <a:srgbClr val="464646">
                      <a:satMod val="155000"/>
                    </a:srgbClr>
                  </a:solidFill>
                  <a:prstDash val="solid"/>
                </a:ln>
                <a:solidFill>
                  <a:srgbClr val="39639D">
                    <a:lumMod val="60000"/>
                    <a:lumOff val="40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lang="en-US" sz="2800" b="1" dirty="0">
              <a:solidFill>
                <a:srgbClr val="39639D">
                  <a:lumMod val="60000"/>
                  <a:lumOff val="4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817406"/>
            <a:ext cx="7772400" cy="1571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2776"/>
              </a:buClr>
              <a:buSzPts val="3600"/>
              <a:buFont typeface="Arial" pitchFamily="34" charset="0"/>
              <a:buNone/>
            </a:pPr>
            <a:r>
              <a:rPr lang="en-US" sz="2800" dirty="0">
                <a:ln w="12700">
                  <a:solidFill>
                    <a:srgbClr val="464646">
                      <a:satMod val="155000"/>
                    </a:srgbClr>
                  </a:solidFill>
                  <a:prstDash val="solid"/>
                </a:ln>
                <a:solidFill>
                  <a:srgbClr val="46464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</a:t>
            </a:r>
            <a:endParaRPr lang="en-US" sz="2800" dirty="0">
              <a:ln w="12700">
                <a:solidFill>
                  <a:srgbClr val="464646">
                    <a:satMod val="155000"/>
                  </a:srgbClr>
                </a:solidFill>
                <a:prstDash val="solid"/>
              </a:ln>
              <a:solidFill>
                <a:srgbClr val="464646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Google Shape;343;p2">
            <a:extLst>
              <a:ext uri="{FF2B5EF4-FFF2-40B4-BE49-F238E27FC236}">
                <a16:creationId xmlns:a16="http://schemas.microsoft.com/office/drawing/2014/main" id="{47870B7B-AB7D-A7DB-F707-E1D3BE66BE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02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F6F3-2D96-1FAF-F61F-4DDC5D05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 Comes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0C4B-6296-C3E1-C0B9-A33D0326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results of Ad fuller test entire data is </a:t>
            </a:r>
            <a:r>
              <a:rPr lang="en-IN" sz="1800" b="1" dirty="0"/>
              <a:t>p value</a:t>
            </a:r>
            <a:r>
              <a:rPr lang="en-IN" sz="1800" dirty="0"/>
              <a:t> got </a:t>
            </a:r>
            <a:r>
              <a:rPr lang="en-IN" sz="1800" b="1" dirty="0"/>
              <a:t>0.99734</a:t>
            </a:r>
          </a:p>
          <a:p>
            <a:r>
              <a:rPr lang="en-IN" sz="1800" dirty="0"/>
              <a:t>From this I can say that the data is non stationary we have to make it stationary.</a:t>
            </a:r>
          </a:p>
          <a:p>
            <a:r>
              <a:rPr lang="en-IN" sz="1800" dirty="0"/>
              <a:t>Seasonality is Multiplicative and Trend is positive.</a:t>
            </a:r>
          </a:p>
          <a:p>
            <a:r>
              <a:rPr lang="en-IN" sz="1800" dirty="0"/>
              <a:t>Seasonal period is 1 ½ year.</a:t>
            </a:r>
          </a:p>
          <a:p>
            <a:r>
              <a:rPr lang="en-IN" sz="1800" dirty="0"/>
              <a:t>It had Seasonality so I feel SARIMA will be the best model to predict.</a:t>
            </a:r>
          </a:p>
        </p:txBody>
      </p:sp>
    </p:spTree>
    <p:extLst>
      <p:ext uri="{BB962C8B-B14F-4D97-AF65-F5344CB8AC3E}">
        <p14:creationId xmlns:p14="http://schemas.microsoft.com/office/powerpoint/2010/main" val="261227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941B-442B-4301-6D2F-9020C8E4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Splitting the data to Train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BFB9-60DB-216D-8C9E-A7758003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We are splitting data into training and testing before 2019 and after 2019 and mark data this way.</a:t>
            </a:r>
          </a:p>
          <a:p>
            <a:endParaRPr lang="en-IN" sz="1800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257C330-F438-2DFE-3F23-E2D4E3CF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131176" cy="2809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3ADA31-F478-4820-25D4-EA5973949171}"/>
              </a:ext>
            </a:extLst>
          </p:cNvPr>
          <p:cNvSpPr txBox="1"/>
          <p:nvPr/>
        </p:nvSpPr>
        <p:spPr>
          <a:xfrm>
            <a:off x="827584" y="5373216"/>
            <a:ext cx="713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Blue data is training data and orange part is the testing data.</a:t>
            </a:r>
          </a:p>
          <a:p>
            <a:r>
              <a:rPr lang="en-IN" dirty="0"/>
              <a:t>Done </a:t>
            </a:r>
            <a:r>
              <a:rPr lang="en-IN" dirty="0" err="1"/>
              <a:t>ada</a:t>
            </a:r>
            <a:r>
              <a:rPr lang="en-IN" dirty="0"/>
              <a:t> fuller test for training data and got p value as 0.65 which explains data is not stationary.</a:t>
            </a:r>
          </a:p>
        </p:txBody>
      </p:sp>
    </p:spTree>
    <p:extLst>
      <p:ext uri="{BB962C8B-B14F-4D97-AF65-F5344CB8AC3E}">
        <p14:creationId xmlns:p14="http://schemas.microsoft.com/office/powerpoint/2010/main" val="4170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6E81-8155-0817-C850-40FF755D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Data Stationary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3D26-8804-5CF5-CF4D-8234FA0E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Done first differential and done </a:t>
            </a:r>
            <a:r>
              <a:rPr lang="en-IN" sz="1800" dirty="0" err="1"/>
              <a:t>adafuller</a:t>
            </a:r>
            <a:r>
              <a:rPr lang="en-IN" sz="1800" dirty="0"/>
              <a:t> test and got result as </a:t>
            </a:r>
          </a:p>
          <a:p>
            <a:pPr marL="0" indent="0">
              <a:buNone/>
            </a:pPr>
            <a:r>
              <a:rPr lang="en-IN" sz="1800" dirty="0"/>
              <a:t>1.33 x e</a:t>
            </a:r>
            <a:r>
              <a:rPr lang="en-IN" sz="1600" baseline="30000" dirty="0"/>
              <a:t>-10  </a:t>
            </a:r>
          </a:p>
          <a:p>
            <a:r>
              <a:rPr lang="en-IN" sz="1800" dirty="0"/>
              <a:t>Done </a:t>
            </a:r>
            <a:r>
              <a:rPr lang="en-IN" sz="1800" dirty="0" err="1"/>
              <a:t>pacf</a:t>
            </a:r>
            <a:r>
              <a:rPr lang="en-IN" sz="1800" dirty="0"/>
              <a:t> plot for diff 1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C4CCDA-218D-CA57-0186-FCCEC6FB9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23046"/>
            <a:ext cx="3325610" cy="2520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B6A5C9-E74A-C6ED-EF1D-E8B156924ECD}"/>
              </a:ext>
            </a:extLst>
          </p:cNvPr>
          <p:cNvSpPr txBox="1"/>
          <p:nvPr/>
        </p:nvSpPr>
        <p:spPr>
          <a:xfrm>
            <a:off x="348109" y="52578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P=0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803BF044-0762-35D3-C7D9-9C4A79C0E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1" y="2469370"/>
            <a:ext cx="3528392" cy="26739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36E2C7-C226-54A3-66C3-A40AFC167FBC}"/>
              </a:ext>
            </a:extLst>
          </p:cNvPr>
          <p:cNvSpPr txBox="1"/>
          <p:nvPr/>
        </p:nvSpPr>
        <p:spPr>
          <a:xfrm>
            <a:off x="4211961" y="5301208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0E458-E96D-67F2-1A28-4A53967C4D66}"/>
              </a:ext>
            </a:extLst>
          </p:cNvPr>
          <p:cNvSpPr txBox="1"/>
          <p:nvPr/>
        </p:nvSpPr>
        <p:spPr>
          <a:xfrm>
            <a:off x="2699792" y="59492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D=1</a:t>
            </a:r>
          </a:p>
        </p:txBody>
      </p:sp>
    </p:spTree>
    <p:extLst>
      <p:ext uri="{BB962C8B-B14F-4D97-AF65-F5344CB8AC3E}">
        <p14:creationId xmlns:p14="http://schemas.microsoft.com/office/powerpoint/2010/main" val="103998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C1-A62B-275F-A587-6A205233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A070-3A2E-0101-27C7-BC797971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/>
          </a:bodyPr>
          <a:lstStyle/>
          <a:p>
            <a:r>
              <a:rPr lang="en-IN" sz="1800" dirty="0"/>
              <a:t>Built model for (</a:t>
            </a:r>
            <a:r>
              <a:rPr lang="en-IN" sz="1800" dirty="0" err="1"/>
              <a:t>p,d,q</a:t>
            </a:r>
            <a:r>
              <a:rPr lang="en-IN" sz="1800" dirty="0"/>
              <a:t>)=(0,1,0)</a:t>
            </a:r>
          </a:p>
          <a:p>
            <a:r>
              <a:rPr lang="en-IN" sz="1800" dirty="0"/>
              <a:t>Got AIC=7230 , BIC=7236</a:t>
            </a:r>
          </a:p>
          <a:p>
            <a:r>
              <a:rPr lang="en-IN" sz="1800" dirty="0"/>
              <a:t>Training plot prediction.</a:t>
            </a:r>
          </a:p>
          <a:p>
            <a:endParaRPr lang="en-IN" sz="1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7E17F63-5D2B-A65F-8EFD-1FA8173F2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6888"/>
            <a:ext cx="4107925" cy="2588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E1272-C37F-72AA-B0B1-B9CE196D76F2}"/>
              </a:ext>
            </a:extLst>
          </p:cNvPr>
          <p:cNvSpPr txBox="1"/>
          <p:nvPr/>
        </p:nvSpPr>
        <p:spPr>
          <a:xfrm>
            <a:off x="5580112" y="2263341"/>
            <a:ext cx="410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 plot prediction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C54E4BD-0980-719A-0E5D-2B7928589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56316"/>
            <a:ext cx="3888432" cy="2389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FF61AC-C3A4-F213-1351-CB7102477542}"/>
              </a:ext>
            </a:extLst>
          </p:cNvPr>
          <p:cNvSpPr txBox="1"/>
          <p:nvPr/>
        </p:nvSpPr>
        <p:spPr>
          <a:xfrm>
            <a:off x="539552" y="544522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 RMSE=2.11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 RMSE=61.61</a:t>
            </a:r>
          </a:p>
        </p:txBody>
      </p:sp>
    </p:spTree>
    <p:extLst>
      <p:ext uri="{BB962C8B-B14F-4D97-AF65-F5344CB8AC3E}">
        <p14:creationId xmlns:p14="http://schemas.microsoft.com/office/powerpoint/2010/main" val="406386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FFA6-964F-DAFE-C2AF-CE63180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 by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4799-04CD-F022-A6C5-7FF350EE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5676"/>
            <a:ext cx="8229600" cy="4525963"/>
          </a:xfrm>
        </p:spPr>
        <p:txBody>
          <a:bodyPr>
            <a:normAutofit/>
          </a:bodyPr>
          <a:lstStyle/>
          <a:p>
            <a:r>
              <a:rPr lang="en-IN" sz="1800" dirty="0"/>
              <a:t>Built ARIMA model for residuals</a:t>
            </a:r>
          </a:p>
          <a:p>
            <a:r>
              <a:rPr lang="en-IN" sz="1800" dirty="0"/>
              <a:t>Done </a:t>
            </a:r>
            <a:r>
              <a:rPr lang="en-IN" sz="1800" dirty="0" err="1"/>
              <a:t>Adfuller</a:t>
            </a:r>
            <a:r>
              <a:rPr lang="en-IN" sz="1800" dirty="0"/>
              <a:t> test 9.65 x e</a:t>
            </a:r>
            <a:r>
              <a:rPr lang="en-IN" sz="1800" baseline="30000" dirty="0"/>
              <a:t>-21</a:t>
            </a:r>
          </a:p>
          <a:p>
            <a:r>
              <a:rPr lang="en-IN" sz="1800" dirty="0"/>
              <a:t>PACF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C2D76E1-88AB-F99D-9310-0DF5BF8D8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2880319" cy="201078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5EDE610-D39B-6392-C0DF-26E012E6A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605554"/>
            <a:ext cx="3038330" cy="2082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9BCB1-D522-C4EF-92B2-08D2546E0062}"/>
              </a:ext>
            </a:extLst>
          </p:cNvPr>
          <p:cNvSpPr txBox="1"/>
          <p:nvPr/>
        </p:nvSpPr>
        <p:spPr>
          <a:xfrm>
            <a:off x="4355976" y="22768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C2819-CF81-8454-333E-A245DE3D77B5}"/>
              </a:ext>
            </a:extLst>
          </p:cNvPr>
          <p:cNvSpPr txBox="1"/>
          <p:nvPr/>
        </p:nvSpPr>
        <p:spPr>
          <a:xfrm>
            <a:off x="714400" y="46883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57807-D3CB-0318-B07F-44AF5494B18C}"/>
              </a:ext>
            </a:extLst>
          </p:cNvPr>
          <p:cNvSpPr txBox="1"/>
          <p:nvPr/>
        </p:nvSpPr>
        <p:spPr>
          <a:xfrm>
            <a:off x="4651005" y="46883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CCA87-846B-F62D-3A81-67B0195B5F43}"/>
              </a:ext>
            </a:extLst>
          </p:cNvPr>
          <p:cNvSpPr txBox="1"/>
          <p:nvPr/>
        </p:nvSpPr>
        <p:spPr>
          <a:xfrm>
            <a:off x="611560" y="52292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p,d,q</a:t>
            </a:r>
            <a:r>
              <a:rPr lang="en-IN" dirty="0"/>
              <a:t>)=(1,0,5)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89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1332-9545-C37B-F014-93E01B38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8" y="1556792"/>
            <a:ext cx="8229600" cy="4525963"/>
          </a:xfrm>
        </p:spPr>
        <p:txBody>
          <a:bodyPr/>
          <a:lstStyle/>
          <a:p>
            <a:r>
              <a:rPr lang="en-IN" sz="1800" dirty="0"/>
              <a:t>Got train results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0BA07DB-1C3B-9BB7-3D21-F51418DC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2448272" cy="182962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4838E1A-575D-8B8D-BA33-D0533A7A3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38" y="2131845"/>
            <a:ext cx="2448273" cy="190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2076C-7734-4F54-08BE-A33516C602E6}"/>
              </a:ext>
            </a:extLst>
          </p:cNvPr>
          <p:cNvSpPr txBox="1"/>
          <p:nvPr/>
        </p:nvSpPr>
        <p:spPr>
          <a:xfrm>
            <a:off x="4283968" y="1844824"/>
            <a:ext cx="233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Got test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3475F-6AAD-528C-5114-1E5106A14D69}"/>
              </a:ext>
            </a:extLst>
          </p:cNvPr>
          <p:cNvSpPr txBox="1"/>
          <p:nvPr/>
        </p:nvSpPr>
        <p:spPr>
          <a:xfrm>
            <a:off x="539551" y="4165925"/>
            <a:ext cx="607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 RMSE=6.914</a:t>
            </a:r>
          </a:p>
          <a:p>
            <a:r>
              <a:rPr lang="en-IN" dirty="0"/>
              <a:t>Test RMSE=51.049</a:t>
            </a:r>
          </a:p>
        </p:txBody>
      </p:sp>
    </p:spTree>
    <p:extLst>
      <p:ext uri="{BB962C8B-B14F-4D97-AF65-F5344CB8AC3E}">
        <p14:creationId xmlns:p14="http://schemas.microsoft.com/office/powerpoint/2010/main" val="188399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8DBA-1305-381D-7817-CC34C25B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Simple 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E7C9-266C-1E65-5A37-31B3FA35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AIC = 12416</a:t>
            </a:r>
          </a:p>
          <a:p>
            <a:r>
              <a:rPr lang="en-IN" sz="1800" dirty="0"/>
              <a:t>BIC = 12427</a:t>
            </a:r>
          </a:p>
          <a:p>
            <a:r>
              <a:rPr lang="en-IN" sz="1800" dirty="0"/>
              <a:t>SME train plot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6E2EDD-7355-ACF7-1110-BC6BC46FA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3707453" cy="277062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130F8CB-A5BB-B263-0895-95A4EE42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41745"/>
            <a:ext cx="3707453" cy="2890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83465F-BF3A-DA69-E0CF-411C6459F72F}"/>
              </a:ext>
            </a:extLst>
          </p:cNvPr>
          <p:cNvSpPr txBox="1"/>
          <p:nvPr/>
        </p:nvSpPr>
        <p:spPr>
          <a:xfrm>
            <a:off x="4860032" y="22048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SME test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69E2A-B956-0763-2452-BFF7CF2BC219}"/>
              </a:ext>
            </a:extLst>
          </p:cNvPr>
          <p:cNvSpPr txBox="1"/>
          <p:nvPr/>
        </p:nvSpPr>
        <p:spPr>
          <a:xfrm>
            <a:off x="683568" y="5589240"/>
            <a:ext cx="370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RMSE=29.9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AE6C3-7E27-4B38-184D-E2FDA7350369}"/>
              </a:ext>
            </a:extLst>
          </p:cNvPr>
          <p:cNvSpPr txBox="1"/>
          <p:nvPr/>
        </p:nvSpPr>
        <p:spPr>
          <a:xfrm>
            <a:off x="4572000" y="5589240"/>
            <a:ext cx="370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RMSE=69.69</a:t>
            </a:r>
          </a:p>
        </p:txBody>
      </p:sp>
    </p:spTree>
    <p:extLst>
      <p:ext uri="{BB962C8B-B14F-4D97-AF65-F5344CB8AC3E}">
        <p14:creationId xmlns:p14="http://schemas.microsoft.com/office/powerpoint/2010/main" val="100250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4012-858F-F61F-D140-318C969A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Exponential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467E-507B-4EA4-77A2-18778E47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AIC=2237</a:t>
            </a:r>
          </a:p>
          <a:p>
            <a:r>
              <a:rPr lang="en-IN" sz="1800" dirty="0"/>
              <a:t>BIC=4242</a:t>
            </a:r>
          </a:p>
          <a:p>
            <a:r>
              <a:rPr lang="en-IN" sz="1800" dirty="0"/>
              <a:t>EMA train and test</a:t>
            </a:r>
          </a:p>
          <a:p>
            <a:endParaRPr lang="en-IN" sz="18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E8001E3-4D96-4379-B96B-7A99D952A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36912"/>
            <a:ext cx="3887348" cy="2932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D462D0-D270-FCDE-E120-703A06A34E35}"/>
              </a:ext>
            </a:extLst>
          </p:cNvPr>
          <p:cNvSpPr txBox="1"/>
          <p:nvPr/>
        </p:nvSpPr>
        <p:spPr>
          <a:xfrm>
            <a:off x="611560" y="580526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Blue is the training data orange is predicted data green is testing data Train RMSE=1.51 Test RMSE=20.22</a:t>
            </a:r>
          </a:p>
        </p:txBody>
      </p:sp>
    </p:spTree>
    <p:extLst>
      <p:ext uri="{BB962C8B-B14F-4D97-AF65-F5344CB8AC3E}">
        <p14:creationId xmlns:p14="http://schemas.microsoft.com/office/powerpoint/2010/main" val="341854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F310-7F40-990E-609F-5A03B467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9D30-D30A-007D-BC3D-1C1FD1D1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For order=(1,1,1),Seasonal order=(1,1,0,57)</a:t>
            </a:r>
          </a:p>
          <a:p>
            <a:r>
              <a:rPr lang="en-IN" sz="1800" dirty="0"/>
              <a:t>AIC=7652 BIC=7673</a:t>
            </a:r>
          </a:p>
          <a:p>
            <a:r>
              <a:rPr lang="en-IN" sz="11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7652.032</a:t>
            </a:r>
            <a:endParaRPr lang="en-IN" sz="1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83B9B37-48D7-9F24-D950-79AB8C3E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24520"/>
            <a:ext cx="3816424" cy="285205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836FABE-870A-1AA2-35CB-E78EB389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62" y="2348643"/>
            <a:ext cx="3743752" cy="2938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1063A-823E-D92E-6C11-FE7E34B58B0B}"/>
              </a:ext>
            </a:extLst>
          </p:cNvPr>
          <p:cNvSpPr txBox="1"/>
          <p:nvPr/>
        </p:nvSpPr>
        <p:spPr>
          <a:xfrm>
            <a:off x="539552" y="537321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SARIMA train original vs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26F7D-124C-8EB1-D21F-7A7F4548736D}"/>
              </a:ext>
            </a:extLst>
          </p:cNvPr>
          <p:cNvSpPr txBox="1"/>
          <p:nvPr/>
        </p:nvSpPr>
        <p:spPr>
          <a:xfrm>
            <a:off x="4649797" y="535343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SARIMA test original vs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A95D6-0651-14A9-7D00-779B9F958E85}"/>
              </a:ext>
            </a:extLst>
          </p:cNvPr>
          <p:cNvSpPr txBox="1"/>
          <p:nvPr/>
        </p:nvSpPr>
        <p:spPr>
          <a:xfrm>
            <a:off x="539552" y="63093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 RMSE=2.46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FB00A-AB12-5440-2678-3EEAD7C48603}"/>
              </a:ext>
            </a:extLst>
          </p:cNvPr>
          <p:cNvSpPr txBox="1"/>
          <p:nvPr/>
        </p:nvSpPr>
        <p:spPr>
          <a:xfrm>
            <a:off x="4753837" y="63093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RMSE=125.014</a:t>
            </a:r>
          </a:p>
        </p:txBody>
      </p:sp>
    </p:spTree>
    <p:extLst>
      <p:ext uri="{BB962C8B-B14F-4D97-AF65-F5344CB8AC3E}">
        <p14:creationId xmlns:p14="http://schemas.microsoft.com/office/powerpoint/2010/main" val="13777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1009-7B7C-0FA0-1ACC-E0994905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Forecasted Results for next 30Days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FC8D-6A59-C215-0555-77F9F564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I considered EMA modal as the best modal as it got the better results than other modal so the prediction plot for next 30 days is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F1CEE3-4A99-7159-AC47-97D068DE0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94817"/>
            <a:ext cx="6768752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332927" y="819714"/>
            <a:ext cx="350712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332926" y="4437916"/>
            <a:ext cx="84272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prstClr val="black"/>
                </a:solidFill>
                <a:ea typeface="Verdana"/>
                <a:cs typeface="Verdana"/>
                <a:sym typeface="Verdana"/>
              </a:rPr>
              <a:t>The objective of the analysis is to try various forecasting models on a historic data of the stock to predict if the given stock is a good option to invest in.</a:t>
            </a:r>
            <a:endParaRPr sz="2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332927" y="1589724"/>
            <a:ext cx="842725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cs typeface="Calibri" panose="020F0502020204030204" pitchFamily="34" charset="0"/>
              </a:rPr>
              <a:t>A company’s performance gets immediately reflected in its stock prices. It is very important to factor in this element when planning to investing in that company for short or long term.</a:t>
            </a:r>
          </a:p>
          <a:p>
            <a:endParaRPr lang="en-US" sz="16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prstClr val="black"/>
                </a:solidFill>
                <a:cs typeface="Calibri" panose="020F0502020204030204" pitchFamily="34" charset="0"/>
              </a:rPr>
              <a:t>With modern data analysis techniques, we can make an educated forecast of a companies future stock prices in order to decide if it is going to be a good investment opportunities for investor or not. </a:t>
            </a:r>
          </a:p>
        </p:txBody>
      </p:sp>
      <p:sp>
        <p:nvSpPr>
          <p:cNvPr id="342" name="Google Shape;342;p2"/>
          <p:cNvSpPr txBox="1"/>
          <p:nvPr/>
        </p:nvSpPr>
        <p:spPr>
          <a:xfrm>
            <a:off x="333166" y="3683224"/>
            <a:ext cx="2569579" cy="5231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</a:rPr>
              <a:t>Objective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: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343" name="Google Shape;3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10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229678" y="44314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96987" y="599432"/>
            <a:ext cx="1733266" cy="4503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 Collect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40947" y="1404114"/>
            <a:ext cx="2547900" cy="461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 Pre-processing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96969" y="3892163"/>
            <a:ext cx="2524836" cy="5301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Training Various Models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37453" y="4761352"/>
            <a:ext cx="5052334" cy="4039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Predicting Results and Selecting Best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48027" y="2214924"/>
            <a:ext cx="2251881" cy="45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 Input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99233" y="3043811"/>
            <a:ext cx="3874406" cy="4981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Exploratory Data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49579" y="5510277"/>
            <a:ext cx="3650582" cy="4435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Analysis and Conclusion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78957" y="6248961"/>
            <a:ext cx="1560855" cy="3872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Deployment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429729" y="1060955"/>
            <a:ext cx="259307" cy="3695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429730" y="1866006"/>
            <a:ext cx="259307" cy="3695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429730" y="2674256"/>
            <a:ext cx="259307" cy="3695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429730" y="3554592"/>
            <a:ext cx="259307" cy="3695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429730" y="4422293"/>
            <a:ext cx="259307" cy="3695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429729" y="5953831"/>
            <a:ext cx="259307" cy="3695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429729" y="5165297"/>
            <a:ext cx="259307" cy="3695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2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3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A7CC-9760-DE90-00E8-69850F25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B618-8CDD-A41D-3778-3B24CBF8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All columns we have is Date, Open, High, Low, Close, </a:t>
            </a:r>
            <a:r>
              <a:rPr lang="en-IN" sz="1600" dirty="0" err="1"/>
              <a:t>Adj</a:t>
            </a:r>
            <a:r>
              <a:rPr lang="en-IN" sz="1600" dirty="0"/>
              <a:t> Close, Volume</a:t>
            </a:r>
          </a:p>
          <a:p>
            <a:pPr lvl="1"/>
            <a:r>
              <a:rPr lang="en-IN" sz="1600" b="1" dirty="0"/>
              <a:t>Date: </a:t>
            </a:r>
            <a:r>
              <a:rPr lang="en-IN" sz="1600" dirty="0"/>
              <a:t>Date is on which day the stock values are. As we can see it is a weekly data only 5 days a week.</a:t>
            </a:r>
          </a:p>
          <a:p>
            <a:pPr lvl="1"/>
            <a:r>
              <a:rPr lang="en-IN" sz="1600" b="1" dirty="0"/>
              <a:t>Open: </a:t>
            </a:r>
            <a:r>
              <a:rPr lang="en-IN" sz="1600" dirty="0"/>
              <a:t>it is the Opening price when stock’s are started.</a:t>
            </a:r>
          </a:p>
          <a:p>
            <a:pPr lvl="1"/>
            <a:r>
              <a:rPr lang="en-IN" sz="1600" b="1" dirty="0"/>
              <a:t>High: </a:t>
            </a:r>
            <a:r>
              <a:rPr lang="en-IN" sz="1600" dirty="0"/>
              <a:t>it is the Highest price reached in the whole day.</a:t>
            </a:r>
          </a:p>
          <a:p>
            <a:pPr lvl="1"/>
            <a:r>
              <a:rPr lang="en-IN" sz="1600" b="1" dirty="0"/>
              <a:t>Low: </a:t>
            </a:r>
            <a:r>
              <a:rPr lang="en-IN" sz="1600" dirty="0"/>
              <a:t>it is the Lowest price reached in the whole day.</a:t>
            </a:r>
          </a:p>
          <a:p>
            <a:pPr lvl="1"/>
            <a:r>
              <a:rPr lang="en-IN" sz="1600" b="1" dirty="0" err="1"/>
              <a:t>Adj</a:t>
            </a:r>
            <a:r>
              <a:rPr lang="en-IN" sz="1600" b="1" dirty="0"/>
              <a:t> Close: </a:t>
            </a:r>
            <a:r>
              <a:rPr lang="en-IN" sz="1600" dirty="0"/>
              <a:t>price defined by the company of their stock for that day.</a:t>
            </a:r>
          </a:p>
          <a:p>
            <a:pPr lvl="1"/>
            <a:r>
              <a:rPr lang="en-IN" sz="1600" b="1" dirty="0"/>
              <a:t>Volume: </a:t>
            </a:r>
            <a:r>
              <a:rPr lang="en-IN" sz="1600" dirty="0"/>
              <a:t> Number of Stocks remaining open for the company on the particular day.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4461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97D5-5CD1-C7D3-4EAE-53775FEC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of all columns with date</a:t>
            </a:r>
          </a:p>
        </p:txBody>
      </p:sp>
      <p:pic>
        <p:nvPicPr>
          <p:cNvPr id="5" name="Content Placeholder 4" descr="Graphical user interface, chart, application, histogram&#10;&#10;Description automatically generated">
            <a:extLst>
              <a:ext uri="{FF2B5EF4-FFF2-40B4-BE49-F238E27FC236}">
                <a16:creationId xmlns:a16="http://schemas.microsoft.com/office/drawing/2014/main" id="{D75AAB6F-8E07-0CB1-185F-528ACBC8B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7638"/>
            <a:ext cx="6419056" cy="31984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AD82C-168A-A143-37BB-109E2406594E}"/>
              </a:ext>
            </a:extLst>
          </p:cNvPr>
          <p:cNvSpPr txBox="1"/>
          <p:nvPr/>
        </p:nvSpPr>
        <p:spPr>
          <a:xfrm>
            <a:off x="1259632" y="4941168"/>
            <a:ext cx="6419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Observations: </a:t>
            </a:r>
            <a:r>
              <a:rPr lang="en-IN" dirty="0"/>
              <a:t>All plots Open, High, Low, Close, </a:t>
            </a:r>
            <a:r>
              <a:rPr lang="en-IN" dirty="0" err="1"/>
              <a:t>Adj</a:t>
            </a:r>
            <a:r>
              <a:rPr lang="en-IN" dirty="0"/>
              <a:t> Close are fallowing same trend and seasonality.</a:t>
            </a:r>
          </a:p>
          <a:p>
            <a:endParaRPr lang="en-IN" b="1" dirty="0"/>
          </a:p>
          <a:p>
            <a:r>
              <a:rPr lang="en-IN" dirty="0"/>
              <a:t>Volume is continually decreasing as dates passing.</a:t>
            </a:r>
          </a:p>
        </p:txBody>
      </p:sp>
    </p:spTree>
    <p:extLst>
      <p:ext uri="{BB962C8B-B14F-4D97-AF65-F5344CB8AC3E}">
        <p14:creationId xmlns:p14="http://schemas.microsoft.com/office/powerpoint/2010/main" val="300428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24E1-6FD5-1A99-3966-6A38862C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 of Value from plot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A33EEBC-587B-92AF-ED45-7B3A0815B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7129132" cy="2808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7CA3A-226E-EB96-911C-1664C2909083}"/>
              </a:ext>
            </a:extLst>
          </p:cNvPr>
          <p:cNvSpPr txBox="1"/>
          <p:nvPr/>
        </p:nvSpPr>
        <p:spPr>
          <a:xfrm>
            <a:off x="899592" y="4293096"/>
            <a:ext cx="7417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Observation: </a:t>
            </a:r>
            <a:r>
              <a:rPr lang="en-IN" dirty="0"/>
              <a:t>from this I can say that there is seasonality of 1 and half year.</a:t>
            </a:r>
          </a:p>
          <a:p>
            <a:endParaRPr lang="en-IN" dirty="0"/>
          </a:p>
          <a:p>
            <a:r>
              <a:rPr lang="en-IN" dirty="0"/>
              <a:t>Trend is incremental.</a:t>
            </a:r>
          </a:p>
          <a:p>
            <a:r>
              <a:rPr lang="en-IN" dirty="0"/>
              <a:t>Seasonality is multiplicative</a:t>
            </a:r>
          </a:p>
        </p:txBody>
      </p:sp>
    </p:spTree>
    <p:extLst>
      <p:ext uri="{BB962C8B-B14F-4D97-AF65-F5344CB8AC3E}">
        <p14:creationId xmlns:p14="http://schemas.microsoft.com/office/powerpoint/2010/main" val="98777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6C2E-92C7-498F-E589-1F12AF23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Seasonal Decompose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829CA73-FBF8-E942-61E7-318596ED4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41769"/>
            <a:ext cx="7560840" cy="31273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38105-7479-AC62-B931-BB0AE1F8D02C}"/>
              </a:ext>
            </a:extLst>
          </p:cNvPr>
          <p:cNvSpPr txBox="1"/>
          <p:nvPr/>
        </p:nvSpPr>
        <p:spPr>
          <a:xfrm>
            <a:off x="827584" y="511147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Observation: </a:t>
            </a:r>
            <a:r>
              <a:rPr lang="en-IN" dirty="0"/>
              <a:t>As we observe there is not trend in residuals.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294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CC31-AA55-D0B8-ACA7-EE99197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And Yearly Box Plot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6BB059F-6301-CE5F-887D-F8ADC617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0201"/>
            <a:ext cx="7336311" cy="3628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83810-7BA8-F9DC-3E3B-B597F7327E41}"/>
              </a:ext>
            </a:extLst>
          </p:cNvPr>
          <p:cNvSpPr txBox="1"/>
          <p:nvPr/>
        </p:nvSpPr>
        <p:spPr>
          <a:xfrm>
            <a:off x="827584" y="5517232"/>
            <a:ext cx="7336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Observation: </a:t>
            </a:r>
          </a:p>
          <a:p>
            <a:r>
              <a:rPr lang="en-IN" dirty="0"/>
              <a:t>from Monthly graph I can say that among every month </a:t>
            </a:r>
            <a:r>
              <a:rPr lang="en-IN" dirty="0" err="1"/>
              <a:t>Adj</a:t>
            </a:r>
            <a:r>
              <a:rPr lang="en-IN" dirty="0"/>
              <a:t> Close has a median of 100.</a:t>
            </a:r>
          </a:p>
          <a:p>
            <a:r>
              <a:rPr lang="en-IN" dirty="0"/>
              <a:t>Yearly the median is being increased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30975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741</Words>
  <Application>Microsoft Macintosh PowerPoint</Application>
  <PresentationFormat>On-screen Show (4:3)</PresentationFormat>
  <Paragraphs>100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Century Schoolbook</vt:lpstr>
      <vt:lpstr>Roboto</vt:lpstr>
      <vt:lpstr>Times New Roman</vt:lpstr>
      <vt:lpstr>Verdana</vt:lpstr>
      <vt:lpstr>Presentation1</vt:lpstr>
      <vt:lpstr>PowerPoint Presentation</vt:lpstr>
      <vt:lpstr>PowerPoint Presentation</vt:lpstr>
      <vt:lpstr>PowerPoint Presentation</vt:lpstr>
      <vt:lpstr>PowerPoint Presentation</vt:lpstr>
      <vt:lpstr>All Columns</vt:lpstr>
      <vt:lpstr>Plot of all columns with date</vt:lpstr>
      <vt:lpstr>Observation of Value from plot</vt:lpstr>
      <vt:lpstr>Seasonal Decompose</vt:lpstr>
      <vt:lpstr>Monthly And Yearly Box Plot</vt:lpstr>
      <vt:lpstr>Out Comes from EDA</vt:lpstr>
      <vt:lpstr>Splitting the data to Train and Test</vt:lpstr>
      <vt:lpstr>Making Data Stationary</vt:lpstr>
      <vt:lpstr>ARIMA model </vt:lpstr>
      <vt:lpstr>ARIMA by residuals</vt:lpstr>
      <vt:lpstr>PowerPoint Presentation</vt:lpstr>
      <vt:lpstr>Simple Exponential Smoothing</vt:lpstr>
      <vt:lpstr>Exponential Moving Average</vt:lpstr>
      <vt:lpstr>SARIMA model</vt:lpstr>
      <vt:lpstr>Forecasted Results for next 30Days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</dc:creator>
  <cp:lastModifiedBy>Joydeep Deka</cp:lastModifiedBy>
  <cp:revision>18</cp:revision>
  <dcterms:created xsi:type="dcterms:W3CDTF">2023-04-10T17:08:01Z</dcterms:created>
  <dcterms:modified xsi:type="dcterms:W3CDTF">2024-01-22T11:39:55Z</dcterms:modified>
</cp:coreProperties>
</file>